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omments/modernComment_76A_1F80404B.xml" ContentType="application/vnd.ms-powerpoint.comment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4"/>
  </p:sldMasterIdLst>
  <p:notesMasterIdLst>
    <p:notesMasterId r:id="rId71"/>
  </p:notesMasterIdLst>
  <p:handoutMasterIdLst>
    <p:handoutMasterId r:id="rId72"/>
  </p:handoutMasterIdLst>
  <p:sldIdLst>
    <p:sldId id="1834" r:id="rId5"/>
    <p:sldId id="1890" r:id="rId6"/>
    <p:sldId id="1812" r:id="rId7"/>
    <p:sldId id="1831" r:id="rId8"/>
    <p:sldId id="1740" r:id="rId9"/>
    <p:sldId id="1896" r:id="rId10"/>
    <p:sldId id="1827" r:id="rId11"/>
    <p:sldId id="1835" r:id="rId12"/>
    <p:sldId id="1836" r:id="rId13"/>
    <p:sldId id="1785" r:id="rId14"/>
    <p:sldId id="1838" r:id="rId15"/>
    <p:sldId id="1839" r:id="rId16"/>
    <p:sldId id="1840" r:id="rId17"/>
    <p:sldId id="1899" r:id="rId18"/>
    <p:sldId id="1778" r:id="rId19"/>
    <p:sldId id="1779" r:id="rId20"/>
    <p:sldId id="1842" r:id="rId21"/>
    <p:sldId id="1781" r:id="rId22"/>
    <p:sldId id="1843" r:id="rId23"/>
    <p:sldId id="1844" r:id="rId24"/>
    <p:sldId id="1845" r:id="rId25"/>
    <p:sldId id="1846" r:id="rId26"/>
    <p:sldId id="1789" r:id="rId27"/>
    <p:sldId id="1815" r:id="rId28"/>
    <p:sldId id="1816" r:id="rId29"/>
    <p:sldId id="1849" r:id="rId30"/>
    <p:sldId id="1760" r:id="rId31"/>
    <p:sldId id="1851" r:id="rId32"/>
    <p:sldId id="1847" r:id="rId33"/>
    <p:sldId id="1850" r:id="rId34"/>
    <p:sldId id="1853" r:id="rId35"/>
    <p:sldId id="1854" r:id="rId36"/>
    <p:sldId id="1855" r:id="rId37"/>
    <p:sldId id="1891" r:id="rId38"/>
    <p:sldId id="1857" r:id="rId39"/>
    <p:sldId id="1892" r:id="rId40"/>
    <p:sldId id="1859" r:id="rId41"/>
    <p:sldId id="1893" r:id="rId42"/>
    <p:sldId id="1861" r:id="rId43"/>
    <p:sldId id="1894" r:id="rId44"/>
    <p:sldId id="1848" r:id="rId45"/>
    <p:sldId id="1863" r:id="rId46"/>
    <p:sldId id="1865" r:id="rId47"/>
    <p:sldId id="1866" r:id="rId48"/>
    <p:sldId id="1867" r:id="rId49"/>
    <p:sldId id="1864" r:id="rId50"/>
    <p:sldId id="1868" r:id="rId51"/>
    <p:sldId id="1818" r:id="rId52"/>
    <p:sldId id="1870" r:id="rId53"/>
    <p:sldId id="1871" r:id="rId54"/>
    <p:sldId id="1872" r:id="rId55"/>
    <p:sldId id="1873" r:id="rId56"/>
    <p:sldId id="1874" r:id="rId57"/>
    <p:sldId id="1875" r:id="rId58"/>
    <p:sldId id="1876" r:id="rId59"/>
    <p:sldId id="1877" r:id="rId60"/>
    <p:sldId id="1898" r:id="rId61"/>
    <p:sldId id="1880" r:id="rId62"/>
    <p:sldId id="1882" r:id="rId63"/>
    <p:sldId id="1884" r:id="rId64"/>
    <p:sldId id="1878" r:id="rId65"/>
    <p:sldId id="1885" r:id="rId66"/>
    <p:sldId id="1886" r:id="rId67"/>
    <p:sldId id="1887" r:id="rId68"/>
    <p:sldId id="1888" r:id="rId69"/>
    <p:sldId id="1889" r:id="rId70"/>
  </p:sldIdLst>
  <p:sldSz cx="12188825" cy="6858000"/>
  <p:notesSz cx="7102475" cy="9388475"/>
  <p:defaultTex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1W1gBz8B7cDZGXZ6EvVxtg==" hashData="Khzt+M7vN8JZpsBqFfnJkgiLTpU3X/89Ub9Ld92dKs0bFnS5+AA9zP4LFpyhgUtm9Gpi2lG8Ww0FR8i1C7nYdw=="/>
  <p:extLst>
    <p:ext uri="{521415D9-36F7-43E2-AB2F-B90AF26B5E84}">
      <p14:sectionLst xmlns:p14="http://schemas.microsoft.com/office/powerpoint/2010/main">
        <p14:section name="TN-DOE PPT Instructions" id="{52F0172A-7C0E-4A5D-994F-26DCD67746BE}">
          <p14:sldIdLst>
            <p14:sldId id="1834"/>
          </p14:sldIdLst>
        </p14:section>
        <p14:section name="Opening Slides" id="{D52EB3A6-929C-4204-8951-83518AE4CDA2}">
          <p14:sldIdLst>
            <p14:sldId id="1890"/>
            <p14:sldId id="1812"/>
            <p14:sldId id="1831"/>
            <p14:sldId id="1740"/>
            <p14:sldId id="1896"/>
            <p14:sldId id="1827"/>
            <p14:sldId id="1835"/>
          </p14:sldIdLst>
        </p14:section>
        <p14:section name="Standard Content Slides" id="{EAC6A532-CE99-429D-8F9A-F3A7E9F605CA}">
          <p14:sldIdLst>
            <p14:sldId id="1836"/>
            <p14:sldId id="1785"/>
            <p14:sldId id="1838"/>
            <p14:sldId id="1839"/>
            <p14:sldId id="1840"/>
            <p14:sldId id="1899"/>
            <p14:sldId id="1778"/>
            <p14:sldId id="1779"/>
            <p14:sldId id="1842"/>
            <p14:sldId id="1781"/>
            <p14:sldId id="1843"/>
            <p14:sldId id="1844"/>
            <p14:sldId id="1845"/>
            <p14:sldId id="1846"/>
            <p14:sldId id="1789"/>
            <p14:sldId id="1815"/>
            <p14:sldId id="1816"/>
            <p14:sldId id="1849"/>
            <p14:sldId id="1760"/>
            <p14:sldId id="1851"/>
            <p14:sldId id="1847"/>
            <p14:sldId id="1850"/>
            <p14:sldId id="1853"/>
            <p14:sldId id="1854"/>
            <p14:sldId id="1855"/>
            <p14:sldId id="1891"/>
            <p14:sldId id="1857"/>
            <p14:sldId id="1892"/>
            <p14:sldId id="1859"/>
            <p14:sldId id="1893"/>
            <p14:sldId id="1861"/>
            <p14:sldId id="1894"/>
            <p14:sldId id="1848"/>
            <p14:sldId id="1863"/>
            <p14:sldId id="1865"/>
            <p14:sldId id="1866"/>
            <p14:sldId id="1867"/>
            <p14:sldId id="1864"/>
            <p14:sldId id="1868"/>
            <p14:sldId id="1818"/>
            <p14:sldId id="1870"/>
            <p14:sldId id="1871"/>
            <p14:sldId id="1872"/>
            <p14:sldId id="1873"/>
            <p14:sldId id="1874"/>
            <p14:sldId id="1875"/>
            <p14:sldId id="1876"/>
            <p14:sldId id="1877"/>
            <p14:sldId id="1898"/>
            <p14:sldId id="1880"/>
            <p14:sldId id="1882"/>
            <p14:sldId id="1884"/>
            <p14:sldId id="1878"/>
            <p14:sldId id="1885"/>
            <p14:sldId id="1886"/>
            <p14:sldId id="1887"/>
            <p14:sldId id="1888"/>
            <p14:sldId id="1889"/>
          </p14:sldIdLst>
        </p14:section>
        <p14:section name="Bonus Layouts" id="{55C4AB45-FF0F-40C4-82B2-5015DC5A1465}">
          <p14:sldIdLst/>
        </p14:section>
        <p14:section name="Break and Lunch" id="{B4CE1DAA-E0B0-43B2-8E70-7209120E1882}">
          <p14:sldIdLst/>
        </p14:section>
        <p14:section name="Closing Slides" id="{1C638BEA-922A-41CF-85C6-4F5C587573CA}">
          <p14:sldIdLst/>
        </p14:section>
      </p14:sectionLst>
    </p:ext>
    <p:ext uri="{EFAFB233-063F-42B5-8137-9DF3F51BA10A}">
      <p15:sldGuideLst xmlns:p15="http://schemas.microsoft.com/office/powerpoint/2012/main">
        <p15:guide id="1" orient="horz" pos="2184" userDrawn="1">
          <p15:clr>
            <a:srgbClr val="A4A3A4"/>
          </p15:clr>
        </p15:guide>
        <p15:guide id="2" pos="383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32FE12-B33B-427E-E987-FE1D3250A8CC}" name="Amanda  Duvall" initials="AD" userId="S::amanda.duvall@tnedu.gov::41699b31-3f29-4396-a833-0453722523d0" providerId="AD"/>
  <p188:author id="{71CF2126-BCC9-02FC-91F7-95C30EA2DAF7}" name="Alexis Bishop" initials="AB" userId="0c2c6215aa2b1380" providerId="Windows Live"/>
  <p188:author id="{91E5596B-9648-ED7B-6B48-6F287B271B09}" name="Katrina Dubree" initials="KD" userId="ec592ee0999c3983" providerId="Windows Live"/>
  <p188:author id="{D4312493-445C-01E4-4887-28CC7C5D09DB}" name="Donegan, Rachel Elizabeth" initials="DRE" userId="S::rachel.e.donegan@vanderbilt.edu::3a30134c-cf97-4e73-a785-048bc4ffeeed" providerId="AD"/>
  <p188:author id="{7148FA93-1BF3-4625-158E-AE52830AF9C7}" name="Taylor, Lisa" initials="TL" userId="S::ltaylo78@utk.edu::c51146d8-32ee-4cdc-91b9-9cc76ecd2627" providerId="AD"/>
  <p188:author id="{79D9F1A6-A876-DCC2-B487-59559C019E1D}" name="Boyce, Kelly" initials="BK" userId="S::kboyce@utk.edu::cef7cb3e-c1b4-4b92-b427-52e1464973e0" providerId="AD"/>
  <p188:author id="{AE0AADB7-CF1D-AC92-BA9A-92F1F2CCEC88}" name="Therese Sandomierski" initials="TS" userId="Therese Sandomierski" providerId="None"/>
  <p188:author id="{B5082DD2-2903-6C21-B891-ABF524578683}" name="Myers, Mary" initials="MM" userId="S::mary.myers@vanderbilt.edu::de2bb2a9-e9c1-4e17-a2b3-ff0ba12a2108" providerId="AD"/>
  <p188:author id="{034F1AD4-6A91-213B-203D-FE7F44D8A570}" name="abisho33" initials="a" userId="S::abisho33@utk.edu::e13d4f10-4eaa-42dd-919f-5cb3ea459b8d" providerId="AD"/>
  <p188:author id="{D40E85D7-1E5F-88C1-DB55-778195D995E8}" name="Perry, Victoria S" initials="VP" userId="S::victoria.s.perry@vanderbilt.edu::57bea966-9e28-42ec-8ff9-de1a0a7914a4" providerId="AD"/>
  <p188:author id="{53C844E4-C618-4F51-166B-216D0781626B}" name="kblitz4@gmail.com" initials="kb" userId="S::urn:spo:guest#kblitz4@gmail.com::" providerId="AD"/>
  <p188:author id="{DDCD0DED-4B8B-D262-B79E-A0967E2246DF}" name="Dubree, Katrina G" initials="KD" userId="S::katrina.g.dubree@vanderbilt.edu::814bd962-8a99-4d58-bfe1-8ef1d6ecfdba" providerId="AD"/>
  <p188:author id="{0F5760F7-B5D8-B503-9BE1-6DC74D0CB979}" name="Robertson, Emily Allen" initials="RE" userId="S::erober91@utk.edu::99667443-f0cb-4ff6-985d-20c1db9883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zabeth Fiveash" initials="EF" lastIdx="3" clrIdx="0">
    <p:extLst>
      <p:ext uri="{19B8F6BF-5375-455C-9EA6-DF929625EA0E}">
        <p15:presenceInfo xmlns:p15="http://schemas.microsoft.com/office/powerpoint/2012/main" userId="S-1-5-21-2149558826-3324038498-27948981-252498" providerId="AD"/>
      </p:ext>
    </p:extLst>
  </p:cmAuthor>
  <p:cmAuthor id="2" name="Victoria  Robinson" initials="VR" lastIdx="1" clrIdx="1">
    <p:extLst>
      <p:ext uri="{19B8F6BF-5375-455C-9EA6-DF929625EA0E}">
        <p15:presenceInfo xmlns:p15="http://schemas.microsoft.com/office/powerpoint/2012/main" userId="S::victoria.robinson16@tnedu.gov::179a221d-4a85-4670-bf20-e277157108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E2A5A"/>
    <a:srgbClr val="FFFFFF"/>
    <a:srgbClr val="3D3E40"/>
    <a:srgbClr val="A7A9AC"/>
    <a:srgbClr val="D1D3D4"/>
    <a:srgbClr val="D1D314"/>
    <a:srgbClr val="EEEEEE"/>
    <a:srgbClr val="EEEEED"/>
    <a:srgbClr val="174A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7A9DE-B701-9048-917B-E5BA3D940B88}" v="4" dt="2026-06-01T13:10:04.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p:restoredTop sz="36546"/>
  </p:normalViewPr>
  <p:slideViewPr>
    <p:cSldViewPr snapToGrid="0">
      <p:cViewPr varScale="1">
        <p:scale>
          <a:sx n="41" d="100"/>
          <a:sy n="41" d="100"/>
        </p:scale>
        <p:origin x="3144" y="176"/>
      </p:cViewPr>
      <p:guideLst>
        <p:guide orient="horz" pos="2184"/>
        <p:guide pos="3839"/>
      </p:guideLst>
    </p:cSldViewPr>
  </p:slideViewPr>
  <p:outlineViewPr>
    <p:cViewPr>
      <p:scale>
        <a:sx n="33" d="100"/>
        <a:sy n="33" d="100"/>
      </p:scale>
      <p:origin x="0" y="-172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bir, Kathleen M" userId="8bb2250c-0a7a-420e-99f3-3c88f94e11f2" providerId="ADAL" clId="{E341156F-7EDA-5C04-944A-3687C36427B0}"/>
    <pc:docChg chg="undo addSld delSld modSld modSection">
      <pc:chgData name="Jabir, Kathleen M" userId="8bb2250c-0a7a-420e-99f3-3c88f94e11f2" providerId="ADAL" clId="{E341156F-7EDA-5C04-944A-3687C36427B0}" dt="2026-06-01T13:15:13.662" v="105" actId="20577"/>
      <pc:docMkLst>
        <pc:docMk/>
      </pc:docMkLst>
      <pc:sldChg chg="modNotesTx">
        <pc:chgData name="Jabir, Kathleen M" userId="8bb2250c-0a7a-420e-99f3-3c88f94e11f2" providerId="ADAL" clId="{E341156F-7EDA-5C04-944A-3687C36427B0}" dt="2026-06-01T13:07:48.883" v="68" actId="20577"/>
        <pc:sldMkLst>
          <pc:docMk/>
          <pc:sldMk cId="3924756863" sldId="1760"/>
        </pc:sldMkLst>
      </pc:sldChg>
      <pc:sldChg chg="modNotesTx">
        <pc:chgData name="Jabir, Kathleen M" userId="8bb2250c-0a7a-420e-99f3-3c88f94e11f2" providerId="ADAL" clId="{E341156F-7EDA-5C04-944A-3687C36427B0}" dt="2026-06-01T13:03:41.791" v="8" actId="20577"/>
        <pc:sldMkLst>
          <pc:docMk/>
          <pc:sldMk cId="3836499012" sldId="1778"/>
        </pc:sldMkLst>
      </pc:sldChg>
      <pc:sldChg chg="modNotesTx">
        <pc:chgData name="Jabir, Kathleen M" userId="8bb2250c-0a7a-420e-99f3-3c88f94e11f2" providerId="ADAL" clId="{E341156F-7EDA-5C04-944A-3687C36427B0}" dt="2026-06-01T13:01:37.683" v="1" actId="20577"/>
        <pc:sldMkLst>
          <pc:docMk/>
          <pc:sldMk cId="3123467681" sldId="1785"/>
        </pc:sldMkLst>
      </pc:sldChg>
      <pc:sldChg chg="modNotesTx">
        <pc:chgData name="Jabir, Kathleen M" userId="8bb2250c-0a7a-420e-99f3-3c88f94e11f2" providerId="ADAL" clId="{E341156F-7EDA-5C04-944A-3687C36427B0}" dt="2026-06-01T13:06:23.433" v="15" actId="20577"/>
        <pc:sldMkLst>
          <pc:docMk/>
          <pc:sldMk cId="1971738766" sldId="1789"/>
        </pc:sldMkLst>
      </pc:sldChg>
      <pc:sldChg chg="modNotesTx">
        <pc:chgData name="Jabir, Kathleen M" userId="8bb2250c-0a7a-420e-99f3-3c88f94e11f2" providerId="ADAL" clId="{E341156F-7EDA-5C04-944A-3687C36427B0}" dt="2026-06-01T13:06:46.551" v="19" actId="20577"/>
        <pc:sldMkLst>
          <pc:docMk/>
          <pc:sldMk cId="173466553" sldId="1815"/>
        </pc:sldMkLst>
      </pc:sldChg>
      <pc:sldChg chg="modNotesTx">
        <pc:chgData name="Jabir, Kathleen M" userId="8bb2250c-0a7a-420e-99f3-3c88f94e11f2" providerId="ADAL" clId="{E341156F-7EDA-5C04-944A-3687C36427B0}" dt="2026-06-01T13:07:25.711" v="67" actId="20577"/>
        <pc:sldMkLst>
          <pc:docMk/>
          <pc:sldMk cId="618299052" sldId="1816"/>
        </pc:sldMkLst>
      </pc:sldChg>
      <pc:sldChg chg="modNotesTx">
        <pc:chgData name="Jabir, Kathleen M" userId="8bb2250c-0a7a-420e-99f3-3c88f94e11f2" providerId="ADAL" clId="{E341156F-7EDA-5C04-944A-3687C36427B0}" dt="2026-06-01T13:12:32.466" v="87" actId="20577"/>
        <pc:sldMkLst>
          <pc:docMk/>
          <pc:sldMk cId="1662548557" sldId="1818"/>
        </pc:sldMkLst>
      </pc:sldChg>
      <pc:sldChg chg="modNotesTx">
        <pc:chgData name="Jabir, Kathleen M" userId="8bb2250c-0a7a-420e-99f3-3c88f94e11f2" providerId="ADAL" clId="{E341156F-7EDA-5C04-944A-3687C36427B0}" dt="2026-06-01T13:01:18.702" v="0" actId="20577"/>
        <pc:sldMkLst>
          <pc:docMk/>
          <pc:sldMk cId="1456756072" sldId="1836"/>
        </pc:sldMkLst>
      </pc:sldChg>
      <pc:sldChg chg="modNotesTx">
        <pc:chgData name="Jabir, Kathleen M" userId="8bb2250c-0a7a-420e-99f3-3c88f94e11f2" providerId="ADAL" clId="{E341156F-7EDA-5C04-944A-3687C36427B0}" dt="2026-06-01T13:02:06.800" v="2" actId="20577"/>
        <pc:sldMkLst>
          <pc:docMk/>
          <pc:sldMk cId="3484703246" sldId="1838"/>
        </pc:sldMkLst>
      </pc:sldChg>
      <pc:sldChg chg="modNotesTx">
        <pc:chgData name="Jabir, Kathleen M" userId="8bb2250c-0a7a-420e-99f3-3c88f94e11f2" providerId="ADAL" clId="{E341156F-7EDA-5C04-944A-3687C36427B0}" dt="2026-06-01T13:02:40.295" v="5" actId="20577"/>
        <pc:sldMkLst>
          <pc:docMk/>
          <pc:sldMk cId="3819394761" sldId="1839"/>
        </pc:sldMkLst>
      </pc:sldChg>
      <pc:sldChg chg="modNotesTx">
        <pc:chgData name="Jabir, Kathleen M" userId="8bb2250c-0a7a-420e-99f3-3c88f94e11f2" providerId="ADAL" clId="{E341156F-7EDA-5C04-944A-3687C36427B0}" dt="2026-06-01T13:03:00.749" v="6" actId="20577"/>
        <pc:sldMkLst>
          <pc:docMk/>
          <pc:sldMk cId="4107234881" sldId="1840"/>
        </pc:sldMkLst>
      </pc:sldChg>
      <pc:sldChg chg="modNotesTx">
        <pc:chgData name="Jabir, Kathleen M" userId="8bb2250c-0a7a-420e-99f3-3c88f94e11f2" providerId="ADAL" clId="{E341156F-7EDA-5C04-944A-3687C36427B0}" dt="2026-06-01T13:14:30.444" v="95" actId="20577"/>
        <pc:sldMkLst>
          <pc:docMk/>
          <pc:sldMk cId="1313909622" sldId="1843"/>
        </pc:sldMkLst>
      </pc:sldChg>
      <pc:sldChg chg="add del modNotesTx">
        <pc:chgData name="Jabir, Kathleen M" userId="8bb2250c-0a7a-420e-99f3-3c88f94e11f2" providerId="ADAL" clId="{E341156F-7EDA-5C04-944A-3687C36427B0}" dt="2026-06-01T13:05:36.095" v="13" actId="20577"/>
        <pc:sldMkLst>
          <pc:docMk/>
          <pc:sldMk cId="389819763" sldId="1845"/>
        </pc:sldMkLst>
      </pc:sldChg>
      <pc:sldChg chg="modNotesTx">
        <pc:chgData name="Jabir, Kathleen M" userId="8bb2250c-0a7a-420e-99f3-3c88f94e11f2" providerId="ADAL" clId="{E341156F-7EDA-5C04-944A-3687C36427B0}" dt="2026-06-01T13:05:50.062" v="14" actId="20577"/>
        <pc:sldMkLst>
          <pc:docMk/>
          <pc:sldMk cId="2431263758" sldId="1846"/>
        </pc:sldMkLst>
      </pc:sldChg>
      <pc:sldChg chg="modNotesTx">
        <pc:chgData name="Jabir, Kathleen M" userId="8bb2250c-0a7a-420e-99f3-3c88f94e11f2" providerId="ADAL" clId="{E341156F-7EDA-5C04-944A-3687C36427B0}" dt="2026-06-01T13:08:36.931" v="70" actId="20577"/>
        <pc:sldMkLst>
          <pc:docMk/>
          <pc:sldMk cId="1776374687" sldId="1847"/>
        </pc:sldMkLst>
      </pc:sldChg>
      <pc:sldChg chg="modNotesTx">
        <pc:chgData name="Jabir, Kathleen M" userId="8bb2250c-0a7a-420e-99f3-3c88f94e11f2" providerId="ADAL" clId="{E341156F-7EDA-5C04-944A-3687C36427B0}" dt="2026-06-01T13:11:51.614" v="84" actId="20577"/>
        <pc:sldMkLst>
          <pc:docMk/>
          <pc:sldMk cId="4007953329" sldId="1848"/>
        </pc:sldMkLst>
      </pc:sldChg>
      <pc:sldChg chg="modNotesTx">
        <pc:chgData name="Jabir, Kathleen M" userId="8bb2250c-0a7a-420e-99f3-3c88f94e11f2" providerId="ADAL" clId="{E341156F-7EDA-5C04-944A-3687C36427B0}" dt="2026-06-01T13:08:47.685" v="71" actId="20577"/>
        <pc:sldMkLst>
          <pc:docMk/>
          <pc:sldMk cId="322559205" sldId="1850"/>
        </pc:sldMkLst>
      </pc:sldChg>
      <pc:sldChg chg="modNotesTx">
        <pc:chgData name="Jabir, Kathleen M" userId="8bb2250c-0a7a-420e-99f3-3c88f94e11f2" providerId="ADAL" clId="{E341156F-7EDA-5C04-944A-3687C36427B0}" dt="2026-06-01T13:08:15.786" v="69" actId="20577"/>
        <pc:sldMkLst>
          <pc:docMk/>
          <pc:sldMk cId="1383754216" sldId="1851"/>
        </pc:sldMkLst>
      </pc:sldChg>
      <pc:sldChg chg="modNotesTx">
        <pc:chgData name="Jabir, Kathleen M" userId="8bb2250c-0a7a-420e-99f3-3c88f94e11f2" providerId="ADAL" clId="{E341156F-7EDA-5C04-944A-3687C36427B0}" dt="2026-06-01T13:09:32.887" v="73" actId="20577"/>
        <pc:sldMkLst>
          <pc:docMk/>
          <pc:sldMk cId="3665176279" sldId="1855"/>
        </pc:sldMkLst>
      </pc:sldChg>
      <pc:sldChg chg="modNotesTx">
        <pc:chgData name="Jabir, Kathleen M" userId="8bb2250c-0a7a-420e-99f3-3c88f94e11f2" providerId="ADAL" clId="{E341156F-7EDA-5C04-944A-3687C36427B0}" dt="2026-06-01T13:10:09.653" v="81" actId="20577"/>
        <pc:sldMkLst>
          <pc:docMk/>
          <pc:sldMk cId="2767076005" sldId="1857"/>
        </pc:sldMkLst>
      </pc:sldChg>
      <pc:sldChg chg="modNotesTx">
        <pc:chgData name="Jabir, Kathleen M" userId="8bb2250c-0a7a-420e-99f3-3c88f94e11f2" providerId="ADAL" clId="{E341156F-7EDA-5C04-944A-3687C36427B0}" dt="2026-06-01T13:10:18.856" v="82" actId="20577"/>
        <pc:sldMkLst>
          <pc:docMk/>
          <pc:sldMk cId="2067134907" sldId="1859"/>
        </pc:sldMkLst>
      </pc:sldChg>
      <pc:sldChg chg="modNotesTx">
        <pc:chgData name="Jabir, Kathleen M" userId="8bb2250c-0a7a-420e-99f3-3c88f94e11f2" providerId="ADAL" clId="{E341156F-7EDA-5C04-944A-3687C36427B0}" dt="2026-06-01T13:11:06.031" v="83" actId="20577"/>
        <pc:sldMkLst>
          <pc:docMk/>
          <pc:sldMk cId="2257441077" sldId="1861"/>
        </pc:sldMkLst>
      </pc:sldChg>
      <pc:sldChg chg="modNotesTx">
        <pc:chgData name="Jabir, Kathleen M" userId="8bb2250c-0a7a-420e-99f3-3c88f94e11f2" providerId="ADAL" clId="{E341156F-7EDA-5C04-944A-3687C36427B0}" dt="2026-06-01T13:12:15.157" v="85" actId="20577"/>
        <pc:sldMkLst>
          <pc:docMk/>
          <pc:sldMk cId="1019478574" sldId="1865"/>
        </pc:sldMkLst>
      </pc:sldChg>
      <pc:sldChg chg="modNotesTx">
        <pc:chgData name="Jabir, Kathleen M" userId="8bb2250c-0a7a-420e-99f3-3c88f94e11f2" providerId="ADAL" clId="{E341156F-7EDA-5C04-944A-3687C36427B0}" dt="2026-06-01T13:12:22.618" v="86" actId="20577"/>
        <pc:sldMkLst>
          <pc:docMk/>
          <pc:sldMk cId="247700587" sldId="1868"/>
        </pc:sldMkLst>
      </pc:sldChg>
      <pc:sldChg chg="modNotesTx">
        <pc:chgData name="Jabir, Kathleen M" userId="8bb2250c-0a7a-420e-99f3-3c88f94e11f2" providerId="ADAL" clId="{E341156F-7EDA-5C04-944A-3687C36427B0}" dt="2026-06-01T13:12:40.219" v="88" actId="20577"/>
        <pc:sldMkLst>
          <pc:docMk/>
          <pc:sldMk cId="254506605" sldId="1870"/>
        </pc:sldMkLst>
      </pc:sldChg>
      <pc:sldChg chg="modNotesTx">
        <pc:chgData name="Jabir, Kathleen M" userId="8bb2250c-0a7a-420e-99f3-3c88f94e11f2" providerId="ADAL" clId="{E341156F-7EDA-5C04-944A-3687C36427B0}" dt="2026-06-01T13:12:46.970" v="89" actId="20577"/>
        <pc:sldMkLst>
          <pc:docMk/>
          <pc:sldMk cId="1170035252" sldId="1871"/>
        </pc:sldMkLst>
      </pc:sldChg>
      <pc:sldChg chg="modNotesTx">
        <pc:chgData name="Jabir, Kathleen M" userId="8bb2250c-0a7a-420e-99f3-3c88f94e11f2" providerId="ADAL" clId="{E341156F-7EDA-5C04-944A-3687C36427B0}" dt="2026-06-01T13:12:55.125" v="90" actId="20577"/>
        <pc:sldMkLst>
          <pc:docMk/>
          <pc:sldMk cId="1161931558" sldId="1872"/>
        </pc:sldMkLst>
      </pc:sldChg>
      <pc:sldChg chg="modNotesTx">
        <pc:chgData name="Jabir, Kathleen M" userId="8bb2250c-0a7a-420e-99f3-3c88f94e11f2" providerId="ADAL" clId="{E341156F-7EDA-5C04-944A-3687C36427B0}" dt="2026-06-01T13:13:05.236" v="91" actId="20577"/>
        <pc:sldMkLst>
          <pc:docMk/>
          <pc:sldMk cId="2706181788" sldId="1873"/>
        </pc:sldMkLst>
      </pc:sldChg>
      <pc:sldChg chg="modNotesTx">
        <pc:chgData name="Jabir, Kathleen M" userId="8bb2250c-0a7a-420e-99f3-3c88f94e11f2" providerId="ADAL" clId="{E341156F-7EDA-5C04-944A-3687C36427B0}" dt="2026-06-01T13:13:18.945" v="92" actId="20577"/>
        <pc:sldMkLst>
          <pc:docMk/>
          <pc:sldMk cId="3140398115" sldId="1874"/>
        </pc:sldMkLst>
      </pc:sldChg>
      <pc:sldChg chg="modNotesTx">
        <pc:chgData name="Jabir, Kathleen M" userId="8bb2250c-0a7a-420e-99f3-3c88f94e11f2" providerId="ADAL" clId="{E341156F-7EDA-5C04-944A-3687C36427B0}" dt="2026-06-01T13:13:32.580" v="93" actId="20577"/>
        <pc:sldMkLst>
          <pc:docMk/>
          <pc:sldMk cId="1976553550" sldId="1875"/>
        </pc:sldMkLst>
      </pc:sldChg>
      <pc:sldChg chg="modNotesTx">
        <pc:chgData name="Jabir, Kathleen M" userId="8bb2250c-0a7a-420e-99f3-3c88f94e11f2" providerId="ADAL" clId="{E341156F-7EDA-5C04-944A-3687C36427B0}" dt="2026-06-01T13:13:43.522" v="94" actId="20577"/>
        <pc:sldMkLst>
          <pc:docMk/>
          <pc:sldMk cId="2709156264" sldId="1876"/>
        </pc:sldMkLst>
      </pc:sldChg>
      <pc:sldChg chg="modNotesTx">
        <pc:chgData name="Jabir, Kathleen M" userId="8bb2250c-0a7a-420e-99f3-3c88f94e11f2" providerId="ADAL" clId="{E341156F-7EDA-5C04-944A-3687C36427B0}" dt="2026-06-01T13:15:13.662" v="105" actId="20577"/>
        <pc:sldMkLst>
          <pc:docMk/>
          <pc:sldMk cId="528498763" sldId="1898"/>
        </pc:sldMkLst>
      </pc:sldChg>
    </pc:docChg>
  </pc:docChgLst>
</pc:chgInfo>
</file>

<file path=ppt/comments/modernComment_76A_1F80404B.xml><?xml version="1.0" encoding="utf-8"?>
<p188:cmLst xmlns:a="http://schemas.openxmlformats.org/drawingml/2006/main" xmlns:r="http://schemas.openxmlformats.org/officeDocument/2006/relationships" xmlns:p188="http://schemas.microsoft.com/office/powerpoint/2018/8/main">
  <p188:cm id="{D4A60884-2E85-4BA7-9C47-AA43826FBD77}" authorId="{D40E85D7-1E5F-88C1-DB55-778195D995E8}" created="2026-04-20T14:47:36.811">
    <ac:deMkLst xmlns:ac="http://schemas.microsoft.com/office/drawing/2013/main/command">
      <pc:docMk xmlns:pc="http://schemas.microsoft.com/office/powerpoint/2013/main/command"/>
      <pc:sldMk xmlns:pc="http://schemas.microsoft.com/office/powerpoint/2013/main/command" cId="528498763" sldId="1898"/>
      <ac:spMk id="13" creationId="{480D0561-48F1-9FAD-4855-E21DFD863F14}"/>
    </ac:deMkLst>
    <p188:txBody>
      <a:bodyPr/>
      <a:lstStyle/>
      <a:p>
        <a:r>
          <a:rPr lang="en-US"/>
          <a:t>Will add the link to the CICO Brief once it is ADA-compliant.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523" cy="471199"/>
          </a:xfrm>
          <a:prstGeom prst="rect">
            <a:avLst/>
          </a:prstGeom>
        </p:spPr>
        <p:txBody>
          <a:bodyPr vert="horz" lIns="93159" tIns="46580" rIns="93159" bIns="46580" rtlCol="0"/>
          <a:lstStyle>
            <a:lvl1pPr algn="l">
              <a:defRPr sz="1200"/>
            </a:lvl1pPr>
          </a:lstStyle>
          <a:p>
            <a:endParaRPr lang="en-US"/>
          </a:p>
        </p:txBody>
      </p:sp>
      <p:sp>
        <p:nvSpPr>
          <p:cNvPr id="3" name="Date Placeholder 2"/>
          <p:cNvSpPr>
            <a:spLocks noGrp="1"/>
          </p:cNvSpPr>
          <p:nvPr>
            <p:ph type="dt" sz="quarter" idx="1"/>
          </p:nvPr>
        </p:nvSpPr>
        <p:spPr>
          <a:xfrm>
            <a:off x="4023330" y="0"/>
            <a:ext cx="3077523" cy="471199"/>
          </a:xfrm>
          <a:prstGeom prst="rect">
            <a:avLst/>
          </a:prstGeom>
        </p:spPr>
        <p:txBody>
          <a:bodyPr vert="horz" lIns="93159" tIns="46580" rIns="93159" bIns="46580" rtlCol="0"/>
          <a:lstStyle>
            <a:lvl1pPr algn="r">
              <a:defRPr sz="1200"/>
            </a:lvl1pPr>
          </a:lstStyle>
          <a:p>
            <a:fld id="{09E7AAB4-A4D6-4647-BA66-8016F3778594}" type="datetimeFigureOut">
              <a:rPr lang="en-US" smtClean="0"/>
              <a:t>6/3/2026</a:t>
            </a:fld>
            <a:endParaRPr lang="en-US"/>
          </a:p>
        </p:txBody>
      </p:sp>
      <p:sp>
        <p:nvSpPr>
          <p:cNvPr id="4" name="Footer Placeholder 3"/>
          <p:cNvSpPr>
            <a:spLocks noGrp="1"/>
          </p:cNvSpPr>
          <p:nvPr>
            <p:ph type="ftr" sz="quarter" idx="2"/>
          </p:nvPr>
        </p:nvSpPr>
        <p:spPr>
          <a:xfrm>
            <a:off x="1" y="8917276"/>
            <a:ext cx="3077523" cy="471199"/>
          </a:xfrm>
          <a:prstGeom prst="rect">
            <a:avLst/>
          </a:prstGeom>
        </p:spPr>
        <p:txBody>
          <a:bodyPr vert="horz" lIns="93159" tIns="46580" rIns="93159" bIns="46580" rtlCol="0" anchor="b"/>
          <a:lstStyle>
            <a:lvl1pPr algn="l">
              <a:defRPr sz="1200"/>
            </a:lvl1pPr>
          </a:lstStyle>
          <a:p>
            <a:endParaRPr lang="en-US"/>
          </a:p>
        </p:txBody>
      </p:sp>
      <p:sp>
        <p:nvSpPr>
          <p:cNvPr id="5" name="Slide Number Placeholder 4"/>
          <p:cNvSpPr>
            <a:spLocks noGrp="1"/>
          </p:cNvSpPr>
          <p:nvPr>
            <p:ph type="sldNum" sz="quarter" idx="3"/>
          </p:nvPr>
        </p:nvSpPr>
        <p:spPr>
          <a:xfrm>
            <a:off x="4023330" y="8917276"/>
            <a:ext cx="3077523" cy="471199"/>
          </a:xfrm>
          <a:prstGeom prst="rect">
            <a:avLst/>
          </a:prstGeom>
        </p:spPr>
        <p:txBody>
          <a:bodyPr vert="horz" lIns="93159" tIns="46580" rIns="93159" bIns="46580" rtlCol="0" anchor="b"/>
          <a:lstStyle>
            <a:lvl1pPr algn="r">
              <a:defRPr sz="1200"/>
            </a:lvl1pPr>
          </a:lstStyle>
          <a:p>
            <a:fld id="{7875DBD9-7EB2-4FD3-9B69-CE651698D9D2}" type="slidenum">
              <a:rPr lang="en-US" smtClean="0"/>
              <a:t>‹#›</a:t>
            </a:fld>
            <a:endParaRPr lang="en-US"/>
          </a:p>
        </p:txBody>
      </p:sp>
    </p:spTree>
    <p:extLst>
      <p:ext uri="{BB962C8B-B14F-4D97-AF65-F5344CB8AC3E}">
        <p14:creationId xmlns:p14="http://schemas.microsoft.com/office/powerpoint/2010/main" val="2671822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739" cy="469424"/>
          </a:xfrm>
          <a:prstGeom prst="rect">
            <a:avLst/>
          </a:prstGeom>
        </p:spPr>
        <p:txBody>
          <a:bodyPr vert="horz" lIns="94231" tIns="47115" rIns="94231" bIns="47115" rtlCol="0"/>
          <a:lstStyle>
            <a:lvl1pPr algn="l">
              <a:defRPr sz="1200">
                <a:latin typeface="Lato Light"/>
              </a:defRPr>
            </a:lvl1pPr>
          </a:lstStyle>
          <a:p>
            <a:endParaRPr lang="en-US"/>
          </a:p>
        </p:txBody>
      </p:sp>
      <p:sp>
        <p:nvSpPr>
          <p:cNvPr id="3" name="Date Placeholder 2"/>
          <p:cNvSpPr>
            <a:spLocks noGrp="1"/>
          </p:cNvSpPr>
          <p:nvPr>
            <p:ph type="dt" idx="1"/>
          </p:nvPr>
        </p:nvSpPr>
        <p:spPr>
          <a:xfrm>
            <a:off x="4023094" y="0"/>
            <a:ext cx="3077739" cy="469424"/>
          </a:xfrm>
          <a:prstGeom prst="rect">
            <a:avLst/>
          </a:prstGeom>
        </p:spPr>
        <p:txBody>
          <a:bodyPr vert="horz" lIns="94231" tIns="47115" rIns="94231" bIns="47115" rtlCol="0"/>
          <a:lstStyle>
            <a:lvl1pPr algn="r">
              <a:defRPr sz="1200">
                <a:latin typeface="Lato Light"/>
              </a:defRPr>
            </a:lvl1pPr>
          </a:lstStyle>
          <a:p>
            <a:fld id="{EFC10EE1-B198-C942-8235-326C972CBB30}" type="datetimeFigureOut">
              <a:rPr lang="en-US" smtClean="0"/>
              <a:pPr/>
              <a:t>6/3/2026</a:t>
            </a:fld>
            <a:endParaRPr lang="en-US"/>
          </a:p>
        </p:txBody>
      </p:sp>
      <p:sp>
        <p:nvSpPr>
          <p:cNvPr id="4" name="Slide Image Placeholder 3"/>
          <p:cNvSpPr>
            <a:spLocks noGrp="1" noRot="1" noChangeAspect="1"/>
          </p:cNvSpPr>
          <p:nvPr>
            <p:ph type="sldImg" idx="2"/>
          </p:nvPr>
        </p:nvSpPr>
        <p:spPr>
          <a:xfrm>
            <a:off x="422275" y="703263"/>
            <a:ext cx="6257925" cy="3521075"/>
          </a:xfrm>
          <a:prstGeom prst="rect">
            <a:avLst/>
          </a:prstGeom>
          <a:noFill/>
          <a:ln w="12700">
            <a:solidFill>
              <a:prstClr val="black"/>
            </a:solidFill>
          </a:ln>
        </p:spPr>
        <p:txBody>
          <a:bodyPr vert="horz" lIns="94231" tIns="47115" rIns="94231" bIns="47115"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31" tIns="47115" rIns="94231"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7422"/>
            <a:ext cx="3077739" cy="469424"/>
          </a:xfrm>
          <a:prstGeom prst="rect">
            <a:avLst/>
          </a:prstGeom>
        </p:spPr>
        <p:txBody>
          <a:bodyPr vert="horz" lIns="94231" tIns="47115" rIns="94231" bIns="47115" rtlCol="0" anchor="b"/>
          <a:lstStyle>
            <a:lvl1pPr algn="l">
              <a:defRPr sz="1200">
                <a:latin typeface="Lato Light"/>
              </a:defRPr>
            </a:lvl1pPr>
          </a:lstStyle>
          <a:p>
            <a:endParaRPr lang="en-US"/>
          </a:p>
        </p:txBody>
      </p:sp>
      <p:sp>
        <p:nvSpPr>
          <p:cNvPr id="7" name="Slide Number Placeholder 6"/>
          <p:cNvSpPr>
            <a:spLocks noGrp="1"/>
          </p:cNvSpPr>
          <p:nvPr>
            <p:ph type="sldNum" sz="quarter" idx="5"/>
          </p:nvPr>
        </p:nvSpPr>
        <p:spPr>
          <a:xfrm>
            <a:off x="4023094" y="8917422"/>
            <a:ext cx="3077739" cy="469424"/>
          </a:xfrm>
          <a:prstGeom prst="rect">
            <a:avLst/>
          </a:prstGeom>
        </p:spPr>
        <p:txBody>
          <a:bodyPr vert="horz" lIns="94231" tIns="47115" rIns="94231" bIns="47115" rtlCol="0" anchor="b"/>
          <a:lstStyle>
            <a:lvl1pPr algn="r">
              <a:defRPr sz="1200">
                <a:latin typeface="Lato Light"/>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457109" rtl="0" eaLnBrk="1" latinLnBrk="0" hangingPunct="1">
      <a:defRPr sz="1200" kern="1200">
        <a:solidFill>
          <a:schemeClr val="tx1"/>
        </a:solidFill>
        <a:latin typeface="Lato Light"/>
        <a:ea typeface="+mn-ea"/>
        <a:cs typeface="+mn-cs"/>
      </a:defRPr>
    </a:lvl1pPr>
    <a:lvl2pPr marL="457109" algn="l" defTabSz="457109" rtl="0" eaLnBrk="1" latinLnBrk="0" hangingPunct="1">
      <a:defRPr sz="1200" kern="1200">
        <a:solidFill>
          <a:schemeClr val="tx1"/>
        </a:solidFill>
        <a:latin typeface="Lato Light"/>
        <a:ea typeface="+mn-ea"/>
        <a:cs typeface="+mn-cs"/>
      </a:defRPr>
    </a:lvl2pPr>
    <a:lvl3pPr marL="914217" algn="l" defTabSz="457109" rtl="0" eaLnBrk="1" latinLnBrk="0" hangingPunct="1">
      <a:defRPr sz="1200" kern="1200">
        <a:solidFill>
          <a:schemeClr val="tx1"/>
        </a:solidFill>
        <a:latin typeface="Lato Light"/>
        <a:ea typeface="+mn-ea"/>
        <a:cs typeface="+mn-cs"/>
      </a:defRPr>
    </a:lvl3pPr>
    <a:lvl4pPr marL="1371326" algn="l" defTabSz="457109" rtl="0" eaLnBrk="1" latinLnBrk="0" hangingPunct="1">
      <a:defRPr sz="1200" kern="1200">
        <a:solidFill>
          <a:schemeClr val="tx1"/>
        </a:solidFill>
        <a:latin typeface="Lato Light"/>
        <a:ea typeface="+mn-ea"/>
        <a:cs typeface="+mn-cs"/>
      </a:defRPr>
    </a:lvl4pPr>
    <a:lvl5pPr marL="1828434" algn="l" defTabSz="457109" rtl="0" eaLnBrk="1" latinLnBrk="0" hangingPunct="1">
      <a:defRPr sz="1200" kern="1200">
        <a:solidFill>
          <a:schemeClr val="tx1"/>
        </a:solidFill>
        <a:latin typeface="Lato Light"/>
        <a:ea typeface="+mn-ea"/>
        <a:cs typeface="+mn-cs"/>
      </a:defRPr>
    </a:lvl5pPr>
    <a:lvl6pPr marL="2285543" algn="l" defTabSz="457109" rtl="0" eaLnBrk="1" latinLnBrk="0" hangingPunct="1">
      <a:defRPr sz="1200" kern="1200">
        <a:solidFill>
          <a:schemeClr val="tx1"/>
        </a:solidFill>
        <a:latin typeface="+mn-lt"/>
        <a:ea typeface="+mn-ea"/>
        <a:cs typeface="+mn-cs"/>
      </a:defRPr>
    </a:lvl6pPr>
    <a:lvl7pPr marL="2742652" algn="l" defTabSz="457109" rtl="0" eaLnBrk="1" latinLnBrk="0" hangingPunct="1">
      <a:defRPr sz="1200" kern="1200">
        <a:solidFill>
          <a:schemeClr val="tx1"/>
        </a:solidFill>
        <a:latin typeface="+mn-lt"/>
        <a:ea typeface="+mn-ea"/>
        <a:cs typeface="+mn-cs"/>
      </a:defRPr>
    </a:lvl7pPr>
    <a:lvl8pPr marL="3199760" algn="l" defTabSz="457109" rtl="0" eaLnBrk="1" latinLnBrk="0" hangingPunct="1">
      <a:defRPr sz="1200" kern="1200">
        <a:solidFill>
          <a:schemeClr val="tx1"/>
        </a:solidFill>
        <a:latin typeface="+mn-lt"/>
        <a:ea typeface="+mn-ea"/>
        <a:cs typeface="+mn-cs"/>
      </a:defRPr>
    </a:lvl8pPr>
    <a:lvl9pPr marL="3656869" algn="l" defTabSz="4571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tennesseetsc.org/wp-content/uploads/2024/04/Check-in-Check-Out-Brief.pdf_Comms-Approved_41124.pdf"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tennesseetsc.org/wp-content/uploads/2024/05/Check-In-Check-Out-Implementation-Materials_Comms-Approved_43024.pdf"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65EEC-25B4-0F39-36BC-9ECAC0FF3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E9177-07F6-B2AF-F1E4-2E47F890740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FD7562A-CE54-4EC6-61E2-D90AD4510D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EC4C09-EE21-9E92-AFDD-120DD569792F}"/>
              </a:ext>
            </a:extLst>
          </p:cNvPr>
          <p:cNvSpPr>
            <a:spLocks noGrp="1"/>
          </p:cNvSpPr>
          <p:nvPr>
            <p:ph type="sldNum" sz="quarter" idx="5"/>
          </p:nvPr>
        </p:nvSpPr>
        <p:spPr/>
        <p:txBody>
          <a:bodyPr/>
          <a:lstStyle/>
          <a:p>
            <a:fld id="{006BE02D-20C0-F840-AFAC-BEA99C74FDC2}" type="slidenum">
              <a:rPr lang="en-US" smtClean="0"/>
              <a:pPr/>
              <a:t>1</a:t>
            </a:fld>
            <a:endParaRPr lang="en-US"/>
          </a:p>
        </p:txBody>
      </p:sp>
    </p:spTree>
    <p:extLst>
      <p:ext uri="{BB962C8B-B14F-4D97-AF65-F5344CB8AC3E}">
        <p14:creationId xmlns:p14="http://schemas.microsoft.com/office/powerpoint/2010/main" val="460046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defTabSz="457109">
              <a:defRPr/>
            </a:pPr>
            <a:r>
              <a:rPr lang="en-US" b="1" dirty="0">
                <a:solidFill>
                  <a:prstClr val="black"/>
                </a:solidFill>
              </a:rPr>
              <a:t>Main Takeaway:</a:t>
            </a:r>
            <a:endParaRPr lang="en-US" dirty="0"/>
          </a:p>
          <a:p>
            <a:pPr marL="285750" indent="-285750" defTabSz="457109">
              <a:buFont typeface="Arial"/>
              <a:buChar char="•"/>
              <a:defRPr/>
            </a:pPr>
            <a:r>
              <a:rPr lang="en-US" dirty="0">
                <a:solidFill>
                  <a:prstClr val="black"/>
                </a:solidFill>
                <a:latin typeface="Arial"/>
                <a:cs typeface="Arial"/>
              </a:rPr>
              <a:t>Tier I instruction and universal support are essential to an effective tiered support system and serve as the foundation for other more intensive supports, including Tier II interventions.</a:t>
            </a:r>
            <a:endParaRPr lang="en-US" dirty="0"/>
          </a:p>
          <a:p>
            <a:pPr marL="285750" indent="-285750" defTabSz="457109">
              <a:buFont typeface="Arial"/>
              <a:buChar char="•"/>
              <a:defRPr/>
            </a:pPr>
            <a:r>
              <a:rPr lang="en-US" dirty="0">
                <a:latin typeface="Arial"/>
                <a:cs typeface="Arial"/>
              </a:rPr>
              <a:t>A solid Tier I foundation:</a:t>
            </a:r>
          </a:p>
          <a:p>
            <a:pPr marL="628650" lvl="1" indent="-171450" defTabSz="457109">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Arial"/>
                <a:cs typeface="Arial"/>
              </a:rPr>
              <a:t>Teaches and reinforces school-appropriate behaviors that empower students to access Tier I instruction fully,</a:t>
            </a:r>
            <a:endParaRPr lang="en-US" dirty="0"/>
          </a:p>
          <a:p>
            <a:pPr marL="628650" marR="0" lvl="1" indent="-171450" algn="l" defTabSz="4571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a:cs typeface="Arial"/>
              </a:rPr>
              <a:t>Fosters supportive relationships and creates positive, safe, and predictable learning spaces for all students, and</a:t>
            </a:r>
            <a:endParaRPr lang="en-US" dirty="0"/>
          </a:p>
          <a:p>
            <a:pPr marL="628650" marR="0" lvl="1" indent="-171450" algn="l" defTabSz="4571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a:cs typeface="Arial"/>
              </a:rPr>
              <a:t>Prioritizes data-drive decisions and continuous improvement of support for all students. </a:t>
            </a:r>
            <a:endParaRPr lang="en-US" dirty="0"/>
          </a:p>
          <a:p>
            <a:pPr marL="285750" indent="-171450" defTabSz="457109">
              <a:buFont typeface="Arial" panose="020B0604020202020204" pitchFamily="34" charset="0"/>
              <a:buChar char="•"/>
              <a:defRPr/>
            </a:pPr>
            <a:r>
              <a:rPr lang="en-US" dirty="0">
                <a:solidFill>
                  <a:prstClr val="black"/>
                </a:solidFill>
                <a:latin typeface="Arial"/>
                <a:cs typeface="Arial"/>
              </a:rPr>
              <a:t>When a school's Tier I foundation is strong, its tiered support system is more effective in preventing the emergence of significant student needs. Furthermore, educators are better equipped to identify students who may require additional support early, which leads to more targeted and effective interventions at Tiers II and III.</a:t>
            </a:r>
            <a:endParaRPr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cs typeface="Arial"/>
              </a:rPr>
              <a:t> </a:t>
            </a:r>
            <a:endParaRPr lang="en-US" dirty="0"/>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a:p>
        </p:txBody>
      </p:sp>
    </p:spTree>
    <p:extLst>
      <p:ext uri="{BB962C8B-B14F-4D97-AF65-F5344CB8AC3E}">
        <p14:creationId xmlns:p14="http://schemas.microsoft.com/office/powerpoint/2010/main" val="1064668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40F17-9840-2E9D-088F-5A3018370D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6654E-7286-C3A7-36E0-96B33AAA354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624019F-DBA6-48A2-EB48-29202EEB0532}"/>
              </a:ext>
            </a:extLst>
          </p:cNvPr>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cs typeface="Arial"/>
              </a:rPr>
              <a:t>Main Takeaway: </a:t>
            </a:r>
            <a:endParaRPr lang="en-US" dirty="0"/>
          </a:p>
          <a:p>
            <a:pPr marL="285750" indent="-285750" defTabSz="457109">
              <a:buFont typeface="Arial"/>
              <a:buChar char="•"/>
              <a:defRPr/>
            </a:pPr>
            <a:r>
              <a:rPr lang="en-US" dirty="0">
                <a:solidFill>
                  <a:prstClr val="black"/>
                </a:solidFill>
                <a:latin typeface="Arial"/>
                <a:cs typeface="Arial"/>
              </a:rPr>
              <a:t>Tennessee Tiered Support's Center's School Implementation Fidelity Assessment (SIFA) is one example of a tool school's can use to evaluate their Tier I academic and behavior supports.</a:t>
            </a:r>
          </a:p>
          <a:p>
            <a:pPr marL="285750" indent="-285750" defTabSz="457109">
              <a:buFont typeface="Arial"/>
              <a:buChar char="•"/>
              <a:defRPr/>
            </a:pPr>
            <a:r>
              <a:rPr lang="en-US" dirty="0">
                <a:solidFill>
                  <a:prstClr val="black"/>
                </a:solidFill>
                <a:latin typeface="Arial"/>
                <a:cs typeface="Arial"/>
              </a:rPr>
              <a:t>The SIFA is a 39-item assessment that identifies key characteristics of Leadership, Data-Based Decision Making, Assessment, and Instruction and Intervention in an effective tiered supports system.</a:t>
            </a:r>
          </a:p>
          <a:p>
            <a:pPr marL="285750" indent="-285750" defTabSz="457109">
              <a:buFont typeface="Arial"/>
              <a:buChar char="•"/>
              <a:defRPr/>
            </a:pPr>
            <a:r>
              <a:rPr lang="en-US" dirty="0">
                <a:solidFill>
                  <a:prstClr val="black"/>
                </a:solidFill>
                <a:latin typeface="Arial"/>
                <a:cs typeface="Arial"/>
              </a:rPr>
              <a:t>Items 32-35 (shown on slide) emphasize characteristics of a solid Tier I and shows the importance of having:</a:t>
            </a:r>
          </a:p>
          <a:p>
            <a:pPr marL="914400" lvl="1" indent="-285750" defTabSz="457109">
              <a:buFont typeface="Arial"/>
              <a:buChar char="•"/>
              <a:defRPr/>
            </a:pPr>
            <a:r>
              <a:rPr lang="en-US" dirty="0">
                <a:solidFill>
                  <a:prstClr val="black"/>
                </a:solidFill>
                <a:latin typeface="Arial"/>
                <a:cs typeface="Arial"/>
              </a:rPr>
              <a:t>Teaching and reviewing 3-5</a:t>
            </a:r>
            <a:r>
              <a:rPr lang="en-US" sz="1200" b="0" i="0" u="none" strike="noStrike" kern="1200" cap="none" spc="0" normalizeH="0" baseline="0" noProof="0" dirty="0">
                <a:ln>
                  <a:noFill/>
                </a:ln>
                <a:solidFill>
                  <a:prstClr val="black"/>
                </a:solidFill>
                <a:effectLst/>
                <a:uLnTx/>
                <a:uFillTx/>
                <a:latin typeface="Arial"/>
                <a:cs typeface="Arial"/>
              </a:rPr>
              <a:t> </a:t>
            </a:r>
            <a:r>
              <a:rPr lang="en-US" dirty="0">
                <a:solidFill>
                  <a:prstClr val="black"/>
                </a:solidFill>
                <a:latin typeface="Arial"/>
                <a:cs typeface="Arial"/>
              </a:rPr>
              <a:t>positively</a:t>
            </a:r>
            <a:r>
              <a:rPr lang="en-US" sz="1200" b="0" i="0" u="none" strike="noStrike" kern="1200" cap="none" spc="0" normalizeH="0" baseline="0" noProof="0" dirty="0">
                <a:ln>
                  <a:noFill/>
                </a:ln>
                <a:solidFill>
                  <a:prstClr val="black"/>
                </a:solidFill>
                <a:effectLst/>
                <a:uLnTx/>
                <a:uFillTx/>
                <a:latin typeface="Arial"/>
                <a:cs typeface="Arial"/>
              </a:rPr>
              <a:t> stated school-wide expectations</a:t>
            </a:r>
            <a:r>
              <a:rPr lang="en-US" dirty="0">
                <a:solidFill>
                  <a:prstClr val="black"/>
                </a:solidFill>
                <a:latin typeface="Arial"/>
                <a:cs typeface="Arial"/>
              </a:rPr>
              <a:t>,</a:t>
            </a:r>
            <a:endParaRPr lang="en-US" dirty="0">
              <a:solidFill>
                <a:prstClr val="black"/>
              </a:solidFill>
              <a:latin typeface="Aptos" panose="02110004020202020204"/>
              <a:cs typeface="Arial"/>
            </a:endParaRPr>
          </a:p>
          <a:p>
            <a:pPr marL="914400" lvl="1" indent="-285750" defTabSz="457109">
              <a:buFont typeface="Arial"/>
              <a:buChar char="•"/>
              <a:defRPr/>
            </a:pPr>
            <a:r>
              <a:rPr lang="en-US" dirty="0">
                <a:solidFill>
                  <a:prstClr val="black"/>
                </a:solidFill>
                <a:latin typeface="Arial"/>
                <a:cs typeface="Arial"/>
              </a:rPr>
              <a:t>Using a continuum of strategies that promote student independence, academic engagement, and behaviors that align school-wide expectations;</a:t>
            </a:r>
            <a:endParaRPr lang="en-US" dirty="0">
              <a:solidFill>
                <a:prstClr val="black"/>
              </a:solidFill>
              <a:latin typeface="Aptos" panose="02110004020202020204"/>
              <a:cs typeface="Arial"/>
            </a:endParaRPr>
          </a:p>
          <a:p>
            <a:pPr marL="914400" lvl="1" indent="-285750" defTabSz="457109">
              <a:buFont typeface="Arial"/>
              <a:buChar char="•"/>
              <a:defRPr/>
            </a:pPr>
            <a:r>
              <a:rPr lang="en-US" dirty="0">
                <a:solidFill>
                  <a:prstClr val="black"/>
                </a:solidFill>
                <a:latin typeface="Arial"/>
                <a:cs typeface="Arial"/>
              </a:rPr>
              <a:t>Delivering explicit and culturally responsive instruction with access points for all students; and</a:t>
            </a:r>
          </a:p>
          <a:p>
            <a:pPr marL="914400" lvl="1" indent="-285750" defTabSz="457109">
              <a:buFont typeface="Arial"/>
              <a:buChar char="•"/>
              <a:defRPr/>
            </a:pPr>
            <a:r>
              <a:rPr lang="en-US" dirty="0">
                <a:solidFill>
                  <a:prstClr val="black"/>
                </a:solidFill>
                <a:latin typeface="Arial"/>
                <a:cs typeface="Arial"/>
              </a:rPr>
              <a:t>Providing core instruction that is based on grade-level standards and research-derived practices and uses high-quality instructional materials.</a:t>
            </a:r>
          </a:p>
          <a:p>
            <a:pPr indent="-285750" defTabSz="457109">
              <a:buFont typeface="Arial"/>
              <a:buChar char="•"/>
              <a:defRPr/>
            </a:pPr>
            <a:r>
              <a:rPr lang="en-US" dirty="0">
                <a:solidFill>
                  <a:prstClr val="black"/>
                </a:solidFill>
                <a:latin typeface="Arial"/>
                <a:cs typeface="Arial"/>
              </a:rPr>
              <a:t>And, the assessment has a helpful rubric that can serve as a blueprint for schools working to enhance their Tier I instruction and supports for behavior.</a:t>
            </a:r>
          </a:p>
          <a:p>
            <a:pPr defTabSz="457109">
              <a:defRPr/>
            </a:pPr>
            <a:endParaRPr lang="en-US" dirty="0">
              <a:solidFill>
                <a:prstClr val="black"/>
              </a:solidFill>
              <a:latin typeface="Aptos" panose="02110004020202020204"/>
              <a:cs typeface="Arial"/>
            </a:endParaRPr>
          </a:p>
          <a:p>
            <a:endParaRPr lang="en-US" dirty="0"/>
          </a:p>
        </p:txBody>
      </p:sp>
      <p:sp>
        <p:nvSpPr>
          <p:cNvPr id="4" name="Slide Number Placeholder 3">
            <a:extLst>
              <a:ext uri="{FF2B5EF4-FFF2-40B4-BE49-F238E27FC236}">
                <a16:creationId xmlns:a16="http://schemas.microsoft.com/office/drawing/2014/main" id="{869CF879-978D-CC14-91AA-40DC87348901}"/>
              </a:ext>
            </a:extLst>
          </p:cNvPr>
          <p:cNvSpPr>
            <a:spLocks noGrp="1"/>
          </p:cNvSpPr>
          <p:nvPr>
            <p:ph type="sldNum" sz="quarter" idx="5"/>
          </p:nvPr>
        </p:nvSpPr>
        <p:spPr/>
        <p:txBody>
          <a:bodyPr/>
          <a:lstStyle/>
          <a:p>
            <a:fld id="{006BE02D-20C0-F840-AFAC-BEA99C74FDC2}" type="slidenum">
              <a:rPr lang="en-US" smtClean="0"/>
              <a:pPr/>
              <a:t>11</a:t>
            </a:fld>
            <a:endParaRPr lang="en-US"/>
          </a:p>
        </p:txBody>
      </p:sp>
    </p:spTree>
    <p:extLst>
      <p:ext uri="{BB962C8B-B14F-4D97-AF65-F5344CB8AC3E}">
        <p14:creationId xmlns:p14="http://schemas.microsoft.com/office/powerpoint/2010/main" val="1614556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3E8CD-9016-D078-C182-01030D6E8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4D55D9-51D8-8F5D-E15F-711EEAFDF5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D47A450-F592-ACC6-04D7-05A3B4BEDAD9}"/>
              </a:ext>
            </a:extLst>
          </p:cNvPr>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cs typeface="Arial"/>
              </a:rPr>
              <a:t>Main Takeaway: </a:t>
            </a:r>
            <a:endParaRPr lang="en-US" dirty="0"/>
          </a:p>
          <a:p>
            <a:pPr marL="171450" marR="0" lvl="0" indent="-171450" algn="l" defTabSz="4571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we think about the qualities of an effective Tier I, it’s important to think beyond school-wide supports for student behavior and include strategies that support student behavior in the classroom. Sometimes these are called “classroom management strategies. </a:t>
            </a:r>
          </a:p>
          <a:p>
            <a:pPr marL="171450" marR="0" lvl="0" indent="-171450" algn="l" defTabSz="4571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Strategies like ensuring the physical classroom space supports student engagement, providing behavior-specific praise and opportunities to respond, teaching routines and procedures, and responding to challenging behavior in a manner that is instructional are all strategies that should implemented with all students, regardless of whether more intense supports are needed.</a:t>
            </a:r>
          </a:p>
          <a:p>
            <a:endParaRPr lang="en-US" dirty="0"/>
          </a:p>
        </p:txBody>
      </p:sp>
      <p:sp>
        <p:nvSpPr>
          <p:cNvPr id="4" name="Slide Number Placeholder 3">
            <a:extLst>
              <a:ext uri="{FF2B5EF4-FFF2-40B4-BE49-F238E27FC236}">
                <a16:creationId xmlns:a16="http://schemas.microsoft.com/office/drawing/2014/main" id="{1281E97E-5745-D0A8-ED29-D4098982C2EE}"/>
              </a:ext>
            </a:extLst>
          </p:cNvPr>
          <p:cNvSpPr>
            <a:spLocks noGrp="1"/>
          </p:cNvSpPr>
          <p:nvPr>
            <p:ph type="sldNum" sz="quarter" idx="5"/>
          </p:nvPr>
        </p:nvSpPr>
        <p:spPr/>
        <p:txBody>
          <a:bodyPr/>
          <a:lstStyle/>
          <a:p>
            <a:fld id="{006BE02D-20C0-F840-AFAC-BEA99C74FDC2}" type="slidenum">
              <a:rPr lang="en-US" smtClean="0"/>
              <a:pPr/>
              <a:t>12</a:t>
            </a:fld>
            <a:endParaRPr lang="en-US"/>
          </a:p>
        </p:txBody>
      </p:sp>
    </p:spTree>
    <p:extLst>
      <p:ext uri="{BB962C8B-B14F-4D97-AF65-F5344CB8AC3E}">
        <p14:creationId xmlns:p14="http://schemas.microsoft.com/office/powerpoint/2010/main" val="2466447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35C4C-6E61-6D1F-23F2-47BD4F2E5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71099-DE97-1558-8B99-BAE22B0B414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0AAA6F3-AF0B-4E59-1DD4-341F5ADF25A2}"/>
              </a:ext>
            </a:extLst>
          </p:cNvPr>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cs typeface="Arial"/>
              </a:rPr>
              <a:t>Main Takeaway: </a:t>
            </a:r>
          </a:p>
          <a:p>
            <a:pPr marL="171450" marR="0" lvl="0" indent="-171450" algn="l" defTabSz="4571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a:cs typeface="Arial"/>
              </a:rPr>
              <a:t>The Tennessee Department of Education’s Instructional Practice Guide (IPG) and Tennessee Educator Acceleration Model (TEAM) teacher evaluations also provide indicators of what solid Tier I instruction and behavior support looks like.</a:t>
            </a:r>
          </a:p>
          <a:p>
            <a:pPr marL="171450" marR="0" lvl="0" indent="-171450" algn="l" defTabSz="4571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a:cs typeface="Arial"/>
              </a:rPr>
              <a:t>Both encourage practices that promote academic engagement and an instructional approach to responding to challenging behavior.</a:t>
            </a:r>
          </a:p>
          <a:p>
            <a:pPr marL="0" marR="0" lvl="0" indent="0" algn="l" defTabSz="4571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cs typeface="Arial"/>
            </a:endParaRPr>
          </a:p>
          <a:p>
            <a:endParaRPr lang="en-US" dirty="0"/>
          </a:p>
        </p:txBody>
      </p:sp>
      <p:sp>
        <p:nvSpPr>
          <p:cNvPr id="4" name="Slide Number Placeholder 3">
            <a:extLst>
              <a:ext uri="{FF2B5EF4-FFF2-40B4-BE49-F238E27FC236}">
                <a16:creationId xmlns:a16="http://schemas.microsoft.com/office/drawing/2014/main" id="{EE6FF83D-FBFA-9028-CA87-1877E467C2E7}"/>
              </a:ext>
            </a:extLst>
          </p:cNvPr>
          <p:cNvSpPr>
            <a:spLocks noGrp="1"/>
          </p:cNvSpPr>
          <p:nvPr>
            <p:ph type="sldNum" sz="quarter" idx="5"/>
          </p:nvPr>
        </p:nvSpPr>
        <p:spPr/>
        <p:txBody>
          <a:bodyPr/>
          <a:lstStyle/>
          <a:p>
            <a:fld id="{006BE02D-20C0-F840-AFAC-BEA99C74FDC2}" type="slidenum">
              <a:rPr lang="en-US" smtClean="0"/>
              <a:pPr/>
              <a:t>13</a:t>
            </a:fld>
            <a:endParaRPr lang="en-US"/>
          </a:p>
        </p:txBody>
      </p:sp>
    </p:spTree>
    <p:extLst>
      <p:ext uri="{BB962C8B-B14F-4D97-AF65-F5344CB8AC3E}">
        <p14:creationId xmlns:p14="http://schemas.microsoft.com/office/powerpoint/2010/main" val="1312696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Main Ideas: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As school’s take steps to enhance or strengthen Tier I instruction and behavior supports, it’s important to use a problem-solving process and multiple data sources at each decision point.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This slide shows some examples of data that could be helpful. These lists are not exhaustive.</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14</a:t>
            </a:fld>
            <a:endParaRPr lang="en-US"/>
          </a:p>
        </p:txBody>
      </p:sp>
    </p:spTree>
    <p:extLst>
      <p:ext uri="{BB962C8B-B14F-4D97-AF65-F5344CB8AC3E}">
        <p14:creationId xmlns:p14="http://schemas.microsoft.com/office/powerpoint/2010/main" val="2463379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latin typeface="Calibri"/>
                <a:ea typeface="Calibri"/>
                <a:cs typeface="Calibri"/>
              </a:rPr>
              <a:t>Main Idea:</a:t>
            </a:r>
          </a:p>
          <a:p>
            <a:pPr marL="171450" indent="-171450">
              <a:buFont typeface="Arial"/>
              <a:buChar char="•"/>
            </a:pPr>
            <a:r>
              <a:rPr lang="en-US" dirty="0"/>
              <a:t>Even with a strong Tier I foundation in place, some students may require support beyond what Tier I provides to be successful.</a:t>
            </a:r>
          </a:p>
          <a:p>
            <a:pPr marL="171450" indent="-171450">
              <a:buFont typeface="Arial"/>
              <a:buChar char="•"/>
            </a:pPr>
            <a:r>
              <a:rPr lang="en-US" dirty="0"/>
              <a:t>Again, teams must use </a:t>
            </a:r>
            <a:r>
              <a:rPr lang="en-US" b="1" dirty="0"/>
              <a:t>multiple</a:t>
            </a:r>
            <a:r>
              <a:rPr lang="en-US" dirty="0"/>
              <a:t> data sources and a problem-solving process to identify students' strengths and areas of need and inform decisions about re-teaching, intervention, and enrichment.</a:t>
            </a:r>
          </a:p>
          <a:p>
            <a:pPr marL="171450" indent="-171450">
              <a:buFont typeface="Arial"/>
              <a:buChar char="•"/>
            </a:pPr>
            <a:r>
              <a:rPr lang="en-US" dirty="0"/>
              <a:t>When multiple data sources indicate that a student is not making adequate gains from Tier I alone, intervention is provided in addition to Tier I instruction.</a:t>
            </a:r>
          </a:p>
          <a:p>
            <a:pPr indent="-171450">
              <a:buFont typeface="Arial"/>
              <a:buChar char="•"/>
            </a:pPr>
            <a:r>
              <a:rPr lang="en-US" dirty="0"/>
              <a:t>It is important to address academic and non-academic areas of needs; to do this, it may be necessary to provide more than one intervention or integrate interventions. </a:t>
            </a:r>
          </a:p>
          <a:p>
            <a:pPr lvl="0" indent="-171450">
              <a:buFont typeface="Arial"/>
              <a:buChar char="•"/>
            </a:pPr>
            <a:r>
              <a:rPr lang="en-US" dirty="0"/>
              <a:t>Check-In/Check-Out is an example of a behavior intervention that can be integrated into academic instruction.</a:t>
            </a:r>
          </a:p>
          <a:p>
            <a:endParaRPr lang="en-US" b="1" dirty="0"/>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15</a:t>
            </a:fld>
            <a:endParaRPr lang="en-US"/>
          </a:p>
        </p:txBody>
      </p:sp>
    </p:spTree>
    <p:extLst>
      <p:ext uri="{BB962C8B-B14F-4D97-AF65-F5344CB8AC3E}">
        <p14:creationId xmlns:p14="http://schemas.microsoft.com/office/powerpoint/2010/main" val="304467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Lato Light"/>
                <a:ea typeface="+mn-ea"/>
                <a:cs typeface="Arial"/>
              </a:rPr>
              <a:t>Main Takeaway: </a:t>
            </a:r>
            <a:r>
              <a:rPr lang="en-US" sz="1200" kern="1200">
                <a:solidFill>
                  <a:schemeClr val="tx1"/>
                </a:solidFill>
                <a:latin typeface="Lato Light"/>
                <a:ea typeface="+mn-ea"/>
                <a:cs typeface="Arial"/>
              </a:rPr>
              <a:t>Tier II interventions must be explicit, systematic, and research-based, targeting students' academic and behavioral needs, and provide application opportunities that are anchored in grade-level content and expectations. Students qualifying for Tier II support should always receive these interventions in addition to their core instruction rather than as a replacement.</a:t>
            </a:r>
            <a:endParaRPr lang="en-US" sz="1200" kern="1200">
              <a:solidFill>
                <a:schemeClr val="tx1"/>
              </a:solidFill>
              <a:latin typeface="Lato Light"/>
              <a:ea typeface="+mn-ea"/>
              <a:cs typeface="+mn-cs"/>
            </a:endParaRP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16</a:t>
            </a:fld>
            <a:endParaRPr lang="en-US"/>
          </a:p>
        </p:txBody>
      </p:sp>
    </p:spTree>
    <p:extLst>
      <p:ext uri="{BB962C8B-B14F-4D97-AF65-F5344CB8AC3E}">
        <p14:creationId xmlns:p14="http://schemas.microsoft.com/office/powerpoint/2010/main" val="1256261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4FA34-A714-9117-84B5-DE9064EFF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11958-C675-7D78-7FD9-CCC9A434380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72CD6C7-9F2F-83B6-961E-F2CAC45FFB62}"/>
              </a:ext>
            </a:extLst>
          </p:cNvPr>
          <p:cNvSpPr>
            <a:spLocks noGrp="1"/>
          </p:cNvSpPr>
          <p:nvPr>
            <p:ph type="body" idx="1"/>
          </p:nvPr>
        </p:nvSpPr>
        <p:spPr/>
        <p:txBody>
          <a:bodyPr/>
          <a:lstStyle/>
          <a:p>
            <a:pPr marL="0" indent="0"/>
            <a:r>
              <a:rPr lang="en-US" b="1" dirty="0"/>
              <a:t>Main Takeaway:</a:t>
            </a:r>
            <a:endParaRPr lang="en-US" dirty="0"/>
          </a:p>
          <a:p>
            <a:pPr marL="171450" indent="-171450">
              <a:buFont typeface="Arial,Sans-Serif"/>
              <a:buChar char="•"/>
            </a:pPr>
            <a:r>
              <a:rPr lang="en-US" dirty="0"/>
              <a:t>These are all qualities of Tier II interventions. Tier II Interventions are....</a:t>
            </a:r>
          </a:p>
          <a:p>
            <a:pPr marL="0" indent="0"/>
            <a:endParaRPr lang="en-US" dirty="0"/>
          </a:p>
          <a:p>
            <a:pPr marL="0" indent="0"/>
            <a:r>
              <a:rPr lang="en-US" dirty="0"/>
              <a:t>Supported by research </a:t>
            </a:r>
          </a:p>
          <a:p>
            <a:pPr marL="342900" indent="-342900">
              <a:buFont typeface="Arial,Sans-Serif"/>
              <a:buChar char="•"/>
            </a:pPr>
            <a:r>
              <a:rPr lang="en-US" dirty="0"/>
              <a:t>Allows one to infer that the practice led to child or student improvement</a:t>
            </a:r>
          </a:p>
          <a:p>
            <a:pPr marL="342900" indent="-342900">
              <a:spcBef>
                <a:spcPts val="600"/>
              </a:spcBef>
              <a:buFont typeface="Arial,Sans-Serif"/>
              <a:buChar char="•"/>
            </a:pPr>
            <a:r>
              <a:rPr lang="en-US" dirty="0"/>
              <a:t>Shown to have an evidence base through multiple high-quality studies </a:t>
            </a:r>
          </a:p>
          <a:p>
            <a:pPr marL="342900" indent="-342900">
              <a:spcBef>
                <a:spcPts val="600"/>
              </a:spcBef>
              <a:buFont typeface="Arial,Sans-Serif"/>
              <a:buChar char="•"/>
            </a:pPr>
            <a:r>
              <a:rPr lang="en-US" dirty="0"/>
              <a:t>Reviewed by a reputable organization such as:</a:t>
            </a:r>
          </a:p>
          <a:p>
            <a:pPr marL="760730" lvl="1" indent="-342900">
              <a:spcBef>
                <a:spcPts val="600"/>
              </a:spcBef>
              <a:buFont typeface="Arial,Sans-Serif"/>
              <a:buChar char="•"/>
            </a:pPr>
            <a:r>
              <a:rPr lang="en-US" dirty="0"/>
              <a:t>National Center on Intensive Intervention</a:t>
            </a:r>
          </a:p>
          <a:p>
            <a:pPr marL="760730" lvl="1" indent="-342900">
              <a:spcBef>
                <a:spcPts val="600"/>
              </a:spcBef>
              <a:buFont typeface="Arial,Sans-Serif"/>
              <a:buChar char="•"/>
            </a:pPr>
            <a:r>
              <a:rPr lang="en-US" dirty="0"/>
              <a:t>What Works Clearinghouse</a:t>
            </a:r>
          </a:p>
          <a:p>
            <a:pPr marL="760730" lvl="1" indent="-342900">
              <a:spcBef>
                <a:spcPts val="600"/>
              </a:spcBef>
              <a:buFont typeface="Arial,Sans-Serif"/>
              <a:buChar char="•"/>
            </a:pPr>
            <a:r>
              <a:rPr lang="en-US" dirty="0"/>
              <a:t>Evidence for ESSA</a:t>
            </a:r>
          </a:p>
          <a:p>
            <a:pPr marL="760730" lvl="1" indent="-342900">
              <a:spcBef>
                <a:spcPts val="600"/>
              </a:spcBef>
              <a:buFont typeface="Arial,Sans-Serif"/>
              <a:buChar char="•"/>
            </a:pPr>
            <a:endParaRPr lang="en-US" dirty="0"/>
          </a:p>
          <a:p>
            <a:pPr marL="0" indent="-38735">
              <a:spcBef>
                <a:spcPts val="600"/>
              </a:spcBef>
            </a:pPr>
            <a:r>
              <a:rPr lang="en-US" b="1" dirty="0"/>
              <a:t>Standardized </a:t>
            </a:r>
            <a:endParaRPr lang="en-US" dirty="0"/>
          </a:p>
          <a:p>
            <a:pPr marL="342900" indent="-342900">
              <a:buFont typeface="Arial,Sans-Serif"/>
              <a:buChar char="•"/>
            </a:pPr>
            <a:r>
              <a:rPr lang="en-US" dirty="0"/>
              <a:t>Interventions that are standardized have well-articulated procedures for delivery with step-by-step directions.</a:t>
            </a:r>
          </a:p>
          <a:p>
            <a:pPr marL="342900" indent="-342900">
              <a:spcBef>
                <a:spcPts val="600"/>
              </a:spcBef>
              <a:buFont typeface="Arial,Sans-Serif"/>
              <a:buChar char="•"/>
            </a:pPr>
            <a:r>
              <a:rPr lang="en-US" dirty="0"/>
              <a:t>The teacher follows the structure of the lesson accurately and delivers the intervention in the way that it is intended by the creator.</a:t>
            </a:r>
          </a:p>
          <a:p>
            <a:pPr marL="342900" indent="-342900">
              <a:spcBef>
                <a:spcPts val="600"/>
              </a:spcBef>
              <a:buFont typeface="Arial,Sans-Serif"/>
              <a:buChar char="•"/>
            </a:pPr>
            <a:r>
              <a:rPr lang="en-US" dirty="0"/>
              <a:t>This standardization ensures fidelity.</a:t>
            </a:r>
          </a:p>
          <a:p>
            <a:pPr marL="0" indent="0"/>
            <a:endParaRPr lang="en-US" dirty="0"/>
          </a:p>
          <a:p>
            <a:pPr marL="0" indent="0"/>
            <a:r>
              <a:rPr lang="en-US" b="1" dirty="0"/>
              <a:t>Delivered by trained interventionist</a:t>
            </a:r>
            <a:endParaRPr lang="en-US" dirty="0"/>
          </a:p>
          <a:p>
            <a:pPr marL="342900" indent="-342900">
              <a:buFont typeface="Arial,Sans-Serif"/>
              <a:buChar char="•"/>
            </a:pPr>
            <a:r>
              <a:rPr lang="en-US" dirty="0"/>
              <a:t>These are individuals trained to deliver a prescribed intervention with fidelity. </a:t>
            </a:r>
          </a:p>
          <a:p>
            <a:pPr marL="342900" indent="-342900">
              <a:spcBef>
                <a:spcPts val="444"/>
              </a:spcBef>
              <a:buFont typeface="Arial,Sans-Serif"/>
              <a:buChar char="•"/>
            </a:pPr>
            <a:r>
              <a:rPr lang="en-US" dirty="0"/>
              <a:t>Training should include: </a:t>
            </a:r>
          </a:p>
          <a:p>
            <a:pPr marL="760730" lvl="1" indent="-353695">
              <a:spcBef>
                <a:spcPts val="444"/>
              </a:spcBef>
              <a:buFont typeface="Arial,Sans-Serif"/>
              <a:buChar char="•"/>
            </a:pPr>
            <a:r>
              <a:rPr lang="en-US" dirty="0"/>
              <a:t>standardized procedures for intervention delivery,</a:t>
            </a:r>
          </a:p>
          <a:p>
            <a:pPr marL="760730" lvl="1" indent="-353695">
              <a:spcBef>
                <a:spcPts val="444"/>
              </a:spcBef>
              <a:buFont typeface="Arial,Sans-Serif"/>
              <a:buChar char="•"/>
            </a:pPr>
            <a:r>
              <a:rPr lang="en-US" dirty="0"/>
              <a:t>application of fidelity checklists or self-reflection logs, </a:t>
            </a:r>
          </a:p>
          <a:p>
            <a:pPr marL="760730" lvl="1" indent="-353695">
              <a:spcBef>
                <a:spcPts val="444"/>
              </a:spcBef>
              <a:buFont typeface="Arial,Sans-Serif"/>
              <a:buChar char="•"/>
            </a:pPr>
            <a:r>
              <a:rPr lang="en-US" dirty="0"/>
              <a:t>answers to frequently asked questions, and</a:t>
            </a:r>
          </a:p>
          <a:p>
            <a:pPr marL="760730" lvl="1" indent="-353695">
              <a:spcBef>
                <a:spcPts val="444"/>
              </a:spcBef>
              <a:buFont typeface="Arial,Sans-Serif"/>
              <a:buChar char="•"/>
            </a:pPr>
            <a:r>
              <a:rPr lang="en-US" dirty="0"/>
              <a:t>a variety of 'just in time' strategies to respond to student needs as those needs are presented.</a:t>
            </a:r>
          </a:p>
          <a:p>
            <a:pPr marL="0" indent="0"/>
            <a:endParaRPr lang="en-US" dirty="0"/>
          </a:p>
          <a:p>
            <a:pPr marL="0" indent="0"/>
            <a:r>
              <a:rPr lang="en-US" b="1" dirty="0"/>
              <a:t>Dosage</a:t>
            </a:r>
            <a:endParaRPr lang="en-US" dirty="0"/>
          </a:p>
          <a:p>
            <a:pPr marL="342900" indent="-342900">
              <a:buFont typeface="Arial,Sans-Serif"/>
              <a:buChar char="•"/>
            </a:pPr>
            <a:r>
              <a:rPr lang="en-US" b="1" dirty="0"/>
              <a:t>Dosage</a:t>
            </a:r>
            <a:r>
              <a:rPr lang="en-US" dirty="0"/>
              <a:t> is the number of opportunities a student has to practice needed skills and receive feedback.</a:t>
            </a:r>
          </a:p>
          <a:p>
            <a:pPr marL="342900" indent="-342900">
              <a:spcBef>
                <a:spcPts val="600"/>
              </a:spcBef>
              <a:buFont typeface="Arial,Sans-Serif"/>
              <a:buChar char="•"/>
            </a:pPr>
            <a:r>
              <a:rPr lang="en-US" dirty="0"/>
              <a:t>Dosage refers to the:</a:t>
            </a:r>
          </a:p>
          <a:p>
            <a:pPr marL="800100" lvl="1" indent="-355600">
              <a:spcBef>
                <a:spcPts val="600"/>
              </a:spcBef>
              <a:buFont typeface="Arial,Sans-Serif"/>
              <a:buChar char="•"/>
            </a:pPr>
            <a:r>
              <a:rPr lang="en-US" dirty="0"/>
              <a:t>size of the instruction group,</a:t>
            </a:r>
          </a:p>
          <a:p>
            <a:pPr marL="800100" lvl="1" indent="-355600">
              <a:spcBef>
                <a:spcPts val="600"/>
              </a:spcBef>
              <a:buFont typeface="Arial,Sans-Serif"/>
              <a:buChar char="•"/>
            </a:pPr>
            <a:r>
              <a:rPr lang="en-US" dirty="0"/>
              <a:t>number of minutes each session lasts, and</a:t>
            </a:r>
          </a:p>
          <a:p>
            <a:pPr marL="800100" lvl="1" indent="-355600">
              <a:spcBef>
                <a:spcPts val="600"/>
              </a:spcBef>
              <a:buFont typeface="Arial,Sans-Serif"/>
              <a:buChar char="•"/>
            </a:pPr>
            <a:r>
              <a:rPr lang="en-US" dirty="0"/>
              <a:t>number of sessions provided in a week.</a:t>
            </a:r>
          </a:p>
          <a:p>
            <a:pPr marL="342900" indent="-342900">
              <a:spcBef>
                <a:spcPts val="600"/>
              </a:spcBef>
              <a:buFont typeface="Arial,Sans-Serif"/>
              <a:buChar char="•"/>
            </a:pPr>
            <a:r>
              <a:rPr lang="en-US" dirty="0"/>
              <a:t>The intervention should provide ample time to practice needed skills after they are clearly explained and modeled.</a:t>
            </a:r>
          </a:p>
          <a:p>
            <a:pPr marL="0" indent="0"/>
            <a:endParaRPr lang="en-US" dirty="0"/>
          </a:p>
          <a:p>
            <a:pPr marL="0" indent="0"/>
            <a:r>
              <a:rPr lang="en-US" b="1" dirty="0"/>
              <a:t>Comprehensive</a:t>
            </a:r>
            <a:endParaRPr lang="en-US" dirty="0"/>
          </a:p>
          <a:p>
            <a:pPr marL="0" indent="0"/>
            <a:r>
              <a:rPr lang="en-US" b="1" dirty="0"/>
              <a:t>Comprehensiveness</a:t>
            </a:r>
            <a:r>
              <a:rPr lang="en-US" dirty="0"/>
              <a:t> is the extent to which the intervention includes these elements of explicit instruction:</a:t>
            </a:r>
          </a:p>
          <a:p>
            <a:pPr marL="571500" indent="-342900">
              <a:spcBef>
                <a:spcPts val="480"/>
              </a:spcBef>
              <a:buFont typeface="Arial,Sans-Serif"/>
              <a:buChar char="•"/>
            </a:pPr>
            <a:r>
              <a:rPr lang="en-US" dirty="0"/>
              <a:t>Simple, direct explanations*</a:t>
            </a:r>
          </a:p>
          <a:p>
            <a:pPr marL="571500" indent="-342900">
              <a:spcBef>
                <a:spcPts val="480"/>
              </a:spcBef>
              <a:buFont typeface="Arial,Sans-Serif"/>
              <a:buChar char="•"/>
            </a:pPr>
            <a:r>
              <a:rPr lang="en-US" dirty="0"/>
              <a:t>Segment complex skills*</a:t>
            </a:r>
          </a:p>
          <a:p>
            <a:pPr marL="571500" indent="-342900">
              <a:spcBef>
                <a:spcPts val="480"/>
              </a:spcBef>
              <a:buFont typeface="Arial,Sans-Serif"/>
              <a:buChar char="•"/>
            </a:pPr>
            <a:r>
              <a:rPr lang="en-US" dirty="0"/>
              <a:t>Draw student attention to important features of content*</a:t>
            </a:r>
          </a:p>
          <a:p>
            <a:pPr marL="571500" lvl="1" indent="-342900">
              <a:spcBef>
                <a:spcPts val="480"/>
              </a:spcBef>
              <a:buFont typeface="Arial,Sans-Serif"/>
              <a:buChar char="•"/>
            </a:pPr>
            <a:r>
              <a:rPr lang="en-US" dirty="0"/>
              <a:t>Systematically fade support*</a:t>
            </a:r>
          </a:p>
          <a:p>
            <a:pPr marL="571500" lvl="1" indent="-342900">
              <a:spcBef>
                <a:spcPts val="480"/>
              </a:spcBef>
              <a:buFont typeface="Arial,Sans-Serif"/>
              <a:buChar char="•"/>
            </a:pPr>
            <a:r>
              <a:rPr lang="en-US" dirty="0"/>
              <a:t>Create purposeful opportunities for practice and student response*</a:t>
            </a:r>
          </a:p>
          <a:p>
            <a:pPr marL="571500" lvl="1" indent="-342900">
              <a:spcBef>
                <a:spcPts val="480"/>
              </a:spcBef>
              <a:buFont typeface="Arial,Sans-Serif"/>
              <a:buChar char="•"/>
            </a:pPr>
            <a:r>
              <a:rPr lang="en-US" dirty="0"/>
              <a:t>Systematic cumulative review</a:t>
            </a:r>
          </a:p>
          <a:p>
            <a:pPr marL="1257300" lvl="2" indent="-342900">
              <a:spcBef>
                <a:spcPts val="480"/>
              </a:spcBef>
              <a:buFont typeface="Arial,Sans-Serif"/>
              <a:buChar char="•"/>
            </a:pPr>
            <a:r>
              <a:rPr lang="en-US" dirty="0"/>
              <a:t>Improves the efficiency of instruction by practicing several skills during one practice session. </a:t>
            </a:r>
          </a:p>
          <a:p>
            <a:pPr marL="1257300" lvl="2" indent="-342900">
              <a:spcBef>
                <a:spcPts val="480"/>
              </a:spcBef>
              <a:buFont typeface="Arial,Sans-Serif"/>
              <a:buChar char="•"/>
            </a:pPr>
            <a:r>
              <a:rPr lang="en-US" dirty="0"/>
              <a:t>Allows for practice for previously mastered skills during subsequent instruction of new skills.</a:t>
            </a:r>
          </a:p>
          <a:p>
            <a:pPr marL="1257300" lvl="2" indent="-342900">
              <a:spcBef>
                <a:spcPts val="480"/>
              </a:spcBef>
              <a:buFont typeface="Arial,Sans-Serif"/>
              <a:buChar char="•"/>
            </a:pPr>
            <a:r>
              <a:rPr lang="en-US" dirty="0"/>
              <a:t>Review Tier II packaged interventions to ensure for embedded cumulative review.  </a:t>
            </a:r>
          </a:p>
          <a:p>
            <a:pPr marL="571500" lvl="1" indent="-342900">
              <a:spcBef>
                <a:spcPts val="480"/>
              </a:spcBef>
              <a:buFont typeface="Arial,Sans-Serif"/>
              <a:buChar char="•"/>
            </a:pPr>
            <a:r>
              <a:rPr lang="en-US" dirty="0"/>
              <a:t>Opportunities for feedback </a:t>
            </a:r>
          </a:p>
          <a:p>
            <a:pPr marL="571500" lvl="1" indent="-342900">
              <a:spcBef>
                <a:spcPts val="480"/>
              </a:spcBef>
              <a:buFont typeface="Arial,Sans-Serif"/>
              <a:buChar char="•"/>
            </a:pPr>
            <a:r>
              <a:rPr lang="en-US" dirty="0"/>
              <a:t>Review and verify prerequisite skills </a:t>
            </a:r>
          </a:p>
          <a:p>
            <a:pPr marL="571500" lvl="1" indent="-342900">
              <a:spcBef>
                <a:spcPts val="480"/>
              </a:spcBef>
              <a:buFont typeface="Arial,Sans-Serif"/>
              <a:buChar char="•"/>
            </a:pPr>
            <a:endParaRPr lang="en-US" dirty="0"/>
          </a:p>
          <a:p>
            <a:pPr marL="0">
              <a:spcBef>
                <a:spcPts val="480"/>
              </a:spcBef>
            </a:pPr>
            <a:r>
              <a:rPr lang="en-US" b="1" dirty="0"/>
              <a:t>Aligned</a:t>
            </a:r>
            <a:endParaRPr lang="en-US" dirty="0"/>
          </a:p>
          <a:p>
            <a:pPr marL="171450" indent="-171450">
              <a:buFont typeface="Arial,Sans-Serif"/>
              <a:buChar char="•"/>
            </a:pPr>
            <a:r>
              <a:rPr lang="en-US" dirty="0"/>
              <a:t>Refers to marching intervention to function</a:t>
            </a:r>
          </a:p>
          <a:p>
            <a:pPr marL="171450" indent="-171450">
              <a:buFont typeface="Arial,Sans-Serif"/>
              <a:buChar char="•"/>
            </a:pPr>
            <a:r>
              <a:rPr lang="en-US" dirty="0"/>
              <a:t>Behavior ex: Intervention teaches an alternative behavior to match the perceived function of the target behavior.</a:t>
            </a:r>
          </a:p>
          <a:p>
            <a:pPr marL="171450" indent="-171450">
              <a:buFont typeface="Arial,Sans-Serif"/>
              <a:buChar char="•"/>
            </a:pPr>
            <a:r>
              <a:rPr lang="en-US" dirty="0"/>
              <a:t>Academic example: Explicitly linked to core content, whenever possible</a:t>
            </a:r>
          </a:p>
          <a:p>
            <a:pPr marL="342900" indent="-342900">
              <a:spcBef>
                <a:spcPts val="480"/>
              </a:spcBef>
              <a:buFont typeface="Arial,Sans-Serif"/>
              <a:buChar char="•"/>
            </a:pPr>
            <a:r>
              <a:rPr lang="en-US" dirty="0"/>
              <a:t>Examples could include: </a:t>
            </a:r>
          </a:p>
          <a:p>
            <a:pPr marL="760730" lvl="1" indent="-342900">
              <a:spcBef>
                <a:spcPts val="480"/>
              </a:spcBef>
              <a:buFont typeface="Arial,Sans-Serif"/>
              <a:buChar char="•"/>
            </a:pPr>
            <a:r>
              <a:rPr lang="en-US" dirty="0"/>
              <a:t>practicing the skill within core instruction or using core instructional materials,</a:t>
            </a:r>
          </a:p>
          <a:p>
            <a:pPr marL="760730" lvl="1" indent="-342900">
              <a:spcBef>
                <a:spcPts val="480"/>
              </a:spcBef>
              <a:buFont typeface="Arial,Sans-Serif"/>
              <a:buChar char="•"/>
            </a:pPr>
            <a:r>
              <a:rPr lang="en-US" dirty="0"/>
              <a:t>pre-teaching academic vocabulary related to the skill, or  </a:t>
            </a:r>
          </a:p>
          <a:p>
            <a:pPr marL="760730" lvl="1" indent="-342900">
              <a:spcBef>
                <a:spcPts val="480"/>
              </a:spcBef>
              <a:buFont typeface="Arial,Sans-Serif"/>
              <a:buChar char="•"/>
            </a:pPr>
            <a:r>
              <a:rPr lang="en-US" dirty="0"/>
              <a:t>providing “just in time” support for missing grade-level skills. </a:t>
            </a:r>
          </a:p>
          <a:p>
            <a:endParaRPr lang="en-US" dirty="0"/>
          </a:p>
        </p:txBody>
      </p:sp>
      <p:sp>
        <p:nvSpPr>
          <p:cNvPr id="4" name="Slide Number Placeholder 3">
            <a:extLst>
              <a:ext uri="{FF2B5EF4-FFF2-40B4-BE49-F238E27FC236}">
                <a16:creationId xmlns:a16="http://schemas.microsoft.com/office/drawing/2014/main" id="{333A372F-1668-00C6-2ACE-249ED474A32E}"/>
              </a:ext>
            </a:extLst>
          </p:cNvPr>
          <p:cNvSpPr>
            <a:spLocks noGrp="1"/>
          </p:cNvSpPr>
          <p:nvPr>
            <p:ph type="sldNum" sz="quarter" idx="5"/>
          </p:nvPr>
        </p:nvSpPr>
        <p:spPr/>
        <p:txBody>
          <a:bodyPr/>
          <a:lstStyle/>
          <a:p>
            <a:fld id="{006BE02D-20C0-F840-AFAC-BEA99C74FDC2}" type="slidenum">
              <a:rPr lang="en-US" smtClean="0"/>
              <a:pPr/>
              <a:t>17</a:t>
            </a:fld>
            <a:endParaRPr lang="en-US"/>
          </a:p>
        </p:txBody>
      </p:sp>
    </p:spTree>
    <p:extLst>
      <p:ext uri="{BB962C8B-B14F-4D97-AF65-F5344CB8AC3E}">
        <p14:creationId xmlns:p14="http://schemas.microsoft.com/office/powerpoint/2010/main" val="1409372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18</a:t>
            </a:fld>
            <a:endParaRPr lang="en-US"/>
          </a:p>
        </p:txBody>
      </p:sp>
    </p:spTree>
    <p:extLst>
      <p:ext uri="{BB962C8B-B14F-4D97-AF65-F5344CB8AC3E}">
        <p14:creationId xmlns:p14="http://schemas.microsoft.com/office/powerpoint/2010/main" val="1032969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3F5BF-6A4F-5AF4-9CF6-1668438C2B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E16DEA-3300-5FAD-A022-96A0B8F0042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CFA6861-4C65-806E-B9DF-46753B3E2F27}"/>
              </a:ext>
            </a:extLst>
          </p:cNvPr>
          <p:cNvSpPr>
            <a:spLocks noGrp="1"/>
          </p:cNvSpPr>
          <p:nvPr>
            <p:ph type="body" idx="1"/>
          </p:nvPr>
        </p:nvSpPr>
        <p:spPr/>
        <p:txBody>
          <a:bodyPr/>
          <a:lstStyle/>
          <a:p>
            <a:r>
              <a:rPr lang="en-US" b="1" dirty="0">
                <a:latin typeface="Calibri"/>
                <a:cs typeface="Calibri"/>
              </a:rPr>
              <a:t>Main Points:</a:t>
            </a:r>
            <a:endParaRPr lang="en-US" dirty="0">
              <a:latin typeface="Calibri"/>
              <a:cs typeface="Calibri"/>
            </a:endParaRPr>
          </a:p>
          <a:p>
            <a:pPr marL="171450" indent="-171450">
              <a:buFont typeface="Arial"/>
              <a:buChar char="•"/>
            </a:pPr>
            <a:r>
              <a:rPr lang="en-US" dirty="0">
                <a:latin typeface="Calibri"/>
                <a:cs typeface="Calibri"/>
              </a:rPr>
              <a:t>Intervention should not be provided in isolation from core/Tier 1 instruction.</a:t>
            </a:r>
          </a:p>
          <a:p>
            <a:pPr marL="171450" indent="-171450">
              <a:buFont typeface="Arial"/>
              <a:buChar char="•"/>
            </a:pPr>
            <a:r>
              <a:rPr lang="en-US" dirty="0">
                <a:latin typeface="Calibri"/>
                <a:cs typeface="Calibri"/>
              </a:rPr>
              <a:t>There are many ways to ensure that a student's intervention and Tier 1 experiences are connected and mutually beneficial (review sub-bullets).</a:t>
            </a:r>
          </a:p>
          <a:p>
            <a:pPr marL="285750" lvl="1" indent="0">
              <a:buFont typeface="Arial"/>
              <a:buNone/>
            </a:pPr>
            <a:r>
              <a:rPr lang="en-US" dirty="0">
                <a:latin typeface="Calibri"/>
                <a:cs typeface="Calibri"/>
              </a:rPr>
              <a:t>1. Regular communication/collaboration: Interventionists and teachers must possess a comprehensive understanding of their respective roles, as well as a shared knowledge of the strategies, materials, and curricula employed across instruction settings. </a:t>
            </a:r>
          </a:p>
          <a:p>
            <a:pPr marL="285750" lvl="1" indent="0">
              <a:buFont typeface="Arial"/>
              <a:buNone/>
            </a:pPr>
            <a:r>
              <a:rPr lang="en-US" dirty="0">
                <a:latin typeface="Calibri"/>
                <a:cs typeface="Calibri"/>
              </a:rPr>
              <a:t>2. Unified approach to language and support strategies: Interventionists and teachers should strive for consistent language and methodologies/strategies whenever possible and appropriate.</a:t>
            </a:r>
          </a:p>
          <a:p>
            <a:pPr marL="285750" lvl="1" indent="0">
              <a:buFont typeface="Arial"/>
              <a:buNone/>
            </a:pPr>
            <a:r>
              <a:rPr lang="en-US" dirty="0">
                <a:latin typeface="Calibri"/>
                <a:cs typeface="Calibri"/>
              </a:rPr>
              <a:t>3. Opportunities to practice developing skills using grade-level content and expectations: Interventions and teachers should provide students with opportunities to practice developing skills using grade-level content; interventions should incorporate grade-level content and materials into intervention lessons; teachers should incorporate opportunities to practice developing skills  outside of intervention settings.</a:t>
            </a:r>
          </a:p>
          <a:p>
            <a:pPr marL="285750" lvl="1" indent="0">
              <a:buFont typeface="Arial"/>
              <a:buNone/>
            </a:pPr>
            <a:r>
              <a:rPr lang="en-US" dirty="0">
                <a:latin typeface="Calibri"/>
                <a:cs typeface="Calibri"/>
              </a:rPr>
              <a:t>4. Opportunities to generalize mastered skills in a variety of contexts: Once a student has mastered a skill in one context, it is important for the student to practice and master the skill in other contexts (e.g., if a student learns a new communication skill in a small-group setting, it would be important for the student to practice the same skill with different people, perhaps in a larger group or in an environment where the need to perform the skill would be naturally occurring.</a:t>
            </a:r>
          </a:p>
          <a:p>
            <a:pPr marL="171450" indent="-171450">
              <a:buFont typeface="Arial"/>
              <a:buChar char="•"/>
            </a:pPr>
            <a:endParaRPr lang="en-US" dirty="0">
              <a:latin typeface="Calibri"/>
              <a:cs typeface="Calibri"/>
            </a:endParaRPr>
          </a:p>
          <a:p>
            <a:endParaRPr lang="en-US" b="1" dirty="0">
              <a:latin typeface="Calibri"/>
              <a:cs typeface="Calibri"/>
            </a:endParaRPr>
          </a:p>
          <a:p>
            <a:endParaRPr lang="en-US" dirty="0"/>
          </a:p>
        </p:txBody>
      </p:sp>
      <p:sp>
        <p:nvSpPr>
          <p:cNvPr id="4" name="Slide Number Placeholder 3">
            <a:extLst>
              <a:ext uri="{FF2B5EF4-FFF2-40B4-BE49-F238E27FC236}">
                <a16:creationId xmlns:a16="http://schemas.microsoft.com/office/drawing/2014/main" id="{8A7D8ABC-59CF-AA3A-AC95-10BABF9F8BA2}"/>
              </a:ext>
            </a:extLst>
          </p:cNvPr>
          <p:cNvSpPr>
            <a:spLocks noGrp="1"/>
          </p:cNvSpPr>
          <p:nvPr>
            <p:ph type="sldNum" sz="quarter" idx="5"/>
          </p:nvPr>
        </p:nvSpPr>
        <p:spPr/>
        <p:txBody>
          <a:bodyPr/>
          <a:lstStyle/>
          <a:p>
            <a:fld id="{006BE02D-20C0-F840-AFAC-BEA99C74FDC2}" type="slidenum">
              <a:rPr lang="en-US" smtClean="0"/>
              <a:pPr/>
              <a:t>19</a:t>
            </a:fld>
            <a:endParaRPr lang="en-US"/>
          </a:p>
        </p:txBody>
      </p:sp>
    </p:spTree>
    <p:extLst>
      <p:ext uri="{BB962C8B-B14F-4D97-AF65-F5344CB8AC3E}">
        <p14:creationId xmlns:p14="http://schemas.microsoft.com/office/powerpoint/2010/main" val="158673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a:p>
        </p:txBody>
      </p:sp>
    </p:spTree>
    <p:extLst>
      <p:ext uri="{BB962C8B-B14F-4D97-AF65-F5344CB8AC3E}">
        <p14:creationId xmlns:p14="http://schemas.microsoft.com/office/powerpoint/2010/main" val="4279865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33BE6-6C7E-EAFF-76D6-8DE63AF40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150D8A-6B3E-7F04-425E-DF09F43F09A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6EF8920-87F1-E086-B846-7518BDB9BD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9C7335-D01C-ED8A-5DD0-E86803F30C2B}"/>
              </a:ext>
            </a:extLst>
          </p:cNvPr>
          <p:cNvSpPr>
            <a:spLocks noGrp="1"/>
          </p:cNvSpPr>
          <p:nvPr>
            <p:ph type="sldNum" sz="quarter" idx="5"/>
          </p:nvPr>
        </p:nvSpPr>
        <p:spPr/>
        <p:txBody>
          <a:bodyPr/>
          <a:lstStyle/>
          <a:p>
            <a:fld id="{006BE02D-20C0-F840-AFAC-BEA99C74FDC2}" type="slidenum">
              <a:rPr lang="en-US" smtClean="0"/>
              <a:pPr/>
              <a:t>20</a:t>
            </a:fld>
            <a:endParaRPr lang="en-US"/>
          </a:p>
        </p:txBody>
      </p:sp>
    </p:spTree>
    <p:extLst>
      <p:ext uri="{BB962C8B-B14F-4D97-AF65-F5344CB8AC3E}">
        <p14:creationId xmlns:p14="http://schemas.microsoft.com/office/powerpoint/2010/main" val="2673635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E51FA-C8DC-2C40-976C-B3422D324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7EF428-F3C3-61CD-7466-CD1FCE5E063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DEE0D26-492B-8383-7E57-73BD65A85067}"/>
              </a:ext>
            </a:extLst>
          </p:cNvPr>
          <p:cNvSpPr>
            <a:spLocks noGrp="1"/>
          </p:cNvSpPr>
          <p:nvPr>
            <p:ph type="body" idx="1"/>
          </p:nvPr>
        </p:nvSpPr>
        <p:spPr/>
        <p:txBody>
          <a:bodyPr/>
          <a:lstStyle/>
          <a:p>
            <a:r>
              <a:rPr lang="en-US" b="1" dirty="0"/>
              <a:t>Main Points:</a:t>
            </a:r>
          </a:p>
          <a:p>
            <a:pPr indent="-256540">
              <a:lnSpc>
                <a:spcPct val="100000"/>
              </a:lnSpc>
              <a:spcBef>
                <a:spcPts val="700"/>
              </a:spcBef>
              <a:buFont typeface="Arial,Sans-Serif"/>
              <a:buAutoNum type="arabicPeriod"/>
            </a:pPr>
            <a:r>
              <a:rPr lang="en-US" dirty="0">
                <a:solidFill>
                  <a:schemeClr val="tx1"/>
                </a:solidFill>
                <a:latin typeface="Arial"/>
                <a:cs typeface="Arial"/>
              </a:rPr>
              <a:t>Check-In/Check-Out is a research-validated </a:t>
            </a:r>
            <a:r>
              <a:rPr lang="en-US" b="1" dirty="0">
                <a:solidFill>
                  <a:schemeClr val="tx1"/>
                </a:solidFill>
                <a:latin typeface="Arial"/>
                <a:cs typeface="Arial"/>
              </a:rPr>
              <a:t>Tier II</a:t>
            </a:r>
            <a:r>
              <a:rPr lang="en-US" dirty="0">
                <a:solidFill>
                  <a:schemeClr val="tx1"/>
                </a:solidFill>
                <a:latin typeface="Arial"/>
                <a:cs typeface="Arial"/>
              </a:rPr>
              <a:t> intervention that teaches and reinforces expected school behaviors.</a:t>
            </a:r>
          </a:p>
          <a:p>
            <a:pPr lvl="1" indent="-256540">
              <a:lnSpc>
                <a:spcPct val="100000"/>
              </a:lnSpc>
              <a:spcBef>
                <a:spcPts val="700"/>
              </a:spcBef>
              <a:buFont typeface="Arial,Sans-Serif"/>
              <a:buAutoNum type="arabicPeriod"/>
            </a:pPr>
            <a:r>
              <a:rPr lang="en-US" dirty="0">
                <a:solidFill>
                  <a:schemeClr val="tx1"/>
                </a:solidFill>
                <a:latin typeface="Arial"/>
                <a:cs typeface="Arial"/>
              </a:rPr>
              <a:t>Check-In/Check-Out builds off a school’s system wide Tier I supports by focusing on explicitly teaching and reinforcing the school-wide expectations and behaviors </a:t>
            </a:r>
          </a:p>
          <a:p>
            <a:pPr lvl="1" indent="-256540">
              <a:lnSpc>
                <a:spcPct val="100000"/>
              </a:lnSpc>
              <a:spcBef>
                <a:spcPts val="700"/>
              </a:spcBef>
              <a:buFont typeface="Arial,Sans-Serif"/>
              <a:buAutoNum type="arabicPeriod"/>
            </a:pPr>
            <a:r>
              <a:rPr lang="en-US" dirty="0">
                <a:solidFill>
                  <a:schemeClr val="tx1"/>
                </a:solidFill>
                <a:latin typeface="Arial"/>
                <a:cs typeface="Arial"/>
              </a:rPr>
              <a:t>This intervention should not be teaching an additional set of expectations or standards, but instead providing more intensive instructional supports on the targeted deficit areas, in this case, the school-wide behavior expectations</a:t>
            </a:r>
          </a:p>
          <a:p>
            <a:pPr indent="-256540">
              <a:lnSpc>
                <a:spcPct val="100000"/>
              </a:lnSpc>
              <a:spcBef>
                <a:spcPts val="700"/>
              </a:spcBef>
              <a:buFont typeface="Arial,Sans-Serif"/>
            </a:pPr>
            <a:r>
              <a:rPr lang="en-US" dirty="0">
                <a:solidFill>
                  <a:schemeClr val="tx1"/>
                </a:solidFill>
              </a:rPr>
              <a:t>2. It is designed to support </a:t>
            </a:r>
            <a:r>
              <a:rPr lang="en-US" b="1" dirty="0">
                <a:solidFill>
                  <a:schemeClr val="tx1"/>
                </a:solidFill>
              </a:rPr>
              <a:t>performance</a:t>
            </a:r>
            <a:r>
              <a:rPr lang="en-US" dirty="0">
                <a:solidFill>
                  <a:schemeClr val="tx1"/>
                </a:solidFill>
              </a:rPr>
              <a:t> </a:t>
            </a:r>
            <a:r>
              <a:rPr lang="en-US" b="1" dirty="0">
                <a:solidFill>
                  <a:schemeClr val="tx1"/>
                </a:solidFill>
              </a:rPr>
              <a:t>deficits, </a:t>
            </a:r>
            <a:r>
              <a:rPr lang="en-US" dirty="0">
                <a:solidFill>
                  <a:schemeClr val="tx1"/>
                </a:solidFill>
              </a:rPr>
              <a:t>or behaviors that a student is capable of demonstrating but struggles to demonstrate consistently.</a:t>
            </a:r>
          </a:p>
          <a:p>
            <a:pPr indent="-256540">
              <a:lnSpc>
                <a:spcPct val="100000"/>
              </a:lnSpc>
              <a:spcBef>
                <a:spcPts val="700"/>
              </a:spcBef>
              <a:buFont typeface="Arial,Sans-Serif"/>
            </a:pPr>
            <a:r>
              <a:rPr lang="en-US" dirty="0">
                <a:solidFill>
                  <a:schemeClr val="tx1"/>
                </a:solidFill>
              </a:rPr>
              <a:t> - Students receiving Check-In/Check-Out struggle to demonstrate the expected behaviors identified by the school’s school-wide expectations consistently as identified by school data teams.</a:t>
            </a:r>
          </a:p>
          <a:p>
            <a:pPr indent="-256540">
              <a:lnSpc>
                <a:spcPct val="100000"/>
              </a:lnSpc>
              <a:spcBef>
                <a:spcPts val="700"/>
              </a:spcBef>
              <a:buFont typeface="Arial,Sans-Serif"/>
            </a:pPr>
            <a:r>
              <a:rPr lang="en-US" dirty="0">
                <a:solidFill>
                  <a:schemeClr val="tx1"/>
                </a:solidFill>
              </a:rPr>
              <a:t>- Students receiving Check-In/Check-Out are identified by data teams using multiple data sources and reviewing each student’s unique and comprehensive data profile through the problem-solving process</a:t>
            </a:r>
            <a:endParaRPr lang="en-US" dirty="0"/>
          </a:p>
          <a:p>
            <a:pPr indent="-256540">
              <a:lnSpc>
                <a:spcPct val="100000"/>
              </a:lnSpc>
              <a:spcBef>
                <a:spcPts val="700"/>
              </a:spcBef>
              <a:buFont typeface="Arial,Sans-Serif"/>
            </a:pPr>
            <a:r>
              <a:rPr lang="en-US" dirty="0">
                <a:solidFill>
                  <a:schemeClr val="tx1"/>
                </a:solidFill>
                <a:latin typeface="Arial"/>
                <a:cs typeface="Arial"/>
              </a:rPr>
              <a:t>3. It is ideal for students who continue to demonstrate challenging behavior even when Tier 1 instruction and support are provided with fidelity.</a:t>
            </a:r>
          </a:p>
          <a:p>
            <a:pPr marL="0" indent="0">
              <a:buFont typeface="Arial"/>
              <a:buNone/>
            </a:pPr>
            <a:endParaRPr lang="en-US" dirty="0"/>
          </a:p>
          <a:p>
            <a:endParaRPr lang="en-US" b="1" dirty="0"/>
          </a:p>
          <a:p>
            <a:endParaRPr lang="en-US" sz="1200" kern="1200" dirty="0">
              <a:solidFill>
                <a:schemeClr val="tx1"/>
              </a:solidFill>
              <a:latin typeface="Lato Light"/>
              <a:ea typeface="+mn-ea"/>
              <a:cs typeface="Arial"/>
            </a:endParaRPr>
          </a:p>
          <a:p>
            <a:endParaRPr lang="en-US" dirty="0"/>
          </a:p>
        </p:txBody>
      </p:sp>
      <p:sp>
        <p:nvSpPr>
          <p:cNvPr id="4" name="Slide Number Placeholder 3">
            <a:extLst>
              <a:ext uri="{FF2B5EF4-FFF2-40B4-BE49-F238E27FC236}">
                <a16:creationId xmlns:a16="http://schemas.microsoft.com/office/drawing/2014/main" id="{CD1E94A2-9D0A-ED1E-20C4-665C423602F7}"/>
              </a:ext>
            </a:extLst>
          </p:cNvPr>
          <p:cNvSpPr>
            <a:spLocks noGrp="1"/>
          </p:cNvSpPr>
          <p:nvPr>
            <p:ph type="sldNum" sz="quarter" idx="5"/>
          </p:nvPr>
        </p:nvSpPr>
        <p:spPr/>
        <p:txBody>
          <a:bodyPr/>
          <a:lstStyle/>
          <a:p>
            <a:fld id="{006BE02D-20C0-F840-AFAC-BEA99C74FDC2}" type="slidenum">
              <a:rPr lang="en-US" smtClean="0"/>
              <a:pPr/>
              <a:t>21</a:t>
            </a:fld>
            <a:endParaRPr lang="en-US"/>
          </a:p>
        </p:txBody>
      </p:sp>
    </p:spTree>
    <p:extLst>
      <p:ext uri="{BB962C8B-B14F-4D97-AF65-F5344CB8AC3E}">
        <p14:creationId xmlns:p14="http://schemas.microsoft.com/office/powerpoint/2010/main" val="753866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C74BF-B803-E4BF-EC4E-E6FA80FBA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1268A7-C3A1-D05A-DFE4-5E8FED377AB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4C0D1DD-2745-4DA8-7644-486BB1BD3BB7}"/>
              </a:ext>
            </a:extLst>
          </p:cNvPr>
          <p:cNvSpPr>
            <a:spLocks noGrp="1"/>
          </p:cNvSpPr>
          <p:nvPr>
            <p:ph type="body" idx="1"/>
          </p:nvPr>
        </p:nvSpPr>
        <p:spPr/>
        <p:txBody>
          <a:bodyPr/>
          <a:lstStyle/>
          <a:p>
            <a:r>
              <a:rPr lang="en-US" b="1" dirty="0"/>
              <a:t>Main Idea: </a:t>
            </a:r>
            <a:r>
              <a:rPr lang="en-US" dirty="0"/>
              <a:t>Check-In/Check-Out is an evidenced-based intervention where a student checks in and out daily with a trusted adult who provides the student with regular feedback and reinforcement for meeting goals and expectations. </a:t>
            </a:r>
            <a:endParaRPr lang="en-US" sz="1200" b="1" kern="1200" dirty="0">
              <a:solidFill>
                <a:schemeClr val="tx1"/>
              </a:solidFill>
              <a:latin typeface="Lato Light"/>
              <a:ea typeface="+mn-ea"/>
              <a:cs typeface="+mn-cs"/>
            </a:endParaRPr>
          </a:p>
          <a:p>
            <a:r>
              <a:rPr lang="en-US" dirty="0">
                <a:latin typeface="Arial"/>
                <a:cs typeface="Arial"/>
              </a:rPr>
              <a:t>Students participate in a </a:t>
            </a:r>
            <a:r>
              <a:rPr lang="en-US" b="1" dirty="0">
                <a:latin typeface="Arial"/>
                <a:cs typeface="Arial"/>
              </a:rPr>
              <a:t>daily cycle </a:t>
            </a:r>
            <a:r>
              <a:rPr lang="en-US" dirty="0">
                <a:latin typeface="Arial"/>
                <a:cs typeface="Arial"/>
              </a:rPr>
              <a:t>that involves:</a:t>
            </a:r>
          </a:p>
          <a:p>
            <a:pPr marL="685165" lvl="1" indent="-256540">
              <a:buSzPct val="100000"/>
              <a:buFont typeface="Arial" panose="020B0604020202020204" pitchFamily="34" charset="0"/>
              <a:buChar char="•"/>
            </a:pPr>
            <a:r>
              <a:rPr lang="en-US" dirty="0">
                <a:latin typeface="Arial"/>
                <a:cs typeface="Arial"/>
              </a:rPr>
              <a:t>a morning check-in with a mentor, </a:t>
            </a:r>
            <a:endParaRPr lang="en-US" dirty="0"/>
          </a:p>
          <a:p>
            <a:pPr marL="685165" lvl="1" indent="-256540">
              <a:buSzPct val="100000"/>
              <a:buFont typeface="Arial" panose="020B0604020202020204" pitchFamily="34" charset="0"/>
              <a:buChar char="•"/>
            </a:pPr>
            <a:r>
              <a:rPr lang="en-US" dirty="0">
                <a:latin typeface="Arial"/>
                <a:cs typeface="Arial"/>
              </a:rPr>
              <a:t>use of a daily progress report,</a:t>
            </a:r>
          </a:p>
          <a:p>
            <a:pPr marL="685165" lvl="1" indent="-256540">
              <a:buSzPct val="100000"/>
              <a:buFont typeface="Arial" panose="020B0604020202020204" pitchFamily="34" charset="0"/>
              <a:buChar char="•"/>
            </a:pPr>
            <a:r>
              <a:rPr lang="en-US" dirty="0">
                <a:latin typeface="Arial"/>
                <a:cs typeface="Arial"/>
              </a:rPr>
              <a:t>teacher feedback throughout the day,</a:t>
            </a:r>
          </a:p>
          <a:p>
            <a:pPr marL="685165" lvl="1" indent="-256540">
              <a:buSzPct val="100000"/>
              <a:buFont typeface="Arial" panose="020B0604020202020204" pitchFamily="34" charset="0"/>
              <a:buChar char="•"/>
            </a:pPr>
            <a:r>
              <a:rPr lang="en-US" dirty="0">
                <a:latin typeface="Arial"/>
                <a:cs typeface="Arial"/>
              </a:rPr>
              <a:t>an afternoon check-out with a mentor,</a:t>
            </a:r>
          </a:p>
          <a:p>
            <a:pPr marL="685165" lvl="1" indent="-256540">
              <a:buSzPct val="100000"/>
              <a:buFont typeface="Arial" panose="020B0604020202020204" pitchFamily="34" charset="0"/>
              <a:buChar char="•"/>
            </a:pPr>
            <a:r>
              <a:rPr lang="en-US" dirty="0">
                <a:latin typeface="Arial"/>
                <a:cs typeface="Arial"/>
              </a:rPr>
              <a:t>a reward for meeting a daily point goal, and</a:t>
            </a:r>
          </a:p>
          <a:p>
            <a:pPr marL="685165" lvl="1" indent="-256540">
              <a:buSzPct val="100000"/>
              <a:buFont typeface="Arial" panose="020B0604020202020204" pitchFamily="34" charset="0"/>
              <a:buChar char="•"/>
            </a:pPr>
            <a:r>
              <a:rPr lang="en-US" dirty="0">
                <a:latin typeface="Arial"/>
                <a:cs typeface="Arial"/>
              </a:rPr>
              <a:t>communication with home.</a:t>
            </a:r>
          </a:p>
          <a:p>
            <a:endParaRPr lang="en-US" b="1" dirty="0"/>
          </a:p>
          <a:p>
            <a:endParaRPr lang="en-US" dirty="0"/>
          </a:p>
        </p:txBody>
      </p:sp>
      <p:sp>
        <p:nvSpPr>
          <p:cNvPr id="4" name="Slide Number Placeholder 3">
            <a:extLst>
              <a:ext uri="{FF2B5EF4-FFF2-40B4-BE49-F238E27FC236}">
                <a16:creationId xmlns:a16="http://schemas.microsoft.com/office/drawing/2014/main" id="{AA126651-41DA-35C3-0C26-3668DFFA9362}"/>
              </a:ext>
            </a:extLst>
          </p:cNvPr>
          <p:cNvSpPr>
            <a:spLocks noGrp="1"/>
          </p:cNvSpPr>
          <p:nvPr>
            <p:ph type="sldNum" sz="quarter" idx="5"/>
          </p:nvPr>
        </p:nvSpPr>
        <p:spPr/>
        <p:txBody>
          <a:bodyPr/>
          <a:lstStyle/>
          <a:p>
            <a:fld id="{006BE02D-20C0-F840-AFAC-BEA99C74FDC2}" type="slidenum">
              <a:rPr lang="en-US" smtClean="0"/>
              <a:pPr/>
              <a:t>22</a:t>
            </a:fld>
            <a:endParaRPr lang="en-US"/>
          </a:p>
        </p:txBody>
      </p:sp>
    </p:spTree>
    <p:extLst>
      <p:ext uri="{BB962C8B-B14F-4D97-AF65-F5344CB8AC3E}">
        <p14:creationId xmlns:p14="http://schemas.microsoft.com/office/powerpoint/2010/main" val="295964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defRPr/>
            </a:pPr>
            <a:r>
              <a:rPr lang="en-US" b="1" dirty="0"/>
              <a:t>Main Idea: </a:t>
            </a:r>
            <a:r>
              <a:rPr lang="en-US" dirty="0"/>
              <a:t>Share the visual of the Daily Cycle to Support the previous slide.</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23</a:t>
            </a:fld>
            <a:endParaRPr lang="en-US"/>
          </a:p>
        </p:txBody>
      </p:sp>
    </p:spTree>
    <p:extLst>
      <p:ext uri="{BB962C8B-B14F-4D97-AF65-F5344CB8AC3E}">
        <p14:creationId xmlns:p14="http://schemas.microsoft.com/office/powerpoint/2010/main" val="717589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Main Idea: </a:t>
            </a:r>
          </a:p>
          <a:p>
            <a:pPr marL="171450" indent="-171450">
              <a:buFontTx/>
              <a:buChar char="-"/>
            </a:pPr>
            <a:r>
              <a:rPr lang="en-US" dirty="0">
                <a:solidFill>
                  <a:srgbClr val="000000"/>
                </a:solidFill>
                <a:latin typeface="Aptos" panose="02110004020202020204"/>
              </a:rPr>
              <a:t>Check-in/Check-Out is appropriate for externalizing behaviors that are often associated with deliberate disregard for others and rules (e.g., tantrums; outbursts of anger; low-intensity aggression; bullying; lying; cheating; stealing). </a:t>
            </a:r>
          </a:p>
          <a:p>
            <a:pPr marL="628650" lvl="1" indent="-171450">
              <a:buFontTx/>
              <a:buChar char="-"/>
            </a:pPr>
            <a:r>
              <a:rPr lang="en-US" dirty="0">
                <a:solidFill>
                  <a:srgbClr val="000000"/>
                </a:solidFill>
                <a:latin typeface="Aptos" panose="02110004020202020204"/>
              </a:rPr>
              <a:t>These are behaviors that are typically occurring in low intensity, duration, and/or frequency </a:t>
            </a:r>
          </a:p>
          <a:p>
            <a:endParaRPr lang="en-US" dirty="0">
              <a:solidFill>
                <a:srgbClr val="000000"/>
              </a:solidFill>
              <a:latin typeface="Aptos" panose="02110004020202020204"/>
            </a:endParaRPr>
          </a:p>
          <a:p>
            <a:pPr marL="171450" indent="-171450">
              <a:buFontTx/>
              <a:buChar char="-"/>
            </a:pPr>
            <a:r>
              <a:rPr lang="en-US" dirty="0">
                <a:solidFill>
                  <a:srgbClr val="000000"/>
                </a:solidFill>
                <a:latin typeface="Aptos" panose="02110004020202020204"/>
              </a:rPr>
              <a:t>Students with serious infractions require more individualized support.</a:t>
            </a:r>
          </a:p>
          <a:p>
            <a:pPr marL="628650" lvl="1" indent="-171450">
              <a:buFontTx/>
              <a:buChar char="-"/>
            </a:pPr>
            <a:r>
              <a:rPr lang="en-US" dirty="0">
                <a:solidFill>
                  <a:srgbClr val="000000"/>
                </a:solidFill>
                <a:latin typeface="Aptos" panose="02110004020202020204"/>
              </a:rPr>
              <a:t>Serious infractions are typically behaviors that occur at a high intensity, duration, and/or frequency </a:t>
            </a:r>
          </a:p>
          <a:p>
            <a:pPr marL="628650" lvl="1" indent="-171450">
              <a:buFontTx/>
              <a:buChar char="-"/>
            </a:pPr>
            <a:r>
              <a:rPr lang="en-US" dirty="0">
                <a:solidFill>
                  <a:srgbClr val="000000"/>
                </a:solidFill>
                <a:latin typeface="Aptos" panose="02110004020202020204"/>
              </a:rPr>
              <a:t>Please note that students who engage in behaviors that could cause harm to themselves or others should be addressed through a crisis management plan, such as a behavior intervention plan when deemed appropriate or necessary by the data team</a:t>
            </a:r>
          </a:p>
          <a:p>
            <a:endParaRPr lang="en-US" dirty="0">
              <a:solidFill>
                <a:srgbClr val="000000"/>
              </a:solidFill>
              <a:latin typeface="Aptos" panose="02110004020202020204"/>
            </a:endParaRPr>
          </a:p>
          <a:p>
            <a:pPr marL="0" marR="0" indent="0" algn="l" rtl="0" fontAlgn="ctr">
              <a:spcBef>
                <a:spcPts val="0"/>
              </a:spcBef>
              <a:spcAft>
                <a:spcPts val="0"/>
              </a:spcAft>
              <a:buClr>
                <a:srgbClr val="000000"/>
              </a:buClr>
              <a:buSzPts val="2400"/>
              <a:buFont typeface="Arial" panose="020B0604020202020204" pitchFamily="34" charset="0"/>
              <a:buNone/>
            </a:pPr>
            <a:r>
              <a:rPr lang="en-US" sz="1800" b="0" i="0" u="none" strike="noStrike" kern="1200" dirty="0">
                <a:solidFill>
                  <a:srgbClr val="000000"/>
                </a:solidFill>
                <a:effectLst/>
                <a:latin typeface="Aptos" panose="02110004020202020204"/>
                <a:cs typeface="Arial" panose="020B0604020202020204" pitchFamily="34" charset="0"/>
              </a:rPr>
              <a:t>Ideal for behavior that is:</a:t>
            </a:r>
          </a:p>
          <a:p>
            <a:pPr marL="285750" marR="0" indent="-285750" algn="l" rtl="0" fontAlgn="ctr">
              <a:spcBef>
                <a:spcPts val="0"/>
              </a:spcBef>
              <a:spcAft>
                <a:spcPts val="0"/>
              </a:spcAft>
              <a:buClr>
                <a:srgbClr val="000000"/>
              </a:buClr>
              <a:buSzPts val="2400"/>
              <a:buFont typeface="Arial" panose="020B0604020202020204" pitchFamily="34" charset="0"/>
              <a:buChar char="•"/>
            </a:pPr>
            <a:r>
              <a:rPr lang="en-US" sz="1800" b="0" i="0" u="none" strike="noStrike" kern="1200" dirty="0">
                <a:solidFill>
                  <a:srgbClr val="3C3E40"/>
                </a:solidFill>
                <a:effectLst/>
                <a:latin typeface="Arial"/>
                <a:cs typeface="Arial"/>
              </a:rPr>
              <a:t>  Externalized</a:t>
            </a:r>
          </a:p>
          <a:p>
            <a:pPr marL="742950" marR="0" lvl="1" indent="-285750" algn="l" rtl="0" fontAlgn="ctr">
              <a:spcBef>
                <a:spcPts val="0"/>
              </a:spcBef>
              <a:spcAft>
                <a:spcPts val="0"/>
              </a:spcAft>
              <a:buClr>
                <a:srgbClr val="000000"/>
              </a:buClr>
              <a:buSzPts val="2400"/>
              <a:buFont typeface="Arial" panose="020B0604020202020204" pitchFamily="34" charset="0"/>
              <a:buChar char="•"/>
            </a:pPr>
            <a:r>
              <a:rPr lang="en-US" sz="1800" b="0" i="0" u="none" strike="noStrike" kern="1200" dirty="0">
                <a:solidFill>
                  <a:srgbClr val="3C3E40"/>
                </a:solidFill>
                <a:effectLst/>
                <a:latin typeface="Arial"/>
                <a:cs typeface="Arial"/>
              </a:rPr>
              <a:t>These are behaviors that can typically be seen (acting out, yelling, disruptive behaviors) </a:t>
            </a:r>
            <a:endParaRPr lang="en-US" sz="1800" b="0" i="0" u="none" strike="noStrike" dirty="0">
              <a:effectLst/>
              <a:latin typeface="Arial"/>
              <a:cs typeface="Arial"/>
            </a:endParaRPr>
          </a:p>
          <a:p>
            <a:pPr marL="347345" marR="0" indent="-347345" algn="l" rtl="0" fontAlgn="ctr">
              <a:spcBef>
                <a:spcPts val="0"/>
              </a:spcBef>
              <a:spcAft>
                <a:spcPts val="0"/>
              </a:spcAft>
              <a:buFont typeface="Arial" panose="020B0604020202020204" pitchFamily="34" charset="0"/>
              <a:buChar char="•"/>
            </a:pPr>
            <a:r>
              <a:rPr lang="en-US" sz="1800" b="0" i="0" u="none" strike="noStrike" kern="1200" dirty="0">
                <a:solidFill>
                  <a:srgbClr val="3C3E40"/>
                </a:solidFill>
                <a:effectLst/>
                <a:latin typeface="Arial"/>
                <a:cs typeface="Arial"/>
              </a:rPr>
              <a:t>Low in intensity</a:t>
            </a:r>
          </a:p>
          <a:p>
            <a:pPr marL="804545" marR="0" lvl="1" indent="-347345" algn="l" rtl="0" fontAlgn="ctr">
              <a:spcBef>
                <a:spcPts val="0"/>
              </a:spcBef>
              <a:spcAft>
                <a:spcPts val="0"/>
              </a:spcAft>
              <a:buFont typeface="Arial" panose="020B0604020202020204" pitchFamily="34" charset="0"/>
              <a:buChar char="•"/>
            </a:pPr>
            <a:r>
              <a:rPr lang="en-US" sz="1800" b="0" i="0" u="none" strike="noStrike" kern="1200" dirty="0">
                <a:solidFill>
                  <a:srgbClr val="3C3E40"/>
                </a:solidFill>
                <a:effectLst/>
                <a:latin typeface="Arial"/>
                <a:cs typeface="Arial"/>
              </a:rPr>
              <a:t>Behaviors are not explosive or behaviors that could cause harm to the individual student or others </a:t>
            </a:r>
          </a:p>
          <a:p>
            <a:pPr marL="804545" marR="0" lvl="1" indent="-347345" algn="l" rtl="0" fontAlgn="ctr">
              <a:spcBef>
                <a:spcPts val="0"/>
              </a:spcBef>
              <a:spcAft>
                <a:spcPts val="0"/>
              </a:spcAft>
              <a:buFont typeface="Arial" panose="020B0604020202020204" pitchFamily="34" charset="0"/>
              <a:buChar char="•"/>
            </a:pPr>
            <a:r>
              <a:rPr lang="en-US" sz="1800" b="0" i="0" u="none" strike="noStrike" kern="1200" dirty="0">
                <a:solidFill>
                  <a:srgbClr val="3C3E40"/>
                </a:solidFill>
                <a:effectLst/>
                <a:latin typeface="Arial"/>
                <a:cs typeface="Arial"/>
              </a:rPr>
              <a:t>Behaviors lead to only minor disruptions to classroom activities </a:t>
            </a:r>
            <a:endParaRPr lang="en-US" sz="1800" b="0" i="0" u="none" strike="noStrike" dirty="0">
              <a:effectLst/>
              <a:latin typeface="Arial"/>
              <a:cs typeface="Arial"/>
            </a:endParaRPr>
          </a:p>
          <a:p>
            <a:pPr marL="347345" marR="0" indent="-347345" algn="l" rtl="0" fontAlgn="ctr">
              <a:spcBef>
                <a:spcPts val="0"/>
              </a:spcBef>
              <a:spcAft>
                <a:spcPts val="0"/>
              </a:spcAft>
              <a:buFont typeface="Arial" panose="020B0604020202020204" pitchFamily="34" charset="0"/>
              <a:buChar char="•"/>
            </a:pPr>
            <a:r>
              <a:rPr lang="en-US" sz="1800" b="0" i="0" u="none" strike="noStrike" kern="1200" dirty="0">
                <a:solidFill>
                  <a:srgbClr val="3C3E40"/>
                </a:solidFill>
                <a:effectLst/>
                <a:latin typeface="Arial"/>
                <a:cs typeface="Arial"/>
              </a:rPr>
              <a:t>Within the student’s skill set or demonstrated competencies</a:t>
            </a:r>
          </a:p>
          <a:p>
            <a:pPr marL="804545" marR="0" lvl="1" indent="-347345" algn="l" rtl="0" fontAlgn="ctr">
              <a:spcBef>
                <a:spcPts val="0"/>
              </a:spcBef>
              <a:spcAft>
                <a:spcPts val="0"/>
              </a:spcAft>
              <a:buFont typeface="Arial" panose="020B0604020202020204" pitchFamily="34" charset="0"/>
              <a:buChar char="•"/>
            </a:pPr>
            <a:r>
              <a:rPr lang="en-US" sz="1800" b="0" i="0" u="none" strike="noStrike" kern="1200" dirty="0">
                <a:solidFill>
                  <a:srgbClr val="3C3E40"/>
                </a:solidFill>
                <a:effectLst/>
                <a:latin typeface="Arial"/>
                <a:cs typeface="Arial"/>
              </a:rPr>
              <a:t>It is critical that we ensure that student has acquired the necessary prerequisite skills to be able to follow the expected behaviors in the school and classroom setting</a:t>
            </a:r>
          </a:p>
          <a:p>
            <a:pPr marL="804545" marR="0" lvl="1" indent="-347345" algn="l" rtl="0" fontAlgn="ctr">
              <a:spcBef>
                <a:spcPts val="0"/>
              </a:spcBef>
              <a:spcAft>
                <a:spcPts val="0"/>
              </a:spcAft>
              <a:buFont typeface="Arial" panose="020B0604020202020204" pitchFamily="34" charset="0"/>
              <a:buChar char="•"/>
            </a:pPr>
            <a:r>
              <a:rPr lang="en-US" sz="1800" b="0" i="0" u="none" strike="noStrike" kern="1200" dirty="0">
                <a:solidFill>
                  <a:srgbClr val="3C3E40"/>
                </a:solidFill>
                <a:effectLst/>
                <a:latin typeface="Arial"/>
                <a:cs typeface="Arial"/>
              </a:rPr>
              <a:t>This is also important to ensure the student has had an opportunity to be taught and learn the school-wide expectations and was explicitly taught these expectations with opportunities to practice and perform these behaviors before considering them a candidate for the Check-In/Check-Out intervention </a:t>
            </a:r>
          </a:p>
          <a:p>
            <a:pPr marL="804545" marR="0" lvl="1" indent="-347345" algn="l" rtl="0" fontAlgn="ctr">
              <a:spcBef>
                <a:spcPts val="0"/>
              </a:spcBef>
              <a:spcAft>
                <a:spcPts val="0"/>
              </a:spcAft>
              <a:buFont typeface="Arial" panose="020B0604020202020204" pitchFamily="34" charset="0"/>
              <a:buChar char="•"/>
            </a:pPr>
            <a:r>
              <a:rPr lang="en-US" sz="1800" b="0" i="0" u="none" strike="noStrike" kern="1200" dirty="0">
                <a:solidFill>
                  <a:srgbClr val="3C3E40"/>
                </a:solidFill>
                <a:effectLst/>
                <a:latin typeface="Arial"/>
                <a:cs typeface="Arial"/>
              </a:rPr>
              <a:t>The data team does not feel the reason for the student’s misbehavior is due to an underlying attention deficit that could impede their ability to engage in these behaviors </a:t>
            </a:r>
            <a:endParaRPr lang="en-US" sz="1800" b="0" i="0" u="none" strike="noStrike" dirty="0">
              <a:effectLst/>
              <a:latin typeface="Arial"/>
              <a:cs typeface="Arial"/>
            </a:endParaRPr>
          </a:p>
          <a:p>
            <a:pPr marL="347345" marR="0" indent="-347345" algn="l" rtl="0" fontAlgn="ctr">
              <a:spcBef>
                <a:spcPts val="0"/>
              </a:spcBef>
              <a:spcAft>
                <a:spcPts val="0"/>
              </a:spcAft>
              <a:buFont typeface="Arial" panose="020B0604020202020204" pitchFamily="34" charset="0"/>
              <a:buChar char="•"/>
            </a:pPr>
            <a:r>
              <a:rPr lang="en-US" sz="1800" b="0" i="0" u="none" strike="noStrike" kern="1200" dirty="0">
                <a:solidFill>
                  <a:srgbClr val="3C3E40"/>
                </a:solidFill>
                <a:effectLst/>
                <a:latin typeface="Arial"/>
                <a:cs typeface="Arial"/>
              </a:rPr>
              <a:t>Observed across multiple environments</a:t>
            </a:r>
          </a:p>
          <a:p>
            <a:pPr marL="804545" marR="0" lvl="1" indent="-347345" algn="l" rtl="0" fontAlgn="ctr">
              <a:spcBef>
                <a:spcPts val="0"/>
              </a:spcBef>
              <a:spcAft>
                <a:spcPts val="0"/>
              </a:spcAft>
              <a:buFont typeface="Arial" panose="020B0604020202020204" pitchFamily="34" charset="0"/>
              <a:buChar char="•"/>
            </a:pPr>
            <a:r>
              <a:rPr lang="en-US" sz="1800" b="0" i="0" u="none" strike="noStrike" kern="1200" dirty="0">
                <a:solidFill>
                  <a:srgbClr val="3C3E40"/>
                </a:solidFill>
                <a:effectLst/>
                <a:latin typeface="Arial"/>
                <a:cs typeface="Arial"/>
              </a:rPr>
              <a:t>The data team has reviewed the student’s data including gathering information from teachers to understand when and where the target behavior is occurring</a:t>
            </a:r>
          </a:p>
          <a:p>
            <a:pPr marL="804545" marR="0" lvl="1" indent="-347345" algn="l" rtl="0" fontAlgn="ctr">
              <a:spcBef>
                <a:spcPts val="0"/>
              </a:spcBef>
              <a:spcAft>
                <a:spcPts val="0"/>
              </a:spcAft>
              <a:buFont typeface="Arial" panose="020B0604020202020204" pitchFamily="34" charset="0"/>
              <a:buChar char="•"/>
            </a:pPr>
            <a:r>
              <a:rPr lang="en-US" sz="1800" b="0" i="0" u="none" strike="noStrike" kern="1200" dirty="0">
                <a:solidFill>
                  <a:srgbClr val="3C3E40"/>
                </a:solidFill>
                <a:effectLst/>
                <a:latin typeface="Arial"/>
                <a:cs typeface="Arial"/>
              </a:rPr>
              <a:t>The data team has identified the student is not meeting the behavior expectation across multiple school locations, content areas, and/or teachers </a:t>
            </a:r>
          </a:p>
          <a:p>
            <a:pPr marL="804672" marR="0" lvl="1" indent="-347472" algn="l" rtl="0" fontAlgn="ctr">
              <a:spcBef>
                <a:spcPts val="0"/>
              </a:spcBef>
              <a:spcAft>
                <a:spcPts val="0"/>
              </a:spcAft>
              <a:buFont typeface="Arial" panose="020B0604020202020204" pitchFamily="34" charset="0"/>
              <a:buChar char="•"/>
            </a:pPr>
            <a:endParaRPr lang="en-US" sz="1800" b="0" i="0" u="none" strike="noStrike" kern="1200" dirty="0">
              <a:solidFill>
                <a:srgbClr val="3C3E40"/>
              </a:solidFill>
              <a:effectLst/>
              <a:latin typeface="Arial" panose="020B0604020202020204" pitchFamily="34" charset="0"/>
              <a:cs typeface="Arial" panose="020B0604020202020204" pitchFamily="34" charset="0"/>
            </a:endParaRPr>
          </a:p>
          <a:p>
            <a:pPr marL="457200" marR="0" lvl="1" indent="0" algn="l" rtl="0" fontAlgn="ctr">
              <a:spcBef>
                <a:spcPts val="0"/>
              </a:spcBef>
              <a:spcAft>
                <a:spcPts val="0"/>
              </a:spcAft>
              <a:buFont typeface="Arial" panose="020B0604020202020204" pitchFamily="34" charset="0"/>
              <a:buNone/>
            </a:pPr>
            <a:endParaRPr lang="en-US" sz="1800" b="0" i="0" u="none" strike="noStrike" kern="1200" dirty="0">
              <a:solidFill>
                <a:srgbClr val="3C3E40"/>
              </a:solidFill>
              <a:effectLst/>
              <a:latin typeface="Arial" panose="020B0604020202020204" pitchFamily="34" charset="0"/>
              <a:cs typeface="Arial" panose="020B0604020202020204" pitchFamily="34" charset="0"/>
            </a:endParaRPr>
          </a:p>
          <a:p>
            <a:pPr marL="347345" marR="0" indent="-347345" algn="l" rtl="0" fontAlgn="ctr">
              <a:spcBef>
                <a:spcPts val="0"/>
              </a:spcBef>
              <a:spcAft>
                <a:spcPts val="0"/>
              </a:spcAft>
            </a:pPr>
            <a:r>
              <a:rPr lang="en-US" sz="1800" b="0" i="0" u="none" strike="noStrike" kern="1200" dirty="0">
                <a:solidFill>
                  <a:srgbClr val="3C3E40"/>
                </a:solidFill>
                <a:effectLst/>
                <a:latin typeface="Arial"/>
                <a:cs typeface="Arial"/>
              </a:rPr>
              <a:t>Not for behavior that is:</a:t>
            </a:r>
          </a:p>
          <a:p>
            <a:pPr marL="285750" marR="0" indent="-285750" algn="l" rtl="0" fontAlgn="ctr">
              <a:spcBef>
                <a:spcPts val="0"/>
              </a:spcBef>
              <a:spcAft>
                <a:spcPts val="0"/>
              </a:spcAft>
              <a:buClr>
                <a:srgbClr val="000000"/>
              </a:buClr>
              <a:buSzPts val="2400"/>
              <a:buFont typeface="Arial" panose="020B0604020202020204" pitchFamily="34" charset="0"/>
              <a:buChar char="•"/>
            </a:pPr>
            <a:r>
              <a:rPr lang="en-US" sz="1800" b="0" i="0" u="none" strike="noStrike" kern="1200" dirty="0">
                <a:solidFill>
                  <a:srgbClr val="3C3E40"/>
                </a:solidFill>
                <a:effectLst/>
                <a:latin typeface="Arial"/>
                <a:cs typeface="Arial"/>
              </a:rPr>
              <a:t>  Internalized</a:t>
            </a:r>
          </a:p>
          <a:p>
            <a:pPr marL="742950" marR="0" lvl="1" indent="-285750" algn="l" rtl="0" fontAlgn="ctr">
              <a:spcBef>
                <a:spcPts val="0"/>
              </a:spcBef>
              <a:spcAft>
                <a:spcPts val="0"/>
              </a:spcAft>
              <a:buClr>
                <a:srgbClr val="000000"/>
              </a:buClr>
              <a:buSzPts val="2400"/>
              <a:buFont typeface="Arial" panose="020B0604020202020204" pitchFamily="34" charset="0"/>
              <a:buChar char="•"/>
            </a:pPr>
            <a:r>
              <a:rPr lang="en-US" sz="1800" b="0" i="0" u="none" strike="noStrike" kern="1200" dirty="0">
                <a:solidFill>
                  <a:srgbClr val="3C3E40"/>
                </a:solidFill>
                <a:effectLst/>
                <a:latin typeface="Arial"/>
                <a:cs typeface="Arial"/>
              </a:rPr>
              <a:t>Behavior that you cannot see (anxiety, depression, withdrawn, </a:t>
            </a:r>
            <a:r>
              <a:rPr lang="en-US" sz="1800" b="0" i="0" u="none" strike="noStrike" kern="1200" dirty="0" err="1">
                <a:solidFill>
                  <a:srgbClr val="3C3E40"/>
                </a:solidFill>
                <a:effectLst/>
                <a:latin typeface="Arial"/>
                <a:cs typeface="Arial"/>
              </a:rPr>
              <a:t>etc</a:t>
            </a:r>
            <a:r>
              <a:rPr lang="en-US" sz="1800" b="0" i="0" u="none" strike="noStrike" kern="1200" dirty="0">
                <a:solidFill>
                  <a:srgbClr val="3C3E40"/>
                </a:solidFill>
                <a:effectLst/>
                <a:latin typeface="Arial"/>
                <a:cs typeface="Arial"/>
              </a:rPr>
              <a:t>) </a:t>
            </a:r>
            <a:endParaRPr lang="en-US" sz="1800" b="0" i="0" u="none" strike="noStrike" dirty="0">
              <a:effectLst/>
              <a:latin typeface="Arial"/>
              <a:cs typeface="Arial"/>
            </a:endParaRPr>
          </a:p>
          <a:p>
            <a:pPr marL="347345" marR="0" indent="-347345" algn="l" rtl="0" fontAlgn="ctr">
              <a:spcBef>
                <a:spcPts val="0"/>
              </a:spcBef>
              <a:spcAft>
                <a:spcPts val="0"/>
              </a:spcAft>
              <a:buFont typeface="Arial" panose="020B0604020202020204" pitchFamily="34" charset="0"/>
              <a:buChar char="•"/>
            </a:pPr>
            <a:r>
              <a:rPr lang="en-US" sz="1800" b="0" i="0" u="none" strike="noStrike" kern="1200" dirty="0">
                <a:solidFill>
                  <a:srgbClr val="3C3E40"/>
                </a:solidFill>
                <a:effectLst/>
                <a:latin typeface="Arial"/>
                <a:cs typeface="Arial"/>
              </a:rPr>
              <a:t>Dangerous</a:t>
            </a:r>
          </a:p>
          <a:p>
            <a:pPr marL="804545" marR="0" lvl="1" indent="-347345" algn="l" rtl="0" fontAlgn="ctr">
              <a:spcBef>
                <a:spcPts val="0"/>
              </a:spcBef>
              <a:spcAft>
                <a:spcPts val="0"/>
              </a:spcAft>
              <a:buFont typeface="Arial" panose="020B0604020202020204" pitchFamily="34" charset="0"/>
              <a:buChar char="•"/>
            </a:pPr>
            <a:r>
              <a:rPr lang="en-US" sz="1800" b="0" i="0" u="none" strike="noStrike" kern="1200" dirty="0">
                <a:solidFill>
                  <a:srgbClr val="3C3E40"/>
                </a:solidFill>
                <a:effectLst/>
                <a:latin typeface="Arial"/>
                <a:cs typeface="Arial"/>
              </a:rPr>
              <a:t>Any behavior that could cause harm to the student or others should be immediately reviewed by the data team</a:t>
            </a:r>
          </a:p>
          <a:p>
            <a:pPr marL="804545" marR="0" lvl="1" indent="-347345" algn="l" rtl="0" fontAlgn="ctr">
              <a:spcBef>
                <a:spcPts val="0"/>
              </a:spcBef>
              <a:spcAft>
                <a:spcPts val="0"/>
              </a:spcAft>
              <a:buFont typeface="Arial" panose="020B0604020202020204" pitchFamily="34" charset="0"/>
              <a:buChar char="•"/>
            </a:pPr>
            <a:r>
              <a:rPr lang="en-US" sz="1800" b="0" i="0" u="none" strike="noStrike" kern="1200" dirty="0">
                <a:solidFill>
                  <a:srgbClr val="3C3E40"/>
                </a:solidFill>
                <a:effectLst/>
                <a:latin typeface="Arial"/>
                <a:cs typeface="Arial"/>
              </a:rPr>
              <a:t>Students who engage in behavior that could cause harm to themselves or others should be immediately addressed through a problem-solving process that includes evaluation and implementation of a crisis management plan, such as a behavior intervention plan to meet this students individual needs </a:t>
            </a:r>
          </a:p>
          <a:p>
            <a:pPr marL="804545" marR="0" lvl="1" indent="-347345" algn="l" rtl="0" fontAlgn="ctr">
              <a:spcBef>
                <a:spcPts val="0"/>
              </a:spcBef>
              <a:spcAft>
                <a:spcPts val="0"/>
              </a:spcAft>
              <a:buFont typeface="Arial" panose="020B0604020202020204" pitchFamily="34" charset="0"/>
              <a:buChar char="•"/>
            </a:pPr>
            <a:r>
              <a:rPr lang="en-US" sz="1800" b="0" i="0" u="none" strike="noStrike" kern="1200" dirty="0">
                <a:solidFill>
                  <a:srgbClr val="3C3E40"/>
                </a:solidFill>
                <a:effectLst/>
                <a:latin typeface="Arial"/>
                <a:cs typeface="Arial"/>
              </a:rPr>
              <a:t>Students who in engage in dangerous behaviors are beyond the scope of the Check-In/Check-Out Tier II intervention </a:t>
            </a:r>
            <a:endParaRPr lang="en-US" sz="1800" b="0" i="0" u="none" strike="noStrike" dirty="0">
              <a:effectLst/>
              <a:latin typeface="Arial"/>
              <a:cs typeface="Arial"/>
            </a:endParaRPr>
          </a:p>
          <a:p>
            <a:pPr marL="347345" marR="0" indent="-347345" algn="l" rtl="0" fontAlgn="t">
              <a:spcBef>
                <a:spcPts val="1900"/>
              </a:spcBef>
              <a:spcAft>
                <a:spcPts val="0"/>
              </a:spcAft>
              <a:buFont typeface="Arial" panose="020B0604020202020204" pitchFamily="34" charset="0"/>
              <a:buChar char="•"/>
            </a:pPr>
            <a:r>
              <a:rPr lang="en-US" sz="1800" b="0" i="0" u="none" strike="noStrike" kern="1200" dirty="0">
                <a:solidFill>
                  <a:srgbClr val="3C3E40"/>
                </a:solidFill>
                <a:effectLst/>
                <a:latin typeface="Arial"/>
                <a:cs typeface="Arial"/>
              </a:rPr>
              <a:t>Related to inattentiveness or impulsive tendencies</a:t>
            </a:r>
          </a:p>
          <a:p>
            <a:pPr marL="804545" marR="0" lvl="1" indent="-347345" algn="l" rtl="0" fontAlgn="t">
              <a:spcBef>
                <a:spcPts val="1900"/>
              </a:spcBef>
              <a:spcAft>
                <a:spcPts val="0"/>
              </a:spcAft>
              <a:buFont typeface="Arial" panose="020B0604020202020204" pitchFamily="34" charset="0"/>
              <a:buChar char="•"/>
            </a:pPr>
            <a:r>
              <a:rPr lang="en-US" sz="1800" b="0" i="0" u="none" strike="noStrike" kern="1200" dirty="0">
                <a:solidFill>
                  <a:srgbClr val="3C3E40"/>
                </a:solidFill>
                <a:effectLst/>
                <a:latin typeface="Arial"/>
                <a:cs typeface="Arial"/>
              </a:rPr>
              <a:t>If the root or cause behind the behavior is related to attention deficits then the student should be supported and taught replacement behaviors to better support them in the school setting </a:t>
            </a:r>
          </a:p>
          <a:p>
            <a:pPr marL="804545" marR="0" lvl="1" indent="-347345" algn="l" rtl="0" fontAlgn="t">
              <a:spcBef>
                <a:spcPts val="1900"/>
              </a:spcBef>
              <a:spcAft>
                <a:spcPts val="0"/>
              </a:spcAft>
              <a:buFont typeface="Arial" panose="020B0604020202020204" pitchFamily="34" charset="0"/>
              <a:buChar char="•"/>
            </a:pPr>
            <a:r>
              <a:rPr lang="en-US" sz="1800" b="0" i="0" u="none" strike="noStrike" kern="1200" dirty="0">
                <a:solidFill>
                  <a:srgbClr val="3C3E40"/>
                </a:solidFill>
                <a:effectLst/>
                <a:latin typeface="Arial"/>
                <a:cs typeface="Arial"/>
              </a:rPr>
              <a:t>Explicit instruction in school-wide expectations and replacement behaviors should occur on a frequent basis to help the student learn these skill deficits </a:t>
            </a:r>
          </a:p>
          <a:p>
            <a:pPr marL="804545" marR="0" lvl="1" indent="-347345" algn="l" rtl="0" fontAlgn="t">
              <a:spcBef>
                <a:spcPts val="1900"/>
              </a:spcBef>
              <a:spcAft>
                <a:spcPts val="0"/>
              </a:spcAft>
              <a:buFont typeface="Arial" panose="020B0604020202020204" pitchFamily="34" charset="0"/>
              <a:buChar char="•"/>
            </a:pPr>
            <a:r>
              <a:rPr lang="en-US" sz="1800" b="0" i="0" u="none" strike="noStrike" kern="1200" dirty="0">
                <a:solidFill>
                  <a:srgbClr val="3C3E40"/>
                </a:solidFill>
                <a:effectLst/>
                <a:latin typeface="Arial"/>
                <a:cs typeface="Arial"/>
              </a:rPr>
              <a:t>Check-In/Check-Out components may be beneficial for these students, but should not be the only intervention support put in place for these students </a:t>
            </a:r>
            <a:endParaRPr lang="en-US" sz="1800" b="0" i="0" u="none" strike="noStrike" dirty="0">
              <a:effectLst/>
              <a:latin typeface="Arial"/>
              <a:cs typeface="Arial"/>
            </a:endParaRPr>
          </a:p>
          <a:p>
            <a:pPr marL="347345" marR="0" indent="-347345" algn="l" rtl="0" fontAlgn="ctr">
              <a:spcBef>
                <a:spcPts val="0"/>
              </a:spcBef>
              <a:spcAft>
                <a:spcPts val="0"/>
              </a:spcAft>
              <a:buFont typeface="Arial" panose="020B0604020202020204" pitchFamily="34" charset="0"/>
              <a:buChar char="•"/>
            </a:pPr>
            <a:r>
              <a:rPr lang="en-US" sz="1800" b="0" i="0" u="none" strike="noStrike" kern="1200" dirty="0">
                <a:solidFill>
                  <a:srgbClr val="3C3E40"/>
                </a:solidFill>
                <a:effectLst/>
                <a:latin typeface="Arial"/>
                <a:cs typeface="Arial"/>
              </a:rPr>
              <a:t>In need of individualized support</a:t>
            </a:r>
          </a:p>
          <a:p>
            <a:pPr marL="804545" marR="0" lvl="1" indent="-347345" algn="l" rtl="0" fontAlgn="ctr">
              <a:spcBef>
                <a:spcPts val="0"/>
              </a:spcBef>
              <a:spcAft>
                <a:spcPts val="0"/>
              </a:spcAft>
              <a:buFont typeface="Arial" panose="020B0604020202020204" pitchFamily="34" charset="0"/>
              <a:buChar char="•"/>
            </a:pPr>
            <a:r>
              <a:rPr lang="en-US" sz="1800" b="0" i="0" u="none" strike="noStrike" kern="1200" dirty="0">
                <a:solidFill>
                  <a:srgbClr val="3C3E40"/>
                </a:solidFill>
                <a:effectLst/>
                <a:latin typeface="Arial"/>
                <a:cs typeface="Arial"/>
              </a:rPr>
              <a:t>Students who require individualized supports may require additional supports beyond the Check-In/Check-Out intervention</a:t>
            </a:r>
          </a:p>
          <a:p>
            <a:pPr marL="804545" marR="0" lvl="1" indent="-347345" algn="l" rtl="0" fontAlgn="ctr">
              <a:spcBef>
                <a:spcPts val="0"/>
              </a:spcBef>
              <a:spcAft>
                <a:spcPts val="0"/>
              </a:spcAft>
              <a:buFont typeface="Arial" panose="020B0604020202020204" pitchFamily="34" charset="0"/>
              <a:buChar char="•"/>
            </a:pPr>
            <a:r>
              <a:rPr lang="en-US" sz="1800" b="0" i="0" u="none" strike="noStrike" kern="1200" dirty="0">
                <a:solidFill>
                  <a:srgbClr val="3C3E40"/>
                </a:solidFill>
                <a:effectLst/>
                <a:latin typeface="Arial"/>
                <a:cs typeface="Arial"/>
              </a:rPr>
              <a:t>It is possible Check-In/Check-Out with intensification of supports or modifications could support these students, however, the data team should review all data sources to create a comprehensive and unique data profile for the student to determine the best intervention(s) and potential intensification of intervention(s) that are necessary to support the student </a:t>
            </a:r>
            <a:endParaRPr lang="en-US" sz="1800" b="0" i="0" u="none" strike="noStrike" dirty="0">
              <a:effectLst/>
              <a:latin typeface="Arial" panose="020B0604020202020204" pitchFamily="34" charset="0"/>
            </a:endParaRPr>
          </a:p>
          <a:p>
            <a:endParaRPr lang="en-US" b="1" dirty="0"/>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24</a:t>
            </a:fld>
            <a:endParaRPr lang="en-US"/>
          </a:p>
        </p:txBody>
      </p:sp>
    </p:spTree>
    <p:extLst>
      <p:ext uri="{BB962C8B-B14F-4D97-AF65-F5344CB8AC3E}">
        <p14:creationId xmlns:p14="http://schemas.microsoft.com/office/powerpoint/2010/main" val="2417315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FontTx/>
              <a:buNone/>
            </a:pPr>
            <a:r>
              <a:rPr lang="en-US" b="0" dirty="0"/>
              <a:t>A poll will be created by the trainer.</a:t>
            </a:r>
            <a:endParaRPr lang="en-US" dirty="0"/>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25</a:t>
            </a:fld>
            <a:endParaRPr lang="en-US"/>
          </a:p>
        </p:txBody>
      </p:sp>
    </p:spTree>
    <p:extLst>
      <p:ext uri="{BB962C8B-B14F-4D97-AF65-F5344CB8AC3E}">
        <p14:creationId xmlns:p14="http://schemas.microsoft.com/office/powerpoint/2010/main" val="2834870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49649-678A-84EE-8EE0-1EFBBAD9C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8EAC0C-CE63-C68C-D057-56D7B8504B6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AF214C9-85A0-BE36-EC90-A531941D18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A5396F-6A83-7CE4-F916-259B45AF8525}"/>
              </a:ext>
            </a:extLst>
          </p:cNvPr>
          <p:cNvSpPr>
            <a:spLocks noGrp="1"/>
          </p:cNvSpPr>
          <p:nvPr>
            <p:ph type="sldNum" sz="quarter" idx="5"/>
          </p:nvPr>
        </p:nvSpPr>
        <p:spPr/>
        <p:txBody>
          <a:bodyPr/>
          <a:lstStyle/>
          <a:p>
            <a:fld id="{006BE02D-20C0-F840-AFAC-BEA99C74FDC2}" type="slidenum">
              <a:rPr lang="en-US" smtClean="0"/>
              <a:pPr/>
              <a:t>26</a:t>
            </a:fld>
            <a:endParaRPr lang="en-US"/>
          </a:p>
        </p:txBody>
      </p:sp>
    </p:spTree>
    <p:extLst>
      <p:ext uri="{BB962C8B-B14F-4D97-AF65-F5344CB8AC3E}">
        <p14:creationId xmlns:p14="http://schemas.microsoft.com/office/powerpoint/2010/main" val="4018380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31F25-9375-E571-F06A-21DB24174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A7B3B-F916-A54F-80ED-7CD3D48AE4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FF3608-290C-5F7A-C1CC-F1E8E78C7AF6}"/>
              </a:ext>
            </a:extLst>
          </p:cNvPr>
          <p:cNvSpPr>
            <a:spLocks noGrp="1"/>
          </p:cNvSpPr>
          <p:nvPr>
            <p:ph type="body" idx="1"/>
          </p:nvPr>
        </p:nvSpPr>
        <p:spPr/>
        <p:txBody>
          <a:bodyPr/>
          <a:lstStyle/>
          <a:p>
            <a:r>
              <a:rPr lang="en-US" b="1" dirty="0"/>
              <a:t>Main Idea: </a:t>
            </a:r>
            <a:r>
              <a:rPr lang="en-US" b="0" dirty="0"/>
              <a:t>In this section we will cover the aspects of a daily progress report, home communication and student rewards</a:t>
            </a:r>
          </a:p>
          <a:p>
            <a:endParaRPr lang="en-US" b="0" dirty="0"/>
          </a:p>
          <a:p>
            <a:r>
              <a:rPr lang="en-US" b="0" dirty="0"/>
              <a:t>Here is an example of a daily progress report (daily progress report) and home communication report. These examples share some possible suggestions that districts and schools could consider to include in their own daily progress report and home communication report. </a:t>
            </a:r>
          </a:p>
          <a:p>
            <a:endParaRPr lang="en-US" b="0" dirty="0"/>
          </a:p>
          <a:p>
            <a:endParaRPr lang="en-US" dirty="0"/>
          </a:p>
        </p:txBody>
      </p:sp>
      <p:sp>
        <p:nvSpPr>
          <p:cNvPr id="4" name="Slide Number Placeholder 3">
            <a:extLst>
              <a:ext uri="{FF2B5EF4-FFF2-40B4-BE49-F238E27FC236}">
                <a16:creationId xmlns:a16="http://schemas.microsoft.com/office/drawing/2014/main" id="{0C5EA485-5E07-8F8F-4A3C-9D83F9A1F3CF}"/>
              </a:ext>
            </a:extLst>
          </p:cNvPr>
          <p:cNvSpPr>
            <a:spLocks noGrp="1"/>
          </p:cNvSpPr>
          <p:nvPr>
            <p:ph type="sldNum" sz="quarter" idx="5"/>
          </p:nvPr>
        </p:nvSpPr>
        <p:spPr/>
        <p:txBody>
          <a:bodyPr/>
          <a:lstStyle/>
          <a:p>
            <a:fld id="{006BE02D-20C0-F840-AFAC-BEA99C74FDC2}" type="slidenum">
              <a:rPr lang="en-US" smtClean="0"/>
              <a:pPr/>
              <a:t>27</a:t>
            </a:fld>
            <a:endParaRPr lang="en-US"/>
          </a:p>
        </p:txBody>
      </p:sp>
    </p:spTree>
    <p:extLst>
      <p:ext uri="{BB962C8B-B14F-4D97-AF65-F5344CB8AC3E}">
        <p14:creationId xmlns:p14="http://schemas.microsoft.com/office/powerpoint/2010/main" val="351778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4FB66-A017-2CA3-FF59-B544325D7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D2BD5B-F025-04BC-0496-A490FD4DE9B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DF554C5-5C98-7D93-8166-51F8D15DB1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Main Idea: </a:t>
            </a:r>
            <a:r>
              <a:rPr lang="en-US" sz="1800" b="0" dirty="0">
                <a:effectLst/>
                <a:latin typeface="Segoe UI" panose="020B0502040204020203" pitchFamily="34" charset="0"/>
              </a:rPr>
              <a:t>S</a:t>
            </a:r>
            <a:r>
              <a:rPr lang="en-US" sz="1800" dirty="0">
                <a:effectLst/>
                <a:latin typeface="Segoe UI" panose="020B0502040204020203" pitchFamily="34" charset="0"/>
              </a:rPr>
              <a:t>hare what a daily progress report is and what are the critical elements of a daily progress report.</a:t>
            </a:r>
          </a:p>
          <a:p>
            <a:pPr marL="457200" indent="-457200">
              <a:buSzPct val="100000"/>
              <a:buFont typeface="Arial" panose="020B0604020202020204" pitchFamily="34" charset="0"/>
              <a:buChar char="•"/>
            </a:pPr>
            <a:r>
              <a:rPr lang="en-US" sz="2400" dirty="0">
                <a:solidFill>
                  <a:schemeClr val="tx1"/>
                </a:solidFill>
                <a:latin typeface="Arial"/>
              </a:rPr>
              <a:t>A Daily Progress Report is a standardized form that is used to evaluate student behavior.</a:t>
            </a:r>
          </a:p>
          <a:p>
            <a:pPr marL="914400" lvl="1" indent="-457200">
              <a:buSzPct val="100000"/>
              <a:buFont typeface="Arial" panose="020B0604020202020204" pitchFamily="34" charset="0"/>
              <a:buChar char="•"/>
            </a:pPr>
            <a:r>
              <a:rPr lang="en-US" sz="2400" dirty="0">
                <a:solidFill>
                  <a:schemeClr val="tx1"/>
                </a:solidFill>
                <a:latin typeface="Arial"/>
              </a:rPr>
              <a:t>The daily progress report is not meant to be individualized for each student</a:t>
            </a:r>
          </a:p>
          <a:p>
            <a:pPr marL="342900" indent="-342900">
              <a:buSzPct val="100000"/>
              <a:buFont typeface="Arial" panose="020B0604020202020204" pitchFamily="34" charset="0"/>
              <a:buChar char="•"/>
            </a:pPr>
            <a:r>
              <a:rPr lang="en-US" sz="2400" dirty="0">
                <a:solidFill>
                  <a:schemeClr val="tx1"/>
                </a:solidFill>
                <a:latin typeface="Arial"/>
              </a:rPr>
              <a:t>The form includes:</a:t>
            </a:r>
          </a:p>
          <a:p>
            <a:pPr marL="800009" lvl="1" indent="-342900">
              <a:buSzPct val="100000"/>
              <a:buFont typeface="Arial" panose="020B0604020202020204" pitchFamily="34" charset="0"/>
              <a:buChar char="•"/>
            </a:pPr>
            <a:r>
              <a:rPr lang="en-US" sz="2400" dirty="0">
                <a:solidFill>
                  <a:schemeClr val="tx1"/>
                </a:solidFill>
                <a:latin typeface="Arial"/>
              </a:rPr>
              <a:t>behavior expectations,</a:t>
            </a:r>
          </a:p>
          <a:p>
            <a:pPr marL="1257208" lvl="2" indent="-342900">
              <a:buSzPct val="100000"/>
              <a:buFont typeface="Arial" panose="020B0604020202020204" pitchFamily="34" charset="0"/>
              <a:buChar char="•"/>
            </a:pPr>
            <a:r>
              <a:rPr lang="en-US" sz="2400" dirty="0">
                <a:solidFill>
                  <a:schemeClr val="tx1"/>
                </a:solidFill>
                <a:latin typeface="Arial"/>
              </a:rPr>
              <a:t>Behavior expectations should be the listed school-wide behavior expectations</a:t>
            </a:r>
          </a:p>
          <a:p>
            <a:pPr marL="1257208" lvl="2" indent="-342900">
              <a:buSzPct val="100000"/>
              <a:buFont typeface="Arial" panose="020B0604020202020204" pitchFamily="34" charset="0"/>
              <a:buChar char="•"/>
            </a:pPr>
            <a:r>
              <a:rPr lang="en-US" sz="2400" dirty="0">
                <a:solidFill>
                  <a:schemeClr val="tx1"/>
                </a:solidFill>
                <a:latin typeface="Arial"/>
              </a:rPr>
              <a:t>The reason for this is the reason this student has been identified to need the support of the Check-In/Check-Out is because they were not engaging in behaviors that meet these school-wide expectations and require additional instruction and support to learn these expectations</a:t>
            </a:r>
          </a:p>
          <a:p>
            <a:pPr marL="800009" lvl="1" indent="-342900">
              <a:buSzPct val="100000"/>
              <a:buFont typeface="Arial" panose="020B0604020202020204" pitchFamily="34" charset="0"/>
              <a:buChar char="•"/>
            </a:pPr>
            <a:r>
              <a:rPr lang="en-US" sz="2400" dirty="0">
                <a:solidFill>
                  <a:schemeClr val="tx1"/>
                </a:solidFill>
                <a:latin typeface="Arial"/>
              </a:rPr>
              <a:t>intervals for evaluating student behavior throughout the school day,</a:t>
            </a:r>
          </a:p>
          <a:p>
            <a:pPr marL="1257208" lvl="2" indent="-342900">
              <a:buSzPct val="100000"/>
              <a:buFont typeface="Arial" panose="020B0604020202020204" pitchFamily="34" charset="0"/>
              <a:buChar char="•"/>
            </a:pPr>
            <a:r>
              <a:rPr lang="en-US" sz="2400" dirty="0">
                <a:solidFill>
                  <a:schemeClr val="tx1"/>
                </a:solidFill>
                <a:latin typeface="Arial"/>
              </a:rPr>
              <a:t>Intervals should be small segments of time throughout the school day </a:t>
            </a:r>
          </a:p>
          <a:p>
            <a:pPr marL="1257208" lvl="2" indent="-342900">
              <a:buSzPct val="100000"/>
              <a:buFont typeface="Arial" panose="020B0604020202020204" pitchFamily="34" charset="0"/>
              <a:buChar char="•"/>
            </a:pPr>
            <a:r>
              <a:rPr lang="en-US" sz="2400" dirty="0">
                <a:solidFill>
                  <a:schemeClr val="tx1"/>
                </a:solidFill>
                <a:latin typeface="Arial"/>
              </a:rPr>
              <a:t>The student will be evaluated on their performance meeting the stated behavior expectations at the end of each interval</a:t>
            </a:r>
          </a:p>
          <a:p>
            <a:pPr marL="1257208" lvl="2" indent="-342900">
              <a:buSzPct val="100000"/>
              <a:buFont typeface="Arial" panose="020B0604020202020204" pitchFamily="34" charset="0"/>
              <a:buChar char="•"/>
            </a:pPr>
            <a:r>
              <a:rPr lang="en-US" sz="2400" dirty="0">
                <a:solidFill>
                  <a:schemeClr val="tx1"/>
                </a:solidFill>
                <a:latin typeface="Arial"/>
              </a:rPr>
              <a:t>The number of intervals can vary from school to school</a:t>
            </a:r>
          </a:p>
          <a:p>
            <a:pPr marL="1257208" lvl="2" indent="-342900">
              <a:buSzPct val="100000"/>
              <a:buFont typeface="Arial" panose="020B0604020202020204" pitchFamily="34" charset="0"/>
              <a:buChar char="•"/>
            </a:pPr>
            <a:r>
              <a:rPr lang="en-US" sz="2400" dirty="0">
                <a:solidFill>
                  <a:schemeClr val="tx1"/>
                </a:solidFill>
                <a:latin typeface="Arial"/>
              </a:rPr>
              <a:t>Some suggestions for intervals could include: </a:t>
            </a:r>
          </a:p>
          <a:p>
            <a:pPr marL="1714409" lvl="3" indent="-342900">
              <a:buSzPct val="100000"/>
              <a:buFont typeface="Arial" panose="020B0604020202020204" pitchFamily="34" charset="0"/>
              <a:buChar char="•"/>
            </a:pPr>
            <a:r>
              <a:rPr lang="en-US" sz="2400" dirty="0">
                <a:solidFill>
                  <a:schemeClr val="tx1"/>
                </a:solidFill>
                <a:latin typeface="Arial"/>
              </a:rPr>
              <a:t>3-5 intervals per day </a:t>
            </a:r>
          </a:p>
          <a:p>
            <a:pPr marL="1714409" lvl="3" indent="-342900">
              <a:buSzPct val="100000"/>
              <a:buFont typeface="Arial" panose="020B0604020202020204" pitchFamily="34" charset="0"/>
              <a:buChar char="•"/>
            </a:pPr>
            <a:r>
              <a:rPr lang="en-US" sz="2400" dirty="0">
                <a:solidFill>
                  <a:schemeClr val="tx1"/>
                </a:solidFill>
                <a:latin typeface="Arial"/>
              </a:rPr>
              <a:t>Intervals broken up at natural breaks or transitions during the school day</a:t>
            </a:r>
          </a:p>
          <a:p>
            <a:pPr marL="1714409" lvl="3" indent="-342900">
              <a:buSzPct val="100000"/>
              <a:buFont typeface="Arial" panose="020B0604020202020204" pitchFamily="34" charset="0"/>
              <a:buChar char="•"/>
            </a:pPr>
            <a:r>
              <a:rPr lang="en-US" sz="2400" dirty="0">
                <a:solidFill>
                  <a:schemeClr val="tx1"/>
                </a:solidFill>
                <a:latin typeface="Arial"/>
              </a:rPr>
              <a:t>Intervals do not include transitions, passing periods, lunch, or recess – these times of day are not typically addressed on the daily progress report unless individualization needs to occur on the daily progress report for a particular student </a:t>
            </a:r>
          </a:p>
          <a:p>
            <a:pPr marL="1714409" lvl="3" indent="-342900">
              <a:buSzPct val="100000"/>
              <a:buFont typeface="Arial" panose="020B0604020202020204" pitchFamily="34" charset="0"/>
              <a:buChar char="•"/>
            </a:pPr>
            <a:r>
              <a:rPr lang="en-US" sz="2400" dirty="0">
                <a:solidFill>
                  <a:schemeClr val="tx1"/>
                </a:solidFill>
                <a:latin typeface="Arial"/>
              </a:rPr>
              <a:t>This may look different based on the grade levels of the school (elementary vs middle school vs high school) </a:t>
            </a:r>
          </a:p>
          <a:p>
            <a:pPr marL="2171608" marR="0" lvl="4" indent="-3429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2400" dirty="0">
                <a:solidFill>
                  <a:schemeClr val="tx1"/>
                </a:solidFill>
                <a:latin typeface="Arial"/>
              </a:rPr>
              <a:t>For example, Elementary schools may decide to put intervals after content areas (Reading, ELA, Math, Encore, </a:t>
            </a:r>
            <a:r>
              <a:rPr lang="en-US" sz="2400" dirty="0" err="1">
                <a:solidFill>
                  <a:schemeClr val="tx1"/>
                </a:solidFill>
                <a:latin typeface="Arial"/>
              </a:rPr>
              <a:t>etc</a:t>
            </a:r>
            <a:r>
              <a:rPr lang="en-US" sz="2400" dirty="0">
                <a:solidFill>
                  <a:schemeClr val="tx1"/>
                </a:solidFill>
                <a:latin typeface="Arial"/>
              </a:rPr>
              <a:t>)</a:t>
            </a:r>
          </a:p>
          <a:p>
            <a:pPr marL="2171608" lvl="4" indent="-342900">
              <a:buSzPct val="100000"/>
              <a:buFont typeface="Arial" panose="020B0604020202020204" pitchFamily="34" charset="0"/>
              <a:buChar char="•"/>
            </a:pPr>
            <a:r>
              <a:rPr lang="en-US" sz="2400" dirty="0">
                <a:solidFill>
                  <a:schemeClr val="tx1"/>
                </a:solidFill>
                <a:latin typeface="Arial"/>
              </a:rPr>
              <a:t>Middle or High School may put intervals set after each class period </a:t>
            </a:r>
          </a:p>
          <a:p>
            <a:pPr marL="1828708" lvl="4" indent="0">
              <a:buSzPct val="100000"/>
              <a:buFont typeface="Arial" panose="020B0604020202020204" pitchFamily="34" charset="0"/>
              <a:buNone/>
            </a:pPr>
            <a:endParaRPr lang="en-US" sz="2400" dirty="0">
              <a:solidFill>
                <a:schemeClr val="tx1"/>
              </a:solidFill>
              <a:latin typeface="Arial"/>
            </a:endParaRPr>
          </a:p>
          <a:p>
            <a:pPr marL="800009" lvl="1" indent="-342900">
              <a:buSzPct val="100000"/>
              <a:buFont typeface="Arial" panose="020B0604020202020204" pitchFamily="34" charset="0"/>
              <a:buChar char="•"/>
            </a:pPr>
            <a:r>
              <a:rPr lang="en-US" sz="2400" dirty="0">
                <a:solidFill>
                  <a:schemeClr val="tx1"/>
                </a:solidFill>
                <a:latin typeface="Arial"/>
              </a:rPr>
              <a:t>behavior rating scale,</a:t>
            </a:r>
          </a:p>
          <a:p>
            <a:pPr marL="1257208" lvl="2" indent="-342900">
              <a:buSzPct val="100000"/>
              <a:buFont typeface="Arial" panose="020B0604020202020204" pitchFamily="34" charset="0"/>
              <a:buChar char="•"/>
            </a:pPr>
            <a:r>
              <a:rPr lang="en-US" sz="2400" dirty="0">
                <a:solidFill>
                  <a:schemeClr val="tx1"/>
                </a:solidFill>
                <a:latin typeface="Arial"/>
              </a:rPr>
              <a:t>Rating scale often ranges from 0 – 3 points per expectation for each interval </a:t>
            </a:r>
          </a:p>
          <a:p>
            <a:pPr marL="1257208" lvl="2" indent="-342900">
              <a:buSzPct val="100000"/>
              <a:buFont typeface="Arial" panose="020B0604020202020204" pitchFamily="34" charset="0"/>
              <a:buChar char="•"/>
            </a:pPr>
            <a:r>
              <a:rPr lang="en-US" sz="2400" dirty="0">
                <a:solidFill>
                  <a:schemeClr val="tx1"/>
                </a:solidFill>
                <a:latin typeface="Arial"/>
              </a:rPr>
              <a:t>Important that the rating scale is defined to ensure consistent interpretation of the ratings </a:t>
            </a:r>
          </a:p>
          <a:p>
            <a:pPr marL="1257208" lvl="2" indent="-342900">
              <a:buSzPct val="100000"/>
              <a:buFont typeface="Arial" panose="020B0604020202020204" pitchFamily="34" charset="0"/>
              <a:buChar char="•"/>
            </a:pPr>
            <a:r>
              <a:rPr lang="en-US" sz="2400" dirty="0">
                <a:solidFill>
                  <a:schemeClr val="tx1"/>
                </a:solidFill>
                <a:latin typeface="Arial"/>
              </a:rPr>
              <a:t>Rating scale should be the same across all behavior expectations and intervals </a:t>
            </a:r>
          </a:p>
          <a:p>
            <a:pPr marL="800009" lvl="1" indent="-342900">
              <a:buSzPct val="100000"/>
              <a:buFont typeface="Arial" panose="020B0604020202020204" pitchFamily="34" charset="0"/>
              <a:buChar char="•"/>
            </a:pPr>
            <a:r>
              <a:rPr lang="en-US" sz="2400" dirty="0">
                <a:solidFill>
                  <a:schemeClr val="tx1"/>
                </a:solidFill>
                <a:latin typeface="Arial"/>
              </a:rPr>
              <a:t>opportunities to earn points throughout the day,</a:t>
            </a:r>
          </a:p>
          <a:p>
            <a:pPr marL="1257208" lvl="2" indent="-342900">
              <a:buSzPct val="100000"/>
              <a:buFont typeface="Arial" panose="020B0604020202020204" pitchFamily="34" charset="0"/>
              <a:buChar char="•"/>
            </a:pPr>
            <a:r>
              <a:rPr lang="en-US" sz="2400" dirty="0">
                <a:solidFill>
                  <a:schemeClr val="tx1"/>
                </a:solidFill>
                <a:latin typeface="Arial"/>
              </a:rPr>
              <a:t>The intervals should be spaced across the school day to ensure students are getting the opportunity to earn points throughout the school day</a:t>
            </a:r>
          </a:p>
          <a:p>
            <a:pPr marL="1257208" lvl="2" indent="-342900">
              <a:buSzPct val="100000"/>
              <a:buFont typeface="Arial" panose="020B0604020202020204" pitchFamily="34" charset="0"/>
              <a:buChar char="•"/>
            </a:pPr>
            <a:r>
              <a:rPr lang="en-US" sz="2400" dirty="0">
                <a:solidFill>
                  <a:schemeClr val="tx1"/>
                </a:solidFill>
                <a:latin typeface="Arial"/>
              </a:rPr>
              <a:t>This is to ensure students are getting frequent access to receiving positive reinforcement and feedback that is critical in the Check-In/Check-Out cycle </a:t>
            </a:r>
          </a:p>
          <a:p>
            <a:pPr marL="800009" lvl="1" indent="-342900">
              <a:buSzPct val="100000"/>
              <a:buFont typeface="Arial" panose="020B0604020202020204" pitchFamily="34" charset="0"/>
              <a:buChar char="•"/>
            </a:pPr>
            <a:r>
              <a:rPr lang="en-US" sz="2400" dirty="0">
                <a:solidFill>
                  <a:schemeClr val="tx1"/>
                </a:solidFill>
                <a:latin typeface="Arial"/>
              </a:rPr>
              <a:t>space to total earned points and compare the total to a point goal, and </a:t>
            </a:r>
          </a:p>
          <a:p>
            <a:pPr marL="1257208" lvl="2" indent="-342900">
              <a:buSzPct val="100000"/>
              <a:buFont typeface="Arial" panose="020B0604020202020204" pitchFamily="34" charset="0"/>
              <a:buChar char="•"/>
            </a:pPr>
            <a:r>
              <a:rPr lang="en-US" sz="2400" dirty="0">
                <a:solidFill>
                  <a:schemeClr val="tx1"/>
                </a:solidFill>
                <a:latin typeface="Arial"/>
              </a:rPr>
              <a:t>It is important students and teacher have a place to write the students total score for the day. This score is frequently used as one data source to monitor students response to the intervention, Check-In/Check-Out</a:t>
            </a:r>
          </a:p>
          <a:p>
            <a:pPr marL="1257208" lvl="2" indent="-342900">
              <a:buSzPct val="100000"/>
              <a:buFont typeface="Arial" panose="020B0604020202020204" pitchFamily="34" charset="0"/>
              <a:buChar char="•"/>
            </a:pPr>
            <a:r>
              <a:rPr lang="en-US" sz="2400" dirty="0">
                <a:solidFill>
                  <a:schemeClr val="tx1"/>
                </a:solidFill>
                <a:latin typeface="Arial"/>
              </a:rPr>
              <a:t>Reviewing the total score and comparing the total to the students daily goal should also be reviewed during the Afternoon Check-Out with the Check-In/Check-Out mentor</a:t>
            </a:r>
          </a:p>
          <a:p>
            <a:pPr marL="1257208" lvl="2" indent="-342900">
              <a:buSzPct val="100000"/>
              <a:buFont typeface="Arial" panose="020B0604020202020204" pitchFamily="34" charset="0"/>
              <a:buChar char="•"/>
            </a:pPr>
            <a:r>
              <a:rPr lang="en-US" sz="2400" dirty="0">
                <a:solidFill>
                  <a:schemeClr val="tx1"/>
                </a:solidFill>
                <a:latin typeface="Arial"/>
              </a:rPr>
              <a:t>The data team should review the students response to the intervention on a regular basis by looking at the students total scores and percentage of total points (total points earned/total points possible) to monitor their progress </a:t>
            </a:r>
          </a:p>
          <a:p>
            <a:pPr marL="1257208" lvl="2" indent="-342900">
              <a:buSzPct val="100000"/>
              <a:buFont typeface="Arial" panose="020B0604020202020204" pitchFamily="34" charset="0"/>
              <a:buChar char="•"/>
            </a:pPr>
            <a:r>
              <a:rPr lang="en-US" sz="2400" dirty="0">
                <a:solidFill>
                  <a:schemeClr val="tx1"/>
                </a:solidFill>
                <a:latin typeface="Arial"/>
              </a:rPr>
              <a:t>It is important to mention, daily progress report data should not be the only source of data the data team reviewed to determine the student’s progress, the data team should review multiple data sources to determine if the student is making progress with meeting these behavioral expectations to improve their academic engagement </a:t>
            </a:r>
          </a:p>
          <a:p>
            <a:pPr marL="800009" lvl="1" indent="-342900">
              <a:buSzPct val="100000"/>
              <a:buFont typeface="Arial" panose="020B0604020202020204" pitchFamily="34" charset="0"/>
              <a:buChar char="•"/>
            </a:pPr>
            <a:r>
              <a:rPr lang="en-US" sz="2400" dirty="0">
                <a:solidFill>
                  <a:schemeClr val="tx1"/>
                </a:solidFill>
                <a:latin typeface="Arial"/>
              </a:rPr>
              <a:t>space for a parent signature.</a:t>
            </a:r>
          </a:p>
          <a:p>
            <a:pPr marL="1257208" lvl="2" indent="-342900">
              <a:buSzPct val="100000"/>
              <a:buFont typeface="Arial" panose="020B0604020202020204" pitchFamily="34" charset="0"/>
              <a:buChar char="•"/>
            </a:pPr>
            <a:r>
              <a:rPr lang="en-US" dirty="0">
                <a:solidFill>
                  <a:schemeClr val="tx1"/>
                </a:solidFill>
                <a:latin typeface="Arial"/>
              </a:rPr>
              <a:t>Including a space for a parent signature is important to ensure parents are informed of the students progress </a:t>
            </a:r>
          </a:p>
          <a:p>
            <a:pPr marL="1257208" lvl="2" indent="-342900">
              <a:buSzPct val="100000"/>
              <a:buFont typeface="Arial" panose="020B0604020202020204" pitchFamily="34" charset="0"/>
              <a:buChar char="•"/>
            </a:pPr>
            <a:r>
              <a:rPr lang="en-US" dirty="0">
                <a:solidFill>
                  <a:schemeClr val="tx1"/>
                </a:solidFill>
                <a:latin typeface="Arial"/>
              </a:rPr>
              <a:t>The signature also promotes two-way communication between the school and the parents</a:t>
            </a:r>
          </a:p>
          <a:p>
            <a:pPr marL="1257208" lvl="2" indent="-342900">
              <a:buSzPct val="100000"/>
              <a:buFont typeface="Arial" panose="020B0604020202020204" pitchFamily="34" charset="0"/>
              <a:buChar char="•"/>
            </a:pPr>
            <a:r>
              <a:rPr lang="en-US" dirty="0">
                <a:solidFill>
                  <a:schemeClr val="tx1"/>
                </a:solidFill>
                <a:latin typeface="Arial"/>
              </a:rPr>
              <a:t>By requiring a parent signature, you are ensuring parents are aware of the student’s progress in the Check-In/Check-Out intervention  </a:t>
            </a:r>
          </a:p>
          <a:p>
            <a:pPr marL="457200" lvl="1" indent="0">
              <a:buSzPct val="100000"/>
              <a:buFont typeface="Arial" panose="020B0604020202020204" pitchFamily="34" charset="0"/>
              <a:buNone/>
            </a:pPr>
            <a:endParaRPr lang="en-US" b="1" dirty="0">
              <a:solidFill>
                <a:schemeClr val="tx1"/>
              </a:solidFill>
              <a:latin typeface="Arial"/>
            </a:endParaRPr>
          </a:p>
          <a:p>
            <a:pPr marL="457200" lvl="1" indent="0">
              <a:buSzPct val="100000"/>
              <a:buFont typeface="Arial" panose="020B0604020202020204" pitchFamily="34" charset="0"/>
              <a:buNone/>
            </a:pPr>
            <a:endParaRPr lang="en-US" b="1" dirty="0">
              <a:solidFill>
                <a:schemeClr val="tx1"/>
              </a:solidFill>
              <a:latin typeface="Arial"/>
            </a:endParaRPr>
          </a:p>
          <a:p>
            <a:endParaRPr lang="en-US" dirty="0"/>
          </a:p>
          <a:p>
            <a:endParaRPr lang="en-US" dirty="0"/>
          </a:p>
        </p:txBody>
      </p:sp>
      <p:sp>
        <p:nvSpPr>
          <p:cNvPr id="4" name="Slide Number Placeholder 3">
            <a:extLst>
              <a:ext uri="{FF2B5EF4-FFF2-40B4-BE49-F238E27FC236}">
                <a16:creationId xmlns:a16="http://schemas.microsoft.com/office/drawing/2014/main" id="{B9CED0BB-A90A-D8EE-9943-064F99ACB096}"/>
              </a:ext>
            </a:extLst>
          </p:cNvPr>
          <p:cNvSpPr>
            <a:spLocks noGrp="1"/>
          </p:cNvSpPr>
          <p:nvPr>
            <p:ph type="sldNum" sz="quarter" idx="5"/>
          </p:nvPr>
        </p:nvSpPr>
        <p:spPr/>
        <p:txBody>
          <a:bodyPr/>
          <a:lstStyle/>
          <a:p>
            <a:fld id="{006BE02D-20C0-F840-AFAC-BEA99C74FDC2}" type="slidenum">
              <a:rPr lang="en-US" smtClean="0"/>
              <a:pPr/>
              <a:t>28</a:t>
            </a:fld>
            <a:endParaRPr lang="en-US"/>
          </a:p>
        </p:txBody>
      </p:sp>
    </p:spTree>
    <p:extLst>
      <p:ext uri="{BB962C8B-B14F-4D97-AF65-F5344CB8AC3E}">
        <p14:creationId xmlns:p14="http://schemas.microsoft.com/office/powerpoint/2010/main" val="3780970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Main Idea: </a:t>
            </a:r>
            <a:r>
              <a:rPr lang="en-US" b="0" dirty="0"/>
              <a:t>This is an editable template that schools can use as a daily progress report for implementing Check-In/Check-Out. We will discuss daily progress report creation later in the presentation.</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29</a:t>
            </a:fld>
            <a:endParaRPr lang="en-US"/>
          </a:p>
        </p:txBody>
      </p:sp>
    </p:spTree>
    <p:extLst>
      <p:ext uri="{BB962C8B-B14F-4D97-AF65-F5344CB8AC3E}">
        <p14:creationId xmlns:p14="http://schemas.microsoft.com/office/powerpoint/2010/main" val="3614215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a:p>
        </p:txBody>
      </p:sp>
    </p:spTree>
    <p:extLst>
      <p:ext uri="{BB962C8B-B14F-4D97-AF65-F5344CB8AC3E}">
        <p14:creationId xmlns:p14="http://schemas.microsoft.com/office/powerpoint/2010/main" val="3661439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Main Idea: </a:t>
            </a:r>
            <a:r>
              <a:rPr lang="en-US" sz="1200" dirty="0"/>
              <a:t>This is a template that schools can use when implementing Check-In/Check-Out to communicate with the caregiver of the student in the intervention. </a:t>
            </a:r>
            <a:r>
              <a:rPr lang="en-US" sz="1200" b="0" dirty="0"/>
              <a:t>A</a:t>
            </a:r>
            <a:r>
              <a:rPr lang="en-US" b="0" dirty="0"/>
              <a:t>s with the daily progress report, focus on the positivity of the home communication report. This example does not have a caregiver signature and does not get returned to the school. You may add that component to your home communication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b="1" dirty="0"/>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30</a:t>
            </a:fld>
            <a:endParaRPr lang="en-US"/>
          </a:p>
        </p:txBody>
      </p:sp>
    </p:spTree>
    <p:extLst>
      <p:ext uri="{BB962C8B-B14F-4D97-AF65-F5344CB8AC3E}">
        <p14:creationId xmlns:p14="http://schemas.microsoft.com/office/powerpoint/2010/main" val="2599501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0FE49-A7EB-3B30-C076-81AF0752A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79E0A-D2FD-B770-54FA-0481815A05B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6B7A5D9-CB0C-A7B5-7CB4-8D303310B505}"/>
              </a:ext>
            </a:extLst>
          </p:cNvPr>
          <p:cNvSpPr>
            <a:spLocks noGrp="1"/>
          </p:cNvSpPr>
          <p:nvPr>
            <p:ph type="body" idx="1"/>
          </p:nvPr>
        </p:nvSpPr>
        <p:spPr/>
        <p:txBody>
          <a:bodyPr/>
          <a:lstStyle/>
          <a:p>
            <a:r>
              <a:rPr lang="en-US" b="1"/>
              <a:t>Main Idea: </a:t>
            </a:r>
            <a:r>
              <a:rPr lang="en-US" b="0"/>
              <a:t>Student incentives and rewards cand be used as reinforcers for Check-In/Check-Out</a:t>
            </a:r>
            <a:r>
              <a:rPr lang="en-US"/>
              <a:t>.</a:t>
            </a:r>
            <a:endParaRPr lang="en-US" b="0"/>
          </a:p>
          <a:p>
            <a:pPr marL="0" indent="0">
              <a:buFont typeface="Arial"/>
              <a:buNone/>
            </a:pPr>
            <a:r>
              <a:rPr lang="en-US"/>
              <a:t>1. Point goals</a:t>
            </a:r>
            <a:endParaRPr lang="en-US" b="1"/>
          </a:p>
          <a:p>
            <a:pPr lvl="1" indent="-171450">
              <a:buFont typeface="Arial"/>
              <a:buChar char="•"/>
            </a:pPr>
            <a:r>
              <a:rPr lang="en-US"/>
              <a:t>Initial point goals are based on baseline data, which involves rating the students behavior using the daily progress report </a:t>
            </a:r>
            <a:r>
              <a:rPr lang="en-US" i="1"/>
              <a:t>without the students knowledge</a:t>
            </a:r>
            <a:r>
              <a:rPr lang="en-US"/>
              <a:t> before the intervention begins.</a:t>
            </a:r>
          </a:p>
          <a:p>
            <a:pPr lvl="1" indent="-171450">
              <a:buFont typeface="Arial"/>
              <a:buChar char="•"/>
            </a:pPr>
            <a:r>
              <a:rPr lang="en-US"/>
              <a:t>There is no set number of data points to establish a baseline goal; the idea is to collect data until a good idea of how many points a student would earn on an average day.</a:t>
            </a:r>
          </a:p>
          <a:p>
            <a:pPr lvl="1" indent="-171450">
              <a:buFont typeface="Arial"/>
              <a:buChar char="•"/>
            </a:pPr>
            <a:r>
              <a:rPr lang="en-US"/>
              <a:t>The initial point goal should be just slightly higher than the baseline average. For example, the goal  might be 75% if student would have earned 70% of points based on the teacher's ratings during baseline.</a:t>
            </a:r>
          </a:p>
          <a:p>
            <a:pPr lvl="1" indent="-171450">
              <a:buFont typeface="Arial"/>
              <a:buChar char="•"/>
            </a:pPr>
            <a:r>
              <a:rPr lang="en-US"/>
              <a:t>The goal can increase or decrease based on the patterns of student performance.</a:t>
            </a:r>
          </a:p>
          <a:p>
            <a:pPr marL="0" indent="0">
              <a:buFont typeface="Arial"/>
              <a:buNone/>
            </a:pPr>
            <a:r>
              <a:rPr lang="en-US"/>
              <a:t>2. Rewards</a:t>
            </a:r>
          </a:p>
          <a:p>
            <a:pPr lvl="1" indent="-171450">
              <a:buFont typeface="Arial"/>
              <a:buChar char="•"/>
            </a:pPr>
            <a:r>
              <a:rPr lang="en-US"/>
              <a:t>Schools can use preference assessments to select rewards.</a:t>
            </a:r>
          </a:p>
          <a:p>
            <a:pPr lvl="1" indent="-171450">
              <a:buFont typeface="Arial"/>
              <a:buChar char="•"/>
            </a:pPr>
            <a:r>
              <a:rPr lang="en-US"/>
              <a:t>Rewards do not have to be tangible (e.g., prize items). Non-tangible items include time with preferred peers, time engaging in preferred activities, time helping the teacher, etc.</a:t>
            </a:r>
          </a:p>
          <a:p>
            <a:pPr lvl="1" indent="-171450">
              <a:buFont typeface="Arial"/>
              <a:buChar char="•"/>
            </a:pPr>
            <a:r>
              <a:rPr lang="en-US"/>
              <a:t>It is not necessary for all students to earn the same award, or for the same student to earn the same reward each day.</a:t>
            </a:r>
          </a:p>
          <a:p>
            <a:pPr lvl="1" indent="-171450">
              <a:buFont typeface="Arial"/>
              <a:buChar char="•"/>
            </a:pPr>
            <a:r>
              <a:rPr lang="en-US"/>
              <a:t>The reward schedule can be thinned. </a:t>
            </a:r>
          </a:p>
          <a:p>
            <a:pPr lvl="2" indent="-171450">
              <a:buFont typeface="Arial"/>
              <a:buChar char="•"/>
            </a:pPr>
            <a:r>
              <a:rPr lang="en-US"/>
              <a:t>For example, a student may have the opportunity to earn a reward each day initially. Once the student is reliably meeting the goal, the requirement might increase to two days of meeting the goal (or days in a row ) before a reward is available.</a:t>
            </a:r>
          </a:p>
          <a:p>
            <a:endParaRPr lang="en-US"/>
          </a:p>
        </p:txBody>
      </p:sp>
      <p:sp>
        <p:nvSpPr>
          <p:cNvPr id="4" name="Slide Number Placeholder 3">
            <a:extLst>
              <a:ext uri="{FF2B5EF4-FFF2-40B4-BE49-F238E27FC236}">
                <a16:creationId xmlns:a16="http://schemas.microsoft.com/office/drawing/2014/main" id="{BB91DB01-F039-363E-49E7-00774FD96B27}"/>
              </a:ext>
            </a:extLst>
          </p:cNvPr>
          <p:cNvSpPr>
            <a:spLocks noGrp="1"/>
          </p:cNvSpPr>
          <p:nvPr>
            <p:ph type="sldNum" sz="quarter" idx="5"/>
          </p:nvPr>
        </p:nvSpPr>
        <p:spPr/>
        <p:txBody>
          <a:bodyPr/>
          <a:lstStyle/>
          <a:p>
            <a:fld id="{006BE02D-20C0-F840-AFAC-BEA99C74FDC2}" type="slidenum">
              <a:rPr lang="en-US" smtClean="0"/>
              <a:pPr/>
              <a:t>31</a:t>
            </a:fld>
            <a:endParaRPr lang="en-US"/>
          </a:p>
        </p:txBody>
      </p:sp>
    </p:spTree>
    <p:extLst>
      <p:ext uri="{BB962C8B-B14F-4D97-AF65-F5344CB8AC3E}">
        <p14:creationId xmlns:p14="http://schemas.microsoft.com/office/powerpoint/2010/main" val="2367076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562A0-8964-9A66-A828-595EA957BC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15E9F-9DBD-6FB7-4403-602D734214E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15DCB80-D6BD-2708-909E-F46A3772E5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470B48-EE82-7FFD-8AF5-0C290C60DDF5}"/>
              </a:ext>
            </a:extLst>
          </p:cNvPr>
          <p:cNvSpPr>
            <a:spLocks noGrp="1"/>
          </p:cNvSpPr>
          <p:nvPr>
            <p:ph type="sldNum" sz="quarter" idx="5"/>
          </p:nvPr>
        </p:nvSpPr>
        <p:spPr/>
        <p:txBody>
          <a:bodyPr/>
          <a:lstStyle/>
          <a:p>
            <a:fld id="{006BE02D-20C0-F840-AFAC-BEA99C74FDC2}" type="slidenum">
              <a:rPr lang="en-US" smtClean="0"/>
              <a:pPr/>
              <a:t>32</a:t>
            </a:fld>
            <a:endParaRPr lang="en-US"/>
          </a:p>
        </p:txBody>
      </p:sp>
    </p:spTree>
    <p:extLst>
      <p:ext uri="{BB962C8B-B14F-4D97-AF65-F5344CB8AC3E}">
        <p14:creationId xmlns:p14="http://schemas.microsoft.com/office/powerpoint/2010/main" val="3586545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5CDA0-9F1F-72B9-C451-4FAF0BD085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45A7E-70A6-8EEB-0B8B-D636F15CBA0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36BF60C-CB4C-81E6-B733-70D19A1CD3D5}"/>
              </a:ext>
            </a:extLst>
          </p:cNvPr>
          <p:cNvSpPr>
            <a:spLocks noGrp="1"/>
          </p:cNvSpPr>
          <p:nvPr>
            <p:ph type="body" idx="1"/>
          </p:nvPr>
        </p:nvSpPr>
        <p:spPr/>
        <p:txBody>
          <a:bodyPr/>
          <a:lstStyle/>
          <a:p>
            <a:pPr>
              <a:defRPr/>
            </a:pPr>
            <a:r>
              <a:rPr lang="en-US" b="1" dirty="0"/>
              <a:t>Main Idea: </a:t>
            </a:r>
            <a:r>
              <a:rPr lang="en-US" dirty="0"/>
              <a:t>Share the visual for the daily cycle for and emphasis the morning check-in.</a:t>
            </a:r>
          </a:p>
          <a:p>
            <a:endParaRPr lang="en-US" dirty="0"/>
          </a:p>
          <a:p>
            <a:pPr>
              <a:defRPr/>
            </a:pPr>
            <a:endParaRPr lang="en-US" dirty="0"/>
          </a:p>
        </p:txBody>
      </p:sp>
      <p:sp>
        <p:nvSpPr>
          <p:cNvPr id="4" name="Slide Number Placeholder 3">
            <a:extLst>
              <a:ext uri="{FF2B5EF4-FFF2-40B4-BE49-F238E27FC236}">
                <a16:creationId xmlns:a16="http://schemas.microsoft.com/office/drawing/2014/main" id="{7870228A-EB99-6B58-4AC0-7ED0BBB52BC3}"/>
              </a:ext>
            </a:extLst>
          </p:cNvPr>
          <p:cNvSpPr>
            <a:spLocks noGrp="1"/>
          </p:cNvSpPr>
          <p:nvPr>
            <p:ph type="sldNum" sz="quarter" idx="5"/>
          </p:nvPr>
        </p:nvSpPr>
        <p:spPr/>
        <p:txBody>
          <a:bodyPr/>
          <a:lstStyle/>
          <a:p>
            <a:fld id="{006BE02D-20C0-F840-AFAC-BEA99C74FDC2}" type="slidenum">
              <a:rPr lang="en-US" smtClean="0"/>
              <a:pPr/>
              <a:t>33</a:t>
            </a:fld>
            <a:endParaRPr lang="en-US"/>
          </a:p>
        </p:txBody>
      </p:sp>
    </p:spTree>
    <p:extLst>
      <p:ext uri="{BB962C8B-B14F-4D97-AF65-F5344CB8AC3E}">
        <p14:creationId xmlns:p14="http://schemas.microsoft.com/office/powerpoint/2010/main" val="1468814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34</a:t>
            </a:fld>
            <a:endParaRPr lang="en-US"/>
          </a:p>
        </p:txBody>
      </p:sp>
    </p:spTree>
    <p:extLst>
      <p:ext uri="{BB962C8B-B14F-4D97-AF65-F5344CB8AC3E}">
        <p14:creationId xmlns:p14="http://schemas.microsoft.com/office/powerpoint/2010/main" val="3550631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13900-EA66-956E-7D35-64F81A16B3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DBD6A-0235-5BC1-9DFE-9E8F6E7EC9D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B3A063E-7F19-9F7D-3688-06B8EC92AD6D}"/>
              </a:ext>
            </a:extLst>
          </p:cNvPr>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b="1" dirty="0"/>
              <a:t>Main Idea: </a:t>
            </a:r>
            <a:r>
              <a:rPr lang="en-US" dirty="0"/>
              <a:t>Share the visual for the daily cycle for and emphasis instruction and feedback</a:t>
            </a:r>
            <a:r>
              <a:rPr lang="en-US" b="1" dirty="0"/>
              <a:t>.</a:t>
            </a:r>
            <a:endParaRPr lang="en-US" dirty="0"/>
          </a:p>
        </p:txBody>
      </p:sp>
      <p:sp>
        <p:nvSpPr>
          <p:cNvPr id="4" name="Slide Number Placeholder 3">
            <a:extLst>
              <a:ext uri="{FF2B5EF4-FFF2-40B4-BE49-F238E27FC236}">
                <a16:creationId xmlns:a16="http://schemas.microsoft.com/office/drawing/2014/main" id="{F0673CF3-2865-2419-753E-404F274F141B}"/>
              </a:ext>
            </a:extLst>
          </p:cNvPr>
          <p:cNvSpPr>
            <a:spLocks noGrp="1"/>
          </p:cNvSpPr>
          <p:nvPr>
            <p:ph type="sldNum" sz="quarter" idx="5"/>
          </p:nvPr>
        </p:nvSpPr>
        <p:spPr/>
        <p:txBody>
          <a:bodyPr/>
          <a:lstStyle/>
          <a:p>
            <a:fld id="{006BE02D-20C0-F840-AFAC-BEA99C74FDC2}" type="slidenum">
              <a:rPr lang="en-US" smtClean="0"/>
              <a:pPr/>
              <a:t>35</a:t>
            </a:fld>
            <a:endParaRPr lang="en-US"/>
          </a:p>
        </p:txBody>
      </p:sp>
    </p:spTree>
    <p:extLst>
      <p:ext uri="{BB962C8B-B14F-4D97-AF65-F5344CB8AC3E}">
        <p14:creationId xmlns:p14="http://schemas.microsoft.com/office/powerpoint/2010/main" val="1462807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CDD98-8023-A0A9-C550-1D18DBFDA9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67E51-9734-38B8-C0FD-310EB8E8F9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E19D2F-8B5E-0C7A-D95B-206BB17D61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B4E8A3-A8E0-704B-9D13-3719EF0077B8}"/>
              </a:ext>
            </a:extLst>
          </p:cNvPr>
          <p:cNvSpPr>
            <a:spLocks noGrp="1"/>
          </p:cNvSpPr>
          <p:nvPr>
            <p:ph type="sldNum" sz="quarter" idx="5"/>
          </p:nvPr>
        </p:nvSpPr>
        <p:spPr/>
        <p:txBody>
          <a:bodyPr/>
          <a:lstStyle/>
          <a:p>
            <a:fld id="{006BE02D-20C0-F840-AFAC-BEA99C74FDC2}" type="slidenum">
              <a:rPr lang="en-US" smtClean="0"/>
              <a:pPr/>
              <a:t>36</a:t>
            </a:fld>
            <a:endParaRPr lang="en-US"/>
          </a:p>
        </p:txBody>
      </p:sp>
    </p:spTree>
    <p:extLst>
      <p:ext uri="{BB962C8B-B14F-4D97-AF65-F5344CB8AC3E}">
        <p14:creationId xmlns:p14="http://schemas.microsoft.com/office/powerpoint/2010/main" val="2918950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4005C-F18B-9556-05A5-FC6CAD231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5BA44-86E1-C870-7902-DDE59426B87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6B0E8E6-B69C-B9E7-FAEE-25BF75E37200}"/>
              </a:ext>
            </a:extLst>
          </p:cNvPr>
          <p:cNvSpPr>
            <a:spLocks noGrp="1"/>
          </p:cNvSpPr>
          <p:nvPr>
            <p:ph type="body" idx="1"/>
          </p:nvPr>
        </p:nvSpPr>
        <p:spPr/>
        <p:txBody>
          <a:bodyPr/>
          <a:lstStyle/>
          <a:p>
            <a:r>
              <a:rPr lang="en-US" b="1" dirty="0"/>
              <a:t>Main Idea: </a:t>
            </a:r>
            <a:r>
              <a:rPr lang="en-US" dirty="0"/>
              <a:t>We will now focus on the Afternoon Check Out aspect of Check-In/Check-Out.</a:t>
            </a:r>
          </a:p>
          <a:p>
            <a:endParaRPr lang="en-US" dirty="0"/>
          </a:p>
        </p:txBody>
      </p:sp>
      <p:sp>
        <p:nvSpPr>
          <p:cNvPr id="4" name="Slide Number Placeholder 3">
            <a:extLst>
              <a:ext uri="{FF2B5EF4-FFF2-40B4-BE49-F238E27FC236}">
                <a16:creationId xmlns:a16="http://schemas.microsoft.com/office/drawing/2014/main" id="{63F9C48F-EAAA-9010-7E40-3D7CC6936176}"/>
              </a:ext>
            </a:extLst>
          </p:cNvPr>
          <p:cNvSpPr>
            <a:spLocks noGrp="1"/>
          </p:cNvSpPr>
          <p:nvPr>
            <p:ph type="sldNum" sz="quarter" idx="5"/>
          </p:nvPr>
        </p:nvSpPr>
        <p:spPr/>
        <p:txBody>
          <a:bodyPr/>
          <a:lstStyle/>
          <a:p>
            <a:fld id="{006BE02D-20C0-F840-AFAC-BEA99C74FDC2}" type="slidenum">
              <a:rPr lang="en-US" smtClean="0"/>
              <a:pPr/>
              <a:t>37</a:t>
            </a:fld>
            <a:endParaRPr lang="en-US"/>
          </a:p>
        </p:txBody>
      </p:sp>
    </p:spTree>
    <p:extLst>
      <p:ext uri="{BB962C8B-B14F-4D97-AF65-F5344CB8AC3E}">
        <p14:creationId xmlns:p14="http://schemas.microsoft.com/office/powerpoint/2010/main" val="35435006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B6150-17BB-3B51-02A2-9F1808147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231AA-C55D-9E19-55E0-079D35C42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B868F5-7B78-CE73-ED8B-70EAD8EB6D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705212-F842-E9A3-9218-CA31F509EB15}"/>
              </a:ext>
            </a:extLst>
          </p:cNvPr>
          <p:cNvSpPr>
            <a:spLocks noGrp="1"/>
          </p:cNvSpPr>
          <p:nvPr>
            <p:ph type="sldNum" sz="quarter" idx="5"/>
          </p:nvPr>
        </p:nvSpPr>
        <p:spPr/>
        <p:txBody>
          <a:bodyPr/>
          <a:lstStyle/>
          <a:p>
            <a:fld id="{006BE02D-20C0-F840-AFAC-BEA99C74FDC2}" type="slidenum">
              <a:rPr lang="en-US" smtClean="0"/>
              <a:pPr/>
              <a:t>38</a:t>
            </a:fld>
            <a:endParaRPr lang="en-US"/>
          </a:p>
        </p:txBody>
      </p:sp>
    </p:spTree>
    <p:extLst>
      <p:ext uri="{BB962C8B-B14F-4D97-AF65-F5344CB8AC3E}">
        <p14:creationId xmlns:p14="http://schemas.microsoft.com/office/powerpoint/2010/main" val="197657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A8E34-A360-FAC7-12A1-719FF63D9B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BF5D51-8FCA-692E-5910-75524E192ED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3FF129E-F5EB-543A-9363-AEEDFFBD5B8E}"/>
              </a:ext>
            </a:extLst>
          </p:cNvPr>
          <p:cNvSpPr>
            <a:spLocks noGrp="1"/>
          </p:cNvSpPr>
          <p:nvPr>
            <p:ph type="body" idx="1"/>
          </p:nvPr>
        </p:nvSpPr>
        <p:spPr/>
        <p:txBody>
          <a:bodyPr/>
          <a:lstStyle/>
          <a:p>
            <a:r>
              <a:rPr lang="en-US" b="1" dirty="0"/>
              <a:t>Main Idea: </a:t>
            </a:r>
            <a:r>
              <a:rPr lang="en-US" dirty="0"/>
              <a:t>We will now focus on the Home Check In aspect of Check-In/Check-Out.</a:t>
            </a:r>
            <a:endParaRPr lang="en-US" b="1" dirty="0"/>
          </a:p>
          <a:p>
            <a:endParaRPr lang="en-US" dirty="0"/>
          </a:p>
        </p:txBody>
      </p:sp>
      <p:sp>
        <p:nvSpPr>
          <p:cNvPr id="4" name="Slide Number Placeholder 3">
            <a:extLst>
              <a:ext uri="{FF2B5EF4-FFF2-40B4-BE49-F238E27FC236}">
                <a16:creationId xmlns:a16="http://schemas.microsoft.com/office/drawing/2014/main" id="{05409BCC-BE12-8675-DA07-D2AA54250BDF}"/>
              </a:ext>
            </a:extLst>
          </p:cNvPr>
          <p:cNvSpPr>
            <a:spLocks noGrp="1"/>
          </p:cNvSpPr>
          <p:nvPr>
            <p:ph type="sldNum" sz="quarter" idx="5"/>
          </p:nvPr>
        </p:nvSpPr>
        <p:spPr/>
        <p:txBody>
          <a:bodyPr/>
          <a:lstStyle/>
          <a:p>
            <a:fld id="{006BE02D-20C0-F840-AFAC-BEA99C74FDC2}" type="slidenum">
              <a:rPr lang="en-US" smtClean="0"/>
              <a:pPr/>
              <a:t>39</a:t>
            </a:fld>
            <a:endParaRPr lang="en-US"/>
          </a:p>
        </p:txBody>
      </p:sp>
    </p:spTree>
    <p:extLst>
      <p:ext uri="{BB962C8B-B14F-4D97-AF65-F5344CB8AC3E}">
        <p14:creationId xmlns:p14="http://schemas.microsoft.com/office/powerpoint/2010/main" val="327576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a:p>
        </p:txBody>
      </p:sp>
    </p:spTree>
    <p:extLst>
      <p:ext uri="{BB962C8B-B14F-4D97-AF65-F5344CB8AC3E}">
        <p14:creationId xmlns:p14="http://schemas.microsoft.com/office/powerpoint/2010/main" val="626633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496B0-CCE4-3BD4-0498-55DD667C9A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1AD7CF-6192-5B08-F70B-871EAF4C2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A67C89-22A0-A2C2-B53B-25E5452E74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F3B83C-6D3E-287A-021B-666135A5BF28}"/>
              </a:ext>
            </a:extLst>
          </p:cNvPr>
          <p:cNvSpPr>
            <a:spLocks noGrp="1"/>
          </p:cNvSpPr>
          <p:nvPr>
            <p:ph type="sldNum" sz="quarter" idx="5"/>
          </p:nvPr>
        </p:nvSpPr>
        <p:spPr/>
        <p:txBody>
          <a:bodyPr/>
          <a:lstStyle/>
          <a:p>
            <a:fld id="{006BE02D-20C0-F840-AFAC-BEA99C74FDC2}" type="slidenum">
              <a:rPr lang="en-US" smtClean="0"/>
              <a:pPr/>
              <a:t>40</a:t>
            </a:fld>
            <a:endParaRPr lang="en-US"/>
          </a:p>
        </p:txBody>
      </p:sp>
    </p:spTree>
    <p:extLst>
      <p:ext uri="{BB962C8B-B14F-4D97-AF65-F5344CB8AC3E}">
        <p14:creationId xmlns:p14="http://schemas.microsoft.com/office/powerpoint/2010/main" val="3371911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dirty="0"/>
              <a:t>A trainer will create a Zoom poll prior to the session.</a:t>
            </a:r>
          </a:p>
          <a:p>
            <a:pPr marL="0" indent="0"/>
            <a:endParaRPr lang="en-US" dirty="0"/>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41</a:t>
            </a:fld>
            <a:endParaRPr lang="en-US"/>
          </a:p>
        </p:txBody>
      </p:sp>
    </p:spTree>
    <p:extLst>
      <p:ext uri="{BB962C8B-B14F-4D97-AF65-F5344CB8AC3E}">
        <p14:creationId xmlns:p14="http://schemas.microsoft.com/office/powerpoint/2010/main" val="11374741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9815A-CD54-C918-BDC3-E5C4766AC5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9E22F0-AF27-99A0-04DE-834073990CA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1A26B16-3158-712E-0EC7-CB829469E8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855DB7-12D8-D88B-232E-2345D7F3FF86}"/>
              </a:ext>
            </a:extLst>
          </p:cNvPr>
          <p:cNvSpPr>
            <a:spLocks noGrp="1"/>
          </p:cNvSpPr>
          <p:nvPr>
            <p:ph type="sldNum" sz="quarter" idx="5"/>
          </p:nvPr>
        </p:nvSpPr>
        <p:spPr/>
        <p:txBody>
          <a:bodyPr/>
          <a:lstStyle/>
          <a:p>
            <a:fld id="{006BE02D-20C0-F840-AFAC-BEA99C74FDC2}" type="slidenum">
              <a:rPr lang="en-US" smtClean="0"/>
              <a:pPr/>
              <a:t>42</a:t>
            </a:fld>
            <a:endParaRPr lang="en-US"/>
          </a:p>
        </p:txBody>
      </p:sp>
    </p:spTree>
    <p:extLst>
      <p:ext uri="{BB962C8B-B14F-4D97-AF65-F5344CB8AC3E}">
        <p14:creationId xmlns:p14="http://schemas.microsoft.com/office/powerpoint/2010/main" val="39537334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Main Idea: </a:t>
            </a:r>
            <a:r>
              <a:rPr lang="en-US" b="0" dirty="0"/>
              <a:t>Create and offer Daily progress report templates and templates for introducing the intervention to students and families. Share no-cost reward options and add incentives to strengthen participation in the intervention. </a:t>
            </a:r>
          </a:p>
          <a:p>
            <a:r>
              <a:rPr lang="en-US" dirty="0"/>
              <a:t>1. Create a Daily Progress Report template with clear connections to schoolwide behavioral expectations.</a:t>
            </a:r>
          </a:p>
          <a:p>
            <a:r>
              <a:rPr lang="en-US" dirty="0"/>
              <a:t>2. Offer Daily Progress Report templates that rely on pictures instead of words.</a:t>
            </a:r>
          </a:p>
          <a:p>
            <a:r>
              <a:rPr lang="en-US" dirty="0"/>
              <a:t> - adding pictures could be beneficial for younger children or children with low literacy skills </a:t>
            </a:r>
          </a:p>
          <a:p>
            <a:r>
              <a:rPr lang="en-US" dirty="0"/>
              <a:t>- Visuals can also support the comprehension of the expectations and rating scale utilized on the daily progress report </a:t>
            </a:r>
          </a:p>
          <a:p>
            <a:r>
              <a:rPr lang="en-US" dirty="0"/>
              <a:t>3. Consider no-cost reward options.</a:t>
            </a:r>
          </a:p>
          <a:p>
            <a:pPr marL="171450" indent="-171450">
              <a:buFontTx/>
              <a:buChar char="-"/>
            </a:pPr>
            <a:r>
              <a:rPr lang="en-US" dirty="0"/>
              <a:t>Consider looking for free or activity-based incentives for students to help make the implementation of Check-In/Check-Out be sustainable </a:t>
            </a:r>
          </a:p>
          <a:p>
            <a:pPr marL="171450" indent="-171450">
              <a:buFontTx/>
              <a:buChar char="-"/>
            </a:pPr>
            <a:r>
              <a:rPr lang="en-US" dirty="0"/>
              <a:t>Consider surveying students to know what they may be interested in earning for incentives </a:t>
            </a:r>
          </a:p>
          <a:p>
            <a:r>
              <a:rPr lang="en-US" dirty="0"/>
              <a:t>4. Create information packets for introducing the intervention to students and families.</a:t>
            </a:r>
          </a:p>
          <a:p>
            <a:pPr marL="171450" indent="-171450">
              <a:buFontTx/>
              <a:buChar char="-"/>
            </a:pPr>
            <a:r>
              <a:rPr lang="en-US" dirty="0"/>
              <a:t>Information packets that provide details about the information including why we use the intervention, how the intervention works, and what the student and parents roles are in the intervention </a:t>
            </a:r>
          </a:p>
          <a:p>
            <a:pPr marL="171450" indent="-171450">
              <a:buFontTx/>
              <a:buChar char="-"/>
            </a:pPr>
            <a:r>
              <a:rPr lang="en-US" dirty="0"/>
              <a:t>Including examples of the daily progress report, checklists for what happens for each part of the Check-In/Check-Out cycle, and the roles and responsibilities for mentors, teachers, students, and parents </a:t>
            </a:r>
          </a:p>
          <a:p>
            <a:r>
              <a:rPr lang="en-US" dirty="0"/>
              <a:t>5. Plan for how the intervention will be implemented during atypical school days.</a:t>
            </a:r>
          </a:p>
          <a:p>
            <a:r>
              <a:rPr lang="en-US" dirty="0"/>
              <a:t>- The Check-In/Check-Out Coordinator, along with the team, should create a plan that will take place when there are irregular schedule days, including early dismissal, delayed starts, or days when the schedule has been changed due to special events </a:t>
            </a:r>
          </a:p>
          <a:p>
            <a:r>
              <a:rPr lang="en-US" sz="1200" dirty="0">
                <a:solidFill>
                  <a:schemeClr val="tx1"/>
                </a:solidFill>
                <a:latin typeface="Arial"/>
              </a:rPr>
              <a:t>6. Add incentives to strengthen participation in the intervention.</a:t>
            </a:r>
            <a:endParaRPr lang="en-US" sz="1200" dirty="0">
              <a:solidFill>
                <a:schemeClr val="tx1"/>
              </a:solidFill>
              <a:latin typeface="Arial"/>
              <a:cs typeface="Arial"/>
            </a:endParaRPr>
          </a:p>
          <a:p>
            <a:r>
              <a:rPr lang="en-US" sz="1200" dirty="0">
                <a:solidFill>
                  <a:schemeClr val="tx1"/>
                </a:solidFill>
                <a:latin typeface="Arial"/>
              </a:rPr>
              <a:t>- The primary reinforcement in Check-In/Check-Out is the attention the student receives from the mentors and teachers throughout the school day, however, adding additional positive reinforcement for the student when they meeting their daily point, meet their weekly goal, and continue to show progress based on progress monitoring data </a:t>
            </a:r>
            <a:endParaRPr lang="en-US" dirty="0"/>
          </a:p>
          <a:p>
            <a:r>
              <a:rPr lang="en-US" dirty="0"/>
              <a:t>7. Consider locating morning check-ins and afternoon check-outs in areas that are </a:t>
            </a:r>
            <a:r>
              <a:rPr lang="en-US" b="1" dirty="0"/>
              <a:t>easily accessible</a:t>
            </a:r>
            <a:r>
              <a:rPr lang="en-US" dirty="0"/>
              <a:t> and </a:t>
            </a:r>
            <a:r>
              <a:rPr lang="en-US" b="1" dirty="0"/>
              <a:t>semi-private</a:t>
            </a:r>
            <a:r>
              <a:rPr lang="en-US" dirty="0"/>
              <a:t>, especially for secondary students. </a:t>
            </a:r>
          </a:p>
          <a:p>
            <a:pPr marL="685800" lvl="1" indent="-228600">
              <a:buAutoNum type="arabicPeriod"/>
            </a:pPr>
            <a:r>
              <a:rPr lang="en-US" dirty="0"/>
              <a:t>It is important the locations for the intervention are accessible and easy for the students to locate so they know where to go and does not take them a long time to get to the location from their classrooms in the school building </a:t>
            </a:r>
          </a:p>
          <a:p>
            <a:pPr marL="685800" lvl="1" indent="-228600">
              <a:buAutoNum type="arabicPeriod"/>
            </a:pPr>
            <a:r>
              <a:rPr lang="en-US" dirty="0"/>
              <a:t>Locations for check-ins is ideally a semi-private location, this is especially important to consider with students in secondary school, this is to ensure students feel comfortable attending and meeting with their mentors, keeps anything discussed during their check-in and check-out sessions private between the mentor and the student, and may improve the student’s willingness to participate in the intervention </a:t>
            </a:r>
          </a:p>
          <a:p>
            <a:pPr marL="685800" lvl="1" indent="-228600">
              <a:buAutoNum type="arabicPeriod"/>
            </a:pPr>
            <a:r>
              <a:rPr lang="en-US" dirty="0"/>
              <a:t> Potential locations might include the library, the counselor’s office, the health clinic, or the cafeteria</a:t>
            </a:r>
          </a:p>
          <a:p>
            <a:endParaRPr lang="en-US" dirty="0"/>
          </a:p>
          <a:p>
            <a:endParaRPr lang="en-US" b="0"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43</a:t>
            </a:fld>
            <a:endParaRPr lang="en-US"/>
          </a:p>
        </p:txBody>
      </p:sp>
    </p:spTree>
    <p:extLst>
      <p:ext uri="{BB962C8B-B14F-4D97-AF65-F5344CB8AC3E}">
        <p14:creationId xmlns:p14="http://schemas.microsoft.com/office/powerpoint/2010/main" val="16165067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44</a:t>
            </a:fld>
            <a:endParaRPr lang="en-US"/>
          </a:p>
        </p:txBody>
      </p:sp>
    </p:spTree>
    <p:extLst>
      <p:ext uri="{BB962C8B-B14F-4D97-AF65-F5344CB8AC3E}">
        <p14:creationId xmlns:p14="http://schemas.microsoft.com/office/powerpoint/2010/main" val="62519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Main Idea: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1. </a:t>
            </a:r>
            <a:r>
              <a:rPr lang="en-US" sz="1200">
                <a:solidFill>
                  <a:schemeClr val="tx1"/>
                </a:solidFill>
                <a:latin typeface="Arial"/>
              </a:rPr>
              <a:t>Check-In/Check-Out has built-in opportunities for adult feedback, making it ideal for students who respond positively to adult attention.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Arial"/>
              </a:rPr>
              <a:t>2. When giving feedback, adults acknowledge the desired behaviors they observed and avoid reprimanding.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Arial"/>
            </a:endParaRPr>
          </a:p>
          <a:p>
            <a:pPr marL="171450" indent="-171450">
              <a:buFont typeface="Arial"/>
              <a:buChar char="•"/>
            </a:pPr>
            <a:r>
              <a:rPr lang="en-US"/>
              <a:t>Check-ins</a:t>
            </a:r>
            <a:endParaRPr lang="en-US" b="1"/>
          </a:p>
          <a:p>
            <a:pPr lvl="1" indent="-171450">
              <a:buFont typeface="Arial"/>
              <a:buChar char="•"/>
            </a:pPr>
            <a:r>
              <a:rPr lang="en-US"/>
              <a:t>The intervention mentor has an opportunity to review expected behaviors included in the daily progress report and pre-correct patterns of behavior that may be preventing the student from earning daily progress report points.</a:t>
            </a:r>
          </a:p>
          <a:p>
            <a:pPr marL="171450" indent="-171450">
              <a:buFont typeface="Arial"/>
              <a:buChar char="•"/>
            </a:pPr>
            <a:r>
              <a:rPr lang="en-US"/>
              <a:t>Throughout the Day</a:t>
            </a:r>
          </a:p>
          <a:p>
            <a:pPr lvl="1" indent="-171450">
              <a:buFont typeface="Arial"/>
              <a:buChar char="•"/>
            </a:pPr>
            <a:r>
              <a:rPr lang="en-US"/>
              <a:t>Teachers deliver feedback to students at regular intervals using their observations of the student's behavior as the basis for their ratings. </a:t>
            </a:r>
          </a:p>
          <a:p>
            <a:pPr lvl="1" indent="-171450">
              <a:buFont typeface="Arial"/>
              <a:buChar char="•"/>
            </a:pPr>
            <a:r>
              <a:rPr lang="en-US"/>
              <a:t>Feedback is during brief and private student-teacher conferences at the end of each instructional block or natural transition period indicated on the student’s daily progress report.</a:t>
            </a:r>
          </a:p>
          <a:p>
            <a:pPr lvl="1" indent="-171450">
              <a:buFont typeface="Arial"/>
              <a:buChar char="•"/>
            </a:pPr>
            <a:r>
              <a:rPr lang="en-US"/>
              <a:t>Feedback is focused on observed DESIRED behaviors; negative feedback on challenging behavior is avoided.</a:t>
            </a:r>
          </a:p>
          <a:p>
            <a:pPr marL="171450" indent="-171450">
              <a:buFont typeface="Arial"/>
              <a:buChar char="•"/>
            </a:pPr>
            <a:r>
              <a:rPr lang="en-US"/>
              <a:t>Check-outs</a:t>
            </a:r>
          </a:p>
          <a:p>
            <a:pPr lvl="1" indent="-171450">
              <a:buFont typeface="Arial"/>
              <a:buChar char="•"/>
            </a:pPr>
            <a:r>
              <a:rPr lang="en-US"/>
              <a:t>The intervention mentor reviews the daily progress report with the student and acknowledges positive behaviors/met expectations that resulted in earned points.</a:t>
            </a:r>
          </a:p>
          <a:p>
            <a:pPr marL="171450" indent="-171450">
              <a:buFont typeface="Arial"/>
              <a:buChar char="•"/>
            </a:pPr>
            <a:r>
              <a:rPr lang="en-US"/>
              <a:t>Home Communication</a:t>
            </a:r>
          </a:p>
          <a:p>
            <a:pPr lvl="1" indent="-171450">
              <a:buFont typeface="Arial"/>
              <a:buChar char="•"/>
            </a:pPr>
            <a:r>
              <a:rPr lang="en-US"/>
              <a:t>Parents are trained to acknowledge progress and focus on positive behavioral outcomes of the 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tx1"/>
              </a:solidFill>
            </a:endParaRPr>
          </a:p>
          <a:p>
            <a:endParaRPr lang="en-US" b="1"/>
          </a:p>
          <a:p>
            <a:pPr>
              <a:defRPr/>
            </a:pPr>
            <a:r>
              <a:rPr lang="en-US" b="1">
                <a:solidFill>
                  <a:srgbClr val="000000"/>
                </a:solidFill>
                <a:latin typeface="Aptos"/>
              </a:rPr>
              <a:t>Guided Notes:</a:t>
            </a:r>
            <a:endParaRPr lang="en-US"/>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45</a:t>
            </a:fld>
            <a:endParaRPr lang="en-US"/>
          </a:p>
        </p:txBody>
      </p:sp>
    </p:spTree>
    <p:extLst>
      <p:ext uri="{BB962C8B-B14F-4D97-AF65-F5344CB8AC3E}">
        <p14:creationId xmlns:p14="http://schemas.microsoft.com/office/powerpoint/2010/main" val="25694787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BF579-566A-0663-40DB-53C254E9C1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E2C079-4888-1AE6-B0E2-C552A8EBFDD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C7957C1-B62A-1F6C-96FF-5F8B4BD2EC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86D7F6-B74E-5FF0-CB0C-8B15F7EC4E1C}"/>
              </a:ext>
            </a:extLst>
          </p:cNvPr>
          <p:cNvSpPr>
            <a:spLocks noGrp="1"/>
          </p:cNvSpPr>
          <p:nvPr>
            <p:ph type="sldNum" sz="quarter" idx="5"/>
          </p:nvPr>
        </p:nvSpPr>
        <p:spPr/>
        <p:txBody>
          <a:bodyPr/>
          <a:lstStyle/>
          <a:p>
            <a:fld id="{006BE02D-20C0-F840-AFAC-BEA99C74FDC2}" type="slidenum">
              <a:rPr lang="en-US" smtClean="0"/>
              <a:pPr/>
              <a:t>46</a:t>
            </a:fld>
            <a:endParaRPr lang="en-US"/>
          </a:p>
        </p:txBody>
      </p:sp>
    </p:spTree>
    <p:extLst>
      <p:ext uri="{BB962C8B-B14F-4D97-AF65-F5344CB8AC3E}">
        <p14:creationId xmlns:p14="http://schemas.microsoft.com/office/powerpoint/2010/main" val="3268891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Main Idea:</a:t>
            </a:r>
          </a:p>
          <a:p>
            <a:pPr marL="171450" indent="-171450">
              <a:buFont typeface="Arial" panose="020B0604020202020204" pitchFamily="34" charset="0"/>
              <a:buChar char="•"/>
            </a:pPr>
            <a:r>
              <a:rPr lang="en-US" b="0" dirty="0"/>
              <a:t>Schools must prepare to implement CICO before involving students.</a:t>
            </a:r>
          </a:p>
          <a:p>
            <a:pPr marL="171450" indent="-171450">
              <a:buFont typeface="Arial" panose="020B0604020202020204" pitchFamily="34" charset="0"/>
              <a:buChar char="•"/>
            </a:pPr>
            <a:r>
              <a:rPr lang="en-US" b="0" dirty="0"/>
              <a:t>This slide includes a set of ‘must do’ activities.</a:t>
            </a:r>
          </a:p>
          <a:p>
            <a:endParaRPr lang="en-US" b="1" dirty="0"/>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47</a:t>
            </a:fld>
            <a:endParaRPr lang="en-US"/>
          </a:p>
        </p:txBody>
      </p:sp>
    </p:spTree>
    <p:extLst>
      <p:ext uri="{BB962C8B-B14F-4D97-AF65-F5344CB8AC3E}">
        <p14:creationId xmlns:p14="http://schemas.microsoft.com/office/powerpoint/2010/main" val="39511023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Main Idea: </a:t>
            </a:r>
            <a:r>
              <a:rPr lang="en-US" b="0" dirty="0"/>
              <a:t>This is an editable template that schools can use as a daily progress report for implementing Check-In/Check-Out</a:t>
            </a:r>
          </a:p>
          <a:p>
            <a:endParaRPr lang="en-US" b="1" dirty="0"/>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48</a:t>
            </a:fld>
            <a:endParaRPr lang="en-US"/>
          </a:p>
        </p:txBody>
      </p:sp>
    </p:spTree>
    <p:extLst>
      <p:ext uri="{BB962C8B-B14F-4D97-AF65-F5344CB8AC3E}">
        <p14:creationId xmlns:p14="http://schemas.microsoft.com/office/powerpoint/2010/main" val="23529265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5B1C4-4613-2C40-04CB-5C8B93AB7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6D0451-07AF-9E1A-54D3-6ED492AC1CC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206FD68-0B57-374C-629D-71F2418F90B0}"/>
              </a:ext>
            </a:extLst>
          </p:cNvPr>
          <p:cNvSpPr>
            <a:spLocks noGrp="1"/>
          </p:cNvSpPr>
          <p:nvPr>
            <p:ph type="body" idx="1"/>
          </p:nvPr>
        </p:nvSpPr>
        <p:spPr/>
        <p:txBody>
          <a:bodyPr/>
          <a:lstStyle/>
          <a:p>
            <a:r>
              <a:rPr lang="en-US" b="1" dirty="0"/>
              <a:t>Main Idea: </a:t>
            </a:r>
            <a:r>
              <a:rPr lang="en-US" b="0" dirty="0"/>
              <a:t>This is an editable template that schools can use as a daily progress report for implementing Check-In/Check-Out</a:t>
            </a:r>
          </a:p>
          <a:p>
            <a:endParaRPr lang="en-US" dirty="0"/>
          </a:p>
        </p:txBody>
      </p:sp>
      <p:sp>
        <p:nvSpPr>
          <p:cNvPr id="4" name="Slide Number Placeholder 3">
            <a:extLst>
              <a:ext uri="{FF2B5EF4-FFF2-40B4-BE49-F238E27FC236}">
                <a16:creationId xmlns:a16="http://schemas.microsoft.com/office/drawing/2014/main" id="{A40E0717-68CB-F5ED-C2B9-4E687EFE469A}"/>
              </a:ext>
            </a:extLst>
          </p:cNvPr>
          <p:cNvSpPr>
            <a:spLocks noGrp="1"/>
          </p:cNvSpPr>
          <p:nvPr>
            <p:ph type="sldNum" sz="quarter" idx="5"/>
          </p:nvPr>
        </p:nvSpPr>
        <p:spPr/>
        <p:txBody>
          <a:bodyPr/>
          <a:lstStyle/>
          <a:p>
            <a:fld id="{006BE02D-20C0-F840-AFAC-BEA99C74FDC2}" type="slidenum">
              <a:rPr lang="en-US" smtClean="0"/>
              <a:pPr/>
              <a:t>49</a:t>
            </a:fld>
            <a:endParaRPr lang="en-US"/>
          </a:p>
        </p:txBody>
      </p:sp>
    </p:spTree>
    <p:extLst>
      <p:ext uri="{BB962C8B-B14F-4D97-AF65-F5344CB8AC3E}">
        <p14:creationId xmlns:p14="http://schemas.microsoft.com/office/powerpoint/2010/main" val="1810974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a:p>
        </p:txBody>
      </p:sp>
    </p:spTree>
    <p:extLst>
      <p:ext uri="{BB962C8B-B14F-4D97-AF65-F5344CB8AC3E}">
        <p14:creationId xmlns:p14="http://schemas.microsoft.com/office/powerpoint/2010/main" val="33039820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A4EFE-9D73-D3C5-D751-1B58A3C2C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8B19D2-1FB9-D800-95A6-321C340054A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D8FBE6F-686A-B808-8425-3D3B9CF869B3}"/>
              </a:ext>
            </a:extLst>
          </p:cNvPr>
          <p:cNvSpPr>
            <a:spLocks noGrp="1"/>
          </p:cNvSpPr>
          <p:nvPr>
            <p:ph type="body" idx="1"/>
          </p:nvPr>
        </p:nvSpPr>
        <p:spPr/>
        <p:txBody>
          <a:bodyPr/>
          <a:lstStyle/>
          <a:p>
            <a:r>
              <a:rPr lang="en-US" b="1" dirty="0"/>
              <a:t>Main Idea: </a:t>
            </a:r>
            <a:r>
              <a:rPr lang="en-US" b="0" dirty="0"/>
              <a:t>This is an editable template that schools can use as a daily progress report for implementing Check-In/Check-Out</a:t>
            </a:r>
          </a:p>
          <a:p>
            <a:endParaRPr lang="en-US" dirty="0"/>
          </a:p>
        </p:txBody>
      </p:sp>
      <p:sp>
        <p:nvSpPr>
          <p:cNvPr id="4" name="Slide Number Placeholder 3">
            <a:extLst>
              <a:ext uri="{FF2B5EF4-FFF2-40B4-BE49-F238E27FC236}">
                <a16:creationId xmlns:a16="http://schemas.microsoft.com/office/drawing/2014/main" id="{9F4B50BF-2111-7AAB-C3A5-C3200D30DCFC}"/>
              </a:ext>
            </a:extLst>
          </p:cNvPr>
          <p:cNvSpPr>
            <a:spLocks noGrp="1"/>
          </p:cNvSpPr>
          <p:nvPr>
            <p:ph type="sldNum" sz="quarter" idx="5"/>
          </p:nvPr>
        </p:nvSpPr>
        <p:spPr/>
        <p:txBody>
          <a:bodyPr/>
          <a:lstStyle/>
          <a:p>
            <a:fld id="{006BE02D-20C0-F840-AFAC-BEA99C74FDC2}" type="slidenum">
              <a:rPr lang="en-US" smtClean="0"/>
              <a:pPr/>
              <a:t>50</a:t>
            </a:fld>
            <a:endParaRPr lang="en-US"/>
          </a:p>
        </p:txBody>
      </p:sp>
    </p:spTree>
    <p:extLst>
      <p:ext uri="{BB962C8B-B14F-4D97-AF65-F5344CB8AC3E}">
        <p14:creationId xmlns:p14="http://schemas.microsoft.com/office/powerpoint/2010/main" val="39510826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Main Idea:</a:t>
            </a:r>
          </a:p>
          <a:p>
            <a:pPr marL="171450" indent="-171450">
              <a:buFont typeface="Arial" panose="020B0604020202020204" pitchFamily="34" charset="0"/>
              <a:buChar char="•"/>
            </a:pPr>
            <a:r>
              <a:rPr lang="en-US" b="0" dirty="0"/>
              <a:t>It is important to have a system and procedures in place for gathering, storing, and logging student data.</a:t>
            </a:r>
          </a:p>
          <a:p>
            <a:r>
              <a:rPr lang="en-US" dirty="0"/>
              <a:t>1. Establish procedures for gathering and storing:</a:t>
            </a:r>
          </a:p>
          <a:p>
            <a:pPr marL="628650" lvl="1" indent="-171450">
              <a:buFont typeface="Arial" panose="020B0604020202020204" pitchFamily="34" charset="0"/>
              <a:buChar char="•"/>
            </a:pPr>
            <a:r>
              <a:rPr lang="en-US" dirty="0"/>
              <a:t>completed Daily Progress Reports and</a:t>
            </a:r>
          </a:p>
          <a:p>
            <a:pPr marL="628650" lvl="1" indent="-171450">
              <a:buFont typeface="Arial" panose="020B0604020202020204" pitchFamily="34" charset="0"/>
              <a:buChar char="•"/>
            </a:pPr>
            <a:r>
              <a:rPr lang="en-US" dirty="0"/>
              <a:t>signed Home Communication Reports.</a:t>
            </a:r>
          </a:p>
          <a:p>
            <a:r>
              <a:rPr lang="en-US" dirty="0"/>
              <a:t>2. Establish procedures for logging a student’s:</a:t>
            </a:r>
          </a:p>
          <a:p>
            <a:pPr marL="628650" lvl="1" indent="-171450">
              <a:buFont typeface="Arial" panose="020B0604020202020204" pitchFamily="34" charset="0"/>
              <a:buChar char="•"/>
            </a:pPr>
            <a:r>
              <a:rPr lang="en-US" dirty="0"/>
              <a:t>point goal,</a:t>
            </a:r>
          </a:p>
          <a:p>
            <a:pPr marL="628650" lvl="1" indent="-171450">
              <a:buFont typeface="Arial" panose="020B0604020202020204" pitchFamily="34" charset="0"/>
              <a:buChar char="•"/>
            </a:pPr>
            <a:r>
              <a:rPr lang="en-US" dirty="0"/>
              <a:t>total points earned, and</a:t>
            </a:r>
          </a:p>
          <a:p>
            <a:pPr marL="628650" lvl="1" indent="-171450">
              <a:buFont typeface="Arial" panose="020B0604020202020204" pitchFamily="34" charset="0"/>
              <a:buChar char="•"/>
            </a:pPr>
            <a:r>
              <a:rPr lang="en-US" dirty="0"/>
              <a:t>percentage of points earned.</a:t>
            </a:r>
          </a:p>
          <a:p>
            <a:r>
              <a:rPr lang="en-US" dirty="0"/>
              <a:t>3. Assign roles and responsibilities for data collection.</a:t>
            </a:r>
          </a:p>
          <a:p>
            <a:pPr marL="628650" lvl="1" indent="-171450">
              <a:buFont typeface="Arial" panose="020B0604020202020204" pitchFamily="34" charset="0"/>
              <a:buChar char="•"/>
            </a:pPr>
            <a:r>
              <a:rPr lang="en-US" dirty="0"/>
              <a:t>Who will enter the data</a:t>
            </a:r>
          </a:p>
          <a:p>
            <a:pPr marL="628650" lvl="1" indent="-171450">
              <a:buFont typeface="Arial" panose="020B0604020202020204" pitchFamily="34" charset="0"/>
              <a:buChar char="•"/>
            </a:pPr>
            <a:r>
              <a:rPr lang="en-US" dirty="0"/>
              <a:t>How frequently will data be entered</a:t>
            </a:r>
          </a:p>
          <a:p>
            <a:pPr marL="628650" lvl="1" indent="-171450">
              <a:buFont typeface="Arial" panose="020B0604020202020204" pitchFamily="34" charset="0"/>
              <a:buChar char="•"/>
            </a:pPr>
            <a:r>
              <a:rPr lang="en-US" dirty="0"/>
              <a:t>How frequently will data be reviewed by the data team </a:t>
            </a:r>
          </a:p>
          <a:p>
            <a:pPr marL="171450" indent="-171450">
              <a:buFont typeface="Arial" panose="020B0604020202020204" pitchFamily="34" charset="0"/>
              <a:buChar char="•"/>
            </a:pPr>
            <a:endParaRPr lang="en-US" b="0" dirty="0"/>
          </a:p>
          <a:p>
            <a:endParaRPr lang="en-US" b="1" dirty="0"/>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51</a:t>
            </a:fld>
            <a:endParaRPr lang="en-US"/>
          </a:p>
        </p:txBody>
      </p:sp>
    </p:spTree>
    <p:extLst>
      <p:ext uri="{BB962C8B-B14F-4D97-AF65-F5344CB8AC3E}">
        <p14:creationId xmlns:p14="http://schemas.microsoft.com/office/powerpoint/2010/main" val="37622685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Main Idea: </a:t>
            </a:r>
            <a:r>
              <a:rPr lang="en-US" b="0" dirty="0"/>
              <a:t>Train students on the intervention purpose and logistics.</a:t>
            </a:r>
            <a:r>
              <a:rPr lang="en-US" dirty="0"/>
              <a:t> Students participating in Check-In/Check-Out should be trained in these different responsibilities before intervention begins.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 </a:t>
            </a:r>
            <a:r>
              <a:rPr lang="en-US" sz="2400" dirty="0">
                <a:solidFill>
                  <a:schemeClr val="tx1"/>
                </a:solidFill>
                <a:latin typeface="Arial"/>
                <a:cs typeface="Arial"/>
              </a:rPr>
              <a:t>Topics to cover include:</a:t>
            </a:r>
            <a:endParaRPr lang="en-US" sz="2400" dirty="0">
              <a:solidFill>
                <a:schemeClr val="tx1"/>
              </a:solidFill>
              <a:latin typeface="Arial"/>
              <a:cs typeface="Helvetica"/>
            </a:endParaRPr>
          </a:p>
          <a:p>
            <a:pPr lvl="1">
              <a:spcBef>
                <a:spcPts val="750"/>
              </a:spcBef>
              <a:buSzPct val="100000"/>
              <a:buChar char="•"/>
            </a:pPr>
            <a:r>
              <a:rPr lang="en-US" sz="2400" dirty="0">
                <a:solidFill>
                  <a:schemeClr val="tx1"/>
                </a:solidFill>
                <a:latin typeface="Arial"/>
                <a:cs typeface="Arial"/>
              </a:rPr>
              <a:t> intervention purpose;</a:t>
            </a:r>
          </a:p>
          <a:p>
            <a:pPr lvl="2">
              <a:spcBef>
                <a:spcPts val="750"/>
              </a:spcBef>
              <a:buSzPct val="100000"/>
              <a:buChar char="•"/>
            </a:pPr>
            <a:r>
              <a:rPr lang="en-US" sz="2400" dirty="0">
                <a:solidFill>
                  <a:schemeClr val="tx1"/>
                </a:solidFill>
                <a:latin typeface="Arial"/>
                <a:cs typeface="Arial"/>
              </a:rPr>
              <a:t>Students need to understand why they are in the Check-In/Check-Out intervention program and what the Check-In/Check-Out intervention program is meant to help them with </a:t>
            </a:r>
          </a:p>
          <a:p>
            <a:pPr lvl="2">
              <a:spcBef>
                <a:spcPts val="750"/>
              </a:spcBef>
              <a:buSzPct val="100000"/>
              <a:buChar char="•"/>
            </a:pPr>
            <a:r>
              <a:rPr lang="en-US" sz="2400" dirty="0">
                <a:solidFill>
                  <a:schemeClr val="tx1"/>
                </a:solidFill>
                <a:latin typeface="Arial"/>
                <a:cs typeface="Arial"/>
              </a:rPr>
              <a:t>Students need to understand the goal for Check-In/Check-Out is to provide them with more frequent opportunities to review their progress and get feedback from their teachers on how well they are following school-wide behavior expectations </a:t>
            </a:r>
          </a:p>
          <a:p>
            <a:pPr lvl="2">
              <a:spcBef>
                <a:spcPts val="750"/>
              </a:spcBef>
              <a:buSzPct val="100000"/>
              <a:buChar char="•"/>
            </a:pPr>
            <a:r>
              <a:rPr lang="en-US" sz="2400" dirty="0">
                <a:solidFill>
                  <a:schemeClr val="tx1"/>
                </a:solidFill>
                <a:latin typeface="Arial"/>
                <a:cs typeface="Arial"/>
              </a:rPr>
              <a:t>Students need to understand that when they are following the school-wide expectations then they will have access to rewards </a:t>
            </a:r>
          </a:p>
          <a:p>
            <a:pPr lvl="1">
              <a:spcBef>
                <a:spcPts val="750"/>
              </a:spcBef>
              <a:buSzPct val="100000"/>
              <a:buChar char="•"/>
            </a:pPr>
            <a:r>
              <a:rPr lang="en-US" sz="2400" dirty="0">
                <a:solidFill>
                  <a:schemeClr val="tx1"/>
                </a:solidFill>
                <a:latin typeface="Arial"/>
                <a:cs typeface="Arial"/>
              </a:rPr>
              <a:t> behaviors supported by the intervention;</a:t>
            </a:r>
          </a:p>
          <a:p>
            <a:pPr lvl="2">
              <a:spcBef>
                <a:spcPts val="750"/>
              </a:spcBef>
              <a:buSzPct val="100000"/>
              <a:buChar char="•"/>
            </a:pPr>
            <a:r>
              <a:rPr lang="en-US" sz="2400" dirty="0">
                <a:solidFill>
                  <a:schemeClr val="tx1"/>
                </a:solidFill>
                <a:latin typeface="Arial"/>
                <a:cs typeface="Arial"/>
              </a:rPr>
              <a:t>Students need to understand the reason they are in the Check-In/Check-Out program</a:t>
            </a:r>
          </a:p>
          <a:p>
            <a:pPr lvl="2">
              <a:spcBef>
                <a:spcPts val="750"/>
              </a:spcBef>
              <a:buSzPct val="100000"/>
              <a:buChar char="•"/>
            </a:pPr>
            <a:r>
              <a:rPr lang="en-US" sz="2400" dirty="0">
                <a:solidFill>
                  <a:schemeClr val="tx1"/>
                </a:solidFill>
                <a:latin typeface="Arial"/>
                <a:cs typeface="Arial"/>
              </a:rPr>
              <a:t>Students need to understand the problem behaviors they engaged in that lead to them being placed in the Check-In/Check-Out intervention and what behaviors they will be taught to promote them meeting school-wide expectations</a:t>
            </a:r>
          </a:p>
          <a:p>
            <a:pPr lvl="1">
              <a:spcBef>
                <a:spcPts val="750"/>
              </a:spcBef>
              <a:buSzPct val="100000"/>
              <a:buFont typeface="Arial"/>
              <a:buChar char="•"/>
            </a:pPr>
            <a:r>
              <a:rPr lang="en-US" sz="2400" dirty="0">
                <a:solidFill>
                  <a:schemeClr val="tx1"/>
                </a:solidFill>
                <a:latin typeface="Arial"/>
                <a:cs typeface="Arial"/>
              </a:rPr>
              <a:t> check-in and check-out location; </a:t>
            </a:r>
          </a:p>
          <a:p>
            <a:pPr lvl="2">
              <a:spcBef>
                <a:spcPts val="750"/>
              </a:spcBef>
              <a:buSzPct val="100000"/>
              <a:buFont typeface="Arial"/>
              <a:buChar char="•"/>
            </a:pPr>
            <a:r>
              <a:rPr lang="en-US" sz="2400" dirty="0">
                <a:solidFill>
                  <a:schemeClr val="tx1"/>
                </a:solidFill>
                <a:latin typeface="Arial"/>
                <a:cs typeface="Arial"/>
              </a:rPr>
              <a:t>Students need to know when and where to go to complete their morning check-in and afternoon check-out</a:t>
            </a:r>
          </a:p>
          <a:p>
            <a:pPr lvl="2">
              <a:spcBef>
                <a:spcPts val="750"/>
              </a:spcBef>
              <a:buSzPct val="100000"/>
              <a:buFont typeface="Arial"/>
              <a:buChar char="•"/>
            </a:pPr>
            <a:r>
              <a:rPr lang="en-US" sz="2400" dirty="0">
                <a:solidFill>
                  <a:schemeClr val="tx1"/>
                </a:solidFill>
                <a:latin typeface="Arial"/>
                <a:cs typeface="Arial"/>
              </a:rPr>
              <a:t>Students need to know alternative locations to go to if their mentor is unavailable </a:t>
            </a:r>
          </a:p>
          <a:p>
            <a:pPr lvl="1">
              <a:spcBef>
                <a:spcPts val="750"/>
              </a:spcBef>
              <a:buSzPct val="100000"/>
              <a:buChar char="•"/>
            </a:pPr>
            <a:r>
              <a:rPr lang="en-US" sz="2400" dirty="0">
                <a:solidFill>
                  <a:schemeClr val="tx1"/>
                </a:solidFill>
                <a:latin typeface="Arial"/>
                <a:cs typeface="Arial"/>
              </a:rPr>
              <a:t> intervention materials and steps;</a:t>
            </a:r>
          </a:p>
          <a:p>
            <a:pPr lvl="2">
              <a:spcBef>
                <a:spcPts val="750"/>
              </a:spcBef>
              <a:buSzPct val="100000"/>
              <a:buChar char="•"/>
            </a:pPr>
            <a:r>
              <a:rPr lang="en-US" sz="2400" dirty="0">
                <a:solidFill>
                  <a:schemeClr val="tx1"/>
                </a:solidFill>
                <a:latin typeface="Arial"/>
                <a:cs typeface="Arial"/>
              </a:rPr>
              <a:t>Students need to know what materials they will be using during the intervention (</a:t>
            </a:r>
            <a:r>
              <a:rPr lang="en-US" sz="2400" dirty="0" err="1">
                <a:solidFill>
                  <a:schemeClr val="tx1"/>
                </a:solidFill>
                <a:latin typeface="Arial"/>
                <a:cs typeface="Arial"/>
              </a:rPr>
              <a:t>i.e</a:t>
            </a:r>
            <a:r>
              <a:rPr lang="en-US" sz="2400" dirty="0">
                <a:solidFill>
                  <a:schemeClr val="tx1"/>
                </a:solidFill>
                <a:latin typeface="Arial"/>
                <a:cs typeface="Arial"/>
              </a:rPr>
              <a:t>, daily progress report, home communication report)</a:t>
            </a:r>
          </a:p>
          <a:p>
            <a:pPr lvl="2">
              <a:spcBef>
                <a:spcPts val="750"/>
              </a:spcBef>
              <a:buSzPct val="100000"/>
              <a:buChar char="•"/>
            </a:pPr>
            <a:r>
              <a:rPr lang="en-US" sz="2400" dirty="0">
                <a:solidFill>
                  <a:schemeClr val="tx1"/>
                </a:solidFill>
                <a:latin typeface="Arial"/>
                <a:cs typeface="Arial"/>
              </a:rPr>
              <a:t>Students need to also know how to use the materials in the intervention</a:t>
            </a:r>
          </a:p>
          <a:p>
            <a:pPr lvl="1">
              <a:spcBef>
                <a:spcPts val="750"/>
              </a:spcBef>
              <a:buSzPct val="100000"/>
              <a:buFont typeface="Arial"/>
              <a:buChar char="•"/>
            </a:pPr>
            <a:r>
              <a:rPr lang="en-US" sz="2400" dirty="0">
                <a:solidFill>
                  <a:schemeClr val="tx1"/>
                </a:solidFill>
                <a:latin typeface="Arial"/>
                <a:cs typeface="Arial"/>
              </a:rPr>
              <a:t> behavior rating scale and daily point goal;</a:t>
            </a:r>
          </a:p>
          <a:p>
            <a:pPr lvl="2">
              <a:spcBef>
                <a:spcPts val="750"/>
              </a:spcBef>
              <a:buSzPct val="100000"/>
              <a:buFont typeface="Arial"/>
              <a:buChar char="•"/>
            </a:pPr>
            <a:r>
              <a:rPr lang="en-US" sz="2400" dirty="0">
                <a:solidFill>
                  <a:schemeClr val="tx1"/>
                </a:solidFill>
                <a:latin typeface="Arial"/>
                <a:cs typeface="Arial"/>
              </a:rPr>
              <a:t>Students need to be explicitly taught the behavior rating scale; what it is, how it works, and what the criteria for each point level is </a:t>
            </a:r>
          </a:p>
          <a:p>
            <a:pPr lvl="2">
              <a:spcBef>
                <a:spcPts val="750"/>
              </a:spcBef>
              <a:buSzPct val="100000"/>
              <a:buFont typeface="Arial"/>
              <a:buChar char="•"/>
            </a:pPr>
            <a:r>
              <a:rPr lang="en-US" sz="2400" dirty="0">
                <a:solidFill>
                  <a:schemeClr val="tx1"/>
                </a:solidFill>
                <a:latin typeface="Arial"/>
                <a:cs typeface="Arial"/>
              </a:rPr>
              <a:t>Students need to understand their point goal, what happens when they meet their goal, what happens when they do not meet their goal </a:t>
            </a:r>
          </a:p>
          <a:p>
            <a:pPr lvl="1">
              <a:spcBef>
                <a:spcPts val="750"/>
              </a:spcBef>
              <a:buSzPct val="100000"/>
              <a:buFont typeface="Arial"/>
              <a:buChar char="•"/>
            </a:pPr>
            <a:r>
              <a:rPr lang="en-US" sz="2400" dirty="0">
                <a:solidFill>
                  <a:schemeClr val="tx1"/>
                </a:solidFill>
                <a:latin typeface="Arial"/>
                <a:cs typeface="Arial"/>
              </a:rPr>
              <a:t> caring for the Daily Progress Report;</a:t>
            </a:r>
          </a:p>
          <a:p>
            <a:pPr lvl="2">
              <a:spcBef>
                <a:spcPts val="750"/>
              </a:spcBef>
              <a:buSzPct val="100000"/>
              <a:buFont typeface="Arial"/>
              <a:buChar char="•"/>
            </a:pPr>
            <a:r>
              <a:rPr lang="en-US" sz="2400" dirty="0">
                <a:solidFill>
                  <a:schemeClr val="tx1"/>
                </a:solidFill>
                <a:latin typeface="Arial"/>
                <a:cs typeface="Arial"/>
              </a:rPr>
              <a:t>Since the daily progress report is the tool or mechanism that ensures the teachers and student are engaging and the student is getting access to adult attention and how they earn they points towards their reward, then students need to see the value in using the daily progress report, keeping up with the daily progress report, and giving the daily progress report to the teacher to initiate the feedback conference session</a:t>
            </a:r>
          </a:p>
          <a:p>
            <a:pPr lvl="1">
              <a:spcBef>
                <a:spcPts val="750"/>
              </a:spcBef>
              <a:buSzPct val="100000"/>
              <a:buFont typeface="Arial"/>
              <a:buChar char="•"/>
            </a:pPr>
            <a:r>
              <a:rPr lang="en-US" sz="2400" dirty="0">
                <a:solidFill>
                  <a:schemeClr val="tx1"/>
                </a:solidFill>
                <a:latin typeface="Arial"/>
                <a:cs typeface="Arial"/>
              </a:rPr>
              <a:t> receiving teacher feedback;</a:t>
            </a:r>
          </a:p>
          <a:p>
            <a:pPr lvl="2">
              <a:spcBef>
                <a:spcPts val="750"/>
              </a:spcBef>
              <a:buSzPct val="100000"/>
              <a:buFont typeface="Arial"/>
              <a:buChar char="•"/>
            </a:pPr>
            <a:r>
              <a:rPr lang="en-US" sz="2400" dirty="0">
                <a:solidFill>
                  <a:schemeClr val="tx1"/>
                </a:solidFill>
                <a:latin typeface="Arial"/>
                <a:cs typeface="Arial"/>
              </a:rPr>
              <a:t>Student needs to be taught how to receive the teacher feedback including positive feedback and constructive feedback</a:t>
            </a:r>
          </a:p>
          <a:p>
            <a:pPr lvl="2">
              <a:spcBef>
                <a:spcPts val="750"/>
              </a:spcBef>
              <a:buSzPct val="100000"/>
              <a:buFont typeface="Arial"/>
              <a:buChar char="•"/>
            </a:pPr>
            <a:r>
              <a:rPr lang="en-US" sz="2400" dirty="0">
                <a:solidFill>
                  <a:schemeClr val="tx1"/>
                </a:solidFill>
                <a:latin typeface="Arial"/>
                <a:cs typeface="Arial"/>
              </a:rPr>
              <a:t>Student needs to be taught how to receive the constructive feedback in a socially appropriate manner</a:t>
            </a:r>
          </a:p>
          <a:p>
            <a:pPr lvl="2">
              <a:spcBef>
                <a:spcPts val="750"/>
              </a:spcBef>
              <a:buSzPct val="100000"/>
              <a:buFont typeface="Arial"/>
              <a:buChar char="•"/>
            </a:pPr>
            <a:r>
              <a:rPr lang="en-US" sz="2400" dirty="0">
                <a:solidFill>
                  <a:schemeClr val="tx1"/>
                </a:solidFill>
                <a:latin typeface="Arial"/>
                <a:cs typeface="Arial"/>
              </a:rPr>
              <a:t> The student needs to be taught how to effectively response to the teacher’s feedback in a socially appropriate way </a:t>
            </a:r>
          </a:p>
          <a:p>
            <a:pPr lvl="1">
              <a:spcBef>
                <a:spcPts val="750"/>
              </a:spcBef>
              <a:buSzPct val="100000"/>
              <a:buFont typeface="Arial"/>
              <a:buChar char="•"/>
            </a:pPr>
            <a:r>
              <a:rPr lang="en-US" sz="2400" dirty="0">
                <a:solidFill>
                  <a:schemeClr val="tx1"/>
                </a:solidFill>
                <a:latin typeface="Arial"/>
                <a:cs typeface="Arial"/>
              </a:rPr>
              <a:t> handling met and unmet point goals;</a:t>
            </a:r>
          </a:p>
          <a:p>
            <a:pPr lvl="2">
              <a:spcBef>
                <a:spcPts val="750"/>
              </a:spcBef>
              <a:buSzPct val="100000"/>
              <a:buFont typeface="Arial"/>
              <a:buChar char="•"/>
            </a:pPr>
            <a:r>
              <a:rPr lang="en-US" sz="2400" dirty="0">
                <a:solidFill>
                  <a:schemeClr val="tx1"/>
                </a:solidFill>
                <a:latin typeface="Arial"/>
                <a:cs typeface="Arial"/>
              </a:rPr>
              <a:t> The student needs to be explicitly taught what they will do when they meet their point goal including how to receive their rewards</a:t>
            </a:r>
          </a:p>
          <a:p>
            <a:pPr lvl="2">
              <a:spcBef>
                <a:spcPts val="750"/>
              </a:spcBef>
              <a:buSzPct val="100000"/>
              <a:buFont typeface="Arial"/>
              <a:buChar char="•"/>
            </a:pPr>
            <a:r>
              <a:rPr lang="en-US" sz="2400" dirty="0">
                <a:solidFill>
                  <a:schemeClr val="tx1"/>
                </a:solidFill>
                <a:latin typeface="Arial"/>
                <a:cs typeface="Arial"/>
              </a:rPr>
              <a:t>The student needs to be explicitly taught what they will do when they do not meet their point goal and how they will response to the mentor in a socially appropriate way </a:t>
            </a:r>
          </a:p>
          <a:p>
            <a:pPr lvl="1">
              <a:spcBef>
                <a:spcPts val="750"/>
              </a:spcBef>
              <a:buSzPct val="100000"/>
              <a:buFont typeface="Arial"/>
              <a:buChar char="•"/>
            </a:pPr>
            <a:r>
              <a:rPr lang="en-US" sz="2400" dirty="0">
                <a:solidFill>
                  <a:schemeClr val="tx1"/>
                </a:solidFill>
                <a:latin typeface="Arial"/>
                <a:cs typeface="Arial"/>
              </a:rPr>
              <a:t> reward preferences; and </a:t>
            </a:r>
          </a:p>
          <a:p>
            <a:pPr lvl="2">
              <a:spcBef>
                <a:spcPts val="750"/>
              </a:spcBef>
              <a:buSzPct val="100000"/>
              <a:buFont typeface="Arial"/>
              <a:buChar char="•"/>
            </a:pPr>
            <a:r>
              <a:rPr lang="en-US" sz="2400" dirty="0">
                <a:solidFill>
                  <a:schemeClr val="tx1"/>
                </a:solidFill>
                <a:latin typeface="Arial"/>
                <a:cs typeface="Arial"/>
              </a:rPr>
              <a:t> The student needs to know how to share their preferences for different rewards to their mentor while participating in the intervention </a:t>
            </a:r>
          </a:p>
          <a:p>
            <a:pPr lvl="2">
              <a:spcBef>
                <a:spcPts val="750"/>
              </a:spcBef>
              <a:buSzPct val="100000"/>
              <a:buFont typeface="Arial"/>
              <a:buChar char="•"/>
            </a:pPr>
            <a:r>
              <a:rPr lang="en-US" sz="2400" dirty="0">
                <a:solidFill>
                  <a:schemeClr val="tx1"/>
                </a:solidFill>
                <a:latin typeface="Arial"/>
                <a:cs typeface="Arial"/>
              </a:rPr>
              <a:t> Surveys to gather students preferences for rewards are encouraged </a:t>
            </a:r>
          </a:p>
          <a:p>
            <a:pPr lvl="1">
              <a:spcBef>
                <a:spcPts val="750"/>
              </a:spcBef>
              <a:buSzPct val="100000"/>
              <a:buFont typeface="Arial"/>
              <a:buChar char="•"/>
            </a:pPr>
            <a:r>
              <a:rPr lang="en-US" sz="2400" dirty="0">
                <a:solidFill>
                  <a:schemeClr val="tx1"/>
                </a:solidFill>
                <a:latin typeface="Arial"/>
                <a:cs typeface="Arial"/>
              </a:rPr>
              <a:t> Home Communication Form</a:t>
            </a:r>
          </a:p>
          <a:p>
            <a:pPr lvl="2">
              <a:spcBef>
                <a:spcPts val="750"/>
              </a:spcBef>
              <a:buSzPct val="100000"/>
              <a:buFont typeface="Arial"/>
              <a:buChar char="•"/>
            </a:pPr>
            <a:r>
              <a:rPr lang="en-US" sz="2400" dirty="0">
                <a:solidFill>
                  <a:schemeClr val="tx1"/>
                </a:solidFill>
                <a:latin typeface="Arial"/>
                <a:cs typeface="Arial"/>
              </a:rPr>
              <a:t>The student needs to know that it is their responsibility to take the home communication report home and to show it to their parents </a:t>
            </a:r>
          </a:p>
          <a:p>
            <a:pPr lvl="2">
              <a:spcBef>
                <a:spcPts val="750"/>
              </a:spcBef>
              <a:buSzPct val="100000"/>
              <a:buFont typeface="Arial"/>
              <a:buChar char="•"/>
            </a:pPr>
            <a:r>
              <a:rPr lang="en-US" sz="2400" dirty="0">
                <a:solidFill>
                  <a:schemeClr val="tx1"/>
                </a:solidFill>
                <a:latin typeface="Arial"/>
                <a:cs typeface="Arial"/>
              </a:rPr>
              <a:t>Once parents have seen and signed the home communication report the student should return it to school to their Check-In/Check-Out mentor </a:t>
            </a:r>
          </a:p>
          <a:p>
            <a:pPr lvl="2">
              <a:spcBef>
                <a:spcPts val="750"/>
              </a:spcBef>
              <a:buSzPct val="100000"/>
              <a:buFont typeface="Arial"/>
              <a:buChar char="•"/>
            </a:pPr>
            <a:endParaRPr lang="en-US" sz="2400" dirty="0">
              <a:solidFill>
                <a:schemeClr val="tx1"/>
              </a:solidFill>
              <a:latin typeface="Arial"/>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52</a:t>
            </a:fld>
            <a:endParaRPr lang="en-US"/>
          </a:p>
        </p:txBody>
      </p:sp>
    </p:spTree>
    <p:extLst>
      <p:ext uri="{BB962C8B-B14F-4D97-AF65-F5344CB8AC3E}">
        <p14:creationId xmlns:p14="http://schemas.microsoft.com/office/powerpoint/2010/main" val="32242370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Main Idea: </a:t>
            </a:r>
            <a:r>
              <a:rPr lang="en-US" b="0" dirty="0"/>
              <a:t>Train parents on the intervention purpose and logistics.</a:t>
            </a:r>
            <a:r>
              <a:rPr lang="en-US" dirty="0"/>
              <a:t> Parents of students participating in Check-In/Check-Out should be trained in these different responsibilities before intervention begins. </a:t>
            </a:r>
            <a:endParaRPr lang="en-US" b="0" dirty="0"/>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400" dirty="0">
                <a:solidFill>
                  <a:schemeClr val="tx1"/>
                </a:solidFill>
                <a:latin typeface="Arial"/>
                <a:cs typeface="Arial"/>
              </a:rPr>
              <a:t>Topics to cover include:</a:t>
            </a:r>
          </a:p>
          <a:p>
            <a:pPr lvl="1">
              <a:spcBef>
                <a:spcPts val="750"/>
              </a:spcBef>
              <a:buSzPct val="100000"/>
              <a:buChar char="•"/>
            </a:pPr>
            <a:r>
              <a:rPr lang="en-US" sz="2400" dirty="0">
                <a:solidFill>
                  <a:schemeClr val="tx1"/>
                </a:solidFill>
                <a:latin typeface="Arial"/>
                <a:cs typeface="Arial"/>
              </a:rPr>
              <a:t>intervention purpose;</a:t>
            </a:r>
          </a:p>
          <a:p>
            <a:pPr lvl="2">
              <a:spcBef>
                <a:spcPts val="750"/>
              </a:spcBef>
              <a:buSzPct val="100000"/>
              <a:buChar char="•"/>
            </a:pPr>
            <a:r>
              <a:rPr lang="en-US" sz="2400" dirty="0">
                <a:solidFill>
                  <a:schemeClr val="tx1"/>
                </a:solidFill>
                <a:latin typeface="Arial"/>
                <a:cs typeface="Arial"/>
              </a:rPr>
              <a:t>Parents need to understand why their child is in the Check-In/Check-Out intervention program and what the Check-In/Check-Out intervention program is meant to help them with </a:t>
            </a:r>
          </a:p>
          <a:p>
            <a:pPr lvl="2">
              <a:spcBef>
                <a:spcPts val="750"/>
              </a:spcBef>
              <a:buSzPct val="100000"/>
              <a:buChar char="•"/>
            </a:pPr>
            <a:r>
              <a:rPr lang="en-US" sz="2400" dirty="0">
                <a:solidFill>
                  <a:schemeClr val="tx1"/>
                </a:solidFill>
                <a:latin typeface="Arial"/>
                <a:cs typeface="Arial"/>
              </a:rPr>
              <a:t>Parents need to understand the goal for Check-In/Check-Out is to provide their child with more frequent opportunities to review their progress and get feedback from their teachers on how well they are following school-wide behavior expectations </a:t>
            </a:r>
          </a:p>
          <a:p>
            <a:pPr lvl="2">
              <a:spcBef>
                <a:spcPts val="750"/>
              </a:spcBef>
              <a:buSzPct val="100000"/>
              <a:buChar char="•"/>
            </a:pPr>
            <a:r>
              <a:rPr lang="en-US" sz="2400" dirty="0">
                <a:solidFill>
                  <a:schemeClr val="tx1"/>
                </a:solidFill>
                <a:latin typeface="Arial"/>
                <a:cs typeface="Arial"/>
              </a:rPr>
              <a:t>Parents need to understand that when their child are following the school-wide expectations then they will have access to rewards </a:t>
            </a:r>
          </a:p>
          <a:p>
            <a:pPr lvl="1">
              <a:spcBef>
                <a:spcPts val="750"/>
              </a:spcBef>
              <a:buSzPct val="100000"/>
              <a:buChar char="•"/>
            </a:pPr>
            <a:r>
              <a:rPr lang="en-US" sz="2400" dirty="0">
                <a:solidFill>
                  <a:schemeClr val="tx1"/>
                </a:solidFill>
                <a:latin typeface="Arial"/>
                <a:cs typeface="Arial"/>
              </a:rPr>
              <a:t> behaviors supported by the intervention;</a:t>
            </a:r>
          </a:p>
          <a:p>
            <a:pPr lvl="2">
              <a:spcBef>
                <a:spcPts val="750"/>
              </a:spcBef>
              <a:buSzPct val="100000"/>
              <a:buChar char="•"/>
            </a:pPr>
            <a:r>
              <a:rPr lang="en-US" sz="2400" dirty="0">
                <a:solidFill>
                  <a:schemeClr val="tx1"/>
                </a:solidFill>
                <a:latin typeface="Arial"/>
                <a:cs typeface="Arial"/>
              </a:rPr>
              <a:t>Parents need to understand the reason their child are in the Check-In/Check-Out program</a:t>
            </a:r>
          </a:p>
          <a:p>
            <a:pPr lvl="2">
              <a:spcBef>
                <a:spcPts val="750"/>
              </a:spcBef>
              <a:buSzPct val="100000"/>
              <a:buChar char="•"/>
            </a:pPr>
            <a:r>
              <a:rPr lang="en-US" sz="2400" dirty="0">
                <a:solidFill>
                  <a:schemeClr val="tx1"/>
                </a:solidFill>
                <a:latin typeface="Arial"/>
                <a:cs typeface="Arial"/>
              </a:rPr>
              <a:t>Parents need to understand the problem behaviors their child engaged in that lead to them being placed in the Check-In/Check-Out intervention and what behaviors they will be taught to promote them meeting school-wide expectations</a:t>
            </a:r>
          </a:p>
          <a:p>
            <a:pPr lvl="1">
              <a:spcBef>
                <a:spcPts val="750"/>
              </a:spcBef>
              <a:buSzPct val="100000"/>
              <a:buFont typeface="Arial"/>
              <a:buChar char="•"/>
            </a:pPr>
            <a:r>
              <a:rPr lang="en-US" sz="2400" dirty="0">
                <a:solidFill>
                  <a:schemeClr val="tx1"/>
                </a:solidFill>
                <a:latin typeface="Arial"/>
                <a:cs typeface="Arial"/>
              </a:rPr>
              <a:t>intervention materials and steps;</a:t>
            </a:r>
          </a:p>
          <a:p>
            <a:pPr lvl="2">
              <a:spcBef>
                <a:spcPts val="750"/>
              </a:spcBef>
              <a:buSzPct val="100000"/>
              <a:buChar char="•"/>
            </a:pPr>
            <a:r>
              <a:rPr lang="en-US" sz="2400" dirty="0">
                <a:solidFill>
                  <a:schemeClr val="tx1"/>
                </a:solidFill>
                <a:latin typeface="Arial"/>
                <a:cs typeface="Arial"/>
              </a:rPr>
              <a:t>Parents need to know what materials their child will be using during the intervention (</a:t>
            </a:r>
            <a:r>
              <a:rPr lang="en-US" sz="2400" dirty="0" err="1">
                <a:solidFill>
                  <a:schemeClr val="tx1"/>
                </a:solidFill>
                <a:latin typeface="Arial"/>
                <a:cs typeface="Arial"/>
              </a:rPr>
              <a:t>i.e</a:t>
            </a:r>
            <a:r>
              <a:rPr lang="en-US" sz="2400" dirty="0">
                <a:solidFill>
                  <a:schemeClr val="tx1"/>
                </a:solidFill>
                <a:latin typeface="Arial"/>
                <a:cs typeface="Arial"/>
              </a:rPr>
              <a:t>, daily progress report, home communication report)</a:t>
            </a:r>
          </a:p>
          <a:p>
            <a:pPr lvl="2">
              <a:spcBef>
                <a:spcPts val="750"/>
              </a:spcBef>
              <a:buSzPct val="100000"/>
              <a:buChar char="•"/>
            </a:pPr>
            <a:r>
              <a:rPr lang="en-US" sz="2400" dirty="0">
                <a:solidFill>
                  <a:schemeClr val="tx1"/>
                </a:solidFill>
                <a:latin typeface="Arial"/>
                <a:cs typeface="Arial"/>
              </a:rPr>
              <a:t>Parents need to also know how their child will use the materials in the intervention</a:t>
            </a:r>
          </a:p>
          <a:p>
            <a:pPr lvl="1">
              <a:spcBef>
                <a:spcPts val="750"/>
              </a:spcBef>
              <a:buSzPct val="100000"/>
              <a:buFont typeface="Arial"/>
              <a:buChar char="•"/>
            </a:pPr>
            <a:r>
              <a:rPr lang="en-US" sz="2400" dirty="0">
                <a:solidFill>
                  <a:schemeClr val="tx1"/>
                </a:solidFill>
                <a:latin typeface="Arial"/>
                <a:cs typeface="Arial"/>
              </a:rPr>
              <a:t> how to provide feedback to the student based on the student’s performance in the intervention;</a:t>
            </a:r>
          </a:p>
          <a:p>
            <a:pPr lvl="2">
              <a:spcBef>
                <a:spcPts val="750"/>
              </a:spcBef>
              <a:buSzPct val="100000"/>
              <a:buFont typeface="Arial"/>
              <a:buChar char="•"/>
            </a:pPr>
            <a:r>
              <a:rPr lang="en-US" sz="2400" dirty="0">
                <a:solidFill>
                  <a:schemeClr val="tx1"/>
                </a:solidFill>
                <a:latin typeface="Arial"/>
                <a:cs typeface="Arial"/>
              </a:rPr>
              <a:t>Parents need to be taught how to provide positive feedback to the students so they can provide the additional positive feedback with their child at home</a:t>
            </a:r>
          </a:p>
          <a:p>
            <a:pPr lvl="1">
              <a:spcBef>
                <a:spcPts val="750"/>
              </a:spcBef>
              <a:buSzPct val="100000"/>
              <a:buFont typeface="Arial"/>
              <a:buChar char="•"/>
            </a:pPr>
            <a:r>
              <a:rPr lang="en-US" sz="2400" dirty="0">
                <a:solidFill>
                  <a:schemeClr val="tx1"/>
                </a:solidFill>
                <a:latin typeface="Arial"/>
                <a:cs typeface="Arial"/>
              </a:rPr>
              <a:t>How to use the Home Communication Form</a:t>
            </a:r>
          </a:p>
          <a:p>
            <a:pPr lvl="2">
              <a:spcBef>
                <a:spcPts val="750"/>
              </a:spcBef>
              <a:buSzPct val="100000"/>
              <a:buFont typeface="Arial"/>
              <a:buChar char="•"/>
            </a:pPr>
            <a:r>
              <a:rPr lang="en-US" sz="2400" dirty="0">
                <a:solidFill>
                  <a:schemeClr val="tx1"/>
                </a:solidFill>
                <a:latin typeface="Arial"/>
                <a:cs typeface="Arial"/>
              </a:rPr>
              <a:t>The parent needs to know that it is their responsibility ask their student to view the home communication report, sign it, and give it back to their child to return to school</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400" dirty="0">
                <a:solidFill>
                  <a:schemeClr val="tx1"/>
                </a:solidFill>
                <a:latin typeface="Arial"/>
                <a:cs typeface="Arial"/>
              </a:rPr>
              <a:t>monitoring progress.</a:t>
            </a:r>
          </a:p>
          <a:p>
            <a:pPr marL="1371600" marR="0" lvl="2" indent="-457200" algn="l" defTabSz="914400" rtl="0" eaLnBrk="1" fontAlgn="auto" latinLnBrk="0" hangingPunct="1">
              <a:lnSpc>
                <a:spcPct val="100000"/>
              </a:lnSpc>
              <a:spcBef>
                <a:spcPts val="0"/>
              </a:spcBef>
              <a:spcAft>
                <a:spcPts val="0"/>
              </a:spcAft>
              <a:buClrTx/>
              <a:buSzTx/>
              <a:buFontTx/>
              <a:buAutoNum type="arabicPeriod"/>
              <a:tabLst/>
              <a:defRPr/>
            </a:pPr>
            <a:r>
              <a:rPr lang="en-US" sz="2400" dirty="0">
                <a:solidFill>
                  <a:schemeClr val="tx1"/>
                </a:solidFill>
                <a:latin typeface="Arial"/>
                <a:cs typeface="Arial"/>
              </a:rPr>
              <a:t>The parent needs to be taught how to check how the student is making progress in the Check-in/Check-Out intervention by seeing the home communication reports on a daily basis as well as interpreting the result of the progress reports on the student’s data for Check-In/Check-Out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53</a:t>
            </a:fld>
            <a:endParaRPr lang="en-US"/>
          </a:p>
        </p:txBody>
      </p:sp>
    </p:spTree>
    <p:extLst>
      <p:ext uri="{BB962C8B-B14F-4D97-AF65-F5344CB8AC3E}">
        <p14:creationId xmlns:p14="http://schemas.microsoft.com/office/powerpoint/2010/main" val="35119387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Main Idea: </a:t>
            </a:r>
            <a:r>
              <a:rPr lang="en-US" b="0" dirty="0"/>
              <a:t>Train staff and mentor on the intervention purpose and logistics.</a:t>
            </a:r>
            <a:r>
              <a:rPr lang="en-US" dirty="0"/>
              <a:t>  Check-In/Check-Out Mentors and staff should be trained in these different responsibilities before intervention begins. </a:t>
            </a:r>
          </a:p>
          <a:p>
            <a:endParaRPr lang="en-US" dirty="0">
              <a:latin typeface="Aptos"/>
              <a:cs typeface="Arial"/>
            </a:endParaRPr>
          </a:p>
          <a:p>
            <a:pPr marL="171450" indent="-57150">
              <a:spcBef>
                <a:spcPts val="0"/>
              </a:spcBef>
              <a:buSzPct val="100000"/>
              <a:buNone/>
            </a:pPr>
            <a:r>
              <a:rPr lang="en-US" sz="2400" dirty="0">
                <a:solidFill>
                  <a:schemeClr val="tx1"/>
                </a:solidFill>
                <a:latin typeface="Arial"/>
                <a:cs typeface="Arial"/>
              </a:rPr>
              <a:t>1. Topics to cover include:</a:t>
            </a:r>
            <a:endParaRPr lang="en-US" sz="2400" dirty="0">
              <a:solidFill>
                <a:schemeClr val="tx1"/>
              </a:solidFill>
              <a:latin typeface="Arial"/>
              <a:cs typeface="Helvetica"/>
            </a:endParaRPr>
          </a:p>
          <a:p>
            <a:pPr lvl="1">
              <a:spcBef>
                <a:spcPts val="750"/>
              </a:spcBef>
              <a:buSzPct val="100000"/>
              <a:buChar char="•"/>
            </a:pPr>
            <a:r>
              <a:rPr lang="en-US" sz="2400" dirty="0">
                <a:solidFill>
                  <a:schemeClr val="tx1"/>
                </a:solidFill>
                <a:latin typeface="Arial"/>
                <a:cs typeface="Arial"/>
              </a:rPr>
              <a:t> intervention purpose;</a:t>
            </a:r>
          </a:p>
          <a:p>
            <a:pPr marL="914400" marR="0" lvl="2" indent="0" algn="l" defTabSz="914400" rtl="0" eaLnBrk="1" fontAlgn="auto" latinLnBrk="0" hangingPunct="1">
              <a:lnSpc>
                <a:spcPct val="100000"/>
              </a:lnSpc>
              <a:spcBef>
                <a:spcPts val="750"/>
              </a:spcBef>
              <a:spcAft>
                <a:spcPts val="0"/>
              </a:spcAft>
              <a:buClrTx/>
              <a:buSzPct val="100000"/>
              <a:buFontTx/>
              <a:buChar char="•"/>
              <a:tabLst/>
              <a:defRPr/>
            </a:pPr>
            <a:r>
              <a:rPr lang="en-US" sz="2400" dirty="0">
                <a:solidFill>
                  <a:schemeClr val="tx1"/>
                </a:solidFill>
                <a:latin typeface="Arial"/>
                <a:cs typeface="Arial"/>
              </a:rPr>
              <a:t>Sharing with staff the purpose of Check-In/Check-Out intervention as a Tier II intervention to support students who appear to engage in low-intensity behavior and respond well to attention from adults with the goal to help students meet the school-wide behavior expectations consistently</a:t>
            </a:r>
          </a:p>
          <a:p>
            <a:pPr lvl="1">
              <a:spcBef>
                <a:spcPts val="750"/>
              </a:spcBef>
              <a:buSzPct val="100000"/>
              <a:buChar char="•"/>
            </a:pPr>
            <a:r>
              <a:rPr lang="en-US" sz="2400" dirty="0">
                <a:solidFill>
                  <a:schemeClr val="tx1"/>
                </a:solidFill>
                <a:latin typeface="Arial"/>
                <a:cs typeface="Arial"/>
              </a:rPr>
              <a:t> behaviors the intervention is designed to target; </a:t>
            </a:r>
          </a:p>
          <a:p>
            <a:pPr lvl="2">
              <a:spcBef>
                <a:spcPts val="750"/>
              </a:spcBef>
              <a:buSzPct val="100000"/>
              <a:buChar char="•"/>
            </a:pPr>
            <a:r>
              <a:rPr lang="en-US" sz="2400" dirty="0">
                <a:solidFill>
                  <a:schemeClr val="tx1"/>
                </a:solidFill>
                <a:latin typeface="Arial"/>
                <a:cs typeface="Arial"/>
              </a:rPr>
              <a:t>Check-In/Check-Out is meant for students who engage in low-intensity behaviors, across different school settings, but the students are responsive to adult attention</a:t>
            </a:r>
          </a:p>
          <a:p>
            <a:pPr lvl="1">
              <a:spcBef>
                <a:spcPts val="750"/>
              </a:spcBef>
              <a:buSzPct val="100000"/>
              <a:buChar char="•"/>
            </a:pPr>
            <a:r>
              <a:rPr lang="en-US" sz="2400" dirty="0">
                <a:solidFill>
                  <a:schemeClr val="tx1"/>
                </a:solidFill>
                <a:latin typeface="Arial"/>
                <a:cs typeface="Arial"/>
              </a:rPr>
              <a:t>intervention materials and steps;</a:t>
            </a:r>
          </a:p>
          <a:p>
            <a:pPr lvl="2">
              <a:spcBef>
                <a:spcPts val="750"/>
              </a:spcBef>
              <a:buSzPct val="100000"/>
              <a:buChar char="•"/>
            </a:pPr>
            <a:r>
              <a:rPr lang="en-US" sz="2400" dirty="0">
                <a:solidFill>
                  <a:schemeClr val="tx1"/>
                </a:solidFill>
                <a:latin typeface="Arial"/>
                <a:cs typeface="Arial"/>
              </a:rPr>
              <a:t> Check-In/Check-Out includes various materials including daily progress report, home communication report, data tracking systems, and information package for students and parents</a:t>
            </a:r>
          </a:p>
          <a:p>
            <a:pPr lvl="2">
              <a:spcBef>
                <a:spcPts val="750"/>
              </a:spcBef>
              <a:buSzPct val="100000"/>
              <a:buChar char="•"/>
            </a:pPr>
            <a:r>
              <a:rPr lang="en-US" sz="2400" dirty="0">
                <a:solidFill>
                  <a:schemeClr val="tx1"/>
                </a:solidFill>
                <a:latin typeface="Arial"/>
                <a:cs typeface="Arial"/>
              </a:rPr>
              <a:t>It is important that all staff and mentors are trained how to utilize these materials </a:t>
            </a:r>
          </a:p>
          <a:p>
            <a:pPr lvl="1">
              <a:spcBef>
                <a:spcPts val="750"/>
              </a:spcBef>
              <a:buSzPct val="100000"/>
              <a:buFont typeface="Arial"/>
              <a:buChar char="•"/>
            </a:pPr>
            <a:r>
              <a:rPr lang="en-US" sz="2400" dirty="0">
                <a:solidFill>
                  <a:schemeClr val="tx1"/>
                </a:solidFill>
                <a:latin typeface="Arial"/>
                <a:cs typeface="Arial"/>
              </a:rPr>
              <a:t> check-in and check-out location; e</a:t>
            </a:r>
          </a:p>
          <a:p>
            <a:pPr lvl="2">
              <a:spcBef>
                <a:spcPts val="750"/>
              </a:spcBef>
              <a:buSzPct val="100000"/>
              <a:buFont typeface="Arial"/>
              <a:buChar char="•"/>
            </a:pPr>
            <a:r>
              <a:rPr lang="en-US" sz="2400" dirty="0">
                <a:solidFill>
                  <a:schemeClr val="tx1"/>
                </a:solidFill>
                <a:latin typeface="Arial"/>
                <a:cs typeface="Arial"/>
              </a:rPr>
              <a:t> Staff and mentors should be trained where they will conduct the morning check-in and afternoon check-out, where to access the materials required of them when doing these checks with the student (i.e., where are the daily progress reports kept, extra pencils) and where students should go if that location is not an option or unavailable (back up location) </a:t>
            </a:r>
          </a:p>
          <a:p>
            <a:pPr lvl="1">
              <a:spcBef>
                <a:spcPts val="750"/>
              </a:spcBef>
              <a:buSzPct val="100000"/>
              <a:buChar char="•"/>
            </a:pPr>
            <a:r>
              <a:rPr lang="en-US" sz="2400" dirty="0">
                <a:solidFill>
                  <a:schemeClr val="tx1"/>
                </a:solidFill>
                <a:latin typeface="Arial"/>
                <a:cs typeface="Arial"/>
              </a:rPr>
              <a:t> completing the daily progress report;</a:t>
            </a:r>
          </a:p>
          <a:p>
            <a:pPr lvl="2">
              <a:spcBef>
                <a:spcPts val="750"/>
              </a:spcBef>
              <a:buSzPct val="100000"/>
              <a:buChar char="•"/>
            </a:pPr>
            <a:r>
              <a:rPr lang="en-US" sz="2400" dirty="0">
                <a:solidFill>
                  <a:schemeClr val="tx1"/>
                </a:solidFill>
                <a:latin typeface="Arial"/>
                <a:cs typeface="Arial"/>
              </a:rPr>
              <a:t>Staff need to know how to complete the daily progress report including what the behavior expectations are, what the ratings mean, and how frequently or when they are expected to do a feedback conference with the teacher throughout the day </a:t>
            </a:r>
            <a:endParaRPr lang="en-US" sz="2400" dirty="0">
              <a:solidFill>
                <a:schemeClr val="tx1"/>
              </a:solidFill>
              <a:cs typeface="Arial"/>
            </a:endParaRPr>
          </a:p>
          <a:p>
            <a:pPr lvl="1">
              <a:spcBef>
                <a:spcPts val="750"/>
              </a:spcBef>
              <a:buSzPct val="100000"/>
              <a:buChar char="•"/>
            </a:pPr>
            <a:r>
              <a:rPr lang="en-US" sz="2400" dirty="0">
                <a:solidFill>
                  <a:schemeClr val="tx1"/>
                </a:solidFill>
                <a:latin typeface="Arial"/>
                <a:cs typeface="Arial"/>
              </a:rPr>
              <a:t> providing student feedback;</a:t>
            </a:r>
          </a:p>
          <a:p>
            <a:pPr lvl="2">
              <a:spcBef>
                <a:spcPts val="750"/>
              </a:spcBef>
              <a:buSzPct val="100000"/>
              <a:buChar char="•"/>
            </a:pPr>
            <a:r>
              <a:rPr lang="en-US" sz="2400" dirty="0">
                <a:solidFill>
                  <a:schemeClr val="tx1"/>
                </a:solidFill>
                <a:latin typeface="Arial"/>
                <a:cs typeface="Arial"/>
              </a:rPr>
              <a:t>Staff need to be trained how to provide both positive feedback and constructive feedback; this feedback should specifically share what behaviors the student did well or did not do well to earn them the ratings they received on the daily progress report, if the student receives constructive feedback it is also important to tell them what the expected behavior is so they can work to improve this behavior for next time</a:t>
            </a:r>
          </a:p>
          <a:p>
            <a:pPr lvl="1">
              <a:spcBef>
                <a:spcPts val="750"/>
              </a:spcBef>
              <a:buSzPct val="100000"/>
              <a:buChar char="•"/>
            </a:pPr>
            <a:r>
              <a:rPr lang="en-US" sz="2400" dirty="0">
                <a:solidFill>
                  <a:schemeClr val="tx1"/>
                </a:solidFill>
                <a:latin typeface="Arial"/>
                <a:cs typeface="Arial"/>
              </a:rPr>
              <a:t> providing rewards; </a:t>
            </a:r>
          </a:p>
          <a:p>
            <a:pPr lvl="2">
              <a:spcBef>
                <a:spcPts val="750"/>
              </a:spcBef>
              <a:buSzPct val="100000"/>
              <a:buChar char="•"/>
            </a:pPr>
            <a:r>
              <a:rPr lang="en-US" sz="2400" dirty="0">
                <a:solidFill>
                  <a:schemeClr val="tx1"/>
                </a:solidFill>
                <a:latin typeface="Arial"/>
                <a:cs typeface="Arial"/>
              </a:rPr>
              <a:t>Staff and mentors need to be trained on what the potential rewards for the student are, where or how to give them access to these rewards, and when is the appropriate to give access to the rewards.</a:t>
            </a:r>
          </a:p>
          <a:p>
            <a:pPr lvl="2">
              <a:spcBef>
                <a:spcPts val="750"/>
              </a:spcBef>
              <a:buSzPct val="100000"/>
              <a:buChar char="•"/>
            </a:pPr>
            <a:r>
              <a:rPr lang="en-US" sz="2400" dirty="0">
                <a:solidFill>
                  <a:schemeClr val="tx1"/>
                </a:solidFill>
                <a:latin typeface="Arial"/>
                <a:cs typeface="Arial"/>
              </a:rPr>
              <a:t>Staff and mentors also need to be trained to pair the providing of the reward with the positive feedback to help the student connect the behaviors they engaged in and how that allowed the student to earn access to these rewards. </a:t>
            </a:r>
          </a:p>
          <a:p>
            <a:pPr lvl="1">
              <a:spcBef>
                <a:spcPts val="750"/>
              </a:spcBef>
              <a:buSzPct val="100000"/>
              <a:buChar char="•"/>
            </a:pPr>
            <a:r>
              <a:rPr lang="en-US" sz="2400" dirty="0">
                <a:solidFill>
                  <a:schemeClr val="tx1"/>
                </a:solidFill>
                <a:latin typeface="Arial"/>
                <a:cs typeface="Arial"/>
              </a:rPr>
              <a:t> managing student data; and</a:t>
            </a:r>
          </a:p>
          <a:p>
            <a:pPr lvl="2">
              <a:spcBef>
                <a:spcPts val="750"/>
              </a:spcBef>
              <a:buSzPct val="100000"/>
              <a:buChar char="•"/>
            </a:pPr>
            <a:r>
              <a:rPr lang="en-US" sz="2400" dirty="0">
                <a:solidFill>
                  <a:schemeClr val="tx1"/>
                </a:solidFill>
                <a:latin typeface="Arial"/>
                <a:cs typeface="Arial"/>
              </a:rPr>
              <a:t>Staff and mentors need to be trained to know how to total the daily progress reports points, calculate the total percentage, what they are supposed to do with the daily progress reports each day, and if or when they are supposed to log the student’s data to get an average and graphically represent the data so it can be reviewed by the Check-In/Check-Out Coordinator and data teams</a:t>
            </a:r>
          </a:p>
          <a:p>
            <a:pPr lvl="1">
              <a:spcBef>
                <a:spcPts val="750"/>
              </a:spcBef>
              <a:buSzPct val="100000"/>
              <a:buChar char="•"/>
            </a:pPr>
            <a:r>
              <a:rPr lang="en-US" sz="2400" dirty="0">
                <a:solidFill>
                  <a:schemeClr val="tx1"/>
                </a:solidFill>
                <a:latin typeface="Arial"/>
                <a:cs typeface="Arial"/>
              </a:rPr>
              <a:t> communicating with parents.</a:t>
            </a:r>
          </a:p>
          <a:p>
            <a:pPr lvl="2">
              <a:spcBef>
                <a:spcPts val="750"/>
              </a:spcBef>
              <a:buSzPct val="100000"/>
              <a:buChar char="•"/>
            </a:pPr>
            <a:r>
              <a:rPr lang="en-US" sz="2400" dirty="0">
                <a:solidFill>
                  <a:schemeClr val="tx1"/>
                </a:solidFill>
                <a:latin typeface="Arial"/>
                <a:cs typeface="Arial"/>
              </a:rPr>
              <a:t>Staff and mentors need to be trained to know how to explain the intervention to parents, how to complete the parent communication report for the student, and how to give additional feedback to parents when the student is either responding to the intervention positively or negatively</a:t>
            </a:r>
            <a:endParaRPr lang="en-US" sz="2400" dirty="0">
              <a:solidFill>
                <a:srgbClr val="000000"/>
              </a:solidFill>
              <a:latin typeface="Arial"/>
              <a:cs typeface="Arial"/>
            </a:endParaRPr>
          </a:p>
          <a:p>
            <a:pPr lvl="2">
              <a:spcBef>
                <a:spcPts val="750"/>
              </a:spcBef>
              <a:buSzPct val="100000"/>
              <a:buFont typeface="Arial"/>
              <a:buChar char="•"/>
            </a:pPr>
            <a:r>
              <a:rPr lang="en-US" dirty="0"/>
              <a:t>Don’t forget to “onboard” new students, families, and teachers or mentors when you add additional members throughout the school year </a:t>
            </a:r>
            <a:endParaRPr lang="en-US" sz="2400" b="0" dirty="0">
              <a:latin typeface="Arial"/>
              <a:cs typeface="Arial"/>
            </a:endParaRPr>
          </a:p>
          <a:p>
            <a:endParaRPr lang="en-US" dirty="0"/>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54</a:t>
            </a:fld>
            <a:endParaRPr lang="en-US"/>
          </a:p>
        </p:txBody>
      </p:sp>
    </p:spTree>
    <p:extLst>
      <p:ext uri="{BB962C8B-B14F-4D97-AF65-F5344CB8AC3E}">
        <p14:creationId xmlns:p14="http://schemas.microsoft.com/office/powerpoint/2010/main" val="33458209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Main Idea: </a:t>
            </a:r>
            <a:r>
              <a:rPr lang="en-US" b="0" dirty="0"/>
              <a:t>This is an example of a Parent Notification Form. Parent notification forms inform parents that their child has been nominated for the intervention. Discuss the components. </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55</a:t>
            </a:fld>
            <a:endParaRPr lang="en-US"/>
          </a:p>
        </p:txBody>
      </p:sp>
    </p:spTree>
    <p:extLst>
      <p:ext uri="{BB962C8B-B14F-4D97-AF65-F5344CB8AC3E}">
        <p14:creationId xmlns:p14="http://schemas.microsoft.com/office/powerpoint/2010/main" val="21561501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9C9BD-55BD-A4A8-EA06-64B106625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B4E28D-EDA1-1173-98BE-76FB392C2F8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7D8C8F5-04EC-7092-2785-C022E3AC96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FE25BF-7EAD-E45B-578A-BDAA1555342E}"/>
              </a:ext>
            </a:extLst>
          </p:cNvPr>
          <p:cNvSpPr>
            <a:spLocks noGrp="1"/>
          </p:cNvSpPr>
          <p:nvPr>
            <p:ph type="sldNum" sz="quarter" idx="5"/>
          </p:nvPr>
        </p:nvSpPr>
        <p:spPr/>
        <p:txBody>
          <a:bodyPr/>
          <a:lstStyle/>
          <a:p>
            <a:fld id="{006BE02D-20C0-F840-AFAC-BEA99C74FDC2}" type="slidenum">
              <a:rPr lang="en-US" smtClean="0"/>
              <a:pPr/>
              <a:t>56</a:t>
            </a:fld>
            <a:endParaRPr lang="en-US"/>
          </a:p>
        </p:txBody>
      </p:sp>
    </p:spTree>
    <p:extLst>
      <p:ext uri="{BB962C8B-B14F-4D97-AF65-F5344CB8AC3E}">
        <p14:creationId xmlns:p14="http://schemas.microsoft.com/office/powerpoint/2010/main" val="38266142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01B7E-0F78-E0EE-ADE2-29A468EA4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897827-13A0-B90F-1722-A0EEEC446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EDBCA-BE79-8939-A144-EF6072D8C7F5}"/>
              </a:ext>
            </a:extLst>
          </p:cNvPr>
          <p:cNvSpPr>
            <a:spLocks noGrp="1"/>
          </p:cNvSpPr>
          <p:nvPr>
            <p:ph type="body" idx="1"/>
          </p:nvPr>
        </p:nvSpPr>
        <p:spPr/>
        <p:txBody>
          <a:bodyPr/>
          <a:lstStyle/>
          <a:p>
            <a:r>
              <a:rPr lang="en-US" dirty="0">
                <a:latin typeface="Calibri"/>
                <a:ea typeface="Calibri"/>
                <a:cs typeface="Calibri"/>
              </a:rPr>
              <a:t>Resources:</a:t>
            </a:r>
            <a:endParaRPr lang="en-US" dirty="0">
              <a:ea typeface="Lato Light"/>
              <a:cs typeface="Lato Light"/>
            </a:endParaRPr>
          </a:p>
          <a:p>
            <a:endParaRPr lang="en-US" dirty="0">
              <a:latin typeface="Calibri"/>
              <a:ea typeface="Calibri"/>
              <a:cs typeface="Calibri"/>
            </a:endParaRPr>
          </a:p>
          <a:p>
            <a:pPr marL="228600" indent="-228600">
              <a:buAutoNum type="arabicPeriod"/>
            </a:pPr>
            <a:r>
              <a:rPr lang="en-US" dirty="0">
                <a:latin typeface="Calibri"/>
                <a:ea typeface="Calibri"/>
                <a:cs typeface="Calibri"/>
              </a:rPr>
              <a:t>Check-in/Check-out Brief:</a:t>
            </a:r>
            <a:r>
              <a:rPr lang="en-US" dirty="0"/>
              <a:t> </a:t>
            </a:r>
            <a:r>
              <a:rPr lang="en-US" dirty="0">
                <a:hlinkClick r:id="rId3">
                  <a:extLst>
                    <a:ext uri="{A12FA001-AC4F-418D-AE19-62706E023703}">
                      <ahyp:hlinkClr xmlns:ahyp="http://schemas.microsoft.com/office/drawing/2018/hyperlinkcolor" val="tx"/>
                    </a:ext>
                  </a:extLst>
                </a:hlinkClick>
              </a:rPr>
              <a:t>https://tennesseetsc.org/wp-content/uploads/2024/04/Check-in-Check-Out-Brief.pdf_Comms-Approved_41124.pdf</a:t>
            </a:r>
            <a:r>
              <a:rPr lang="en-US" dirty="0"/>
              <a:t>     </a:t>
            </a:r>
            <a:endParaRPr lang="en-US" dirty="0">
              <a:ea typeface="Lato Light"/>
              <a:cs typeface="Lato Light"/>
            </a:endParaRPr>
          </a:p>
          <a:p>
            <a:r>
              <a:rPr lang="en-US" dirty="0">
                <a:latin typeface="Calibri"/>
                <a:ea typeface="Calibri"/>
                <a:cs typeface="Calibri"/>
              </a:rPr>
              <a:t> 2. </a:t>
            </a:r>
            <a:r>
              <a:rPr lang="en-US" dirty="0"/>
              <a:t>Check-in/Check-out Implementation Materials: </a:t>
            </a:r>
            <a:r>
              <a:rPr lang="en-US" dirty="0">
                <a:hlinkClick r:id="rId4"/>
              </a:rPr>
              <a:t>https://tennesseetsc.org/wp-content/uploads/2024/05/Check-In-Check-Out-Implementation-Materials_Comms-Approved_43024.pdf</a:t>
            </a:r>
            <a:r>
              <a:rPr lang="en-US" dirty="0"/>
              <a:t> </a:t>
            </a:r>
          </a:p>
          <a:p>
            <a:endParaRPr lang="en-US" dirty="0"/>
          </a:p>
        </p:txBody>
      </p:sp>
      <p:sp>
        <p:nvSpPr>
          <p:cNvPr id="4" name="Slide Number Placeholder 3">
            <a:extLst>
              <a:ext uri="{FF2B5EF4-FFF2-40B4-BE49-F238E27FC236}">
                <a16:creationId xmlns:a16="http://schemas.microsoft.com/office/drawing/2014/main" id="{A2FA6414-A89B-ECFC-8468-18729BDF88DA}"/>
              </a:ext>
            </a:extLst>
          </p:cNvPr>
          <p:cNvSpPr>
            <a:spLocks noGrp="1"/>
          </p:cNvSpPr>
          <p:nvPr>
            <p:ph type="sldNum" sz="quarter" idx="5"/>
          </p:nvPr>
        </p:nvSpPr>
        <p:spPr/>
        <p:txBody>
          <a:bodyPr/>
          <a:lstStyle/>
          <a:p>
            <a:fld id="{006BE02D-20C0-F840-AFAC-BEA99C74FDC2}" type="slidenum">
              <a:rPr lang="en-US" smtClean="0"/>
              <a:pPr/>
              <a:t>57</a:t>
            </a:fld>
            <a:endParaRPr lang="en-US"/>
          </a:p>
        </p:txBody>
      </p:sp>
    </p:spTree>
    <p:extLst>
      <p:ext uri="{BB962C8B-B14F-4D97-AF65-F5344CB8AC3E}">
        <p14:creationId xmlns:p14="http://schemas.microsoft.com/office/powerpoint/2010/main" val="5801143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604F0-4155-F1D9-6CDE-36625BCC2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BA70F8-6219-92EF-CEEA-4BE7A0BAB8A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2E1A262-CE22-1E40-C302-51E77FC0F5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8F26F3-2FBF-AF2F-B868-CBA74E6F783A}"/>
              </a:ext>
            </a:extLst>
          </p:cNvPr>
          <p:cNvSpPr>
            <a:spLocks noGrp="1"/>
          </p:cNvSpPr>
          <p:nvPr>
            <p:ph type="sldNum" sz="quarter" idx="5"/>
          </p:nvPr>
        </p:nvSpPr>
        <p:spPr/>
        <p:txBody>
          <a:bodyPr/>
          <a:lstStyle/>
          <a:p>
            <a:fld id="{006BE02D-20C0-F840-AFAC-BEA99C74FDC2}" type="slidenum">
              <a:rPr lang="en-US" smtClean="0"/>
              <a:pPr/>
              <a:t>58</a:t>
            </a:fld>
            <a:endParaRPr lang="en-US"/>
          </a:p>
        </p:txBody>
      </p:sp>
    </p:spTree>
    <p:extLst>
      <p:ext uri="{BB962C8B-B14F-4D97-AF65-F5344CB8AC3E}">
        <p14:creationId xmlns:p14="http://schemas.microsoft.com/office/powerpoint/2010/main" val="30394195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59FE7-0314-284F-8B52-09A694C2E5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DAA0D-0903-8686-1C7E-BC8C4B8F8BA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BB17F27-4B17-27A1-AC9E-7D6AAE4719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0B2760-6758-49C6-7580-71E06815DC94}"/>
              </a:ext>
            </a:extLst>
          </p:cNvPr>
          <p:cNvSpPr>
            <a:spLocks noGrp="1"/>
          </p:cNvSpPr>
          <p:nvPr>
            <p:ph type="sldNum" sz="quarter" idx="5"/>
          </p:nvPr>
        </p:nvSpPr>
        <p:spPr/>
        <p:txBody>
          <a:bodyPr/>
          <a:lstStyle/>
          <a:p>
            <a:fld id="{006BE02D-20C0-F840-AFAC-BEA99C74FDC2}" type="slidenum">
              <a:rPr lang="en-US" smtClean="0"/>
              <a:pPr/>
              <a:t>59</a:t>
            </a:fld>
            <a:endParaRPr lang="en-US"/>
          </a:p>
        </p:txBody>
      </p:sp>
    </p:spTree>
    <p:extLst>
      <p:ext uri="{BB962C8B-B14F-4D97-AF65-F5344CB8AC3E}">
        <p14:creationId xmlns:p14="http://schemas.microsoft.com/office/powerpoint/2010/main" val="338887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6</a:t>
            </a:fld>
            <a:endParaRPr lang="en-US"/>
          </a:p>
        </p:txBody>
      </p:sp>
    </p:spTree>
    <p:extLst>
      <p:ext uri="{BB962C8B-B14F-4D97-AF65-F5344CB8AC3E}">
        <p14:creationId xmlns:p14="http://schemas.microsoft.com/office/powerpoint/2010/main" val="26579645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C016F-CB1D-13FC-F37F-25CB989CB7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C7F2D-5878-6F06-9670-6CDB516C1C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C41527-4BDE-7912-25C9-3533903B53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01657E-0430-7B00-B0FA-ABE7AFF68161}"/>
              </a:ext>
            </a:extLst>
          </p:cNvPr>
          <p:cNvSpPr>
            <a:spLocks noGrp="1"/>
          </p:cNvSpPr>
          <p:nvPr>
            <p:ph type="sldNum" sz="quarter" idx="5"/>
          </p:nvPr>
        </p:nvSpPr>
        <p:spPr/>
        <p:txBody>
          <a:bodyPr/>
          <a:lstStyle/>
          <a:p>
            <a:fld id="{006BE02D-20C0-F840-AFAC-BEA99C74FDC2}" type="slidenum">
              <a:rPr lang="en-US" smtClean="0"/>
              <a:pPr/>
              <a:t>60</a:t>
            </a:fld>
            <a:endParaRPr lang="en-US"/>
          </a:p>
        </p:txBody>
      </p:sp>
    </p:spTree>
    <p:extLst>
      <p:ext uri="{BB962C8B-B14F-4D97-AF65-F5344CB8AC3E}">
        <p14:creationId xmlns:p14="http://schemas.microsoft.com/office/powerpoint/2010/main" val="31811882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68F24-3EC3-5D1F-88CE-2354472A2F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C001EB-C08E-CE5F-525C-444E1AFB9AA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7F30479-A23F-1CC5-AE18-C3DDF3C5DF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1AEA7D-274C-7218-5374-246A33DEA2D3}"/>
              </a:ext>
            </a:extLst>
          </p:cNvPr>
          <p:cNvSpPr>
            <a:spLocks noGrp="1"/>
          </p:cNvSpPr>
          <p:nvPr>
            <p:ph type="sldNum" sz="quarter" idx="5"/>
          </p:nvPr>
        </p:nvSpPr>
        <p:spPr/>
        <p:txBody>
          <a:bodyPr/>
          <a:lstStyle/>
          <a:p>
            <a:fld id="{006BE02D-20C0-F840-AFAC-BEA99C74FDC2}" type="slidenum">
              <a:rPr lang="en-US" smtClean="0"/>
              <a:pPr/>
              <a:t>61</a:t>
            </a:fld>
            <a:endParaRPr lang="en-US"/>
          </a:p>
        </p:txBody>
      </p:sp>
    </p:spTree>
    <p:extLst>
      <p:ext uri="{BB962C8B-B14F-4D97-AF65-F5344CB8AC3E}">
        <p14:creationId xmlns:p14="http://schemas.microsoft.com/office/powerpoint/2010/main" val="256142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ECD72-2567-8F71-CE24-66C80AC84B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C99EF-ACF1-0685-91D3-98BE9F2CF07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F2BD7F6-15CD-8125-E49B-0AFE308D95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0400C9-9F7E-F555-DA26-604F293E5076}"/>
              </a:ext>
            </a:extLst>
          </p:cNvPr>
          <p:cNvSpPr>
            <a:spLocks noGrp="1"/>
          </p:cNvSpPr>
          <p:nvPr>
            <p:ph type="sldNum" sz="quarter" idx="5"/>
          </p:nvPr>
        </p:nvSpPr>
        <p:spPr/>
        <p:txBody>
          <a:bodyPr/>
          <a:lstStyle/>
          <a:p>
            <a:fld id="{006BE02D-20C0-F840-AFAC-BEA99C74FDC2}" type="slidenum">
              <a:rPr lang="en-US" smtClean="0"/>
              <a:pPr/>
              <a:t>62</a:t>
            </a:fld>
            <a:endParaRPr lang="en-US"/>
          </a:p>
        </p:txBody>
      </p:sp>
    </p:spTree>
    <p:extLst>
      <p:ext uri="{BB962C8B-B14F-4D97-AF65-F5344CB8AC3E}">
        <p14:creationId xmlns:p14="http://schemas.microsoft.com/office/powerpoint/2010/main" val="38477967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E8E1A-BC97-BFE6-33E0-450D1680C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CF9BF-2A53-73A9-AF04-0BFD0F5E880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510CBE2-1BAA-9F6D-90D1-165C426A4E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A3D690-8CF0-2A28-B350-085FA305ED66}"/>
              </a:ext>
            </a:extLst>
          </p:cNvPr>
          <p:cNvSpPr>
            <a:spLocks noGrp="1"/>
          </p:cNvSpPr>
          <p:nvPr>
            <p:ph type="sldNum" sz="quarter" idx="5"/>
          </p:nvPr>
        </p:nvSpPr>
        <p:spPr/>
        <p:txBody>
          <a:bodyPr/>
          <a:lstStyle/>
          <a:p>
            <a:fld id="{006BE02D-20C0-F840-AFAC-BEA99C74FDC2}" type="slidenum">
              <a:rPr lang="en-US" smtClean="0"/>
              <a:pPr/>
              <a:t>63</a:t>
            </a:fld>
            <a:endParaRPr lang="en-US"/>
          </a:p>
        </p:txBody>
      </p:sp>
    </p:spTree>
    <p:extLst>
      <p:ext uri="{BB962C8B-B14F-4D97-AF65-F5344CB8AC3E}">
        <p14:creationId xmlns:p14="http://schemas.microsoft.com/office/powerpoint/2010/main" val="36461233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15856-76A1-FEEE-28B4-60F86D4733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97A34-9689-9407-88DE-F5145C29D64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4FBE0F8-B7DB-507C-682A-B0CDFED8BC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6BCF93-D467-72EB-8C41-1D0865D66B0A}"/>
              </a:ext>
            </a:extLst>
          </p:cNvPr>
          <p:cNvSpPr>
            <a:spLocks noGrp="1"/>
          </p:cNvSpPr>
          <p:nvPr>
            <p:ph type="sldNum" sz="quarter" idx="5"/>
          </p:nvPr>
        </p:nvSpPr>
        <p:spPr/>
        <p:txBody>
          <a:bodyPr/>
          <a:lstStyle/>
          <a:p>
            <a:fld id="{006BE02D-20C0-F840-AFAC-BEA99C74FDC2}" type="slidenum">
              <a:rPr lang="en-US" smtClean="0"/>
              <a:pPr/>
              <a:t>64</a:t>
            </a:fld>
            <a:endParaRPr lang="en-US"/>
          </a:p>
        </p:txBody>
      </p:sp>
    </p:spTree>
    <p:extLst>
      <p:ext uri="{BB962C8B-B14F-4D97-AF65-F5344CB8AC3E}">
        <p14:creationId xmlns:p14="http://schemas.microsoft.com/office/powerpoint/2010/main" val="15158265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93DD2-2098-B66B-1ED4-7C6CA92D44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4788F-3C8D-3F88-B70D-99EAAB3D9BB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8C93EF7-F3FA-9E6C-92C0-8F656F11AD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901946-3D5D-FB7E-8EEE-7E195D90BEE2}"/>
              </a:ext>
            </a:extLst>
          </p:cNvPr>
          <p:cNvSpPr>
            <a:spLocks noGrp="1"/>
          </p:cNvSpPr>
          <p:nvPr>
            <p:ph type="sldNum" sz="quarter" idx="5"/>
          </p:nvPr>
        </p:nvSpPr>
        <p:spPr/>
        <p:txBody>
          <a:bodyPr/>
          <a:lstStyle/>
          <a:p>
            <a:fld id="{006BE02D-20C0-F840-AFAC-BEA99C74FDC2}" type="slidenum">
              <a:rPr lang="en-US" smtClean="0"/>
              <a:pPr/>
              <a:t>65</a:t>
            </a:fld>
            <a:endParaRPr lang="en-US"/>
          </a:p>
        </p:txBody>
      </p:sp>
    </p:spTree>
    <p:extLst>
      <p:ext uri="{BB962C8B-B14F-4D97-AF65-F5344CB8AC3E}">
        <p14:creationId xmlns:p14="http://schemas.microsoft.com/office/powerpoint/2010/main" val="7434389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104E7-D37D-D64E-4415-8AA3DCDB5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D49239-27EF-1D62-61EC-5CB00B90F6F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98221AD-AA60-A695-9F81-4EADABE69C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CAF209-5F8A-BB9C-D197-B8A79BE3682B}"/>
              </a:ext>
            </a:extLst>
          </p:cNvPr>
          <p:cNvSpPr>
            <a:spLocks noGrp="1"/>
          </p:cNvSpPr>
          <p:nvPr>
            <p:ph type="sldNum" sz="quarter" idx="5"/>
          </p:nvPr>
        </p:nvSpPr>
        <p:spPr/>
        <p:txBody>
          <a:bodyPr/>
          <a:lstStyle/>
          <a:p>
            <a:fld id="{006BE02D-20C0-F840-AFAC-BEA99C74FDC2}" type="slidenum">
              <a:rPr lang="en-US" smtClean="0"/>
              <a:pPr/>
              <a:t>66</a:t>
            </a:fld>
            <a:endParaRPr lang="en-US"/>
          </a:p>
        </p:txBody>
      </p:sp>
    </p:spTree>
    <p:extLst>
      <p:ext uri="{BB962C8B-B14F-4D97-AF65-F5344CB8AC3E}">
        <p14:creationId xmlns:p14="http://schemas.microsoft.com/office/powerpoint/2010/main" val="82872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a:t>Main Idea:</a:t>
            </a:r>
          </a:p>
          <a:p>
            <a:endParaRPr lang="en-US" b="1"/>
          </a:p>
          <a:p>
            <a:r>
              <a:rPr lang="en-US" b="0"/>
              <a:t>The Learning Objectives covered during this training are:</a:t>
            </a:r>
          </a:p>
          <a:p>
            <a:endParaRPr lang="en-US" sz="1200" b="1" i="0" u="none" strike="noStrike" kern="1200">
              <a:solidFill>
                <a:srgbClr val="3C3E40"/>
              </a:solidFill>
              <a:effectLst/>
              <a:latin typeface="Arial" panose="020B0604020202020204" pitchFamily="34" charset="0"/>
              <a:cs typeface="Arial" panose="020B0604020202020204" pitchFamily="34" charset="0"/>
            </a:endParaRPr>
          </a:p>
          <a:p>
            <a:pPr marL="342900" indent="-342900">
              <a:buAutoNum type="arabicParenR"/>
            </a:pPr>
            <a:r>
              <a:rPr lang="en-US" sz="1200" b="0" i="0" u="none" strike="noStrike" kern="1200">
                <a:solidFill>
                  <a:srgbClr val="3C3E40"/>
                </a:solidFill>
                <a:effectLst/>
                <a:latin typeface="Arial" panose="020B0604020202020204" pitchFamily="34" charset="0"/>
                <a:cs typeface="Arial" panose="020B0604020202020204" pitchFamily="34" charset="0"/>
              </a:rPr>
              <a:t>Recognize the components of Check-In/Check-Out and conditions that make it effective as a Tier II intervention. </a:t>
            </a:r>
          </a:p>
          <a:p>
            <a:pPr marL="342900" indent="-342900">
              <a:buAutoNum type="arabicParenR"/>
            </a:pPr>
            <a:r>
              <a:rPr lang="en-US" sz="1200" b="0" i="0" u="none" strike="noStrike" kern="1200">
                <a:solidFill>
                  <a:srgbClr val="3C3E40"/>
                </a:solidFill>
                <a:effectLst/>
                <a:latin typeface="Arial" panose="020B0604020202020204" pitchFamily="34" charset="0"/>
                <a:cs typeface="Arial" panose="020B0604020202020204" pitchFamily="34" charset="0"/>
              </a:rPr>
              <a:t>Understand the steps for setting up Check-In/Check-Out in your school.</a:t>
            </a:r>
          </a:p>
          <a:p>
            <a:pPr marL="342900" indent="-342900">
              <a:buAutoNum type="arabicParenR"/>
            </a:pPr>
            <a:r>
              <a:rPr lang="en-US" sz="1200" b="0" i="0" u="none" strike="noStrike" kern="1200">
                <a:solidFill>
                  <a:srgbClr val="3C3E40"/>
                </a:solidFill>
                <a:effectLst/>
                <a:latin typeface="Arial" panose="020B0604020202020204" pitchFamily="34" charset="0"/>
                <a:cs typeface="Arial" panose="020B0604020202020204" pitchFamily="34" charset="0"/>
              </a:rPr>
              <a:t>Identify ways to evaluate the effectiveness of Check-In/Check-Out in your school. </a:t>
            </a:r>
          </a:p>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7</a:t>
            </a:fld>
            <a:endParaRPr lang="en-US"/>
          </a:p>
        </p:txBody>
      </p:sp>
    </p:spTree>
    <p:extLst>
      <p:ext uri="{BB962C8B-B14F-4D97-AF65-F5344CB8AC3E}">
        <p14:creationId xmlns:p14="http://schemas.microsoft.com/office/powerpoint/2010/main" val="333853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0DFEA-5689-0497-44FA-25EDD6D6C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ECE74-0BE6-96DA-255C-1A1401A34BD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C60E86F-BD55-EE1F-669B-F9D3522794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01C2A8-D493-3645-4017-E4DF2F39AC82}"/>
              </a:ext>
            </a:extLst>
          </p:cNvPr>
          <p:cNvSpPr>
            <a:spLocks noGrp="1"/>
          </p:cNvSpPr>
          <p:nvPr>
            <p:ph type="sldNum" sz="quarter" idx="5"/>
          </p:nvPr>
        </p:nvSpPr>
        <p:spPr/>
        <p:txBody>
          <a:bodyPr/>
          <a:lstStyle/>
          <a:p>
            <a:fld id="{006BE02D-20C0-F840-AFAC-BEA99C74FDC2}" type="slidenum">
              <a:rPr lang="en-US" smtClean="0"/>
              <a:pPr/>
              <a:t>8</a:t>
            </a:fld>
            <a:endParaRPr lang="en-US"/>
          </a:p>
        </p:txBody>
      </p:sp>
    </p:spTree>
    <p:extLst>
      <p:ext uri="{BB962C8B-B14F-4D97-AF65-F5344CB8AC3E}">
        <p14:creationId xmlns:p14="http://schemas.microsoft.com/office/powerpoint/2010/main" val="2832735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42323-C569-F4A2-D113-DACB034FA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598A60-3CD1-6A8B-3D48-90BF4D6DEF6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785D384-D8B5-551B-6E76-A15308930BF1}"/>
              </a:ext>
            </a:extLst>
          </p:cNvPr>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cs typeface="Arial"/>
              </a:rPr>
              <a:t>Main Takeaway:</a:t>
            </a:r>
            <a:endParaRPr kumimoji="0" lang="en-US" sz="1200" b="0" i="0" u="none" strike="noStrike" kern="1200" cap="none" spc="0" normalizeH="0" baseline="0" noProof="0" dirty="0">
              <a:ln>
                <a:noFill/>
              </a:ln>
              <a:solidFill>
                <a:prstClr val="black"/>
              </a:solidFill>
              <a:effectLst/>
              <a:uLnTx/>
              <a:uFillTx/>
              <a:latin typeface="Arial"/>
              <a:cs typeface="Arial"/>
            </a:endParaRPr>
          </a:p>
          <a:p>
            <a:pPr>
              <a:defRPr/>
            </a:pPr>
            <a:r>
              <a:rPr lang="en-US" dirty="0">
                <a:solidFill>
                  <a:prstClr val="black"/>
                </a:solidFill>
              </a:rPr>
              <a:t>Tier I should be designed to provide access and opportunity for 100% of our students. Tiered intervention and other student supports are designed to further support student access to Tier I.</a:t>
            </a:r>
            <a:endParaRPr lang="en-US" dirty="0"/>
          </a:p>
          <a:p>
            <a:endParaRPr lang="en-US" dirty="0"/>
          </a:p>
        </p:txBody>
      </p:sp>
      <p:sp>
        <p:nvSpPr>
          <p:cNvPr id="4" name="Slide Number Placeholder 3">
            <a:extLst>
              <a:ext uri="{FF2B5EF4-FFF2-40B4-BE49-F238E27FC236}">
                <a16:creationId xmlns:a16="http://schemas.microsoft.com/office/drawing/2014/main" id="{7A34F59B-A045-8A20-E2F0-E0B6836EB65D}"/>
              </a:ext>
            </a:extLst>
          </p:cNvPr>
          <p:cNvSpPr>
            <a:spLocks noGrp="1"/>
          </p:cNvSpPr>
          <p:nvPr>
            <p:ph type="sldNum" sz="quarter" idx="5"/>
          </p:nvPr>
        </p:nvSpPr>
        <p:spPr/>
        <p:txBody>
          <a:bodyPr/>
          <a:lstStyle/>
          <a:p>
            <a:fld id="{006BE02D-20C0-F840-AFAC-BEA99C74FDC2}" type="slidenum">
              <a:rPr lang="en-US" smtClean="0"/>
              <a:pPr/>
              <a:t>9</a:t>
            </a:fld>
            <a:endParaRPr lang="en-US"/>
          </a:p>
        </p:txBody>
      </p:sp>
    </p:spTree>
    <p:extLst>
      <p:ext uri="{BB962C8B-B14F-4D97-AF65-F5344CB8AC3E}">
        <p14:creationId xmlns:p14="http://schemas.microsoft.com/office/powerpoint/2010/main" val="1887729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722FABF4-1F54-4143-A109-B7E9BE359E78}"/>
              </a:ext>
              <a:ext uri="{C183D7F6-B498-43B3-948B-1728B52AA6E4}">
                <adec:decorative xmlns:adec="http://schemas.microsoft.com/office/drawing/2017/decorative" val="1"/>
              </a:ext>
            </a:extLst>
          </p:cNvPr>
          <p:cNvSpPr/>
          <p:nvPr userDrawn="1"/>
        </p:nvSpPr>
        <p:spPr>
          <a:xfrm flipH="1">
            <a:off x="5278581" y="0"/>
            <a:ext cx="6910242" cy="6858000"/>
          </a:xfrm>
          <a:custGeom>
            <a:avLst/>
            <a:gdLst>
              <a:gd name="connsiteX0" fmla="*/ 2852449 w 6910242"/>
              <a:gd name="connsiteY0" fmla="*/ 0 h 6858000"/>
              <a:gd name="connsiteX1" fmla="*/ 0 w 6910242"/>
              <a:gd name="connsiteY1" fmla="*/ 0 h 6858000"/>
              <a:gd name="connsiteX2" fmla="*/ 0 w 6910242"/>
              <a:gd name="connsiteY2" fmla="*/ 6858000 h 6858000"/>
              <a:gd name="connsiteX3" fmla="*/ 2852449 w 6910242"/>
              <a:gd name="connsiteY3" fmla="*/ 6858000 h 6858000"/>
              <a:gd name="connsiteX4" fmla="*/ 6910242 w 691024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242" h="6858000">
                <a:moveTo>
                  <a:pt x="2852449" y="0"/>
                </a:moveTo>
                <a:lnTo>
                  <a:pt x="0" y="0"/>
                </a:lnTo>
                <a:lnTo>
                  <a:pt x="0" y="6858000"/>
                </a:lnTo>
                <a:lnTo>
                  <a:pt x="2852449" y="6858000"/>
                </a:lnTo>
                <a:lnTo>
                  <a:pt x="6910242" y="6858000"/>
                </a:lnTo>
                <a:close/>
              </a:path>
            </a:pathLst>
          </a:cu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769E765F-C8E9-D0BB-BC71-818915D022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409978" y="0"/>
            <a:ext cx="6778753" cy="6858000"/>
          </a:xfrm>
          <a:prstGeom prst="rect">
            <a:avLst/>
          </a:prstGeom>
        </p:spPr>
      </p:pic>
      <p:sp>
        <p:nvSpPr>
          <p:cNvPr id="10" name="Title 9">
            <a:extLst>
              <a:ext uri="{FF2B5EF4-FFF2-40B4-BE49-F238E27FC236}">
                <a16:creationId xmlns:a16="http://schemas.microsoft.com/office/drawing/2014/main" id="{929C3BD6-72E4-AF75-7230-B392F13CFC73}"/>
              </a:ext>
            </a:extLst>
          </p:cNvPr>
          <p:cNvSpPr>
            <a:spLocks noGrp="1"/>
          </p:cNvSpPr>
          <p:nvPr>
            <p:ph type="title"/>
          </p:nvPr>
        </p:nvSpPr>
        <p:spPr>
          <a:xfrm>
            <a:off x="503238" y="2249002"/>
            <a:ext cx="5590538" cy="1208314"/>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AC18DADC-89CE-954B-92B7-4268AF3D12FB}"/>
              </a:ext>
              <a:ext uri="{C183D7F6-B498-43B3-948B-1728B52AA6E4}">
                <adec:decorative xmlns:adec="http://schemas.microsoft.com/office/drawing/2017/decorative" val="1"/>
              </a:ext>
            </a:extLst>
          </p:cNvPr>
          <p:cNvCxnSpPr>
            <a:cxnSpLocks/>
          </p:cNvCxnSpPr>
          <p:nvPr userDrawn="1"/>
        </p:nvCxnSpPr>
        <p:spPr>
          <a:xfrm>
            <a:off x="503238" y="3633918"/>
            <a:ext cx="71437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9ECF7064-5BC0-1248-BDA0-BEEF30B2D62C}"/>
              </a:ext>
            </a:extLst>
          </p:cNvPr>
          <p:cNvSpPr>
            <a:spLocks noGrp="1"/>
          </p:cNvSpPr>
          <p:nvPr>
            <p:ph type="subTitle" idx="1" hasCustomPrompt="1"/>
          </p:nvPr>
        </p:nvSpPr>
        <p:spPr>
          <a:xfrm>
            <a:off x="503238" y="3810521"/>
            <a:ext cx="5590538" cy="415869"/>
          </a:xfrm>
        </p:spPr>
        <p:txBody>
          <a:bodyPr anchor="ctr">
            <a:noAutofit/>
          </a:bodyPr>
          <a:lstStyle>
            <a:lvl1pPr marL="0" indent="0" algn="l">
              <a:buNone/>
              <a:defRPr sz="2400" b="1" baseline="0">
                <a:solidFill>
                  <a:srgbClr val="000000"/>
                </a:solidFill>
                <a:latin typeface="Arial" panose="020B0604020202020204" pitchFamily="34" charset="0"/>
                <a:cs typeface="Arial" panose="020B0604020202020204" pitchFamily="34" charset="0"/>
              </a:defRPr>
            </a:lvl1pPr>
            <a:lvl2pPr marL="342815" indent="0" algn="ctr">
              <a:buNone/>
              <a:defRPr>
                <a:solidFill>
                  <a:schemeClr val="tx1">
                    <a:tint val="75000"/>
                  </a:schemeClr>
                </a:solidFill>
              </a:defRPr>
            </a:lvl2pPr>
            <a:lvl3pPr marL="685629" indent="0" algn="ctr">
              <a:buNone/>
              <a:defRPr>
                <a:solidFill>
                  <a:schemeClr val="tx1">
                    <a:tint val="75000"/>
                  </a:schemeClr>
                </a:solidFill>
              </a:defRPr>
            </a:lvl3pPr>
            <a:lvl4pPr marL="1028443" indent="0" algn="ctr">
              <a:buNone/>
              <a:defRPr>
                <a:solidFill>
                  <a:schemeClr val="tx1">
                    <a:tint val="75000"/>
                  </a:schemeClr>
                </a:solidFill>
              </a:defRPr>
            </a:lvl4pPr>
            <a:lvl5pPr marL="1371257" indent="0" algn="ctr">
              <a:buNone/>
              <a:defRPr>
                <a:solidFill>
                  <a:schemeClr val="tx1">
                    <a:tint val="75000"/>
                  </a:schemeClr>
                </a:solidFill>
              </a:defRPr>
            </a:lvl5pPr>
            <a:lvl6pPr marL="1714072" indent="0" algn="ctr">
              <a:buNone/>
              <a:defRPr>
                <a:solidFill>
                  <a:schemeClr val="tx1">
                    <a:tint val="75000"/>
                  </a:schemeClr>
                </a:solidFill>
              </a:defRPr>
            </a:lvl6pPr>
            <a:lvl7pPr marL="2056886" indent="0" algn="ctr">
              <a:buNone/>
              <a:defRPr>
                <a:solidFill>
                  <a:schemeClr val="tx1">
                    <a:tint val="75000"/>
                  </a:schemeClr>
                </a:solidFill>
              </a:defRPr>
            </a:lvl7pPr>
            <a:lvl8pPr marL="2399700" indent="0" algn="ctr">
              <a:buNone/>
              <a:defRPr>
                <a:solidFill>
                  <a:schemeClr val="tx1">
                    <a:tint val="75000"/>
                  </a:schemeClr>
                </a:solidFill>
              </a:defRPr>
            </a:lvl8pPr>
            <a:lvl9pPr marL="2742514" indent="0" algn="ctr">
              <a:buNone/>
              <a:defRPr>
                <a:solidFill>
                  <a:schemeClr val="tx1">
                    <a:tint val="75000"/>
                  </a:schemeClr>
                </a:solidFill>
              </a:defRPr>
            </a:lvl9pPr>
          </a:lstStyle>
          <a:p>
            <a:r>
              <a:rPr lang="en-US"/>
              <a:t>Presenter Name </a:t>
            </a:r>
          </a:p>
        </p:txBody>
      </p:sp>
      <p:sp>
        <p:nvSpPr>
          <p:cNvPr id="14" name="Text Placeholder 13">
            <a:extLst>
              <a:ext uri="{FF2B5EF4-FFF2-40B4-BE49-F238E27FC236}">
                <a16:creationId xmlns:a16="http://schemas.microsoft.com/office/drawing/2014/main" id="{43EC2EDF-7C27-5D4D-8894-83C5140693FD}"/>
              </a:ext>
            </a:extLst>
          </p:cNvPr>
          <p:cNvSpPr>
            <a:spLocks noGrp="1"/>
          </p:cNvSpPr>
          <p:nvPr>
            <p:ph type="body" sz="quarter" idx="10" hasCustomPrompt="1"/>
          </p:nvPr>
        </p:nvSpPr>
        <p:spPr>
          <a:xfrm>
            <a:off x="503238" y="4343400"/>
            <a:ext cx="5591175" cy="533400"/>
          </a:xfrm>
        </p:spPr>
        <p:txBody>
          <a:bodyPr>
            <a:normAutofit/>
          </a:bodyPr>
          <a:lstStyle>
            <a:lvl1pPr marL="0" indent="0">
              <a:buNone/>
              <a:defRPr sz="2000" i="1">
                <a:solidFill>
                  <a:srgbClr val="000000"/>
                </a:solidFill>
              </a:defRPr>
            </a:lvl1pPr>
          </a:lstStyle>
          <a:p>
            <a:pPr lvl="0"/>
            <a:r>
              <a:rPr lang="en-US"/>
              <a:t>Date</a:t>
            </a:r>
          </a:p>
        </p:txBody>
      </p:sp>
      <p:pic>
        <p:nvPicPr>
          <p:cNvPr id="8" name="Picture 7" descr="Tennessee Department of Education logo">
            <a:extLst>
              <a:ext uri="{FF2B5EF4-FFF2-40B4-BE49-F238E27FC236}">
                <a16:creationId xmlns:a16="http://schemas.microsoft.com/office/drawing/2014/main" id="{8FF5F5F4-A1F6-E84F-81C1-515EEFC8D18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76152" y="5972469"/>
            <a:ext cx="1586983" cy="627866"/>
          </a:xfrm>
          <a:prstGeom prst="rect">
            <a:avLst/>
          </a:prstGeom>
        </p:spPr>
      </p:pic>
      <p:sp>
        <p:nvSpPr>
          <p:cNvPr id="6" name="Footer Placeholder 5" descr="Tennessee Department of Education copyright">
            <a:extLst>
              <a:ext uri="{FF2B5EF4-FFF2-40B4-BE49-F238E27FC236}">
                <a16:creationId xmlns:a16="http://schemas.microsoft.com/office/drawing/2014/main" id="{8BD35860-815A-E0E5-E19E-5E39067FF8B3}"/>
              </a:ext>
            </a:extLst>
          </p:cNvPr>
          <p:cNvSpPr>
            <a:spLocks noGrp="1"/>
          </p:cNvSpPr>
          <p:nvPr>
            <p:ph type="ftr" sz="quarter" idx="11"/>
          </p:nvPr>
        </p:nvSpPr>
        <p:spPr>
          <a:xfrm>
            <a:off x="1989451" y="6429212"/>
            <a:ext cx="2995330" cy="342246"/>
          </a:xfrm>
        </p:spPr>
        <p:txBody>
          <a:bodyPr/>
          <a:lstStyle>
            <a:lvl1pPr>
              <a:defRPr>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047560"/>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Left Grey Boarder, Citatio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633217"/>
            <a:ext cx="9610246" cy="423418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4F00D020-C816-3EC3-CADA-92EA3CC574E3}"/>
              </a:ext>
            </a:extLst>
          </p:cNvPr>
          <p:cNvSpPr>
            <a:spLocks noGrp="1"/>
          </p:cNvSpPr>
          <p:nvPr>
            <p:ph type="body" sz="quarter" idx="14" hasCustomPrompt="1"/>
          </p:nvPr>
        </p:nvSpPr>
        <p:spPr>
          <a:xfrm>
            <a:off x="2114033" y="6051204"/>
            <a:ext cx="4783137" cy="528456"/>
          </a:xfrm>
        </p:spPr>
        <p:txBody>
          <a:bodyPr anchor="ctr"/>
          <a:lstStyle>
            <a:lvl1pPr marL="0" indent="0">
              <a:buNone/>
              <a:defRPr sz="1800"/>
            </a:lvl1pPr>
          </a:lstStyle>
          <a:p>
            <a:pPr lvl="0"/>
            <a:r>
              <a:rPr lang="en-US"/>
              <a:t>(Click to add citation)</a:t>
            </a:r>
          </a:p>
        </p:txBody>
      </p:sp>
      <p:grpSp>
        <p:nvGrpSpPr>
          <p:cNvPr id="6" name="Group 5">
            <a:extLst>
              <a:ext uri="{FF2B5EF4-FFF2-40B4-BE49-F238E27FC236}">
                <a16:creationId xmlns:a16="http://schemas.microsoft.com/office/drawing/2014/main" id="{05C5839F-2F66-BC7E-01C8-D4E55D69D806}"/>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5" name="Graphic 14">
              <a:extLst>
                <a:ext uri="{FF2B5EF4-FFF2-40B4-BE49-F238E27FC236}">
                  <a16:creationId xmlns:a16="http://schemas.microsoft.com/office/drawing/2014/main" id="{92827A20-0B53-DF86-8F4C-234B2B573D98}"/>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6" name="Picture 15" descr="Tennessee Tiered Supports Center logo">
              <a:extLst>
                <a:ext uri="{FF2B5EF4-FFF2-40B4-BE49-F238E27FC236}">
                  <a16:creationId xmlns:a16="http://schemas.microsoft.com/office/drawing/2014/main" id="{A91FDAAE-A1EB-5ECC-BD6F-435E30B0EA2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39156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no Border with Citati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CFAAF-5625-7D4D-8E3D-266A07FDB861}"/>
              </a:ext>
            </a:extLst>
          </p:cNvPr>
          <p:cNvSpPr>
            <a:spLocks noGrp="1"/>
          </p:cNvSpPr>
          <p:nvPr>
            <p:ph type="title"/>
          </p:nvPr>
        </p:nvSpPr>
        <p:spPr/>
        <p:txBody>
          <a:bodyPr/>
          <a:lstStyle/>
          <a:p>
            <a:r>
              <a:rPr lang="en-US"/>
              <a:t>Click to edit Master title style</a:t>
            </a:r>
          </a:p>
        </p:txBody>
      </p:sp>
      <p:sp>
        <p:nvSpPr>
          <p:cNvPr id="8" name="Text Placeholder 6">
            <a:extLst>
              <a:ext uri="{FF2B5EF4-FFF2-40B4-BE49-F238E27FC236}">
                <a16:creationId xmlns:a16="http://schemas.microsoft.com/office/drawing/2014/main" id="{3017CB97-2350-5B4F-BB4C-38837643373B}"/>
              </a:ext>
            </a:extLst>
          </p:cNvPr>
          <p:cNvSpPr>
            <a:spLocks noGrp="1"/>
          </p:cNvSpPr>
          <p:nvPr>
            <p:ph type="body" sz="quarter" idx="10"/>
          </p:nvPr>
        </p:nvSpPr>
        <p:spPr>
          <a:xfrm>
            <a:off x="507868" y="1634836"/>
            <a:ext cx="11071516" cy="4232568"/>
          </a:xfrm>
        </p:spPr>
        <p:txBody>
          <a:bodyPr/>
          <a:lstStyle>
            <a:lvl1pPr>
              <a:spcBef>
                <a:spcPts val="0"/>
              </a:spcBef>
              <a:spcAft>
                <a:spcPts val="1200"/>
              </a:spcAft>
              <a:buClr>
                <a:srgbClr val="000000"/>
              </a:buClr>
              <a:buFont typeface="Arial" panose="020B0604020202020204" pitchFamily="34" charset="0"/>
              <a:buChar char="•"/>
              <a:defRPr/>
            </a:lvl1pPr>
            <a:lvl2pPr>
              <a:spcBef>
                <a:spcPts val="0"/>
              </a:spcBef>
              <a:spcAft>
                <a:spcPts val="1200"/>
              </a:spcAft>
              <a:buClr>
                <a:srgbClr val="000000"/>
              </a:buClr>
              <a:buFont typeface="Courier New" panose="02070309020205020404" pitchFamily="49" charset="0"/>
              <a:buChar char="o"/>
              <a:defRPr/>
            </a:lvl2pPr>
            <a:lvl3pPr>
              <a:spcBef>
                <a:spcPts val="0"/>
              </a:spcBef>
              <a:spcAft>
                <a:spcPts val="1200"/>
              </a:spcAft>
              <a:buClr>
                <a:srgbClr val="000000"/>
              </a:buClr>
              <a:buFont typeface="Wingdings" pitchFamily="2" charset="2"/>
              <a:buChar char="§"/>
              <a:defRPr/>
            </a:lvl3pPr>
            <a:lvl4pPr>
              <a:spcBef>
                <a:spcPts val="0"/>
              </a:spcBef>
              <a:spcAft>
                <a:spcPts val="1200"/>
              </a:spcAft>
              <a:buClr>
                <a:srgbClr val="000000"/>
              </a:buClr>
              <a:defRPr/>
            </a:lvl4pPr>
            <a:lvl5pPr>
              <a:spcBef>
                <a:spcPts val="0"/>
              </a:spcBef>
              <a:spcAft>
                <a:spcPts val="1200"/>
              </a:spcAft>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9" name="Group 8">
            <a:extLst>
              <a:ext uri="{FF2B5EF4-FFF2-40B4-BE49-F238E27FC236}">
                <a16:creationId xmlns:a16="http://schemas.microsoft.com/office/drawing/2014/main" id="{EEB9DCA8-6238-73FA-AA8B-496493AE31A1}"/>
              </a:ext>
              <a:ext uri="{C183D7F6-B498-43B3-948B-1728B52AA6E4}">
                <adec:decorative xmlns:adec="http://schemas.microsoft.com/office/drawing/2017/decorative" val="1"/>
              </a:ext>
            </a:extLst>
          </p:cNvPr>
          <p:cNvGrpSpPr/>
          <p:nvPr userDrawn="1"/>
        </p:nvGrpSpPr>
        <p:grpSpPr>
          <a:xfrm>
            <a:off x="87606" y="5926132"/>
            <a:ext cx="12013611" cy="175769"/>
            <a:chOff x="-556175" y="5388428"/>
            <a:chExt cx="10206500" cy="149291"/>
          </a:xfrm>
        </p:grpSpPr>
        <p:grpSp>
          <p:nvGrpSpPr>
            <p:cNvPr id="10" name="Group 9">
              <a:extLst>
                <a:ext uri="{FF2B5EF4-FFF2-40B4-BE49-F238E27FC236}">
                  <a16:creationId xmlns:a16="http://schemas.microsoft.com/office/drawing/2014/main" id="{E6E0DAB3-8E7F-4179-1161-920C6AD16CED}"/>
                </a:ext>
              </a:extLst>
            </p:cNvPr>
            <p:cNvGrpSpPr/>
            <p:nvPr userDrawn="1"/>
          </p:nvGrpSpPr>
          <p:grpSpPr>
            <a:xfrm>
              <a:off x="-556175" y="5388428"/>
              <a:ext cx="2501953" cy="149291"/>
              <a:chOff x="6927228" y="7552706"/>
              <a:chExt cx="5016271" cy="227062"/>
            </a:xfrm>
          </p:grpSpPr>
          <p:sp>
            <p:nvSpPr>
              <p:cNvPr id="158" name="Oval 157">
                <a:extLst>
                  <a:ext uri="{FF2B5EF4-FFF2-40B4-BE49-F238E27FC236}">
                    <a16:creationId xmlns:a16="http://schemas.microsoft.com/office/drawing/2014/main" id="{E89AE584-ECF2-BC8F-75B7-FD5400F25381}"/>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A14951DB-187F-4040-708C-126DC2F29AAB}"/>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C125F87B-A46A-80E4-95C0-05BDE8D9E79C}"/>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1" name="Oval 160">
                <a:extLst>
                  <a:ext uri="{FF2B5EF4-FFF2-40B4-BE49-F238E27FC236}">
                    <a16:creationId xmlns:a16="http://schemas.microsoft.com/office/drawing/2014/main" id="{42953198-33F9-0F16-7C66-A49C6E9338F9}"/>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2A8A328E-AEA2-5105-8AA0-28261D7D12FD}"/>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9A185A77-915F-A657-E546-14EFF5EC84AA}"/>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2E2763B5-D7AC-6CEB-4019-17C9F7E180E3}"/>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B5428B0D-A0DF-84A2-5F4C-118C28AA1F48}"/>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E1482D25-C9DF-7AE9-546B-AEC6505C1937}"/>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409CF0F3-6C86-D491-2DB2-029996885DF6}"/>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049FF745-6C23-918E-0F50-5E732756D1DB}"/>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915AB781-D80E-1528-2D5A-02113C439962}"/>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9B49ACA8-1A42-EA1A-929C-88C524C33FF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A219A057-02CC-8E8F-A774-069DC6723C43}"/>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07C0424D-6B10-78A4-5BE6-716B6BF3A12F}"/>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B16DE814-B68C-5689-64A1-DD40A3828856}"/>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10C45777-63EA-B50F-24EC-7B96B5F1D249}"/>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2A2E6ED7-86B9-D2BB-FAA2-B44F4FAC6169}"/>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C2D3B5D4-7226-F5DA-F906-0B278E07C9AA}"/>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8E61B7D9-8616-1B69-E47E-2F36A2BFAA74}"/>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1EA98913-0C8D-F148-4C06-D143BFFE8420}"/>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E011A9FF-3FA3-44EE-6B62-49EF31D515A6}"/>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220B352D-933E-D052-86E0-E3213A1A5BC7}"/>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B4EE8948-DCFC-5A3C-B1A1-7D747B7F3DEA}"/>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6A22C5D8-4E0C-25C2-C360-8A42B99C43A9}"/>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3D6217E5-5652-3CD4-FA09-2CA8075C9964}"/>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8841E1C6-CD78-E85D-FAAE-DE5CC9AE958D}"/>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E7F8FCC9-AA0A-3D1E-8999-AFA40240470F}"/>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3D9D88B8-984B-E7FA-43FE-88645554EC9B}"/>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387E2B27-3299-0789-B3BF-64BD59B4134B}"/>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E93ACDDF-6AB5-DE98-F43B-7C62AA7A642B}"/>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CE6F48BC-592B-1E45-4C1A-969B9FC9FF58}"/>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4FB75B28-9EC0-07B6-14BE-884D15291BDF}"/>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0FBC3A92-D4D1-19AB-C217-97F0FB92ACF2}"/>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DB51306D-986F-CBA6-1B1A-4DC35201EBA4}"/>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336C325A-BD78-6F04-427D-221CFE2C59E1}"/>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3B1C60E9-0BFC-666C-FFB1-0E865D759672}"/>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50BB2FAE-4725-CBDD-A957-1A7BD4554E78}"/>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11F5004D-6574-8868-9F9D-639490F640E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D42ADFC5-B869-8D35-8196-BF5C0D309B5A}"/>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090CA181-22AB-62E7-124E-A4C8A68AF810}"/>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8F46772F-D585-FF06-C210-AEA465F6C06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2CF7641C-36D3-D025-B04F-B7C06A32A9D0}"/>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56EE6309-50B2-6FC9-061D-19DAE6098A76}"/>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35574F29-DC2B-BD22-1DF8-85532E9E3C37}"/>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3" name="Oval 202">
                <a:extLst>
                  <a:ext uri="{FF2B5EF4-FFF2-40B4-BE49-F238E27FC236}">
                    <a16:creationId xmlns:a16="http://schemas.microsoft.com/office/drawing/2014/main" id="{105B2A24-AC78-2E17-5242-24887792A165}"/>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4" name="Oval 203">
                <a:extLst>
                  <a:ext uri="{FF2B5EF4-FFF2-40B4-BE49-F238E27FC236}">
                    <a16:creationId xmlns:a16="http://schemas.microsoft.com/office/drawing/2014/main" id="{D3E0FBE5-D527-71DE-7B78-E4D6EFF26800}"/>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5" name="Oval 204">
                <a:extLst>
                  <a:ext uri="{FF2B5EF4-FFF2-40B4-BE49-F238E27FC236}">
                    <a16:creationId xmlns:a16="http://schemas.microsoft.com/office/drawing/2014/main" id="{52437CE0-ECF8-3019-8B09-FE3C7F0A2310}"/>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1" name="Group 10">
              <a:extLst>
                <a:ext uri="{FF2B5EF4-FFF2-40B4-BE49-F238E27FC236}">
                  <a16:creationId xmlns:a16="http://schemas.microsoft.com/office/drawing/2014/main" id="{1FE2D1AB-3187-983A-F6FC-6DF3B309DCA7}"/>
                </a:ext>
              </a:extLst>
            </p:cNvPr>
            <p:cNvGrpSpPr/>
            <p:nvPr userDrawn="1"/>
          </p:nvGrpSpPr>
          <p:grpSpPr>
            <a:xfrm>
              <a:off x="2008922" y="5388428"/>
              <a:ext cx="2501953" cy="149291"/>
              <a:chOff x="6927228" y="7552706"/>
              <a:chExt cx="5016271" cy="227062"/>
            </a:xfrm>
          </p:grpSpPr>
          <p:sp>
            <p:nvSpPr>
              <p:cNvPr id="110" name="Oval 109">
                <a:extLst>
                  <a:ext uri="{FF2B5EF4-FFF2-40B4-BE49-F238E27FC236}">
                    <a16:creationId xmlns:a16="http://schemas.microsoft.com/office/drawing/2014/main" id="{05D5C87D-406F-F5B2-9E51-3024F2C3FE9B}"/>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1AA05949-F756-9DB4-A157-1801B947DBDB}"/>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5763670D-9A50-2AEB-C658-AB62F95F0262}"/>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3" name="Oval 112">
                <a:extLst>
                  <a:ext uri="{FF2B5EF4-FFF2-40B4-BE49-F238E27FC236}">
                    <a16:creationId xmlns:a16="http://schemas.microsoft.com/office/drawing/2014/main" id="{09BC97B7-2374-4583-C6FA-A05E9A301BA1}"/>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FD1565DA-F2FB-1081-0CEB-FFB247B857B3}"/>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A2A378B5-0171-B107-7AD1-CDF490A561DC}"/>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1B7A67D9-1C2C-7D00-A1F3-D587EF91297E}"/>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FBD2B51E-18B2-BAF4-6E94-BAB3E4D10153}"/>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6A60019C-0F23-3C6D-FA11-656C826DC7EB}"/>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29ECB73A-29AB-FE6D-D389-4332ECC8974F}"/>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21E65C77-796C-273C-7C8C-59D1413654AF}"/>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207B3EF4-5784-B234-30F4-7B383111824F}"/>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1348CE23-30FE-38E8-AD30-95EE9D3E5CB1}"/>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535028FF-CE22-7D9D-1E4A-370869F7830B}"/>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5663307B-9C5E-01A9-2681-1D718E31CF16}"/>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1C2957D7-6C8C-52CB-FD43-D9F41F526A81}"/>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5E770E29-1253-DA3B-91C9-87A504B57772}"/>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299F4DB7-82D8-88EB-F0A0-4CA9D8B9E76E}"/>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5324D024-AEFC-D9AE-CA7B-6D3707E5653A}"/>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2DAEB651-C0F2-B043-551C-BAE008438D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6E892D44-25D8-AAD5-0BF7-4FADA829E3CF}"/>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BA2C46E1-62F1-FA6F-3E2B-E528D95E09EF}"/>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3E376BC8-3966-0F13-8958-8EA8D5F2F33C}"/>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6D3232A1-16C6-F41C-462D-C101C95900B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1B31CEA1-C817-D2A9-35E1-4C0A3883A6D1}"/>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1D1F6E32-2BDD-E88E-3173-11AA7E8D90DB}"/>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4DED25DD-8751-8DB4-38B6-723F62E1F18D}"/>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74C7FF97-6DE5-6CC3-95B1-CCEF8FBCA846}"/>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1883412F-FCB1-3244-84AC-DE4AB8EF3D5E}"/>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FD8A2B32-3261-81A6-EBDF-6D8953EFA660}"/>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319F1ACA-2BE3-89D6-69D6-E6FFEAF0B043}"/>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F4F6F207-E6AD-2D62-122E-D4E95576471F}"/>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3CE58186-80BC-742A-2C7D-71D3B2E61E10}"/>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E2DCC61A-21F9-5548-DBEA-DCEE7CF991DD}"/>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7F34CBF0-7D6A-7362-145C-5C3B83F2C573}"/>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D4940665-1235-0C46-2E54-F128C2D1E271}"/>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0BFED750-7872-664F-F3BF-5C2B363E5649}"/>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4647D4BF-D80F-DFD3-932F-EE1B60214461}"/>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1F5E6F2A-DA5A-D89B-0FCE-00F2E82A1AA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CB4F76D0-75CC-FB48-6145-D6C8A6DDD2A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B870B660-C80E-7B50-4669-B1B445929162}"/>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629C93EF-6D48-6ED7-E40F-1D2F92DF5232}"/>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BD3723D6-6B8F-F477-DAA0-A2EACE0AF9C8}"/>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6491AE3F-96D5-C727-1EB5-4E3075FF71A8}"/>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E4B3A14E-5ED2-C292-D2BB-4E3562851A35}"/>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B1D47CE0-F0AC-8351-D6F1-DE1F32CF20DC}"/>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6" name="Oval 155">
                <a:extLst>
                  <a:ext uri="{FF2B5EF4-FFF2-40B4-BE49-F238E27FC236}">
                    <a16:creationId xmlns:a16="http://schemas.microsoft.com/office/drawing/2014/main" id="{06F26BB0-6AB5-39AA-1E4F-3FAA3BB1B759}"/>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0803B1B1-2B5F-CF4B-CF24-4E3BDF94D743}"/>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2" name="Group 11">
              <a:extLst>
                <a:ext uri="{FF2B5EF4-FFF2-40B4-BE49-F238E27FC236}">
                  <a16:creationId xmlns:a16="http://schemas.microsoft.com/office/drawing/2014/main" id="{3BFF51A7-8748-A560-0EF4-574F3A466459}"/>
                </a:ext>
              </a:extLst>
            </p:cNvPr>
            <p:cNvGrpSpPr/>
            <p:nvPr userDrawn="1"/>
          </p:nvGrpSpPr>
          <p:grpSpPr>
            <a:xfrm>
              <a:off x="4583275" y="5388428"/>
              <a:ext cx="2501953" cy="149291"/>
              <a:chOff x="6927228" y="7552706"/>
              <a:chExt cx="5016271" cy="227062"/>
            </a:xfrm>
          </p:grpSpPr>
          <p:sp>
            <p:nvSpPr>
              <p:cNvPr id="62" name="Oval 61">
                <a:extLst>
                  <a:ext uri="{FF2B5EF4-FFF2-40B4-BE49-F238E27FC236}">
                    <a16:creationId xmlns:a16="http://schemas.microsoft.com/office/drawing/2014/main" id="{FAFB9EFC-3736-E45E-0E22-7A5B03BD3B83}"/>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74997A62-53A0-158D-94E5-4675FED4CA1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93DE3C00-980A-A7CA-AFBE-AB8CEBF8503C}"/>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7393DE01-EF0E-7E38-F3E9-B1C40CEE5336}"/>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9BAB397-8BCF-0216-84D7-5E2BC5EF4A6F}"/>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A21E1FB0-E1B8-A1B7-4E90-29FE3131860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A04F0108-09F7-FFCB-6264-F5D1327A381F}"/>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75E72610-5F34-35DB-23C2-24D124834BC6}"/>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241C03E9-6852-B756-B024-2615A921C2A5}"/>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3C21F7D7-AA6B-B4FF-D172-54F3EFA40F20}"/>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9865C62A-E179-D56E-4062-7A47CD82CD6F}"/>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25BA81D9-EB01-817C-977C-393B358373C5}"/>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5B8C66AF-7949-5B3F-D3C4-EBC64C2ECF4B}"/>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DA11AC9E-C623-6F34-8544-7233F0C3E11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CD759449-F462-6AA8-9AA5-08BDC55201EC}"/>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1A13058A-E418-440F-01B4-0F94FA8D27B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C603ACF6-AAA3-D68A-2281-FA1F0EA24872}"/>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F19A221F-E037-DDF1-C626-572BCF0760B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C6CAE689-FFC6-BC4D-4C08-A5618A94C529}"/>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E78B6AE0-E96C-AB23-45AA-F4FC9A3FE7EC}"/>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BD812795-7160-5266-6EC4-46F6A22F5F59}"/>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CFF403B8-C9B0-6011-0BE7-DCCF6A55C19A}"/>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4CA1CA35-03B2-29EE-DEE4-C67CA157762F}"/>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D5CD286D-712C-EC79-375F-D970B5D88C47}"/>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F294FAFE-2C76-1A61-99CD-F77C5F70C08B}"/>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54018DD1-A65B-0DCF-DEE9-1FC3E7490DB7}"/>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6F9D6FC8-C795-A38A-84D3-6C417269155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1CEE3AAA-E96A-4C04-69B5-A175DD865981}"/>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81C3A6CB-37AA-4E1F-C76F-7E344532D107}"/>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BBA7B897-66B0-B315-ABCA-624DFA38C3E5}"/>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10684CF9-F944-C6AB-B4B0-755543E62D9D}"/>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55051542-D655-6A86-DB16-F705E6848200}"/>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F96747DB-FDAD-0374-452D-D482D4101559}"/>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52DE2428-E16C-C688-F476-1A94453F96AC}"/>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207CE99E-ABDF-28E4-5B7B-93E07CBC31A4}"/>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1EDAAC4D-F8C8-7EB6-8768-418A7B52A3CA}"/>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188AE57B-0601-9872-3052-04003AA05093}"/>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110E132D-7085-8CD2-C68E-1D769EC24D66}"/>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0FA64BAA-2A48-092E-E184-B58AEB9428ED}"/>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B96845A-C7B9-6485-CD9D-5FF0CBECF086}"/>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5D14DC65-1E93-033F-8812-A7E61A26BB1D}"/>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607EFE90-29E4-2404-49DD-1319F320ED77}"/>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3D5B4D03-65A3-6C1F-F8FA-09ABD071561C}"/>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7BF1CB08-C67F-8169-EBAD-7517A8E07D6A}"/>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802BA4DF-A165-7547-3F5D-34896E493C07}"/>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4305596D-9FD3-4DEA-22C5-60FB37606BC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8" name="Oval 107">
                <a:extLst>
                  <a:ext uri="{FF2B5EF4-FFF2-40B4-BE49-F238E27FC236}">
                    <a16:creationId xmlns:a16="http://schemas.microsoft.com/office/drawing/2014/main" id="{36BFB48E-12BE-9EE0-B4CF-D21D67045077}"/>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134B98BE-4C3D-9375-98E0-DB3C3144B9F8}"/>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3" name="Group 12">
              <a:extLst>
                <a:ext uri="{FF2B5EF4-FFF2-40B4-BE49-F238E27FC236}">
                  <a16:creationId xmlns:a16="http://schemas.microsoft.com/office/drawing/2014/main" id="{A700B2BD-DC6B-9FF9-9F5D-65F81B965A7C}"/>
                </a:ext>
              </a:extLst>
            </p:cNvPr>
            <p:cNvGrpSpPr/>
            <p:nvPr userDrawn="1"/>
          </p:nvGrpSpPr>
          <p:grpSpPr>
            <a:xfrm>
              <a:off x="7148372" y="5388428"/>
              <a:ext cx="2501953" cy="149291"/>
              <a:chOff x="6927228" y="7552706"/>
              <a:chExt cx="5016271" cy="227062"/>
            </a:xfrm>
          </p:grpSpPr>
          <p:sp>
            <p:nvSpPr>
              <p:cNvPr id="14" name="Oval 13">
                <a:extLst>
                  <a:ext uri="{FF2B5EF4-FFF2-40B4-BE49-F238E27FC236}">
                    <a16:creationId xmlns:a16="http://schemas.microsoft.com/office/drawing/2014/main" id="{A48BEC03-FD23-A0E5-3CE4-BCE0B5FA141E}"/>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a:extLst>
                  <a:ext uri="{FF2B5EF4-FFF2-40B4-BE49-F238E27FC236}">
                    <a16:creationId xmlns:a16="http://schemas.microsoft.com/office/drawing/2014/main" id="{99FE8DB4-D80E-ACB8-A9A5-28D8749734E7}"/>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a:extLst>
                  <a:ext uri="{FF2B5EF4-FFF2-40B4-BE49-F238E27FC236}">
                    <a16:creationId xmlns:a16="http://schemas.microsoft.com/office/drawing/2014/main" id="{9E73B15C-4B7B-7E55-82C5-BBAE0BC4ECDC}"/>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a:extLst>
                  <a:ext uri="{FF2B5EF4-FFF2-40B4-BE49-F238E27FC236}">
                    <a16:creationId xmlns:a16="http://schemas.microsoft.com/office/drawing/2014/main" id="{DEA843BD-682C-9E02-E6A4-2FC3A0486A84}"/>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a:extLst>
                  <a:ext uri="{FF2B5EF4-FFF2-40B4-BE49-F238E27FC236}">
                    <a16:creationId xmlns:a16="http://schemas.microsoft.com/office/drawing/2014/main" id="{EF431D47-D063-3F3C-7AEC-F60CAA6919E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a:extLst>
                  <a:ext uri="{FF2B5EF4-FFF2-40B4-BE49-F238E27FC236}">
                    <a16:creationId xmlns:a16="http://schemas.microsoft.com/office/drawing/2014/main" id="{A8B59FE4-CA1E-5811-E7AA-631E618D86E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a:extLst>
                  <a:ext uri="{FF2B5EF4-FFF2-40B4-BE49-F238E27FC236}">
                    <a16:creationId xmlns:a16="http://schemas.microsoft.com/office/drawing/2014/main" id="{D0F61DFC-B35D-CBED-35E0-60489D8F4083}"/>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a:extLst>
                  <a:ext uri="{FF2B5EF4-FFF2-40B4-BE49-F238E27FC236}">
                    <a16:creationId xmlns:a16="http://schemas.microsoft.com/office/drawing/2014/main" id="{754AA7FA-41DB-7911-2D4A-E2151DB63F3E}"/>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a:extLst>
                  <a:ext uri="{FF2B5EF4-FFF2-40B4-BE49-F238E27FC236}">
                    <a16:creationId xmlns:a16="http://schemas.microsoft.com/office/drawing/2014/main" id="{FDCB213E-FC3E-431D-584C-8608C607814C}"/>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a:extLst>
                  <a:ext uri="{FF2B5EF4-FFF2-40B4-BE49-F238E27FC236}">
                    <a16:creationId xmlns:a16="http://schemas.microsoft.com/office/drawing/2014/main" id="{85493E92-BB15-4F55-D1B0-ED8B29390A70}"/>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a:extLst>
                  <a:ext uri="{FF2B5EF4-FFF2-40B4-BE49-F238E27FC236}">
                    <a16:creationId xmlns:a16="http://schemas.microsoft.com/office/drawing/2014/main" id="{1DD6B125-C939-1E22-B4E1-77C4F4B1898D}"/>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5ED22CA5-C9A6-2798-A86D-2668F3570190}"/>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C8E3698A-DAAB-B701-9872-FCA453BED267}"/>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679FB498-224B-7336-BF52-FCED9AE0C097}"/>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04351B78-58A8-3084-4A2B-74A9F80933CA}"/>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5CE79ED6-1E61-C462-2EAA-56B91A8735EC}"/>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8D4DEE7B-1DAF-CB79-0163-004B5C5BBB44}"/>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2D3B4B0C-1329-7024-1FB1-686414005156}"/>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4A8C36BF-370D-B042-86D1-F90BA8C1A6B3}"/>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F4DA5FDF-77FD-B8DA-6E4F-DEC714E61D5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40361AD0-7467-85A1-6428-72B73DE62F71}"/>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5FFCE93D-6682-93B3-FE98-54D5651DE4D6}"/>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541BA141-CEE8-B498-AB8F-5294A8563B59}"/>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3317D661-5E9B-C497-DEC2-2CB7A18922DA}"/>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4E234A06-57AD-A764-6B6A-419CE89AA4B2}"/>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F64B1D5D-6440-7E9A-E380-78CE0922B43E}"/>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61AAF3EF-E450-AD08-BB9A-399A6C707DF4}"/>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607CDDC8-2553-2F8A-99C9-EEBE354FF525}"/>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639736BB-D6E7-EC42-4459-5D8BB4C2BBD6}"/>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CD3ACD8F-CE60-788C-8A60-A1B018BA0880}"/>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7682D9B4-CFA7-FFB5-3477-79929DB0B6A2}"/>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A128C2F5-B0DB-6ECF-0903-1B2EBABEA299}"/>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FD3E5243-4091-59CD-B9F5-0AA1905FCDE3}"/>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5472BF10-2495-5D9C-E94A-8201A6BFF278}"/>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30C34567-F3ED-9E76-A33B-75A93F2EF212}"/>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C2667B0C-779F-8393-F861-5F48A23753CE}"/>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4EFBA08B-1D47-36DF-79FB-6402FDE2D099}"/>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a:extLst>
                  <a:ext uri="{FF2B5EF4-FFF2-40B4-BE49-F238E27FC236}">
                    <a16:creationId xmlns:a16="http://schemas.microsoft.com/office/drawing/2014/main" id="{358D21A4-34B1-DA24-58D6-EF6B33DDAF8C}"/>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a:extLst>
                  <a:ext uri="{FF2B5EF4-FFF2-40B4-BE49-F238E27FC236}">
                    <a16:creationId xmlns:a16="http://schemas.microsoft.com/office/drawing/2014/main" id="{A78DEED5-6DB5-2544-BECE-E8ABC3CDA7BF}"/>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52B775F6-0EC3-E7AF-F78A-10F53B3FCAC8}"/>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32561A4C-D014-3F60-0643-8A2C35292D29}"/>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6F7B8DC8-C919-091C-576F-A1654343C6E4}"/>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5315C8BE-8C65-C459-DE29-926C1AC385BB}"/>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13963B7E-CC96-9ED9-0213-A03839A7492C}"/>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C9B641E4-4AD8-6F29-29F0-8180156CED7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9CF1F6A9-893A-807E-A41C-07DF207B19D5}"/>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E9580D26-DEB5-D018-9E43-B0B95820A756}"/>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1DD1C4BE-1B5C-F0FC-ACAB-F1C41C437CCB}"/>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sp>
        <p:nvSpPr>
          <p:cNvPr id="207" name="Text Placeholder 206">
            <a:extLst>
              <a:ext uri="{FF2B5EF4-FFF2-40B4-BE49-F238E27FC236}">
                <a16:creationId xmlns:a16="http://schemas.microsoft.com/office/drawing/2014/main" id="{714E117F-7DBE-01EF-7323-ECDF92B5F432}"/>
              </a:ext>
            </a:extLst>
          </p:cNvPr>
          <p:cNvSpPr>
            <a:spLocks noGrp="1"/>
          </p:cNvSpPr>
          <p:nvPr>
            <p:ph type="body" sz="quarter" idx="12" hasCustomPrompt="1"/>
          </p:nvPr>
        </p:nvSpPr>
        <p:spPr>
          <a:xfrm>
            <a:off x="478371" y="6210679"/>
            <a:ext cx="5586413" cy="514350"/>
          </a:xfrm>
        </p:spPr>
        <p:txBody>
          <a:bodyPr anchor="ctr"/>
          <a:lstStyle>
            <a:lvl1pPr>
              <a:buNone/>
              <a:defRPr sz="1800"/>
            </a:lvl1pPr>
          </a:lstStyle>
          <a:p>
            <a:pPr lvl="0"/>
            <a:r>
              <a:rPr lang="en-US"/>
              <a:t>(Click to add citation)</a:t>
            </a:r>
          </a:p>
        </p:txBody>
      </p:sp>
      <p:grpSp>
        <p:nvGrpSpPr>
          <p:cNvPr id="2" name="Group 1">
            <a:extLst>
              <a:ext uri="{FF2B5EF4-FFF2-40B4-BE49-F238E27FC236}">
                <a16:creationId xmlns:a16="http://schemas.microsoft.com/office/drawing/2014/main" id="{A47DFB92-77A8-5EBC-5775-7A22475EADC7}"/>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206" name="Graphic 205">
              <a:extLst>
                <a:ext uri="{FF2B5EF4-FFF2-40B4-BE49-F238E27FC236}">
                  <a16:creationId xmlns:a16="http://schemas.microsoft.com/office/drawing/2014/main" id="{A227C480-EDF5-D770-7718-DBAD2DB065AD}"/>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208" name="Picture 207" descr="Tennessee Tiered Supports Center logo">
              <a:extLst>
                <a:ext uri="{FF2B5EF4-FFF2-40B4-BE49-F238E27FC236}">
                  <a16:creationId xmlns:a16="http://schemas.microsoft.com/office/drawing/2014/main" id="{37633612-317D-7610-5496-6BEC1AFD2E6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814373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No Border balanced logos">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891E509F-E98D-3848-BA75-E94AF92FD6AD}"/>
              </a:ext>
            </a:extLst>
          </p:cNvPr>
          <p:cNvSpPr>
            <a:spLocks noGrp="1"/>
          </p:cNvSpPr>
          <p:nvPr>
            <p:ph type="title"/>
          </p:nvPr>
        </p:nvSpPr>
        <p:spPr>
          <a:xfrm>
            <a:off x="507868" y="228600"/>
            <a:ext cx="11204832"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Text Placeholder 4">
            <a:extLst>
              <a:ext uri="{FF2B5EF4-FFF2-40B4-BE49-F238E27FC236}">
                <a16:creationId xmlns:a16="http://schemas.microsoft.com/office/drawing/2014/main" id="{BD9C32CE-05CD-9E4D-AB4D-99C9C3D549CB}"/>
              </a:ext>
            </a:extLst>
          </p:cNvPr>
          <p:cNvSpPr>
            <a:spLocks noGrp="1"/>
          </p:cNvSpPr>
          <p:nvPr>
            <p:ph type="body" sz="quarter" idx="10"/>
          </p:nvPr>
        </p:nvSpPr>
        <p:spPr>
          <a:xfrm>
            <a:off x="507868" y="1634836"/>
            <a:ext cx="11204831" cy="4378036"/>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6" name="Group 5">
            <a:extLst>
              <a:ext uri="{FF2B5EF4-FFF2-40B4-BE49-F238E27FC236}">
                <a16:creationId xmlns:a16="http://schemas.microsoft.com/office/drawing/2014/main" id="{B5D10000-67FF-DD43-9E31-3F0A5DAC7F84}"/>
              </a:ext>
              <a:ext uri="{C183D7F6-B498-43B3-948B-1728B52AA6E4}">
                <adec:decorative xmlns:adec="http://schemas.microsoft.com/office/drawing/2017/decorative" val="1"/>
              </a:ext>
            </a:extLst>
          </p:cNvPr>
          <p:cNvGrpSpPr/>
          <p:nvPr userDrawn="1"/>
        </p:nvGrpSpPr>
        <p:grpSpPr>
          <a:xfrm>
            <a:off x="87606" y="6182486"/>
            <a:ext cx="12013611" cy="175769"/>
            <a:chOff x="-556175" y="5388428"/>
            <a:chExt cx="10206500" cy="149291"/>
          </a:xfrm>
        </p:grpSpPr>
        <p:grpSp>
          <p:nvGrpSpPr>
            <p:cNvPr id="7" name="Group 6">
              <a:extLst>
                <a:ext uri="{FF2B5EF4-FFF2-40B4-BE49-F238E27FC236}">
                  <a16:creationId xmlns:a16="http://schemas.microsoft.com/office/drawing/2014/main" id="{A3A15094-7A12-4547-841F-3F598746B08A}"/>
                </a:ext>
              </a:extLst>
            </p:cNvPr>
            <p:cNvGrpSpPr/>
            <p:nvPr userDrawn="1"/>
          </p:nvGrpSpPr>
          <p:grpSpPr>
            <a:xfrm>
              <a:off x="-556175" y="5388428"/>
              <a:ext cx="2501953" cy="149291"/>
              <a:chOff x="6927228" y="7552706"/>
              <a:chExt cx="5016271" cy="227062"/>
            </a:xfrm>
          </p:grpSpPr>
          <p:sp>
            <p:nvSpPr>
              <p:cNvPr id="156" name="Oval 155">
                <a:extLst>
                  <a:ext uri="{FF2B5EF4-FFF2-40B4-BE49-F238E27FC236}">
                    <a16:creationId xmlns:a16="http://schemas.microsoft.com/office/drawing/2014/main" id="{AC81769C-ACD0-AA46-B55B-55D9845DC1D2}"/>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BC76E733-8AC1-8244-A878-DA7EECA7CB64}"/>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8" name="Oval 157">
                <a:extLst>
                  <a:ext uri="{FF2B5EF4-FFF2-40B4-BE49-F238E27FC236}">
                    <a16:creationId xmlns:a16="http://schemas.microsoft.com/office/drawing/2014/main" id="{5826B60D-6BD7-BE4E-B6AE-340C1C09DC50}"/>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3611D097-B55B-AE44-9B42-DCA92C06CDC0}"/>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46C53F09-7D4D-B94C-B8E0-11F2795FDB96}"/>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1" name="Oval 160">
                <a:extLst>
                  <a:ext uri="{FF2B5EF4-FFF2-40B4-BE49-F238E27FC236}">
                    <a16:creationId xmlns:a16="http://schemas.microsoft.com/office/drawing/2014/main" id="{1A486865-4261-1B4B-B0F7-2D5849B35D2B}"/>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AC73E1FF-F2EC-BE45-AEB5-7FFAABDE2BA1}"/>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D3859127-8766-774E-AF82-8BEF0AC5F539}"/>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EDACB262-FDFC-F442-9CCA-41D550EB3488}"/>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7B900191-750E-A946-8349-F4790B296A57}"/>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7C70DE60-DBF4-CA44-AF95-5957981C2ACB}"/>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FCC1CCEA-99D5-4D4F-A014-D288FAABDB0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9A88879A-B09A-F545-B3CD-B5C985D01F3D}"/>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2599358C-6F81-C24A-BC47-7167EC978622}"/>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99754045-23E0-6543-91C2-E7296919294A}"/>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DCA3B432-94C5-E841-A4FA-1DAB112F779F}"/>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BB765CDB-B45E-4446-8F5B-E51DB59E6B2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FED056CB-4654-0144-B516-8F7048BA26AB}"/>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3EBDDD1E-2CE1-5E47-B197-FBB2AEAA3ED9}"/>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104DEC34-9F54-5C41-B50C-D1871B7F6532}"/>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4F96B8D3-C1A3-9D45-B2C0-0F7F96815FED}"/>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50123706-07DE-0E4E-90CE-C4D6842A0A28}"/>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AE7D8CBD-6778-B94D-B063-660BD02DA285}"/>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3C62E5E3-D59A-4443-9ACE-988B9A158680}"/>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41978F71-AF9E-7D4C-9AB6-5A1FD0B24805}"/>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589FFE61-9030-534B-A6F4-2FC1730F52D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014C2F76-16A9-E840-B6E6-F49949CEEB9E}"/>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6639544A-CF32-BC4D-BFC0-E2DC34E49E58}"/>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D3BCBB0D-40AC-FF4B-A1D4-E8BD7CAFB73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109A4713-EEC6-724A-924A-004AB4FBE64B}"/>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F88CCCC1-D404-1F41-B8D3-15E36B5964CC}"/>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94D58B8E-0625-054E-8C67-52822EB7A05F}"/>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CB9DCFAA-93B3-8644-AD88-9EC07EEA99E8}"/>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EDB23739-9E10-4345-8C0E-6C0F3ECEC3DC}"/>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E83BE764-F6D7-D047-990F-AB458CD41F44}"/>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1E74F30B-2336-9346-9200-F78A2723F3E2}"/>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70734039-795D-5D48-9694-F635EE86C9FF}"/>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FC1E56BE-4508-6A44-B8D0-6CAF3643EDEA}"/>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D211267B-870F-6946-ABDF-1F5861ADC46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8D151696-3744-F44E-A416-96C512145F8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1136BDF7-A7C7-5D43-973B-785D3D698F45}"/>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C20E71D8-1BF8-BC4A-94D3-40D6ADC9BB3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01BE462C-96AE-244A-9A1E-F1D3E8526D7F}"/>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69E1E159-EF97-C547-9277-59CA6EA00875}"/>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CA5878C4-288C-1C4B-84A2-5070CB95B58A}"/>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A6C3D10E-8DA4-C24C-B029-754C4867904F}"/>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353F3EB9-2191-E741-87F6-7825BE855E9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3" name="Oval 202">
                <a:extLst>
                  <a:ext uri="{FF2B5EF4-FFF2-40B4-BE49-F238E27FC236}">
                    <a16:creationId xmlns:a16="http://schemas.microsoft.com/office/drawing/2014/main" id="{7E45163F-DBE1-914F-8A1F-1A787E2DC332}"/>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9" name="Group 8">
              <a:extLst>
                <a:ext uri="{FF2B5EF4-FFF2-40B4-BE49-F238E27FC236}">
                  <a16:creationId xmlns:a16="http://schemas.microsoft.com/office/drawing/2014/main" id="{86297214-78B1-CF4B-B744-901345F30602}"/>
                </a:ext>
              </a:extLst>
            </p:cNvPr>
            <p:cNvGrpSpPr/>
            <p:nvPr userDrawn="1"/>
          </p:nvGrpSpPr>
          <p:grpSpPr>
            <a:xfrm>
              <a:off x="2008922" y="5388428"/>
              <a:ext cx="2501953" cy="149291"/>
              <a:chOff x="6927228" y="7552706"/>
              <a:chExt cx="5016271" cy="227062"/>
            </a:xfrm>
          </p:grpSpPr>
          <p:sp>
            <p:nvSpPr>
              <p:cNvPr id="108" name="Oval 107">
                <a:extLst>
                  <a:ext uri="{FF2B5EF4-FFF2-40B4-BE49-F238E27FC236}">
                    <a16:creationId xmlns:a16="http://schemas.microsoft.com/office/drawing/2014/main" id="{292706E5-076B-5F4C-812F-FEC6E9915D44}"/>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4E3D1405-581F-6244-91CD-85A984DEC763}"/>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0" name="Oval 109">
                <a:extLst>
                  <a:ext uri="{FF2B5EF4-FFF2-40B4-BE49-F238E27FC236}">
                    <a16:creationId xmlns:a16="http://schemas.microsoft.com/office/drawing/2014/main" id="{6F2BCD18-8678-404E-9D15-F1BD7C07525D}"/>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27BFD6CE-ECCD-444D-A7B0-4B48D67FDF74}"/>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37929201-4384-E146-B984-1B2B04F2FDCF}"/>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3" name="Oval 112">
                <a:extLst>
                  <a:ext uri="{FF2B5EF4-FFF2-40B4-BE49-F238E27FC236}">
                    <a16:creationId xmlns:a16="http://schemas.microsoft.com/office/drawing/2014/main" id="{41A8DBFB-0288-314B-8FC9-105BF1D70A18}"/>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B66C2E77-979E-8447-B176-1CCDA73AD475}"/>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B4F26C27-0427-084D-90EE-625F83DD47D3}"/>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72460563-A889-E945-8955-E9D1F149E02A}"/>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40A6ACA5-BBB6-6141-8F99-097460C84ACF}"/>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4BCCFF44-BB58-5643-A26C-CA81C93C438C}"/>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661A0BA7-8837-BC4A-A51F-2CF4F9B61308}"/>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02926DD6-27B3-8149-B92A-D411A42B44C6}"/>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5EB62302-9E2F-5544-A7B6-57F7CED38A4F}"/>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79815D6B-B72A-E045-8689-A8ED057DEC6E}"/>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083634D3-5FEC-8842-B7B2-8B230768EFE2}"/>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BD9E4A9B-0FED-554A-A870-B4709BE5CFC2}"/>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60B57485-220E-714B-A2C2-B3B85ADE0B00}"/>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8AFB7CB3-A903-DD4A-B6F2-0F5CF5CDE097}"/>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57F66685-D8F3-2C42-9253-CB6FE5AB083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FD9D70CF-6892-AB40-9B13-D229F7448A0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7E74A9E9-14B9-254D-A201-96B112C001BA}"/>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F7C45194-5CBF-6840-B5A4-8D3A44D4FD6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0C9F3887-2520-364D-8505-A53938DB66CA}"/>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535A291F-F9F8-6240-AB7E-9688DCD3AD5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AF7E5FF7-B52D-A849-BEF0-E1DF76E4E0CA}"/>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EB3407C5-1F9F-D949-9ABA-889FE9C4A39E}"/>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716575CD-F19A-224E-8826-8835C6162D6A}"/>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EDC22ADC-686E-504D-B0D0-4B51D43A2AFD}"/>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5F35CC8B-996A-144F-946D-15D332A9336D}"/>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6E5CBD76-CCC7-5142-8407-168685142F4D}"/>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F2F2862C-DA42-3B4E-842C-C81DD965EF1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396FE1C5-2B0A-584A-B04A-4F3DA96992C2}"/>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567B61A4-0A80-8F4E-8D71-6166C6E33FC3}"/>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FEAA5028-41C5-6647-A1CC-45132219185D}"/>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725B31FB-57CE-1545-8795-44733B298239}"/>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7D4072B1-FF73-9848-9733-7C55D1A0050F}"/>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3BE2D710-FF1F-954D-AF85-6DA1D68D3AF6}"/>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805013CF-77D8-7341-9093-41782D24F6C9}"/>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E29D4563-308F-B44A-9773-E565F20D211F}"/>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F47E6BB1-1E6D-044C-932D-F7F73227459A}"/>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280F1885-F2F7-404A-A8A0-90189995FA59}"/>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8BDD3253-8FFE-0745-863F-B612B527939A}"/>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793644F3-7B15-0448-99E0-A95C47E1D63A}"/>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77FB7D09-035C-C646-B7E8-C044DB0F2B91}"/>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91AC3056-116B-5445-BC1D-67EE52B6E646}"/>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99197D4B-68B1-E745-8F21-415016EAB75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02C8B4F6-259F-584B-8F27-69244A42D5B5}"/>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0" name="Group 9">
              <a:extLst>
                <a:ext uri="{FF2B5EF4-FFF2-40B4-BE49-F238E27FC236}">
                  <a16:creationId xmlns:a16="http://schemas.microsoft.com/office/drawing/2014/main" id="{50D03E38-69EB-DC4D-A1D7-FB8B055B3764}"/>
                </a:ext>
              </a:extLst>
            </p:cNvPr>
            <p:cNvGrpSpPr/>
            <p:nvPr userDrawn="1"/>
          </p:nvGrpSpPr>
          <p:grpSpPr>
            <a:xfrm>
              <a:off x="4583275" y="5388428"/>
              <a:ext cx="2501953" cy="149291"/>
              <a:chOff x="6927228" y="7552706"/>
              <a:chExt cx="5016271" cy="227062"/>
            </a:xfrm>
          </p:grpSpPr>
          <p:sp>
            <p:nvSpPr>
              <p:cNvPr id="60" name="Oval 59">
                <a:extLst>
                  <a:ext uri="{FF2B5EF4-FFF2-40B4-BE49-F238E27FC236}">
                    <a16:creationId xmlns:a16="http://schemas.microsoft.com/office/drawing/2014/main" id="{DF83B358-F012-4445-AC3A-1ABD62EB8A5E}"/>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0B0CFAB7-51E2-C64C-9CC8-F024812FF95C}"/>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D9D9FB5E-EC1A-CC46-9248-EAA8754542A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81DC9453-8CB4-C446-B4DB-E592CB833E6D}"/>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EEFC4078-951A-8747-8304-DD69FAB1D965}"/>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008135A2-0ADA-EE43-BF14-307F8D29A195}"/>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1AA7F266-163E-8E44-A219-3936AC3BE608}"/>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1BF96821-339B-7540-AF72-5322BFCDC839}"/>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EF8393D7-2917-A94A-919B-650F3CE90BB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979D1CD9-296B-0845-8DB1-810AFB122683}"/>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30D36610-910D-DA42-875F-F4B35ED17CD1}"/>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5F38B31-6862-3243-BEF5-366B7DB8D7B4}"/>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78087064-1DB8-0946-BB41-42B82E19F5E8}"/>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0E0F0522-2F6B-EC43-A2B6-550C1BCD9F01}"/>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35EFFE54-37C4-9048-BE15-4D39983644B0}"/>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FED94618-5D44-5C4B-A7B4-B6B9A3C5592A}"/>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E44D03E3-63F4-6440-BFB0-562E5210B3F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257295A1-8673-6541-B40A-740E74900996}"/>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E3F61C51-FF64-314A-8ED8-591841616E3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28B7D709-C184-D540-A4A0-8D4E03DFB698}"/>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3D872C8F-5DD9-AE44-A051-3F62028060FD}"/>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1B265698-03A2-E74B-B1BC-8DADEB338400}"/>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F5A50DE7-C78C-9441-878B-7EED15998D72}"/>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7D29EEB4-E77B-0A40-8550-48358B40D293}"/>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334AB9B7-5A59-2C40-947D-339323EAF64A}"/>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A39BADCC-E5D0-3B47-8FF0-DA5D7A6F6A8F}"/>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80815E60-D580-3D4D-9577-9E3F28318836}"/>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ECF54FB2-76F1-C449-AC3C-7F608DABC9AC}"/>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9B50446C-7133-CA47-95D7-4088A012ED87}"/>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F27C3106-421B-5D48-8E14-E49DC444A984}"/>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389D8682-C322-A54B-AE4C-01A52CC5EF78}"/>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FD5D83B9-2A90-5744-9D12-465762EC988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C66BB921-2452-694F-8E9A-26069D607E67}"/>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0CBC8AB1-5CBD-E64F-A202-D1D90143BF30}"/>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DA7DAC34-6AED-6C4F-9B83-3914DEB95F3C}"/>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D0D6C7F3-B425-4E4F-866C-120C25EBA053}"/>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DD50A258-8AA1-9445-B251-2B6B68E65F9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D57B083A-9063-FE45-8303-4126F7DCD87A}"/>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E33C4777-3165-6046-98E4-45327DE8E11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9E7CB826-708C-1441-B1DD-D88EF14F624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C5E96F96-021C-CE44-9DD2-CDC018BD0D76}"/>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DF448B1A-2AC4-2D47-8024-EBF9DB0810D1}"/>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C107FAEB-0D07-2F48-8EB1-7DA42F5FCBCC}"/>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DD1F9484-750A-8542-9677-223E0C814619}"/>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36C2DE35-6592-8D46-91C2-E7E229AF8C2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2F00CD62-DA8E-1D46-9A2B-C44D2E205F9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BD30E9B3-AE1A-3949-89A0-A8D4072212CC}"/>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A609772A-8D5B-674D-B520-98089C35BE9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1" name="Group 10">
              <a:extLst>
                <a:ext uri="{FF2B5EF4-FFF2-40B4-BE49-F238E27FC236}">
                  <a16:creationId xmlns:a16="http://schemas.microsoft.com/office/drawing/2014/main" id="{97264B34-1353-B840-B929-B78AE18C8968}"/>
                </a:ext>
              </a:extLst>
            </p:cNvPr>
            <p:cNvGrpSpPr/>
            <p:nvPr userDrawn="1"/>
          </p:nvGrpSpPr>
          <p:grpSpPr>
            <a:xfrm>
              <a:off x="7148372" y="5388428"/>
              <a:ext cx="2501953" cy="149291"/>
              <a:chOff x="6927228" y="7552706"/>
              <a:chExt cx="5016271" cy="227062"/>
            </a:xfrm>
          </p:grpSpPr>
          <p:sp>
            <p:nvSpPr>
              <p:cNvPr id="12" name="Oval 11">
                <a:extLst>
                  <a:ext uri="{FF2B5EF4-FFF2-40B4-BE49-F238E27FC236}">
                    <a16:creationId xmlns:a16="http://schemas.microsoft.com/office/drawing/2014/main" id="{06455C24-9D00-3E42-B03D-9131EA1007BF}"/>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a:extLst>
                  <a:ext uri="{FF2B5EF4-FFF2-40B4-BE49-F238E27FC236}">
                    <a16:creationId xmlns:a16="http://schemas.microsoft.com/office/drawing/2014/main" id="{9BF9D318-54BD-6548-8035-05EB85BEA27D}"/>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a:extLst>
                  <a:ext uri="{FF2B5EF4-FFF2-40B4-BE49-F238E27FC236}">
                    <a16:creationId xmlns:a16="http://schemas.microsoft.com/office/drawing/2014/main" id="{2057AD0F-E641-3B49-8157-42793C103BC7}"/>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a:extLst>
                  <a:ext uri="{FF2B5EF4-FFF2-40B4-BE49-F238E27FC236}">
                    <a16:creationId xmlns:a16="http://schemas.microsoft.com/office/drawing/2014/main" id="{B355372B-14E8-094B-AF56-18AD8DB080E8}"/>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a:extLst>
                  <a:ext uri="{FF2B5EF4-FFF2-40B4-BE49-F238E27FC236}">
                    <a16:creationId xmlns:a16="http://schemas.microsoft.com/office/drawing/2014/main" id="{ADDEA467-0890-2E43-A9C6-7F9B1D6AF8EC}"/>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a:extLst>
                  <a:ext uri="{FF2B5EF4-FFF2-40B4-BE49-F238E27FC236}">
                    <a16:creationId xmlns:a16="http://schemas.microsoft.com/office/drawing/2014/main" id="{48FA7C5F-6973-8E4F-9F6F-AA3305E2AB5C}"/>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a:extLst>
                  <a:ext uri="{FF2B5EF4-FFF2-40B4-BE49-F238E27FC236}">
                    <a16:creationId xmlns:a16="http://schemas.microsoft.com/office/drawing/2014/main" id="{5C7D7484-03A9-E845-AC47-694AD30250B6}"/>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a:extLst>
                  <a:ext uri="{FF2B5EF4-FFF2-40B4-BE49-F238E27FC236}">
                    <a16:creationId xmlns:a16="http://schemas.microsoft.com/office/drawing/2014/main" id="{751892BF-DF01-9F48-984B-22DFA1F94AAC}"/>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a:extLst>
                  <a:ext uri="{FF2B5EF4-FFF2-40B4-BE49-F238E27FC236}">
                    <a16:creationId xmlns:a16="http://schemas.microsoft.com/office/drawing/2014/main" id="{42BA570F-EEED-1D46-B19E-A3CFC99248D1}"/>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a:extLst>
                  <a:ext uri="{FF2B5EF4-FFF2-40B4-BE49-F238E27FC236}">
                    <a16:creationId xmlns:a16="http://schemas.microsoft.com/office/drawing/2014/main" id="{1EFA85B5-5007-0F41-8FE1-2E864981C6C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a:extLst>
                  <a:ext uri="{FF2B5EF4-FFF2-40B4-BE49-F238E27FC236}">
                    <a16:creationId xmlns:a16="http://schemas.microsoft.com/office/drawing/2014/main" id="{B40490A4-6A5F-DA43-938B-BA8011D41839}"/>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a:extLst>
                  <a:ext uri="{FF2B5EF4-FFF2-40B4-BE49-F238E27FC236}">
                    <a16:creationId xmlns:a16="http://schemas.microsoft.com/office/drawing/2014/main" id="{A12CA745-1BFE-C54E-A388-1C71FEA6F59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a:extLst>
                  <a:ext uri="{FF2B5EF4-FFF2-40B4-BE49-F238E27FC236}">
                    <a16:creationId xmlns:a16="http://schemas.microsoft.com/office/drawing/2014/main" id="{414DD249-A210-A448-B03A-022B96494C8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1856CFBD-76DE-E54B-8811-40BF5B851514}"/>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F3E13981-996B-F74E-BDB0-BBD65F1DCF24}"/>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35226105-411C-9546-8605-7F0029202508}"/>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69AA2FDC-7E18-8143-B79A-88D706793D6D}"/>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E45312BB-D91F-214A-A12F-CCCA557A28B0}"/>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B7A711E9-D108-364B-846D-FE2A61BA462F}"/>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12D691DA-3FA9-D94F-A669-867ECD0ACC1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A6D2D21F-8FD5-0A49-B275-A50B6C81DB2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C8A3FE7C-CCE3-E54C-9DD5-38276A91560D}"/>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1D28709A-CD3D-BB4A-ABA0-2337551819AB}"/>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6BD1E5D2-367A-6945-8DA7-31C5CBDF3520}"/>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4C7FC2FE-5670-5D43-BB96-CC0BB20D6F01}"/>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EE110EAD-D09B-0949-9FAC-B9E5336BD679}"/>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9902BEEE-E692-AD4A-A016-57551BC4FE33}"/>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D2BCF384-61FE-474F-8678-D22C29522898}"/>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9C0E0173-D74F-8F4D-A549-DB54BDBAE66E}"/>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39C27113-99AA-B049-8007-E2F256506BDE}"/>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0FAA9F2E-EA23-0342-B585-56175D882949}"/>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5FBC823E-7C2A-E04D-AEC4-9F891174BFA2}"/>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9F67A6D3-BDDD-1A42-8E08-885709559F7B}"/>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5537C916-282F-FF46-8D64-7B69850B2886}"/>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819AC659-69E8-9042-8C36-62644A554E46}"/>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FC56E4CB-B47A-5948-979C-ED344D50B0F1}"/>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6C2692BD-89C9-DF47-8AEA-9017569DB778}"/>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141AED1D-2BE5-AF42-9F28-A20471EED34D}"/>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ED400831-0FCD-774D-BDC8-FFE72A97E550}"/>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a:extLst>
                  <a:ext uri="{FF2B5EF4-FFF2-40B4-BE49-F238E27FC236}">
                    <a16:creationId xmlns:a16="http://schemas.microsoft.com/office/drawing/2014/main" id="{2C3CAB3B-A75A-D74A-BFD3-F8171988C7C3}"/>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a:extLst>
                  <a:ext uri="{FF2B5EF4-FFF2-40B4-BE49-F238E27FC236}">
                    <a16:creationId xmlns:a16="http://schemas.microsoft.com/office/drawing/2014/main" id="{545A9641-E700-F248-9D33-500442AC5D7A}"/>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11AF4AB0-7D82-E647-87BE-B74954EE8B1A}"/>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0E07ED09-94BB-2742-8051-944ACD92921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467A6002-BF98-BB47-B773-94158633CF8C}"/>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F10122CE-0D61-534D-8216-10B671E3925E}"/>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E7DEED5B-3E22-DD47-9F07-F1D320D6B728}"/>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9D7049D5-06F4-9C48-A4FA-95128E7BB4B8}"/>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314E10B6-8E47-EA46-B151-9A59EF161010}"/>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sp>
        <p:nvSpPr>
          <p:cNvPr id="3" name="Footer Placeholder 2">
            <a:extLst>
              <a:ext uri="{FF2B5EF4-FFF2-40B4-BE49-F238E27FC236}">
                <a16:creationId xmlns:a16="http://schemas.microsoft.com/office/drawing/2014/main" id="{987C5E03-77D1-CEB9-EF4C-EF74F439B7C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B03A1299-C635-1EB0-2F7E-406FDAEAE703}"/>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4" name="Graphic 3">
              <a:extLst>
                <a:ext uri="{FF2B5EF4-FFF2-40B4-BE49-F238E27FC236}">
                  <a16:creationId xmlns:a16="http://schemas.microsoft.com/office/drawing/2014/main" id="{8C38DFA8-131A-742E-EDF4-5D28089C962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204" name="Picture 203" descr="Tennessee Tiered Supports Center logo">
              <a:extLst>
                <a:ext uri="{FF2B5EF4-FFF2-40B4-BE49-F238E27FC236}">
                  <a16:creationId xmlns:a16="http://schemas.microsoft.com/office/drawing/2014/main" id="{7E6D1967-31E7-0C0E-7951-A1FE9E27301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064269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Right Logo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719897-2B4C-12D9-305E-A8E9B5C2768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D867CCE-A375-94A4-EAB3-201D0B89743B}"/>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9174B2F2-2FFA-FA35-CDD7-D7613943127A}"/>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8" name="Graphic 7">
              <a:extLst>
                <a:ext uri="{FF2B5EF4-FFF2-40B4-BE49-F238E27FC236}">
                  <a16:creationId xmlns:a16="http://schemas.microsoft.com/office/drawing/2014/main" id="{434D1505-3FF6-F30C-DC13-8140D37BAD19}"/>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9" name="Picture 8" descr="Tennessee Tiered Supports Center logo">
              <a:extLst>
                <a:ext uri="{FF2B5EF4-FFF2-40B4-BE49-F238E27FC236}">
                  <a16:creationId xmlns:a16="http://schemas.microsoft.com/office/drawing/2014/main" id="{6771BE12-15E0-FBB5-398F-5F6F0A7AE4D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881463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Citatio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a:xfrm>
            <a:off x="9193495" y="6467854"/>
            <a:ext cx="2995330" cy="342246"/>
          </a:xfrm>
        </p:spPr>
        <p:txBody>
          <a:bodyPr/>
          <a:lstStyle>
            <a:lvl1pPr>
              <a:defRPr>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CBD6CE46-C7E8-42A1-74E2-EE03FD28520C}"/>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5" name="Graphic 4">
              <a:extLst>
                <a:ext uri="{FF2B5EF4-FFF2-40B4-BE49-F238E27FC236}">
                  <a16:creationId xmlns:a16="http://schemas.microsoft.com/office/drawing/2014/main" id="{3DCEA8BD-FD16-03F8-4E72-65FBB5CD0EF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C180CF93-4A15-9405-D52C-64600DEE254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4" name="Title 2">
            <a:extLst>
              <a:ext uri="{FF2B5EF4-FFF2-40B4-BE49-F238E27FC236}">
                <a16:creationId xmlns:a16="http://schemas.microsoft.com/office/drawing/2014/main" id="{85809B2D-A9C4-D257-DFCB-8C185470B0EC}"/>
              </a:ext>
            </a:extLst>
          </p:cNvPr>
          <p:cNvSpPr>
            <a:spLocks noGrp="1"/>
          </p:cNvSpPr>
          <p:nvPr>
            <p:ph type="title"/>
          </p:nvPr>
        </p:nvSpPr>
        <p:spPr>
          <a:xfrm>
            <a:off x="507868" y="228600"/>
            <a:ext cx="11071516" cy="1208314"/>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A65E6BED-8A25-17DA-88BB-FB615844456A}"/>
              </a:ext>
            </a:extLst>
          </p:cNvPr>
          <p:cNvSpPr>
            <a:spLocks noGrp="1"/>
          </p:cNvSpPr>
          <p:nvPr>
            <p:ph sz="quarter" idx="13"/>
          </p:nvPr>
        </p:nvSpPr>
        <p:spPr>
          <a:xfrm>
            <a:off x="601387" y="1713567"/>
            <a:ext cx="2911475" cy="660400"/>
          </a:xfrm>
          <a:solidFill>
            <a:schemeClr val="accent2"/>
          </a:solidFill>
        </p:spPr>
        <p:txBody>
          <a:bodyPr/>
          <a:lstStyle>
            <a:lvl1pPr>
              <a:defRPr>
                <a:solidFill>
                  <a:schemeClr val="bg1"/>
                </a:solidFill>
              </a:defRPr>
            </a:lvl1pPr>
          </a:lstStyle>
          <a:p>
            <a:pPr lvl="0"/>
            <a:r>
              <a:rPr lang="en-US"/>
              <a:t>Click to edit Master text styles</a:t>
            </a:r>
          </a:p>
          <a:p>
            <a:pPr lvl="1"/>
            <a:r>
              <a:rPr lang="en-US"/>
              <a:t>level</a:t>
            </a:r>
          </a:p>
          <a:p>
            <a:pPr lvl="4"/>
            <a:r>
              <a:rPr lang="en-US"/>
              <a:t>Fifth level</a:t>
            </a:r>
          </a:p>
        </p:txBody>
      </p:sp>
      <p:sp>
        <p:nvSpPr>
          <p:cNvPr id="16" name="Content Placeholder 6">
            <a:extLst>
              <a:ext uri="{FF2B5EF4-FFF2-40B4-BE49-F238E27FC236}">
                <a16:creationId xmlns:a16="http://schemas.microsoft.com/office/drawing/2014/main" id="{70392F60-5D97-657B-E313-A9DD43968D31}"/>
              </a:ext>
            </a:extLst>
          </p:cNvPr>
          <p:cNvSpPr>
            <a:spLocks noGrp="1"/>
          </p:cNvSpPr>
          <p:nvPr>
            <p:ph sz="quarter" idx="14"/>
          </p:nvPr>
        </p:nvSpPr>
        <p:spPr>
          <a:xfrm>
            <a:off x="3512862" y="1695829"/>
            <a:ext cx="8066522" cy="724703"/>
          </a:xfrm>
          <a:solidFill>
            <a:schemeClr val="accent2"/>
          </a:solidFill>
        </p:spPr>
        <p:txBody>
          <a:bodyPr/>
          <a:lstStyle>
            <a:lvl1pPr>
              <a:defRPr>
                <a:solidFill>
                  <a:schemeClr val="bg1"/>
                </a:solidFill>
              </a:defRPr>
            </a:lvl1pPr>
          </a:lstStyle>
          <a:p>
            <a:pPr lvl="0"/>
            <a:r>
              <a:rPr lang="en-US"/>
              <a:t>Click to edit Master text styles</a:t>
            </a:r>
          </a:p>
          <a:p>
            <a:pPr lvl="1"/>
            <a:r>
              <a:rPr lang="en-US"/>
              <a:t>level</a:t>
            </a:r>
          </a:p>
          <a:p>
            <a:pPr lvl="4"/>
            <a:r>
              <a:rPr lang="en-US"/>
              <a:t>Fifth level</a:t>
            </a:r>
          </a:p>
        </p:txBody>
      </p:sp>
      <p:sp>
        <p:nvSpPr>
          <p:cNvPr id="17" name="Content Placeholder 6">
            <a:extLst>
              <a:ext uri="{FF2B5EF4-FFF2-40B4-BE49-F238E27FC236}">
                <a16:creationId xmlns:a16="http://schemas.microsoft.com/office/drawing/2014/main" id="{A7F12C88-19D6-4957-B5E3-8450B08BD514}"/>
              </a:ext>
            </a:extLst>
          </p:cNvPr>
          <p:cNvSpPr>
            <a:spLocks noGrp="1"/>
          </p:cNvSpPr>
          <p:nvPr>
            <p:ph sz="quarter" idx="15"/>
          </p:nvPr>
        </p:nvSpPr>
        <p:spPr>
          <a:xfrm>
            <a:off x="760412" y="2995234"/>
            <a:ext cx="2911475" cy="66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6">
            <a:extLst>
              <a:ext uri="{FF2B5EF4-FFF2-40B4-BE49-F238E27FC236}">
                <a16:creationId xmlns:a16="http://schemas.microsoft.com/office/drawing/2014/main" id="{D8AE6F56-D04C-FDA8-56AB-670D94B9A5B0}"/>
              </a:ext>
            </a:extLst>
          </p:cNvPr>
          <p:cNvSpPr>
            <a:spLocks noGrp="1"/>
          </p:cNvSpPr>
          <p:nvPr>
            <p:ph sz="quarter" idx="16"/>
          </p:nvPr>
        </p:nvSpPr>
        <p:spPr>
          <a:xfrm>
            <a:off x="4891625" y="2938364"/>
            <a:ext cx="5699003" cy="815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6">
            <a:extLst>
              <a:ext uri="{FF2B5EF4-FFF2-40B4-BE49-F238E27FC236}">
                <a16:creationId xmlns:a16="http://schemas.microsoft.com/office/drawing/2014/main" id="{3C301F3B-36A6-537C-3829-2AD3D0DC05F6}"/>
              </a:ext>
            </a:extLst>
          </p:cNvPr>
          <p:cNvSpPr>
            <a:spLocks noGrp="1"/>
          </p:cNvSpPr>
          <p:nvPr>
            <p:ph sz="quarter" idx="17"/>
          </p:nvPr>
        </p:nvSpPr>
        <p:spPr>
          <a:xfrm>
            <a:off x="760412" y="4230336"/>
            <a:ext cx="2911475" cy="66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6">
            <a:extLst>
              <a:ext uri="{FF2B5EF4-FFF2-40B4-BE49-F238E27FC236}">
                <a16:creationId xmlns:a16="http://schemas.microsoft.com/office/drawing/2014/main" id="{6B9F7017-F5E5-3BC3-48CE-55EE0BC4400C}"/>
              </a:ext>
            </a:extLst>
          </p:cNvPr>
          <p:cNvSpPr>
            <a:spLocks noGrp="1"/>
          </p:cNvSpPr>
          <p:nvPr>
            <p:ph sz="quarter" idx="18"/>
          </p:nvPr>
        </p:nvSpPr>
        <p:spPr>
          <a:xfrm>
            <a:off x="4891625" y="4152927"/>
            <a:ext cx="5699003" cy="815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06">
            <a:extLst>
              <a:ext uri="{FF2B5EF4-FFF2-40B4-BE49-F238E27FC236}">
                <a16:creationId xmlns:a16="http://schemas.microsoft.com/office/drawing/2014/main" id="{E95A7D2F-997A-2552-3C8A-1A1FD641588D}"/>
              </a:ext>
            </a:extLst>
          </p:cNvPr>
          <p:cNvSpPr>
            <a:spLocks noGrp="1"/>
          </p:cNvSpPr>
          <p:nvPr>
            <p:ph type="body" sz="quarter" idx="12" hasCustomPrompt="1"/>
          </p:nvPr>
        </p:nvSpPr>
        <p:spPr>
          <a:xfrm>
            <a:off x="478371" y="6210679"/>
            <a:ext cx="5586413" cy="514350"/>
          </a:xfrm>
        </p:spPr>
        <p:txBody>
          <a:bodyPr anchor="ctr"/>
          <a:lstStyle>
            <a:lvl1pPr>
              <a:buNone/>
              <a:defRPr sz="1800"/>
            </a:lvl1pPr>
          </a:lstStyle>
          <a:p>
            <a:pPr lvl="0"/>
            <a:r>
              <a:rPr lang="en-US"/>
              <a:t>(Click to add citation)</a:t>
            </a:r>
          </a:p>
        </p:txBody>
      </p:sp>
    </p:spTree>
    <p:extLst>
      <p:ext uri="{BB962C8B-B14F-4D97-AF65-F5344CB8AC3E}">
        <p14:creationId xmlns:p14="http://schemas.microsoft.com/office/powerpoint/2010/main" val="1126857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with Citatio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a:xfrm>
            <a:off x="9193495" y="6467854"/>
            <a:ext cx="2995330" cy="342246"/>
          </a:xfrm>
        </p:spPr>
        <p:txBody>
          <a:bodyPr/>
          <a:lstStyle>
            <a:lvl1pPr>
              <a:defRPr>
                <a:solidFill>
                  <a:srgbClr val="000000"/>
                </a:solidFill>
              </a:defRPr>
            </a:lvl1pPr>
          </a:lstStyle>
          <a:p>
            <a:r>
              <a:rPr lang="en-US"/>
              <a:t>© Tennessee Department of Education </a:t>
            </a:r>
            <a:endParaRPr lang="id-ID"/>
          </a:p>
          <a:p>
            <a:endParaRPr lang="en-US"/>
          </a:p>
        </p:txBody>
      </p:sp>
      <p:sp>
        <p:nvSpPr>
          <p:cNvPr id="207" name="Text Placeholder 206">
            <a:extLst>
              <a:ext uri="{FF2B5EF4-FFF2-40B4-BE49-F238E27FC236}">
                <a16:creationId xmlns:a16="http://schemas.microsoft.com/office/drawing/2014/main" id="{714E117F-7DBE-01EF-7323-ECDF92B5F432}"/>
              </a:ext>
            </a:extLst>
          </p:cNvPr>
          <p:cNvSpPr>
            <a:spLocks noGrp="1"/>
          </p:cNvSpPr>
          <p:nvPr>
            <p:ph type="body" sz="quarter" idx="12" hasCustomPrompt="1"/>
          </p:nvPr>
        </p:nvSpPr>
        <p:spPr>
          <a:xfrm>
            <a:off x="478371" y="6210679"/>
            <a:ext cx="5586413" cy="514350"/>
          </a:xfrm>
        </p:spPr>
        <p:txBody>
          <a:bodyPr anchor="ctr"/>
          <a:lstStyle>
            <a:lvl1pPr>
              <a:buNone/>
              <a:defRPr sz="1800"/>
            </a:lvl1pPr>
          </a:lstStyle>
          <a:p>
            <a:pPr lvl="0"/>
            <a:r>
              <a:rPr lang="en-US"/>
              <a:t>(Click to add citation)</a:t>
            </a:r>
          </a:p>
        </p:txBody>
      </p:sp>
      <p:grpSp>
        <p:nvGrpSpPr>
          <p:cNvPr id="2" name="Group 1">
            <a:extLst>
              <a:ext uri="{FF2B5EF4-FFF2-40B4-BE49-F238E27FC236}">
                <a16:creationId xmlns:a16="http://schemas.microsoft.com/office/drawing/2014/main" id="{CBD6CE46-C7E8-42A1-74E2-EE03FD28520C}"/>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5" name="Graphic 4">
              <a:extLst>
                <a:ext uri="{FF2B5EF4-FFF2-40B4-BE49-F238E27FC236}">
                  <a16:creationId xmlns:a16="http://schemas.microsoft.com/office/drawing/2014/main" id="{3DCEA8BD-FD16-03F8-4E72-65FBB5CD0EF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C180CF93-4A15-9405-D52C-64600DEE254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74964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E402-2970-AF87-3FF7-8EC50AB66DE6}"/>
              </a:ext>
            </a:extLst>
          </p:cNvPr>
          <p:cNvSpPr>
            <a:spLocks noGrp="1"/>
          </p:cNvSpPr>
          <p:nvPr>
            <p:ph type="title" hasCustomPrompt="1"/>
          </p:nvPr>
        </p:nvSpPr>
        <p:spPr/>
        <p:txBody>
          <a:bodyPr/>
          <a:lstStyle/>
          <a:p>
            <a:r>
              <a:rPr lang="en-US"/>
              <a:t>Insert Tables </a:t>
            </a:r>
          </a:p>
        </p:txBody>
      </p:sp>
      <p:sp>
        <p:nvSpPr>
          <p:cNvPr id="7" name="Content Placeholder 6">
            <a:extLst>
              <a:ext uri="{FF2B5EF4-FFF2-40B4-BE49-F238E27FC236}">
                <a16:creationId xmlns:a16="http://schemas.microsoft.com/office/drawing/2014/main" id="{34E97669-BDCE-9063-4A84-9DAB27F5B990}"/>
              </a:ext>
            </a:extLst>
          </p:cNvPr>
          <p:cNvSpPr>
            <a:spLocks noGrp="1"/>
          </p:cNvSpPr>
          <p:nvPr>
            <p:ph sz="quarter" idx="13" hasCustomPrompt="1"/>
          </p:nvPr>
        </p:nvSpPr>
        <p:spPr>
          <a:xfrm>
            <a:off x="837983" y="1874657"/>
            <a:ext cx="1754071" cy="474663"/>
          </a:xfrm>
          <a:solidFill>
            <a:srgbClr val="1B365D"/>
          </a:solidFill>
        </p:spPr>
        <p:txBody>
          <a:bodyPr/>
          <a:lstStyle>
            <a:lvl1pPr>
              <a:buNone/>
              <a:defRPr>
                <a:solidFill>
                  <a:schemeClr val="bg1"/>
                </a:solidFill>
              </a:defRPr>
            </a:lvl1pPr>
          </a:lstStyle>
          <a:p>
            <a:pPr lvl="0"/>
            <a:r>
              <a:rPr lang="en-US"/>
              <a:t>Role</a:t>
            </a:r>
          </a:p>
        </p:txBody>
      </p:sp>
      <p:sp>
        <p:nvSpPr>
          <p:cNvPr id="9" name="Content Placeholder 8">
            <a:extLst>
              <a:ext uri="{FF2B5EF4-FFF2-40B4-BE49-F238E27FC236}">
                <a16:creationId xmlns:a16="http://schemas.microsoft.com/office/drawing/2014/main" id="{0F4F1CA3-5115-0584-32CA-8E1A8718A8BA}"/>
              </a:ext>
            </a:extLst>
          </p:cNvPr>
          <p:cNvSpPr>
            <a:spLocks noGrp="1"/>
          </p:cNvSpPr>
          <p:nvPr>
            <p:ph sz="quarter" idx="14" hasCustomPrompt="1"/>
          </p:nvPr>
        </p:nvSpPr>
        <p:spPr>
          <a:xfrm>
            <a:off x="2592054" y="1874656"/>
            <a:ext cx="8758788" cy="474662"/>
          </a:xfrm>
          <a:solidFill>
            <a:srgbClr val="1B365D"/>
          </a:solidFill>
        </p:spPr>
        <p:txBody>
          <a:bodyPr/>
          <a:lstStyle>
            <a:lvl2pPr>
              <a:buNone/>
              <a:defRPr>
                <a:solidFill>
                  <a:schemeClr val="bg1"/>
                </a:solidFill>
              </a:defRPr>
            </a:lvl2pPr>
          </a:lstStyle>
          <a:p>
            <a:pPr lvl="1"/>
            <a:r>
              <a:rPr lang="en-US"/>
              <a:t>Responsibilities</a:t>
            </a:r>
          </a:p>
        </p:txBody>
      </p:sp>
      <p:sp>
        <p:nvSpPr>
          <p:cNvPr id="11" name="Content Placeholder 10">
            <a:extLst>
              <a:ext uri="{FF2B5EF4-FFF2-40B4-BE49-F238E27FC236}">
                <a16:creationId xmlns:a16="http://schemas.microsoft.com/office/drawing/2014/main" id="{B0D1BE9F-4A3E-16A0-BE18-132D69D58871}"/>
              </a:ext>
            </a:extLst>
          </p:cNvPr>
          <p:cNvSpPr>
            <a:spLocks noGrp="1"/>
          </p:cNvSpPr>
          <p:nvPr>
            <p:ph sz="quarter" idx="15" hasCustomPrompt="1"/>
          </p:nvPr>
        </p:nvSpPr>
        <p:spPr>
          <a:xfrm>
            <a:off x="267114" y="3201988"/>
            <a:ext cx="2510086" cy="474663"/>
          </a:xfrm>
        </p:spPr>
        <p:txBody>
          <a:bodyPr/>
          <a:lstStyle>
            <a:lvl2pPr>
              <a:buNone/>
              <a:defRPr/>
            </a:lvl2pPr>
          </a:lstStyle>
          <a:p>
            <a:pPr lvl="1"/>
            <a:r>
              <a:rPr lang="en-US"/>
              <a:t>Mentor</a:t>
            </a:r>
          </a:p>
        </p:txBody>
      </p:sp>
      <p:sp>
        <p:nvSpPr>
          <p:cNvPr id="13" name="Content Placeholder 12">
            <a:extLst>
              <a:ext uri="{FF2B5EF4-FFF2-40B4-BE49-F238E27FC236}">
                <a16:creationId xmlns:a16="http://schemas.microsoft.com/office/drawing/2014/main" id="{DE5E5676-950B-6F6C-F4C6-869B85FA3ABA}"/>
              </a:ext>
            </a:extLst>
          </p:cNvPr>
          <p:cNvSpPr>
            <a:spLocks noGrp="1"/>
          </p:cNvSpPr>
          <p:nvPr>
            <p:ph sz="quarter" idx="16" hasCustomPrompt="1"/>
          </p:nvPr>
        </p:nvSpPr>
        <p:spPr>
          <a:xfrm>
            <a:off x="314337" y="4611506"/>
            <a:ext cx="2462862" cy="417512"/>
          </a:xfrm>
        </p:spPr>
        <p:txBody>
          <a:bodyPr/>
          <a:lstStyle>
            <a:lvl1pPr>
              <a:buNone/>
              <a:defRPr sz="2400"/>
            </a:lvl1pPr>
          </a:lstStyle>
          <a:p>
            <a:pPr lvl="0"/>
            <a:r>
              <a:rPr lang="en-US"/>
              <a:t>     Student</a:t>
            </a:r>
          </a:p>
        </p:txBody>
      </p:sp>
      <p:sp>
        <p:nvSpPr>
          <p:cNvPr id="15" name="Content Placeholder 14">
            <a:extLst>
              <a:ext uri="{FF2B5EF4-FFF2-40B4-BE49-F238E27FC236}">
                <a16:creationId xmlns:a16="http://schemas.microsoft.com/office/drawing/2014/main" id="{15A9A160-B10D-6EFD-842D-5F82BA07FE5A}"/>
              </a:ext>
            </a:extLst>
          </p:cNvPr>
          <p:cNvSpPr>
            <a:spLocks noGrp="1"/>
          </p:cNvSpPr>
          <p:nvPr>
            <p:ph sz="quarter" idx="17"/>
          </p:nvPr>
        </p:nvSpPr>
        <p:spPr>
          <a:xfrm>
            <a:off x="2932937" y="2489200"/>
            <a:ext cx="8417907" cy="175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9A990BD6-5EF9-ABC2-BB42-036AE7D9DA6E}"/>
              </a:ext>
            </a:extLst>
          </p:cNvPr>
          <p:cNvSpPr>
            <a:spLocks noGrp="1"/>
          </p:cNvSpPr>
          <p:nvPr>
            <p:ph sz="quarter" idx="18"/>
          </p:nvPr>
        </p:nvSpPr>
        <p:spPr>
          <a:xfrm>
            <a:off x="2932937" y="4386263"/>
            <a:ext cx="8546991" cy="170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0989C1FF-E9F9-6575-9041-216E1598D899}"/>
              </a:ext>
            </a:extLst>
          </p:cNvPr>
          <p:cNvSpPr>
            <a:spLocks noGrp="1"/>
          </p:cNvSpPr>
          <p:nvPr>
            <p:ph sz="quarter" idx="19"/>
          </p:nvPr>
        </p:nvSpPr>
        <p:spPr>
          <a:xfrm>
            <a:off x="139477" y="6333332"/>
            <a:ext cx="2452578" cy="319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0255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reserve="1" userDrawn="1">
  <p:cSld name="2_Two columns with headings">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507868" y="228600"/>
            <a:ext cx="11071616" cy="1208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18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 name="Text Placeholder 5">
            <a:extLst>
              <a:ext uri="{FF2B5EF4-FFF2-40B4-BE49-F238E27FC236}">
                <a16:creationId xmlns:a16="http://schemas.microsoft.com/office/drawing/2014/main" id="{4FC95AD9-1DD8-5BA0-8ADB-0FF234DAAAE9}"/>
              </a:ext>
            </a:extLst>
          </p:cNvPr>
          <p:cNvSpPr>
            <a:spLocks noGrp="1"/>
          </p:cNvSpPr>
          <p:nvPr>
            <p:ph type="body" sz="quarter" idx="11"/>
          </p:nvPr>
        </p:nvSpPr>
        <p:spPr>
          <a:xfrm>
            <a:off x="884349" y="1717630"/>
            <a:ext cx="4477555" cy="457200"/>
          </a:xfrm>
          <a:solidFill>
            <a:schemeClr val="accent2"/>
          </a:solidFill>
        </p:spPr>
        <p:txBody>
          <a:bodyPr anchor="ctr"/>
          <a:lstStyle>
            <a:lvl1pPr>
              <a:buFontTx/>
              <a:buNone/>
              <a:defRPr b="1">
                <a:solidFill>
                  <a:schemeClr val="bg1"/>
                </a:solidFill>
              </a:defRPr>
            </a:lvl1pPr>
            <a:lvl2pPr>
              <a:buFontTx/>
              <a:buNone/>
              <a:defRPr/>
            </a:lvl2pPr>
            <a:lvl3pPr>
              <a:buFontTx/>
              <a:buNone/>
              <a:defRPr/>
            </a:lvl3pPr>
            <a:lvl4pPr>
              <a:buFontTx/>
              <a:buNone/>
              <a:defRPr/>
            </a:lvl4pPr>
            <a:lvl5pPr algn="l">
              <a:buFontTx/>
              <a:buNone/>
              <a:defRPr/>
            </a:lvl5pPr>
          </a:lstStyle>
          <a:p>
            <a:pPr lvl="0"/>
            <a:endParaRPr lang="en-US"/>
          </a:p>
        </p:txBody>
      </p:sp>
      <p:sp>
        <p:nvSpPr>
          <p:cNvPr id="9" name="Content Placeholder 8">
            <a:extLst>
              <a:ext uri="{FF2B5EF4-FFF2-40B4-BE49-F238E27FC236}">
                <a16:creationId xmlns:a16="http://schemas.microsoft.com/office/drawing/2014/main" id="{A3BDFCA2-2855-E084-A1FF-2F39BBB4B7BD}"/>
              </a:ext>
            </a:extLst>
          </p:cNvPr>
          <p:cNvSpPr>
            <a:spLocks noGrp="1"/>
          </p:cNvSpPr>
          <p:nvPr>
            <p:ph sz="quarter" idx="15"/>
          </p:nvPr>
        </p:nvSpPr>
        <p:spPr>
          <a:xfrm>
            <a:off x="884238" y="2355112"/>
            <a:ext cx="4478337" cy="3546923"/>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38589CEC-46CF-C1F6-1022-C74C4C576ADF}"/>
              </a:ext>
            </a:extLst>
          </p:cNvPr>
          <p:cNvSpPr>
            <a:spLocks noGrp="1"/>
          </p:cNvSpPr>
          <p:nvPr>
            <p:ph type="body" sz="quarter" idx="16"/>
          </p:nvPr>
        </p:nvSpPr>
        <p:spPr>
          <a:xfrm>
            <a:off x="6826922" y="1717630"/>
            <a:ext cx="4477555" cy="457200"/>
          </a:xfrm>
          <a:solidFill>
            <a:schemeClr val="accent2"/>
          </a:solidFill>
        </p:spPr>
        <p:txBody>
          <a:bodyPr anchor="ctr"/>
          <a:lstStyle>
            <a:lvl1pPr>
              <a:buFontTx/>
              <a:buNone/>
              <a:defRPr b="1">
                <a:solidFill>
                  <a:schemeClr val="bg1"/>
                </a:solidFill>
              </a:defRPr>
            </a:lvl1pPr>
            <a:lvl2pPr>
              <a:buFontTx/>
              <a:buNone/>
              <a:defRPr/>
            </a:lvl2pPr>
            <a:lvl3pPr>
              <a:buFontTx/>
              <a:buNone/>
              <a:defRPr/>
            </a:lvl3pPr>
            <a:lvl4pPr>
              <a:buFontTx/>
              <a:buNone/>
              <a:defRPr/>
            </a:lvl4pPr>
            <a:lvl5pPr algn="l">
              <a:buFontTx/>
              <a:buNone/>
              <a:defRPr/>
            </a:lvl5pPr>
          </a:lstStyle>
          <a:p>
            <a:pPr lvl="0"/>
            <a:endParaRPr lang="en-US"/>
          </a:p>
        </p:txBody>
      </p:sp>
      <p:sp>
        <p:nvSpPr>
          <p:cNvPr id="11" name="Content Placeholder 8">
            <a:extLst>
              <a:ext uri="{FF2B5EF4-FFF2-40B4-BE49-F238E27FC236}">
                <a16:creationId xmlns:a16="http://schemas.microsoft.com/office/drawing/2014/main" id="{4AA006B1-9E3D-0C7C-1F1C-FEA432507119}"/>
              </a:ext>
            </a:extLst>
          </p:cNvPr>
          <p:cNvSpPr>
            <a:spLocks noGrp="1"/>
          </p:cNvSpPr>
          <p:nvPr>
            <p:ph sz="quarter" idx="17"/>
          </p:nvPr>
        </p:nvSpPr>
        <p:spPr>
          <a:xfrm>
            <a:off x="6826530" y="2355112"/>
            <a:ext cx="4478337" cy="3546923"/>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2E4878DC-CD3D-504E-50ED-0916F7CE9497}"/>
              </a:ext>
            </a:extLst>
          </p:cNvPr>
          <p:cNvSpPr>
            <a:spLocks noGrp="1"/>
          </p:cNvSpPr>
          <p:nvPr>
            <p:ph type="body" sz="quarter" idx="18" hasCustomPrompt="1"/>
          </p:nvPr>
        </p:nvSpPr>
        <p:spPr>
          <a:xfrm>
            <a:off x="507999" y="6391275"/>
            <a:ext cx="4965192" cy="365760"/>
          </a:xfrm>
        </p:spPr>
        <p:txBody>
          <a:bodyPr anchor="ctr"/>
          <a:lstStyle>
            <a:lvl1pPr>
              <a:buNone/>
              <a:defRPr sz="1800"/>
            </a:lvl1pPr>
          </a:lstStyle>
          <a:p>
            <a:pPr lvl="0"/>
            <a:r>
              <a:rPr lang="en-US"/>
              <a:t>(Click to add citation)</a:t>
            </a:r>
          </a:p>
        </p:txBody>
      </p:sp>
      <p:sp>
        <p:nvSpPr>
          <p:cNvPr id="18" name="Footer Placeholder 2">
            <a:extLst>
              <a:ext uri="{FF2B5EF4-FFF2-40B4-BE49-F238E27FC236}">
                <a16:creationId xmlns:a16="http://schemas.microsoft.com/office/drawing/2014/main" id="{411451D0-1BE5-3ADD-7B7E-4F6798FD6AEF}"/>
              </a:ext>
              <a:ext uri="{C183D7F6-B498-43B3-948B-1728B52AA6E4}">
                <adec:decorative xmlns:adec="http://schemas.microsoft.com/office/drawing/2017/decorative" val="1"/>
              </a:ext>
            </a:extLst>
          </p:cNvPr>
          <p:cNvSpPr>
            <a:spLocks noGrp="1"/>
          </p:cNvSpPr>
          <p:nvPr>
            <p:ph type="ftr" sz="quarter" idx="10"/>
          </p:nvPr>
        </p:nvSpPr>
        <p:spPr>
          <a:xfrm>
            <a:off x="9193495" y="6625635"/>
            <a:ext cx="2995330" cy="342246"/>
          </a:xfrm>
        </p:spPr>
        <p:txBody>
          <a:bodyPr/>
          <a:lstStyle>
            <a:lvl1pPr>
              <a:defRPr>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55C29A99-5105-BCD0-FAEF-FC039D799B91}"/>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3" name="Graphic 2">
              <a:extLst>
                <a:ext uri="{FF2B5EF4-FFF2-40B4-BE49-F238E27FC236}">
                  <a16:creationId xmlns:a16="http://schemas.microsoft.com/office/drawing/2014/main" id="{A306C277-230E-AB43-71BA-467970BD999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4" name="Picture 3" descr="Tennessee Tiered Supports Center logo">
              <a:extLst>
                <a:ext uri="{FF2B5EF4-FFF2-40B4-BE49-F238E27FC236}">
                  <a16:creationId xmlns:a16="http://schemas.microsoft.com/office/drawing/2014/main" id="{5F51CB87-4B29-AD35-FA0A-5EF1528DA4E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884824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userDrawn="1">
  <p:cSld name="Two Columns no headings">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507868" y="228600"/>
            <a:ext cx="11071616" cy="1208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18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 name="Text Placeholder 5">
            <a:extLst>
              <a:ext uri="{FF2B5EF4-FFF2-40B4-BE49-F238E27FC236}">
                <a16:creationId xmlns:a16="http://schemas.microsoft.com/office/drawing/2014/main" id="{4FC95AD9-1DD8-5BA0-8ADB-0FF234DAAAE9}"/>
              </a:ext>
            </a:extLst>
          </p:cNvPr>
          <p:cNvSpPr>
            <a:spLocks noGrp="1"/>
          </p:cNvSpPr>
          <p:nvPr>
            <p:ph type="body" sz="quarter" idx="11"/>
          </p:nvPr>
        </p:nvSpPr>
        <p:spPr>
          <a:xfrm>
            <a:off x="509570" y="1626919"/>
            <a:ext cx="5324420" cy="4243184"/>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8" name="Text Placeholder 5">
            <a:extLst>
              <a:ext uri="{FF2B5EF4-FFF2-40B4-BE49-F238E27FC236}">
                <a16:creationId xmlns:a16="http://schemas.microsoft.com/office/drawing/2014/main" id="{9B981344-5D10-492D-A402-3DBDD8CC2556}"/>
              </a:ext>
            </a:extLst>
          </p:cNvPr>
          <p:cNvSpPr>
            <a:spLocks noGrp="1"/>
          </p:cNvSpPr>
          <p:nvPr>
            <p:ph type="body" sz="quarter" idx="12"/>
          </p:nvPr>
        </p:nvSpPr>
        <p:spPr>
          <a:xfrm>
            <a:off x="6245278" y="1626919"/>
            <a:ext cx="5324420" cy="4243184"/>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3" name="Text Placeholder 3">
            <a:extLst>
              <a:ext uri="{FF2B5EF4-FFF2-40B4-BE49-F238E27FC236}">
                <a16:creationId xmlns:a16="http://schemas.microsoft.com/office/drawing/2014/main" id="{05215777-B3B7-2A85-C8E1-D6FC3E78319D}"/>
              </a:ext>
            </a:extLst>
          </p:cNvPr>
          <p:cNvSpPr>
            <a:spLocks noGrp="1"/>
          </p:cNvSpPr>
          <p:nvPr>
            <p:ph type="body" sz="quarter" idx="13" hasCustomPrompt="1"/>
          </p:nvPr>
        </p:nvSpPr>
        <p:spPr>
          <a:xfrm>
            <a:off x="507868" y="6389484"/>
            <a:ext cx="4960175" cy="365760"/>
          </a:xfrm>
          <a:prstGeom prst="rect">
            <a:avLst/>
          </a:prstGeom>
        </p:spPr>
        <p:txBody>
          <a:bodyPr anchor="ctr"/>
          <a:lstStyle>
            <a:lvl1pPr marL="0" indent="0">
              <a:buFontTx/>
              <a:buNone/>
              <a:defRPr sz="18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(Click to add citation)</a:t>
            </a:r>
          </a:p>
        </p:txBody>
      </p:sp>
      <p:sp>
        <p:nvSpPr>
          <p:cNvPr id="7" name="Footer Placeholder 2">
            <a:extLst>
              <a:ext uri="{FF2B5EF4-FFF2-40B4-BE49-F238E27FC236}">
                <a16:creationId xmlns:a16="http://schemas.microsoft.com/office/drawing/2014/main" id="{6218B611-AED2-3B7A-BE5A-14BA0E784D3F}"/>
              </a:ext>
              <a:ext uri="{C183D7F6-B498-43B3-948B-1728B52AA6E4}">
                <adec:decorative xmlns:adec="http://schemas.microsoft.com/office/drawing/2017/decorative" val="1"/>
              </a:ext>
            </a:extLst>
          </p:cNvPr>
          <p:cNvSpPr>
            <a:spLocks noGrp="1"/>
          </p:cNvSpPr>
          <p:nvPr>
            <p:ph type="ftr" sz="quarter" idx="10"/>
          </p:nvPr>
        </p:nvSpPr>
        <p:spPr>
          <a:xfrm>
            <a:off x="9193495" y="6620800"/>
            <a:ext cx="2995330" cy="342246"/>
          </a:xfrm>
        </p:spPr>
        <p:txBody>
          <a:bodyPr/>
          <a:lstStyle>
            <a:lvl1pPr>
              <a:defRPr>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9CD88E65-D1FD-2993-EFAC-4ADEB6AF4600}"/>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4" name="Graphic 3">
              <a:extLst>
                <a:ext uri="{FF2B5EF4-FFF2-40B4-BE49-F238E27FC236}">
                  <a16:creationId xmlns:a16="http://schemas.microsoft.com/office/drawing/2014/main" id="{8D11F555-1661-79AC-A2BC-E5D6A7FDEB9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5" name="Picture 4" descr="Tennessee Tiered Supports Center logo">
              <a:extLst>
                <a:ext uri="{FF2B5EF4-FFF2-40B4-BE49-F238E27FC236}">
                  <a16:creationId xmlns:a16="http://schemas.microsoft.com/office/drawing/2014/main" id="{BA0D9692-1605-66A7-FD7F-DDBEC0192D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98695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reserve="1" userDrawn="1">
  <p:cSld name="1_Custom Layout 2 Column Headers and Summary">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507868" y="228600"/>
            <a:ext cx="11071616" cy="1208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18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 name="Rectangle 4">
            <a:extLst>
              <a:ext uri="{FF2B5EF4-FFF2-40B4-BE49-F238E27FC236}">
                <a16:creationId xmlns:a16="http://schemas.microsoft.com/office/drawing/2014/main" id="{B7D5E3DD-33AB-21A9-1389-8BF4C35ECC99}"/>
              </a:ext>
              <a:ext uri="{C183D7F6-B498-43B3-948B-1728B52AA6E4}">
                <adec:decorative xmlns:adec="http://schemas.microsoft.com/office/drawing/2017/decorative" val="1"/>
              </a:ext>
            </a:extLst>
          </p:cNvPr>
          <p:cNvSpPr/>
          <p:nvPr userDrawn="1"/>
        </p:nvSpPr>
        <p:spPr>
          <a:xfrm>
            <a:off x="507868" y="2233300"/>
            <a:ext cx="5324420" cy="393192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ectangle 9">
            <a:extLst>
              <a:ext uri="{FF2B5EF4-FFF2-40B4-BE49-F238E27FC236}">
                <a16:creationId xmlns:a16="http://schemas.microsoft.com/office/drawing/2014/main" id="{6D57C6C6-2483-4D39-C9E8-7AC8D4AC8052}"/>
              </a:ext>
              <a:ext uri="{C183D7F6-B498-43B3-948B-1728B52AA6E4}">
                <adec:decorative xmlns:adec="http://schemas.microsoft.com/office/drawing/2017/decorative" val="1"/>
              </a:ext>
            </a:extLst>
          </p:cNvPr>
          <p:cNvSpPr/>
          <p:nvPr userDrawn="1"/>
        </p:nvSpPr>
        <p:spPr>
          <a:xfrm>
            <a:off x="6245278" y="2233300"/>
            <a:ext cx="5324420" cy="393192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ooter Placeholder 2">
            <a:extLst>
              <a:ext uri="{FF2B5EF4-FFF2-40B4-BE49-F238E27FC236}">
                <a16:creationId xmlns:a16="http://schemas.microsoft.com/office/drawing/2014/main" id="{411451D0-1BE5-3ADD-7B7E-4F6798FD6AEF}"/>
              </a:ext>
              <a:ext uri="{C183D7F6-B498-43B3-948B-1728B52AA6E4}">
                <adec:decorative xmlns:adec="http://schemas.microsoft.com/office/drawing/2017/decorative" val="1"/>
              </a:ext>
            </a:extLst>
          </p:cNvPr>
          <p:cNvSpPr>
            <a:spLocks noGrp="1"/>
          </p:cNvSpPr>
          <p:nvPr>
            <p:ph type="ftr" sz="quarter" idx="10"/>
          </p:nvPr>
        </p:nvSpPr>
        <p:spPr>
          <a:xfrm>
            <a:off x="9193495" y="6619910"/>
            <a:ext cx="2995330" cy="342246"/>
          </a:xfrm>
        </p:spPr>
        <p:txBody>
          <a:bodyPr/>
          <a:lstStyle>
            <a:lvl1pPr>
              <a:defRPr>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sp>
        <p:nvSpPr>
          <p:cNvPr id="25" name="Text Placeholder 24">
            <a:extLst>
              <a:ext uri="{FF2B5EF4-FFF2-40B4-BE49-F238E27FC236}">
                <a16:creationId xmlns:a16="http://schemas.microsoft.com/office/drawing/2014/main" id="{A422D0C7-7AD4-310C-219C-0A0D52187191}"/>
              </a:ext>
            </a:extLst>
          </p:cNvPr>
          <p:cNvSpPr>
            <a:spLocks noGrp="1"/>
          </p:cNvSpPr>
          <p:nvPr>
            <p:ph type="body" sz="quarter" idx="11"/>
          </p:nvPr>
        </p:nvSpPr>
        <p:spPr>
          <a:xfrm>
            <a:off x="508063" y="1579826"/>
            <a:ext cx="11071225" cy="542925"/>
          </a:xfrm>
        </p:spPr>
        <p:txBody>
          <a:bodyPr/>
          <a:lstStyle>
            <a:lvl1pPr>
              <a:buNone/>
              <a:defRPr/>
            </a:lvl1pPr>
          </a:lstStyle>
          <a:p>
            <a:pPr lvl="0"/>
            <a:r>
              <a:rPr lang="en-US"/>
              <a:t>Click to edit Master text styles</a:t>
            </a:r>
          </a:p>
        </p:txBody>
      </p:sp>
      <p:sp>
        <p:nvSpPr>
          <p:cNvPr id="27" name="Text Placeholder 26">
            <a:extLst>
              <a:ext uri="{FF2B5EF4-FFF2-40B4-BE49-F238E27FC236}">
                <a16:creationId xmlns:a16="http://schemas.microsoft.com/office/drawing/2014/main" id="{387B841D-F3E2-F9F4-9A6D-55EA77CF373D}"/>
              </a:ext>
            </a:extLst>
          </p:cNvPr>
          <p:cNvSpPr>
            <a:spLocks noGrp="1"/>
          </p:cNvSpPr>
          <p:nvPr>
            <p:ph type="body" sz="quarter" idx="12"/>
          </p:nvPr>
        </p:nvSpPr>
        <p:spPr>
          <a:xfrm>
            <a:off x="609600" y="2355850"/>
            <a:ext cx="5098473" cy="428625"/>
          </a:xfrm>
        </p:spPr>
        <p:txBody>
          <a:bodyPr/>
          <a:lstStyle>
            <a:lvl1pPr>
              <a:buNone/>
              <a:defRPr b="1">
                <a:solidFill>
                  <a:schemeClr val="accent2"/>
                </a:solidFill>
              </a:defRPr>
            </a:lvl1pPr>
          </a:lstStyle>
          <a:p>
            <a:pPr lvl="0"/>
            <a:r>
              <a:rPr lang="en-US"/>
              <a:t>Click to edit Master text styles</a:t>
            </a:r>
          </a:p>
        </p:txBody>
      </p:sp>
      <p:sp>
        <p:nvSpPr>
          <p:cNvPr id="29" name="Text Placeholder 28">
            <a:extLst>
              <a:ext uri="{FF2B5EF4-FFF2-40B4-BE49-F238E27FC236}">
                <a16:creationId xmlns:a16="http://schemas.microsoft.com/office/drawing/2014/main" id="{703F81D1-2F49-6EB7-F080-7DB6B6C26C10}"/>
              </a:ext>
            </a:extLst>
          </p:cNvPr>
          <p:cNvSpPr>
            <a:spLocks noGrp="1"/>
          </p:cNvSpPr>
          <p:nvPr>
            <p:ph type="body" sz="quarter" idx="13"/>
          </p:nvPr>
        </p:nvSpPr>
        <p:spPr>
          <a:xfrm>
            <a:off x="650875" y="2936875"/>
            <a:ext cx="5070475" cy="3117850"/>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30" name="Text Placeholder 26">
            <a:extLst>
              <a:ext uri="{FF2B5EF4-FFF2-40B4-BE49-F238E27FC236}">
                <a16:creationId xmlns:a16="http://schemas.microsoft.com/office/drawing/2014/main" id="{B351DB8A-E535-FCE0-3A7D-84DD1B63530D}"/>
              </a:ext>
            </a:extLst>
          </p:cNvPr>
          <p:cNvSpPr>
            <a:spLocks noGrp="1"/>
          </p:cNvSpPr>
          <p:nvPr>
            <p:ph type="body" sz="quarter" idx="14"/>
          </p:nvPr>
        </p:nvSpPr>
        <p:spPr>
          <a:xfrm>
            <a:off x="6358251" y="2355850"/>
            <a:ext cx="5098473" cy="428625"/>
          </a:xfrm>
        </p:spPr>
        <p:txBody>
          <a:bodyPr/>
          <a:lstStyle>
            <a:lvl1pPr>
              <a:buNone/>
              <a:defRPr b="1">
                <a:solidFill>
                  <a:schemeClr val="accent2"/>
                </a:solidFill>
              </a:defRPr>
            </a:lvl1pPr>
          </a:lstStyle>
          <a:p>
            <a:pPr lvl="0"/>
            <a:r>
              <a:rPr lang="en-US"/>
              <a:t>Click to edit Master text styles</a:t>
            </a:r>
          </a:p>
        </p:txBody>
      </p:sp>
      <p:sp>
        <p:nvSpPr>
          <p:cNvPr id="31" name="Text Placeholder 28">
            <a:extLst>
              <a:ext uri="{FF2B5EF4-FFF2-40B4-BE49-F238E27FC236}">
                <a16:creationId xmlns:a16="http://schemas.microsoft.com/office/drawing/2014/main" id="{FE514A68-5FAE-51EF-45AE-D2291A46F2C8}"/>
              </a:ext>
            </a:extLst>
          </p:cNvPr>
          <p:cNvSpPr>
            <a:spLocks noGrp="1"/>
          </p:cNvSpPr>
          <p:nvPr>
            <p:ph type="body" sz="quarter" idx="15"/>
          </p:nvPr>
        </p:nvSpPr>
        <p:spPr>
          <a:xfrm>
            <a:off x="6357266" y="2936875"/>
            <a:ext cx="5070475" cy="3117850"/>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33" name="Text Placeholder 32">
            <a:extLst>
              <a:ext uri="{FF2B5EF4-FFF2-40B4-BE49-F238E27FC236}">
                <a16:creationId xmlns:a16="http://schemas.microsoft.com/office/drawing/2014/main" id="{7E9612A7-5223-FB7A-F083-F09DF5DD6C2A}"/>
              </a:ext>
            </a:extLst>
          </p:cNvPr>
          <p:cNvSpPr>
            <a:spLocks noGrp="1"/>
          </p:cNvSpPr>
          <p:nvPr>
            <p:ph type="body" sz="quarter" idx="16" hasCustomPrompt="1"/>
          </p:nvPr>
        </p:nvSpPr>
        <p:spPr>
          <a:xfrm>
            <a:off x="507868" y="6430592"/>
            <a:ext cx="4965192" cy="365760"/>
          </a:xfrm>
        </p:spPr>
        <p:txBody>
          <a:bodyPr/>
          <a:lstStyle>
            <a:lvl1pPr>
              <a:buNone/>
              <a:defRPr sz="1800"/>
            </a:lvl1pPr>
            <a:lvl2pPr>
              <a:buNone/>
              <a:defRPr sz="1400"/>
            </a:lvl2pPr>
            <a:lvl3pPr>
              <a:buNone/>
              <a:defRPr sz="1400"/>
            </a:lvl3pPr>
            <a:lvl4pPr>
              <a:buNone/>
              <a:defRPr sz="1400"/>
            </a:lvl4pPr>
            <a:lvl5pPr>
              <a:buNone/>
              <a:defRPr sz="1400"/>
            </a:lvl5pPr>
          </a:lstStyle>
          <a:p>
            <a:pPr lvl="0"/>
            <a:r>
              <a:rPr lang="en-US"/>
              <a:t>(Click to insert citation)</a:t>
            </a:r>
          </a:p>
        </p:txBody>
      </p:sp>
      <p:grpSp>
        <p:nvGrpSpPr>
          <p:cNvPr id="2" name="Group 1">
            <a:extLst>
              <a:ext uri="{FF2B5EF4-FFF2-40B4-BE49-F238E27FC236}">
                <a16:creationId xmlns:a16="http://schemas.microsoft.com/office/drawing/2014/main" id="{459E3CDB-3CDA-ACC9-F57C-22D4C1EEA8D7}"/>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3" name="Graphic 2">
              <a:extLst>
                <a:ext uri="{FF2B5EF4-FFF2-40B4-BE49-F238E27FC236}">
                  <a16:creationId xmlns:a16="http://schemas.microsoft.com/office/drawing/2014/main" id="{B217FE2F-61A6-75BF-E81A-05D7BEDC172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4" name="Picture 3" descr="Tennessee Tiered Supports Center logo">
              <a:extLst>
                <a:ext uri="{FF2B5EF4-FFF2-40B4-BE49-F238E27FC236}">
                  <a16:creationId xmlns:a16="http://schemas.microsoft.com/office/drawing/2014/main" id="{3BAA4A84-228D-09F4-C19B-039E2C95041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06541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2 Opening Slide (change picture)">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6672270-EBEA-1543-88D0-6D4BEA5A0762}"/>
              </a:ext>
            </a:extLst>
          </p:cNvPr>
          <p:cNvSpPr>
            <a:spLocks noGrp="1"/>
          </p:cNvSpPr>
          <p:nvPr>
            <p:ph type="title"/>
          </p:nvPr>
        </p:nvSpPr>
        <p:spPr>
          <a:xfrm>
            <a:off x="503238" y="1718385"/>
            <a:ext cx="6388232" cy="1798523"/>
          </a:xfrm>
        </p:spPr>
        <p:txBody>
          <a:bodyPr anchor="b"/>
          <a:lstStyle/>
          <a:p>
            <a:r>
              <a:rPr lang="en-US"/>
              <a:t>Click to edit Master title style</a:t>
            </a:r>
          </a:p>
        </p:txBody>
      </p:sp>
      <p:sp>
        <p:nvSpPr>
          <p:cNvPr id="9" name="Subtitle 2">
            <a:extLst>
              <a:ext uri="{FF2B5EF4-FFF2-40B4-BE49-F238E27FC236}">
                <a16:creationId xmlns:a16="http://schemas.microsoft.com/office/drawing/2014/main" id="{9ECF7064-5BC0-1248-BDA0-BEEF30B2D62C}"/>
              </a:ext>
            </a:extLst>
          </p:cNvPr>
          <p:cNvSpPr>
            <a:spLocks noGrp="1"/>
          </p:cNvSpPr>
          <p:nvPr>
            <p:ph type="subTitle" idx="1" hasCustomPrompt="1"/>
          </p:nvPr>
        </p:nvSpPr>
        <p:spPr>
          <a:xfrm>
            <a:off x="503238" y="3810521"/>
            <a:ext cx="5590538" cy="415869"/>
          </a:xfrm>
        </p:spPr>
        <p:txBody>
          <a:bodyPr anchor="ctr">
            <a:noAutofit/>
          </a:bodyPr>
          <a:lstStyle>
            <a:lvl1pPr marL="0" indent="0" algn="l">
              <a:buNone/>
              <a:defRPr sz="2400" b="1" baseline="0">
                <a:solidFill>
                  <a:schemeClr val="tx1"/>
                </a:solidFill>
                <a:latin typeface="Arial" panose="020B0604020202020204" pitchFamily="34" charset="0"/>
                <a:cs typeface="Arial" panose="020B0604020202020204" pitchFamily="34" charset="0"/>
              </a:defRPr>
            </a:lvl1pPr>
            <a:lvl2pPr marL="342815" indent="0" algn="ctr">
              <a:buNone/>
              <a:defRPr>
                <a:solidFill>
                  <a:schemeClr val="tx1">
                    <a:tint val="75000"/>
                  </a:schemeClr>
                </a:solidFill>
              </a:defRPr>
            </a:lvl2pPr>
            <a:lvl3pPr marL="685629" indent="0" algn="ctr">
              <a:buNone/>
              <a:defRPr>
                <a:solidFill>
                  <a:schemeClr val="tx1">
                    <a:tint val="75000"/>
                  </a:schemeClr>
                </a:solidFill>
              </a:defRPr>
            </a:lvl3pPr>
            <a:lvl4pPr marL="1028443" indent="0" algn="ctr">
              <a:buNone/>
              <a:defRPr>
                <a:solidFill>
                  <a:schemeClr val="tx1">
                    <a:tint val="75000"/>
                  </a:schemeClr>
                </a:solidFill>
              </a:defRPr>
            </a:lvl4pPr>
            <a:lvl5pPr marL="1371257" indent="0" algn="ctr">
              <a:buNone/>
              <a:defRPr>
                <a:solidFill>
                  <a:schemeClr val="tx1">
                    <a:tint val="75000"/>
                  </a:schemeClr>
                </a:solidFill>
              </a:defRPr>
            </a:lvl5pPr>
            <a:lvl6pPr marL="1714072" indent="0" algn="ctr">
              <a:buNone/>
              <a:defRPr>
                <a:solidFill>
                  <a:schemeClr val="tx1">
                    <a:tint val="75000"/>
                  </a:schemeClr>
                </a:solidFill>
              </a:defRPr>
            </a:lvl6pPr>
            <a:lvl7pPr marL="2056886" indent="0" algn="ctr">
              <a:buNone/>
              <a:defRPr>
                <a:solidFill>
                  <a:schemeClr val="tx1">
                    <a:tint val="75000"/>
                  </a:schemeClr>
                </a:solidFill>
              </a:defRPr>
            </a:lvl7pPr>
            <a:lvl8pPr marL="2399700" indent="0" algn="ctr">
              <a:buNone/>
              <a:defRPr>
                <a:solidFill>
                  <a:schemeClr val="tx1">
                    <a:tint val="75000"/>
                  </a:schemeClr>
                </a:solidFill>
              </a:defRPr>
            </a:lvl8pPr>
            <a:lvl9pPr marL="2742514" indent="0" algn="ctr">
              <a:buNone/>
              <a:defRPr>
                <a:solidFill>
                  <a:schemeClr val="tx1">
                    <a:tint val="75000"/>
                  </a:schemeClr>
                </a:solidFill>
              </a:defRPr>
            </a:lvl9pPr>
          </a:lstStyle>
          <a:p>
            <a:r>
              <a:rPr lang="en-US"/>
              <a:t>Presenter Name </a:t>
            </a:r>
          </a:p>
        </p:txBody>
      </p:sp>
      <p:sp>
        <p:nvSpPr>
          <p:cNvPr id="14" name="Text Placeholder 13">
            <a:extLst>
              <a:ext uri="{FF2B5EF4-FFF2-40B4-BE49-F238E27FC236}">
                <a16:creationId xmlns:a16="http://schemas.microsoft.com/office/drawing/2014/main" id="{43EC2EDF-7C27-5D4D-8894-83C5140693FD}"/>
              </a:ext>
            </a:extLst>
          </p:cNvPr>
          <p:cNvSpPr>
            <a:spLocks noGrp="1"/>
          </p:cNvSpPr>
          <p:nvPr>
            <p:ph type="body" sz="quarter" idx="10" hasCustomPrompt="1"/>
          </p:nvPr>
        </p:nvSpPr>
        <p:spPr>
          <a:xfrm>
            <a:off x="503238" y="4343400"/>
            <a:ext cx="5591175" cy="533400"/>
          </a:xfrm>
        </p:spPr>
        <p:txBody>
          <a:bodyPr>
            <a:normAutofit/>
          </a:bodyPr>
          <a:lstStyle>
            <a:lvl1pPr marL="0" indent="0">
              <a:buNone/>
              <a:defRPr sz="2000" i="1"/>
            </a:lvl1pPr>
          </a:lstStyle>
          <a:p>
            <a:pPr lvl="0"/>
            <a:r>
              <a:rPr lang="en-US"/>
              <a:t>Date</a:t>
            </a:r>
          </a:p>
        </p:txBody>
      </p:sp>
      <p:pic>
        <p:nvPicPr>
          <p:cNvPr id="8" name="Picture 7" descr="TN Department of Education logo">
            <a:extLst>
              <a:ext uri="{FF2B5EF4-FFF2-40B4-BE49-F238E27FC236}">
                <a16:creationId xmlns:a16="http://schemas.microsoft.com/office/drawing/2014/main" id="{8FF5F5F4-A1F6-E84F-81C1-515EEFC8D18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6152" y="5972469"/>
            <a:ext cx="1586983" cy="627866"/>
          </a:xfrm>
          <a:prstGeom prst="rect">
            <a:avLst/>
          </a:prstGeom>
        </p:spPr>
      </p:pic>
      <p:pic>
        <p:nvPicPr>
          <p:cNvPr id="2" name="Graphic 1" descr="Red and blue Tennessee Technical Assistance Network (TN-TAN) logo">
            <a:extLst>
              <a:ext uri="{FF2B5EF4-FFF2-40B4-BE49-F238E27FC236}">
                <a16:creationId xmlns:a16="http://schemas.microsoft.com/office/drawing/2014/main" id="{7FCDCAC6-0B70-D1F0-B5D2-89992636782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33940" y="15498"/>
            <a:ext cx="3453176" cy="1193662"/>
          </a:xfrm>
          <a:prstGeom prst="rect">
            <a:avLst/>
          </a:prstGeom>
        </p:spPr>
      </p:pic>
      <p:pic>
        <p:nvPicPr>
          <p:cNvPr id="3" name="Picture 2" descr="Tennessee Tiered Supports Center logo">
            <a:extLst>
              <a:ext uri="{FF2B5EF4-FFF2-40B4-BE49-F238E27FC236}">
                <a16:creationId xmlns:a16="http://schemas.microsoft.com/office/drawing/2014/main" id="{5C4FB114-AB9F-BD19-7E80-63B19635381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618513" y="251025"/>
            <a:ext cx="927106" cy="927106"/>
          </a:xfrm>
          <a:prstGeom prst="rect">
            <a:avLst/>
          </a:prstGeom>
        </p:spPr>
      </p:pic>
      <p:sp>
        <p:nvSpPr>
          <p:cNvPr id="4" name="Footer Placeholder 3" descr="Tennessee Department of Education copyright">
            <a:extLst>
              <a:ext uri="{FF2B5EF4-FFF2-40B4-BE49-F238E27FC236}">
                <a16:creationId xmlns:a16="http://schemas.microsoft.com/office/drawing/2014/main" id="{598D5297-8096-1C8C-1059-C46CF42D3ECB}"/>
              </a:ext>
              <a:ext uri="{C183D7F6-B498-43B3-948B-1728B52AA6E4}">
                <adec:decorative xmlns:adec="http://schemas.microsoft.com/office/drawing/2017/decorative" val="0"/>
              </a:ext>
            </a:extLst>
          </p:cNvPr>
          <p:cNvSpPr>
            <a:spLocks noGrp="1"/>
          </p:cNvSpPr>
          <p:nvPr>
            <p:ph type="ftr" sz="quarter" idx="12"/>
          </p:nvPr>
        </p:nvSpPr>
        <p:spPr>
          <a:xfrm>
            <a:off x="1989451" y="6429212"/>
            <a:ext cx="2995330" cy="342246"/>
          </a:xfrm>
        </p:spPr>
        <p:txBody>
          <a:bodyPr/>
          <a:lstStyle>
            <a:lvl1pPr>
              <a:defRPr>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sp>
        <p:nvSpPr>
          <p:cNvPr id="5" name="Freeform 4">
            <a:extLst>
              <a:ext uri="{FF2B5EF4-FFF2-40B4-BE49-F238E27FC236}">
                <a16:creationId xmlns:a16="http://schemas.microsoft.com/office/drawing/2014/main" id="{722FABF4-1F54-4143-A109-B7E9BE359E78}"/>
              </a:ext>
              <a:ext uri="{C183D7F6-B498-43B3-948B-1728B52AA6E4}">
                <adec:decorative xmlns:adec="http://schemas.microsoft.com/office/drawing/2017/decorative" val="1"/>
              </a:ext>
            </a:extLst>
          </p:cNvPr>
          <p:cNvSpPr/>
          <p:nvPr userDrawn="1"/>
        </p:nvSpPr>
        <p:spPr>
          <a:xfrm flipH="1">
            <a:off x="5278581" y="0"/>
            <a:ext cx="6910242" cy="6858000"/>
          </a:xfrm>
          <a:custGeom>
            <a:avLst/>
            <a:gdLst>
              <a:gd name="connsiteX0" fmla="*/ 2852449 w 6910242"/>
              <a:gd name="connsiteY0" fmla="*/ 0 h 6858000"/>
              <a:gd name="connsiteX1" fmla="*/ 0 w 6910242"/>
              <a:gd name="connsiteY1" fmla="*/ 0 h 6858000"/>
              <a:gd name="connsiteX2" fmla="*/ 0 w 6910242"/>
              <a:gd name="connsiteY2" fmla="*/ 6858000 h 6858000"/>
              <a:gd name="connsiteX3" fmla="*/ 2852449 w 6910242"/>
              <a:gd name="connsiteY3" fmla="*/ 6858000 h 6858000"/>
              <a:gd name="connsiteX4" fmla="*/ 6910242 w 691024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242" h="6858000">
                <a:moveTo>
                  <a:pt x="2852449" y="0"/>
                </a:moveTo>
                <a:lnTo>
                  <a:pt x="0" y="0"/>
                </a:lnTo>
                <a:lnTo>
                  <a:pt x="0" y="6858000"/>
                </a:lnTo>
                <a:lnTo>
                  <a:pt x="2852449" y="6858000"/>
                </a:lnTo>
                <a:lnTo>
                  <a:pt x="6910242" y="6858000"/>
                </a:lnTo>
                <a:close/>
              </a:path>
            </a:pathLst>
          </a:cu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2" name="Straight Connector 21">
            <a:extLst>
              <a:ext uri="{FF2B5EF4-FFF2-40B4-BE49-F238E27FC236}">
                <a16:creationId xmlns:a16="http://schemas.microsoft.com/office/drawing/2014/main" id="{AC18DADC-89CE-954B-92B7-4268AF3D12FB}"/>
              </a:ext>
              <a:ext uri="{C183D7F6-B498-43B3-948B-1728B52AA6E4}">
                <adec:decorative xmlns:adec="http://schemas.microsoft.com/office/drawing/2017/decorative" val="1"/>
              </a:ext>
            </a:extLst>
          </p:cNvPr>
          <p:cNvCxnSpPr>
            <a:cxnSpLocks/>
          </p:cNvCxnSpPr>
          <p:nvPr userDrawn="1"/>
        </p:nvCxnSpPr>
        <p:spPr>
          <a:xfrm>
            <a:off x="503238" y="3633918"/>
            <a:ext cx="71437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392230"/>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with Cita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DADD539-2605-AE44-3188-C32D08BAEF9E}"/>
              </a:ext>
              <a:ext uri="{C183D7F6-B498-43B3-948B-1728B52AA6E4}">
                <adec:decorative xmlns:adec="http://schemas.microsoft.com/office/drawing/2017/decorative" val="1"/>
              </a:ext>
            </a:extLst>
          </p:cNvPr>
          <p:cNvSpPr/>
          <p:nvPr userDrawn="1"/>
        </p:nvSpPr>
        <p:spPr>
          <a:xfrm>
            <a:off x="507665" y="1535521"/>
            <a:ext cx="3621642" cy="5741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DC8FD9B7-DB62-DB0B-A6DC-CDC76AAF214D}"/>
              </a:ext>
              <a:ext uri="{C183D7F6-B498-43B3-948B-1728B52AA6E4}">
                <adec:decorative xmlns:adec="http://schemas.microsoft.com/office/drawing/2017/decorative" val="1"/>
              </a:ext>
            </a:extLst>
          </p:cNvPr>
          <p:cNvSpPr/>
          <p:nvPr userDrawn="1"/>
        </p:nvSpPr>
        <p:spPr>
          <a:xfrm>
            <a:off x="4283215" y="1525076"/>
            <a:ext cx="3621642" cy="5741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A1950389-8088-58DE-8870-42D529EB82EA}"/>
              </a:ext>
              <a:ext uri="{C183D7F6-B498-43B3-948B-1728B52AA6E4}">
                <adec:decorative xmlns:adec="http://schemas.microsoft.com/office/drawing/2017/decorative" val="1"/>
              </a:ext>
            </a:extLst>
          </p:cNvPr>
          <p:cNvSpPr/>
          <p:nvPr userDrawn="1"/>
        </p:nvSpPr>
        <p:spPr>
          <a:xfrm>
            <a:off x="8059095" y="1530298"/>
            <a:ext cx="3621642" cy="5741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itle 23">
            <a:extLst>
              <a:ext uri="{FF2B5EF4-FFF2-40B4-BE49-F238E27FC236}">
                <a16:creationId xmlns:a16="http://schemas.microsoft.com/office/drawing/2014/main" id="{9492A094-2E9F-11CE-6ABB-E04F3D41EC5A}"/>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B1DB560D-7DCD-7685-2E28-60750907D005}"/>
              </a:ext>
            </a:extLst>
          </p:cNvPr>
          <p:cNvSpPr>
            <a:spLocks noGrp="1"/>
          </p:cNvSpPr>
          <p:nvPr>
            <p:ph type="body" sz="quarter" idx="15"/>
          </p:nvPr>
        </p:nvSpPr>
        <p:spPr>
          <a:xfrm>
            <a:off x="508000" y="2341563"/>
            <a:ext cx="3566160" cy="457200"/>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14" name="Text Placeholder 13">
            <a:extLst>
              <a:ext uri="{FF2B5EF4-FFF2-40B4-BE49-F238E27FC236}">
                <a16:creationId xmlns:a16="http://schemas.microsoft.com/office/drawing/2014/main" id="{C913F959-A4E3-C54A-FB31-555E182DADF9}"/>
              </a:ext>
            </a:extLst>
          </p:cNvPr>
          <p:cNvSpPr>
            <a:spLocks noGrp="1"/>
          </p:cNvSpPr>
          <p:nvPr>
            <p:ph type="body" sz="quarter" idx="16"/>
          </p:nvPr>
        </p:nvSpPr>
        <p:spPr>
          <a:xfrm>
            <a:off x="508000" y="2992438"/>
            <a:ext cx="3566160" cy="33004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16" name="Text Placeholder 3">
            <a:extLst>
              <a:ext uri="{FF2B5EF4-FFF2-40B4-BE49-F238E27FC236}">
                <a16:creationId xmlns:a16="http://schemas.microsoft.com/office/drawing/2014/main" id="{7559F49B-24DC-D5CC-9927-8BC59BDEA431}"/>
              </a:ext>
            </a:extLst>
          </p:cNvPr>
          <p:cNvSpPr>
            <a:spLocks noGrp="1"/>
          </p:cNvSpPr>
          <p:nvPr>
            <p:ph type="body" sz="quarter" idx="17"/>
          </p:nvPr>
        </p:nvSpPr>
        <p:spPr>
          <a:xfrm>
            <a:off x="4310956" y="2341563"/>
            <a:ext cx="3566160" cy="457200"/>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18" name="Text Placeholder 13">
            <a:extLst>
              <a:ext uri="{FF2B5EF4-FFF2-40B4-BE49-F238E27FC236}">
                <a16:creationId xmlns:a16="http://schemas.microsoft.com/office/drawing/2014/main" id="{FAD3C0C8-2ADF-F832-A544-7042E4540FE0}"/>
              </a:ext>
            </a:extLst>
          </p:cNvPr>
          <p:cNvSpPr>
            <a:spLocks noGrp="1"/>
          </p:cNvSpPr>
          <p:nvPr>
            <p:ph type="body" sz="quarter" idx="18"/>
          </p:nvPr>
        </p:nvSpPr>
        <p:spPr>
          <a:xfrm>
            <a:off x="4338697" y="2987844"/>
            <a:ext cx="3566160" cy="33004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22" name="Text Placeholder 3">
            <a:extLst>
              <a:ext uri="{FF2B5EF4-FFF2-40B4-BE49-F238E27FC236}">
                <a16:creationId xmlns:a16="http://schemas.microsoft.com/office/drawing/2014/main" id="{E11E86B8-7AF4-CA52-36DF-67F034E0743F}"/>
              </a:ext>
            </a:extLst>
          </p:cNvPr>
          <p:cNvSpPr>
            <a:spLocks noGrp="1"/>
          </p:cNvSpPr>
          <p:nvPr>
            <p:ph type="body" sz="quarter" idx="19"/>
          </p:nvPr>
        </p:nvSpPr>
        <p:spPr>
          <a:xfrm>
            <a:off x="8113912" y="2341563"/>
            <a:ext cx="3566160" cy="457200"/>
          </a:xfrm>
        </p:spPr>
        <p:txBody>
          <a:bodyPr/>
          <a:lstStyle>
            <a:lvl1pPr algn="ctr">
              <a:buNone/>
              <a:defRPr b="1"/>
            </a:lvl1pPr>
            <a:lvl2pPr>
              <a:buNone/>
              <a:defRPr/>
            </a:lvl2pPr>
            <a:lvl3pPr>
              <a:buNone/>
              <a:defRPr/>
            </a:lvl3pPr>
            <a:lvl4pPr>
              <a:buNone/>
              <a:defRPr/>
            </a:lvl4pPr>
            <a:lvl5pPr>
              <a:buNone/>
              <a:defRPr/>
            </a:lvl5pPr>
          </a:lstStyle>
          <a:p>
            <a:pPr lvl="0"/>
            <a:r>
              <a:rPr lang="en-US"/>
              <a:t>Click to edit</a:t>
            </a:r>
          </a:p>
        </p:txBody>
      </p:sp>
      <p:sp>
        <p:nvSpPr>
          <p:cNvPr id="25" name="Text Placeholder 13">
            <a:extLst>
              <a:ext uri="{FF2B5EF4-FFF2-40B4-BE49-F238E27FC236}">
                <a16:creationId xmlns:a16="http://schemas.microsoft.com/office/drawing/2014/main" id="{57991621-3DAA-04A4-1D39-28A4D03AD41B}"/>
              </a:ext>
            </a:extLst>
          </p:cNvPr>
          <p:cNvSpPr>
            <a:spLocks noGrp="1"/>
          </p:cNvSpPr>
          <p:nvPr>
            <p:ph type="body" sz="quarter" idx="20"/>
          </p:nvPr>
        </p:nvSpPr>
        <p:spPr>
          <a:xfrm>
            <a:off x="8113912" y="2987844"/>
            <a:ext cx="3566160" cy="33004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27" name="Text Placeholder 26">
            <a:extLst>
              <a:ext uri="{FF2B5EF4-FFF2-40B4-BE49-F238E27FC236}">
                <a16:creationId xmlns:a16="http://schemas.microsoft.com/office/drawing/2014/main" id="{B99B2DE1-079A-0722-0926-1F06480F6D74}"/>
              </a:ext>
            </a:extLst>
          </p:cNvPr>
          <p:cNvSpPr>
            <a:spLocks noGrp="1"/>
          </p:cNvSpPr>
          <p:nvPr>
            <p:ph type="body" sz="quarter" idx="21" hasCustomPrompt="1"/>
          </p:nvPr>
        </p:nvSpPr>
        <p:spPr>
          <a:xfrm>
            <a:off x="507665" y="6434965"/>
            <a:ext cx="4965192" cy="365760"/>
          </a:xfrm>
        </p:spPr>
        <p:txBody>
          <a:bodyPr/>
          <a:lstStyle>
            <a:lvl1pPr>
              <a:buNone/>
              <a:defRPr sz="1800"/>
            </a:lvl1pPr>
            <a:lvl2pPr>
              <a:buNone/>
              <a:defRPr sz="1400"/>
            </a:lvl2pPr>
            <a:lvl3pPr>
              <a:buNone/>
              <a:defRPr sz="1400"/>
            </a:lvl3pPr>
            <a:lvl4pPr>
              <a:buNone/>
              <a:defRPr sz="1400"/>
            </a:lvl4pPr>
            <a:lvl5pPr>
              <a:buNone/>
              <a:defRPr sz="1400"/>
            </a:lvl5pPr>
          </a:lstStyle>
          <a:p>
            <a:pPr lvl="0"/>
            <a:r>
              <a:rPr lang="en-US"/>
              <a:t>(Click to insert citation)</a:t>
            </a:r>
          </a:p>
        </p:txBody>
      </p:sp>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1832A74-8C96-BC53-E8BE-0ECFC059F95C}"/>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3" name="Graphic 2">
              <a:extLst>
                <a:ext uri="{FF2B5EF4-FFF2-40B4-BE49-F238E27FC236}">
                  <a16:creationId xmlns:a16="http://schemas.microsoft.com/office/drawing/2014/main" id="{DC32DAA2-1801-3CF9-F137-5821D9FCB027}"/>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0D56E24F-0C46-DCA5-E952-08B8D89C73D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627197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lumn with Separator">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B243B4B-68B9-E58F-A233-039F5F9F4A7B}"/>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0DF8C7D-DA00-F14C-9C2F-62C589055A0E}"/>
              </a:ext>
              <a:ext uri="{C183D7F6-B498-43B3-948B-1728B52AA6E4}">
                <adec:decorative xmlns:adec="http://schemas.microsoft.com/office/drawing/2017/decorative" val="1"/>
              </a:ext>
            </a:extLst>
          </p:cNvPr>
          <p:cNvSpPr/>
          <p:nvPr userDrawn="1"/>
        </p:nvSpPr>
        <p:spPr>
          <a:xfrm>
            <a:off x="0" y="2895600"/>
            <a:ext cx="12188825"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4">
            <a:extLst>
              <a:ext uri="{FF2B5EF4-FFF2-40B4-BE49-F238E27FC236}">
                <a16:creationId xmlns:a16="http://schemas.microsoft.com/office/drawing/2014/main" id="{97C31C7F-433A-9644-9390-2B26312E3F33}"/>
              </a:ext>
            </a:extLst>
          </p:cNvPr>
          <p:cNvSpPr>
            <a:spLocks noGrp="1"/>
          </p:cNvSpPr>
          <p:nvPr>
            <p:ph type="body" sz="quarter" idx="10"/>
          </p:nvPr>
        </p:nvSpPr>
        <p:spPr>
          <a:xfrm>
            <a:off x="989012" y="3498014"/>
            <a:ext cx="2157544" cy="2057400"/>
          </a:xfrm>
        </p:spPr>
        <p:txBody>
          <a:bodyPr>
            <a:norm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11" name="Text Placeholder 4">
            <a:extLst>
              <a:ext uri="{FF2B5EF4-FFF2-40B4-BE49-F238E27FC236}">
                <a16:creationId xmlns:a16="http://schemas.microsoft.com/office/drawing/2014/main" id="{7B3818D9-5BD2-2040-9BDF-31E2187C3796}"/>
              </a:ext>
            </a:extLst>
          </p:cNvPr>
          <p:cNvSpPr>
            <a:spLocks noGrp="1"/>
          </p:cNvSpPr>
          <p:nvPr>
            <p:ph type="body" sz="quarter" idx="11"/>
          </p:nvPr>
        </p:nvSpPr>
        <p:spPr>
          <a:xfrm>
            <a:off x="3617276" y="3498014"/>
            <a:ext cx="2157544" cy="2057400"/>
          </a:xfrm>
        </p:spPr>
        <p:txBody>
          <a:bodyPr>
            <a:norm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13" name="Text Placeholder 4">
            <a:extLst>
              <a:ext uri="{FF2B5EF4-FFF2-40B4-BE49-F238E27FC236}">
                <a16:creationId xmlns:a16="http://schemas.microsoft.com/office/drawing/2014/main" id="{8238A674-ECA8-5A49-B8F7-4102627D3496}"/>
              </a:ext>
            </a:extLst>
          </p:cNvPr>
          <p:cNvSpPr>
            <a:spLocks noGrp="1"/>
          </p:cNvSpPr>
          <p:nvPr>
            <p:ph type="body" sz="quarter" idx="12"/>
          </p:nvPr>
        </p:nvSpPr>
        <p:spPr>
          <a:xfrm>
            <a:off x="6245540" y="3498014"/>
            <a:ext cx="2157544" cy="2057400"/>
          </a:xfrm>
        </p:spPr>
        <p:txBody>
          <a:bodyPr>
            <a:norm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15" name="Text Placeholder 4">
            <a:extLst>
              <a:ext uri="{FF2B5EF4-FFF2-40B4-BE49-F238E27FC236}">
                <a16:creationId xmlns:a16="http://schemas.microsoft.com/office/drawing/2014/main" id="{2BC574ED-3995-D24D-A797-4FE6FF9F6B2E}"/>
              </a:ext>
            </a:extLst>
          </p:cNvPr>
          <p:cNvSpPr>
            <a:spLocks noGrp="1"/>
          </p:cNvSpPr>
          <p:nvPr>
            <p:ph type="body" sz="quarter" idx="13"/>
          </p:nvPr>
        </p:nvSpPr>
        <p:spPr>
          <a:xfrm>
            <a:off x="8873804" y="3498014"/>
            <a:ext cx="2157544" cy="2057400"/>
          </a:xfrm>
        </p:spPr>
        <p:txBody>
          <a:bodyPr>
            <a:normAutofit/>
          </a:bodyPr>
          <a:lstStyle>
            <a:lvl1pPr marL="0" indent="0" algn="ctr">
              <a:buNone/>
              <a:defRPr sz="2400"/>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39644406-9BEB-6A1F-FC92-4A37B1BC03DA}"/>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3" name="Graphic 2">
              <a:extLst>
                <a:ext uri="{FF2B5EF4-FFF2-40B4-BE49-F238E27FC236}">
                  <a16:creationId xmlns:a16="http://schemas.microsoft.com/office/drawing/2014/main" id="{73D9BB52-FF50-9A87-FC4C-F018F871FB8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68142AAF-935B-4C4B-394A-A38C2A6A194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273241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our Column with headings">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998B95C-D240-AB91-4BC1-EE22CB6F6543}"/>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50DF8C7D-DA00-F14C-9C2F-62C589055A0E}"/>
              </a:ext>
              <a:ext uri="{C183D7F6-B498-43B3-948B-1728B52AA6E4}">
                <adec:decorative xmlns:adec="http://schemas.microsoft.com/office/drawing/2017/decorative" val="1"/>
              </a:ext>
            </a:extLst>
          </p:cNvPr>
          <p:cNvSpPr/>
          <p:nvPr userDrawn="1"/>
        </p:nvSpPr>
        <p:spPr>
          <a:xfrm>
            <a:off x="0" y="2702004"/>
            <a:ext cx="12188825"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3FBFB2E9-099B-4D68-ED5B-E035E774BF41}"/>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sp>
        <p:nvSpPr>
          <p:cNvPr id="33" name="Text Placeholder 32">
            <a:extLst>
              <a:ext uri="{FF2B5EF4-FFF2-40B4-BE49-F238E27FC236}">
                <a16:creationId xmlns:a16="http://schemas.microsoft.com/office/drawing/2014/main" id="{FA988A7C-C0D1-8EF5-6DC0-DD4B692394E0}"/>
              </a:ext>
            </a:extLst>
          </p:cNvPr>
          <p:cNvSpPr>
            <a:spLocks noGrp="1"/>
          </p:cNvSpPr>
          <p:nvPr>
            <p:ph type="body" sz="quarter" idx="15"/>
          </p:nvPr>
        </p:nvSpPr>
        <p:spPr>
          <a:xfrm>
            <a:off x="620059" y="2083752"/>
            <a:ext cx="2066544" cy="457200"/>
          </a:xfrm>
        </p:spPr>
        <p:txBody>
          <a:bodyPr/>
          <a:lstStyle>
            <a:lvl1pPr algn="ctr">
              <a:buNone/>
              <a:defRPr b="1"/>
            </a:lvl1pPr>
            <a:lvl2pPr algn="ctr">
              <a:buNone/>
              <a:defRPr b="1"/>
            </a:lvl2pPr>
            <a:lvl3pPr algn="ctr">
              <a:buNone/>
              <a:defRPr b="1"/>
            </a:lvl3pPr>
            <a:lvl4pPr algn="ctr">
              <a:buNone/>
              <a:defRPr b="1"/>
            </a:lvl4pPr>
            <a:lvl5pPr algn="ctr">
              <a:buNone/>
              <a:defRPr b="1"/>
            </a:lvl5pPr>
          </a:lstStyle>
          <a:p>
            <a:pPr lvl="0"/>
            <a:r>
              <a:rPr lang="en-US"/>
              <a:t>Click to edit</a:t>
            </a:r>
          </a:p>
        </p:txBody>
      </p:sp>
      <p:sp>
        <p:nvSpPr>
          <p:cNvPr id="35" name="Text Placeholder 34">
            <a:extLst>
              <a:ext uri="{FF2B5EF4-FFF2-40B4-BE49-F238E27FC236}">
                <a16:creationId xmlns:a16="http://schemas.microsoft.com/office/drawing/2014/main" id="{95456DDA-80A1-A4A1-EA8E-051164F93DBD}"/>
              </a:ext>
            </a:extLst>
          </p:cNvPr>
          <p:cNvSpPr>
            <a:spLocks noGrp="1"/>
          </p:cNvSpPr>
          <p:nvPr>
            <p:ph type="body" sz="quarter" idx="16"/>
          </p:nvPr>
        </p:nvSpPr>
        <p:spPr>
          <a:xfrm>
            <a:off x="612775" y="3000375"/>
            <a:ext cx="2066925" cy="1995488"/>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36" name="Text Placeholder 32">
            <a:extLst>
              <a:ext uri="{FF2B5EF4-FFF2-40B4-BE49-F238E27FC236}">
                <a16:creationId xmlns:a16="http://schemas.microsoft.com/office/drawing/2014/main" id="{FDC926E6-F49D-7590-89AF-F242ACED5C66}"/>
              </a:ext>
            </a:extLst>
          </p:cNvPr>
          <p:cNvSpPr>
            <a:spLocks noGrp="1"/>
          </p:cNvSpPr>
          <p:nvPr>
            <p:ph type="body" sz="quarter" idx="17"/>
          </p:nvPr>
        </p:nvSpPr>
        <p:spPr>
          <a:xfrm>
            <a:off x="3563848" y="2083752"/>
            <a:ext cx="2066544" cy="457200"/>
          </a:xfrm>
        </p:spPr>
        <p:txBody>
          <a:bodyPr/>
          <a:lstStyle>
            <a:lvl1pPr algn="ctr">
              <a:buNone/>
              <a:defRPr b="1"/>
            </a:lvl1pPr>
            <a:lvl2pPr algn="ctr">
              <a:buNone/>
              <a:defRPr b="1"/>
            </a:lvl2pPr>
            <a:lvl3pPr algn="ctr">
              <a:buNone/>
              <a:defRPr b="1"/>
            </a:lvl3pPr>
            <a:lvl4pPr algn="ctr">
              <a:buNone/>
              <a:defRPr b="1"/>
            </a:lvl4pPr>
            <a:lvl5pPr algn="ctr">
              <a:buNone/>
              <a:defRPr b="1"/>
            </a:lvl5pPr>
          </a:lstStyle>
          <a:p>
            <a:pPr lvl="0"/>
            <a:r>
              <a:rPr lang="en-US"/>
              <a:t>Click to edit</a:t>
            </a:r>
          </a:p>
        </p:txBody>
      </p:sp>
      <p:sp>
        <p:nvSpPr>
          <p:cNvPr id="37" name="Text Placeholder 34">
            <a:extLst>
              <a:ext uri="{FF2B5EF4-FFF2-40B4-BE49-F238E27FC236}">
                <a16:creationId xmlns:a16="http://schemas.microsoft.com/office/drawing/2014/main" id="{5D30F795-4DBE-8DAA-ADDC-F026DFCAC129}"/>
              </a:ext>
            </a:extLst>
          </p:cNvPr>
          <p:cNvSpPr>
            <a:spLocks noGrp="1"/>
          </p:cNvSpPr>
          <p:nvPr>
            <p:ph type="body" sz="quarter" idx="18"/>
          </p:nvPr>
        </p:nvSpPr>
        <p:spPr>
          <a:xfrm>
            <a:off x="3563657" y="3012223"/>
            <a:ext cx="2066925" cy="1995488"/>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38" name="Text Placeholder 32">
            <a:extLst>
              <a:ext uri="{FF2B5EF4-FFF2-40B4-BE49-F238E27FC236}">
                <a16:creationId xmlns:a16="http://schemas.microsoft.com/office/drawing/2014/main" id="{FD3C4084-248C-A445-BA6C-4576FDD72D22}"/>
              </a:ext>
            </a:extLst>
          </p:cNvPr>
          <p:cNvSpPr>
            <a:spLocks noGrp="1"/>
          </p:cNvSpPr>
          <p:nvPr>
            <p:ph type="body" sz="quarter" idx="19"/>
          </p:nvPr>
        </p:nvSpPr>
        <p:spPr>
          <a:xfrm>
            <a:off x="6507638" y="2093377"/>
            <a:ext cx="2066544" cy="457200"/>
          </a:xfrm>
        </p:spPr>
        <p:txBody>
          <a:bodyPr/>
          <a:lstStyle>
            <a:lvl1pPr algn="ctr">
              <a:buNone/>
              <a:defRPr b="1"/>
            </a:lvl1pPr>
            <a:lvl2pPr algn="ctr">
              <a:buNone/>
              <a:defRPr b="1"/>
            </a:lvl2pPr>
            <a:lvl3pPr algn="ctr">
              <a:buNone/>
              <a:defRPr b="1"/>
            </a:lvl3pPr>
            <a:lvl4pPr algn="ctr">
              <a:buNone/>
              <a:defRPr b="1"/>
            </a:lvl4pPr>
            <a:lvl5pPr algn="ctr">
              <a:buNone/>
              <a:defRPr b="1"/>
            </a:lvl5pPr>
          </a:lstStyle>
          <a:p>
            <a:pPr lvl="0"/>
            <a:r>
              <a:rPr lang="en-US"/>
              <a:t>Click to edit</a:t>
            </a:r>
          </a:p>
        </p:txBody>
      </p:sp>
      <p:sp>
        <p:nvSpPr>
          <p:cNvPr id="39" name="Text Placeholder 34">
            <a:extLst>
              <a:ext uri="{FF2B5EF4-FFF2-40B4-BE49-F238E27FC236}">
                <a16:creationId xmlns:a16="http://schemas.microsoft.com/office/drawing/2014/main" id="{AC4B9234-3951-52E9-E47B-DB2AF84C3A52}"/>
              </a:ext>
            </a:extLst>
          </p:cNvPr>
          <p:cNvSpPr>
            <a:spLocks noGrp="1"/>
          </p:cNvSpPr>
          <p:nvPr>
            <p:ph type="body" sz="quarter" idx="20"/>
          </p:nvPr>
        </p:nvSpPr>
        <p:spPr>
          <a:xfrm>
            <a:off x="6507638" y="3012223"/>
            <a:ext cx="2066925" cy="1995488"/>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
        <p:nvSpPr>
          <p:cNvPr id="40" name="Text Placeholder 32">
            <a:extLst>
              <a:ext uri="{FF2B5EF4-FFF2-40B4-BE49-F238E27FC236}">
                <a16:creationId xmlns:a16="http://schemas.microsoft.com/office/drawing/2014/main" id="{F21B421A-2F41-C271-5B19-0C2285055D9D}"/>
              </a:ext>
            </a:extLst>
          </p:cNvPr>
          <p:cNvSpPr>
            <a:spLocks noGrp="1"/>
          </p:cNvSpPr>
          <p:nvPr>
            <p:ph type="body" sz="quarter" idx="21"/>
          </p:nvPr>
        </p:nvSpPr>
        <p:spPr>
          <a:xfrm>
            <a:off x="9451427" y="2083752"/>
            <a:ext cx="2066544" cy="457200"/>
          </a:xfrm>
        </p:spPr>
        <p:txBody>
          <a:bodyPr/>
          <a:lstStyle>
            <a:lvl1pPr algn="ctr">
              <a:buNone/>
              <a:defRPr b="1"/>
            </a:lvl1pPr>
            <a:lvl2pPr algn="ctr">
              <a:buNone/>
              <a:defRPr b="1"/>
            </a:lvl2pPr>
            <a:lvl3pPr algn="ctr">
              <a:buNone/>
              <a:defRPr b="1"/>
            </a:lvl3pPr>
            <a:lvl4pPr algn="ctr">
              <a:buNone/>
              <a:defRPr b="1"/>
            </a:lvl4pPr>
            <a:lvl5pPr algn="ctr">
              <a:buNone/>
              <a:defRPr b="1"/>
            </a:lvl5pPr>
          </a:lstStyle>
          <a:p>
            <a:pPr lvl="0"/>
            <a:r>
              <a:rPr lang="en-US"/>
              <a:t>Click to edit</a:t>
            </a:r>
          </a:p>
        </p:txBody>
      </p:sp>
      <p:sp>
        <p:nvSpPr>
          <p:cNvPr id="41" name="Text Placeholder 34">
            <a:extLst>
              <a:ext uri="{FF2B5EF4-FFF2-40B4-BE49-F238E27FC236}">
                <a16:creationId xmlns:a16="http://schemas.microsoft.com/office/drawing/2014/main" id="{AE57CFD4-1AC2-A82B-0761-21AD31477089}"/>
              </a:ext>
            </a:extLst>
          </p:cNvPr>
          <p:cNvSpPr>
            <a:spLocks noGrp="1"/>
          </p:cNvSpPr>
          <p:nvPr>
            <p:ph type="body" sz="quarter" idx="22"/>
          </p:nvPr>
        </p:nvSpPr>
        <p:spPr>
          <a:xfrm>
            <a:off x="9451427" y="3012223"/>
            <a:ext cx="2066925" cy="1995488"/>
          </a:xfrm>
        </p:spPr>
        <p:txBody>
          <a:bodyPr/>
          <a:lstStyle>
            <a:lvl1pPr algn="ctr">
              <a:buNone/>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grpSp>
        <p:nvGrpSpPr>
          <p:cNvPr id="2" name="Group 1">
            <a:extLst>
              <a:ext uri="{FF2B5EF4-FFF2-40B4-BE49-F238E27FC236}">
                <a16:creationId xmlns:a16="http://schemas.microsoft.com/office/drawing/2014/main" id="{C164C835-BB11-3C1C-B8D8-2EE1F9511E2B}"/>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3" name="Graphic 2">
              <a:extLst>
                <a:ext uri="{FF2B5EF4-FFF2-40B4-BE49-F238E27FC236}">
                  <a16:creationId xmlns:a16="http://schemas.microsoft.com/office/drawing/2014/main" id="{3A4E9A29-AE78-7052-3CDC-923C37AB4EF0}"/>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8" name="Picture 7" descr="Tennessee Tiered Supports Center logo">
              <a:extLst>
                <a:ext uri="{FF2B5EF4-FFF2-40B4-BE49-F238E27FC236}">
                  <a16:creationId xmlns:a16="http://schemas.microsoft.com/office/drawing/2014/main" id="{781AABB8-65EC-5068-F76E-B2ACEAA0EBD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640026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ouble text box">
    <p:spTree>
      <p:nvGrpSpPr>
        <p:cNvPr id="1" name=""/>
        <p:cNvGrpSpPr/>
        <p:nvPr/>
      </p:nvGrpSpPr>
      <p:grpSpPr>
        <a:xfrm>
          <a:off x="0" y="0"/>
          <a:ext cx="0" cy="0"/>
          <a:chOff x="0" y="0"/>
          <a:chExt cx="0" cy="0"/>
        </a:xfrm>
      </p:grpSpPr>
      <p:sp>
        <p:nvSpPr>
          <p:cNvPr id="29" name="Right Triangle 28">
            <a:extLst>
              <a:ext uri="{FF2B5EF4-FFF2-40B4-BE49-F238E27FC236}">
                <a16:creationId xmlns:a16="http://schemas.microsoft.com/office/drawing/2014/main" id="{42CBF4D8-9553-C541-8755-8ED89563E0A3}"/>
              </a:ext>
              <a:ext uri="{C183D7F6-B498-43B3-948B-1728B52AA6E4}">
                <adec:decorative xmlns:adec="http://schemas.microsoft.com/office/drawing/2017/decorative" val="1"/>
              </a:ext>
            </a:extLst>
          </p:cNvPr>
          <p:cNvSpPr/>
          <p:nvPr userDrawn="1"/>
        </p:nvSpPr>
        <p:spPr>
          <a:xfrm flipH="1">
            <a:off x="5278582" y="0"/>
            <a:ext cx="4057793" cy="68580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4587F7-C138-C246-B8DA-7FD77884A9FA}"/>
              </a:ext>
              <a:ext uri="{C183D7F6-B498-43B3-948B-1728B52AA6E4}">
                <adec:decorative xmlns:adec="http://schemas.microsoft.com/office/drawing/2017/decorative" val="1"/>
              </a:ext>
            </a:extLst>
          </p:cNvPr>
          <p:cNvSpPr/>
          <p:nvPr userDrawn="1"/>
        </p:nvSpPr>
        <p:spPr>
          <a:xfrm>
            <a:off x="9336375" y="0"/>
            <a:ext cx="28524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B009C4F-D912-A804-5EA1-26F7CF435933}"/>
              </a:ext>
            </a:extLst>
          </p:cNvPr>
          <p:cNvSpPr>
            <a:spLocks noGrp="1"/>
          </p:cNvSpPr>
          <p:nvPr>
            <p:ph type="title"/>
          </p:nvPr>
        </p:nvSpPr>
        <p:spPr/>
        <p:txBody>
          <a:bodyPr/>
          <a:lstStyle/>
          <a:p>
            <a:endParaRPr lang="en-US" sz="3600" b="1">
              <a:solidFill>
                <a:schemeClr val="accent2"/>
              </a:solidFill>
              <a:latin typeface="Georgia" panose="02040502050405020303" pitchFamily="18" charset="0"/>
            </a:endParaRPr>
          </a:p>
        </p:txBody>
      </p:sp>
      <p:sp>
        <p:nvSpPr>
          <p:cNvPr id="2" name="Rectangle 1">
            <a:extLst>
              <a:ext uri="{FF2B5EF4-FFF2-40B4-BE49-F238E27FC236}">
                <a16:creationId xmlns:a16="http://schemas.microsoft.com/office/drawing/2014/main" id="{8739E624-5E93-0D40-9F2E-8142DF2F1E99}"/>
              </a:ext>
              <a:ext uri="{C183D7F6-B498-43B3-948B-1728B52AA6E4}">
                <adec:decorative xmlns:adec="http://schemas.microsoft.com/office/drawing/2017/decorative" val="1"/>
              </a:ext>
            </a:extLst>
          </p:cNvPr>
          <p:cNvSpPr/>
          <p:nvPr userDrawn="1"/>
        </p:nvSpPr>
        <p:spPr>
          <a:xfrm>
            <a:off x="6274009" y="1761320"/>
            <a:ext cx="5586544" cy="4596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8D3619AD-F865-1E40-BEC5-4D4005221789}"/>
              </a:ext>
              <a:ext uri="{C183D7F6-B498-43B3-948B-1728B52AA6E4}">
                <adec:decorative xmlns:adec="http://schemas.microsoft.com/office/drawing/2017/decorative" val="1"/>
              </a:ext>
            </a:extLst>
          </p:cNvPr>
          <p:cNvSpPr/>
          <p:nvPr userDrawn="1"/>
        </p:nvSpPr>
        <p:spPr>
          <a:xfrm>
            <a:off x="0" y="0"/>
            <a:ext cx="3049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F74C15E1-F522-37CB-A073-E55716C92F46}"/>
              </a:ext>
            </a:extLst>
          </p:cNvPr>
          <p:cNvSpPr>
            <a:spLocks noGrp="1"/>
          </p:cNvSpPr>
          <p:nvPr>
            <p:ph type="body" sz="quarter" idx="10"/>
          </p:nvPr>
        </p:nvSpPr>
        <p:spPr>
          <a:xfrm>
            <a:off x="508001" y="1752600"/>
            <a:ext cx="5586412" cy="48768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31" name="Text Placeholder 30">
            <a:extLst>
              <a:ext uri="{FF2B5EF4-FFF2-40B4-BE49-F238E27FC236}">
                <a16:creationId xmlns:a16="http://schemas.microsoft.com/office/drawing/2014/main" id="{37472CE4-40AA-506E-DE64-1F1C0ABA5C34}"/>
              </a:ext>
            </a:extLst>
          </p:cNvPr>
          <p:cNvSpPr>
            <a:spLocks noGrp="1"/>
          </p:cNvSpPr>
          <p:nvPr>
            <p:ph type="body" sz="quarter" idx="11"/>
          </p:nvPr>
        </p:nvSpPr>
        <p:spPr>
          <a:xfrm>
            <a:off x="6555179" y="2045988"/>
            <a:ext cx="5024205" cy="4096987"/>
          </a:xfrm>
        </p:spPr>
        <p:txBody>
          <a:bodyPr/>
          <a:lstStyle>
            <a:lvl1pPr>
              <a:buNone/>
              <a:defRPr/>
            </a:lvl1pPr>
          </a:lstStyle>
          <a:p>
            <a:pPr lvl="0"/>
            <a:r>
              <a:rPr lang="en-US"/>
              <a:t>Click to edit Master text styles</a:t>
            </a:r>
          </a:p>
        </p:txBody>
      </p:sp>
      <p:sp>
        <p:nvSpPr>
          <p:cNvPr id="3" name="Footer Placeholder 3">
            <a:extLst>
              <a:ext uri="{FF2B5EF4-FFF2-40B4-BE49-F238E27FC236}">
                <a16:creationId xmlns:a16="http://schemas.microsoft.com/office/drawing/2014/main" id="{460BCF09-E978-135C-9AD5-70C2F51D6D98}"/>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lstStyle>
            <a:lvl1pPr>
              <a:defRPr>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337EB4E4-8B42-B6A3-1A4E-14F02A2690A7}"/>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0" name="Graphic 9">
              <a:extLst>
                <a:ext uri="{FF2B5EF4-FFF2-40B4-BE49-F238E27FC236}">
                  <a16:creationId xmlns:a16="http://schemas.microsoft.com/office/drawing/2014/main" id="{05EC0FC1-A05C-8F5E-B364-1D8C30E431C5}"/>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E8F29D0E-7D24-5D3B-AC22-42BFC63E66B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813163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uble text box 2nd heading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009C4F-D912-A804-5EA1-26F7CF435933}"/>
              </a:ext>
            </a:extLst>
          </p:cNvPr>
          <p:cNvSpPr>
            <a:spLocks noGrp="1"/>
          </p:cNvSpPr>
          <p:nvPr>
            <p:ph type="title"/>
          </p:nvPr>
        </p:nvSpPr>
        <p:spPr/>
        <p:txBody>
          <a:bodyPr/>
          <a:lstStyle/>
          <a:p>
            <a:endParaRPr lang="en-US" sz="3600" b="1">
              <a:solidFill>
                <a:schemeClr val="accent2"/>
              </a:solidFill>
              <a:latin typeface="Georgia" panose="02040502050405020303" pitchFamily="18" charset="0"/>
            </a:endParaRPr>
          </a:p>
        </p:txBody>
      </p:sp>
      <p:sp>
        <p:nvSpPr>
          <p:cNvPr id="2" name="Rectangle 1">
            <a:extLst>
              <a:ext uri="{FF2B5EF4-FFF2-40B4-BE49-F238E27FC236}">
                <a16:creationId xmlns:a16="http://schemas.microsoft.com/office/drawing/2014/main" id="{8739E624-5E93-0D40-9F2E-8142DF2F1E99}"/>
              </a:ext>
              <a:ext uri="{C183D7F6-B498-43B3-948B-1728B52AA6E4}">
                <adec:decorative xmlns:adec="http://schemas.microsoft.com/office/drawing/2017/decorative" val="1"/>
              </a:ext>
            </a:extLst>
          </p:cNvPr>
          <p:cNvSpPr/>
          <p:nvPr userDrawn="1"/>
        </p:nvSpPr>
        <p:spPr>
          <a:xfrm>
            <a:off x="6300216" y="1901952"/>
            <a:ext cx="5586544" cy="4596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8D3619AD-F865-1E40-BEC5-4D4005221789}"/>
              </a:ext>
              <a:ext uri="{C183D7F6-B498-43B3-948B-1728B52AA6E4}">
                <adec:decorative xmlns:adec="http://schemas.microsoft.com/office/drawing/2017/decorative" val="1"/>
              </a:ext>
            </a:extLst>
          </p:cNvPr>
          <p:cNvSpPr/>
          <p:nvPr userDrawn="1"/>
        </p:nvSpPr>
        <p:spPr>
          <a:xfrm>
            <a:off x="0" y="0"/>
            <a:ext cx="3049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a:extLst>
              <a:ext uri="{FF2B5EF4-FFF2-40B4-BE49-F238E27FC236}">
                <a16:creationId xmlns:a16="http://schemas.microsoft.com/office/drawing/2014/main" id="{F74C15E1-F522-37CB-A073-E55716C92F46}"/>
              </a:ext>
            </a:extLst>
          </p:cNvPr>
          <p:cNvSpPr>
            <a:spLocks noGrp="1"/>
          </p:cNvSpPr>
          <p:nvPr>
            <p:ph type="body" sz="quarter" idx="10"/>
          </p:nvPr>
        </p:nvSpPr>
        <p:spPr>
          <a:xfrm>
            <a:off x="508001" y="1752600"/>
            <a:ext cx="5586412" cy="48768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10" name="Content Placeholder 9">
            <a:extLst>
              <a:ext uri="{FF2B5EF4-FFF2-40B4-BE49-F238E27FC236}">
                <a16:creationId xmlns:a16="http://schemas.microsoft.com/office/drawing/2014/main" id="{2D435DE7-250E-7C64-7A68-79957444A82E}"/>
              </a:ext>
            </a:extLst>
          </p:cNvPr>
          <p:cNvSpPr>
            <a:spLocks noGrp="1"/>
          </p:cNvSpPr>
          <p:nvPr>
            <p:ph sz="quarter" idx="14"/>
          </p:nvPr>
        </p:nvSpPr>
        <p:spPr>
          <a:xfrm>
            <a:off x="6626225" y="1901825"/>
            <a:ext cx="4953000" cy="4237038"/>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3" name="Footer Placeholder 3">
            <a:extLst>
              <a:ext uri="{FF2B5EF4-FFF2-40B4-BE49-F238E27FC236}">
                <a16:creationId xmlns:a16="http://schemas.microsoft.com/office/drawing/2014/main" id="{DEFA0414-4EBF-CA97-8610-BA83F4A84B37}"/>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lstStyle>
            <a:lvl1pPr>
              <a:defRPr>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42994A9-2932-177F-932C-F01E1198287F}"/>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1" name="Graphic 10">
              <a:extLst>
                <a:ext uri="{FF2B5EF4-FFF2-40B4-BE49-F238E27FC236}">
                  <a16:creationId xmlns:a16="http://schemas.microsoft.com/office/drawing/2014/main" id="{6E2BBFF7-AAAA-12D3-F031-A6D990C28F01}"/>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23D59EE3-CF32-2C23-3CBA-03E669899F6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470119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hasCustomPrompt="1"/>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Table Title</a:t>
            </a:r>
          </a:p>
        </p:txBody>
      </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0" name="Table Placeholder 9">
            <a:extLst>
              <a:ext uri="{FF2B5EF4-FFF2-40B4-BE49-F238E27FC236}">
                <a16:creationId xmlns:a16="http://schemas.microsoft.com/office/drawing/2014/main" id="{21984209-73D9-0103-E21A-FAF9B4205161}"/>
              </a:ext>
            </a:extLst>
          </p:cNvPr>
          <p:cNvSpPr>
            <a:spLocks noGrp="1"/>
          </p:cNvSpPr>
          <p:nvPr>
            <p:ph type="tbl" sz="quarter" idx="10"/>
          </p:nvPr>
        </p:nvSpPr>
        <p:spPr>
          <a:xfrm>
            <a:off x="2102455" y="1600264"/>
            <a:ext cx="5268501" cy="4694663"/>
          </a:xfrm>
        </p:spPr>
        <p:txBody>
          <a:bodyPr/>
          <a:lstStyle/>
          <a:p>
            <a:endParaRPr lang="en-US"/>
          </a:p>
        </p:txBody>
      </p:sp>
      <p:sp>
        <p:nvSpPr>
          <p:cNvPr id="4" name="Text Placeholder 3">
            <a:extLst>
              <a:ext uri="{FF2B5EF4-FFF2-40B4-BE49-F238E27FC236}">
                <a16:creationId xmlns:a16="http://schemas.microsoft.com/office/drawing/2014/main" id="{6070EF86-FCAA-179E-64B2-5154B57D156E}"/>
              </a:ext>
            </a:extLst>
          </p:cNvPr>
          <p:cNvSpPr>
            <a:spLocks noGrp="1"/>
          </p:cNvSpPr>
          <p:nvPr>
            <p:ph type="body" sz="quarter" idx="12"/>
          </p:nvPr>
        </p:nvSpPr>
        <p:spPr>
          <a:xfrm>
            <a:off x="7694341" y="1605776"/>
            <a:ext cx="4017756" cy="4694663"/>
          </a:xfrm>
        </p:spPr>
        <p:txBody>
          <a:bodyPr/>
          <a:lstStyle>
            <a:lvl1pPr marL="0" indent="0">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E106D008-8946-EE5B-471A-B30D793A519E}"/>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807ADDC-CE7F-9C51-2ECC-5A7177597CD1}"/>
              </a:ext>
            </a:extLst>
          </p:cNvPr>
          <p:cNvSpPr>
            <a:spLocks noGrp="1"/>
          </p:cNvSpPr>
          <p:nvPr>
            <p:ph type="body" sz="quarter" idx="14" hasCustomPrompt="1"/>
          </p:nvPr>
        </p:nvSpPr>
        <p:spPr>
          <a:xfrm>
            <a:off x="1951480" y="6397537"/>
            <a:ext cx="4956098" cy="365760"/>
          </a:xfrm>
        </p:spPr>
        <p:txBody>
          <a:bodyPr/>
          <a:lstStyle>
            <a:lvl1pPr>
              <a:buNone/>
              <a:defRPr sz="1800"/>
            </a:lvl1pPr>
          </a:lstStyle>
          <a:p>
            <a:pPr lvl="0"/>
            <a:r>
              <a:rPr lang="en-US"/>
              <a:t>Click to edit chart reference</a:t>
            </a:r>
          </a:p>
        </p:txBody>
      </p:sp>
      <p:grpSp>
        <p:nvGrpSpPr>
          <p:cNvPr id="11" name="Group 10">
            <a:extLst>
              <a:ext uri="{FF2B5EF4-FFF2-40B4-BE49-F238E27FC236}">
                <a16:creationId xmlns:a16="http://schemas.microsoft.com/office/drawing/2014/main" id="{F740819E-F86A-9078-F464-87B1FED936E4}"/>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2" name="Graphic 11">
              <a:extLst>
                <a:ext uri="{FF2B5EF4-FFF2-40B4-BE49-F238E27FC236}">
                  <a16:creationId xmlns:a16="http://schemas.microsoft.com/office/drawing/2014/main" id="{B2027777-66C2-12DA-65E1-B04E224769CF}"/>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3" name="Picture 12" descr="Tennessee Tiered Supports Center logo">
              <a:extLst>
                <a:ext uri="{FF2B5EF4-FFF2-40B4-BE49-F238E27FC236}">
                  <a16:creationId xmlns:a16="http://schemas.microsoft.com/office/drawing/2014/main" id="{8AA8DFEA-609E-80A4-70E1-6BC9893E3A3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4231244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Example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CC23F9-032D-C649-8221-A5E85B501A32}"/>
              </a:ext>
            </a:extLst>
          </p:cNvPr>
          <p:cNvSpPr>
            <a:spLocks noGrp="1"/>
          </p:cNvSpPr>
          <p:nvPr>
            <p:ph type="title" hasCustomPrompt="1"/>
          </p:nvPr>
        </p:nvSpPr>
        <p:spPr>
          <a:xfrm>
            <a:off x="507868" y="228600"/>
            <a:ext cx="11071516" cy="1208314"/>
          </a:xfrm>
        </p:spPr>
        <p:txBody>
          <a:bodyPr/>
          <a:lstStyle/>
          <a:p>
            <a:r>
              <a:rPr lang="en-US"/>
              <a:t>Click to edit Chart Title</a:t>
            </a:r>
          </a:p>
        </p:txBody>
      </p:sp>
      <p:sp>
        <p:nvSpPr>
          <p:cNvPr id="12" name="Chart Placeholder 11">
            <a:extLst>
              <a:ext uri="{FF2B5EF4-FFF2-40B4-BE49-F238E27FC236}">
                <a16:creationId xmlns:a16="http://schemas.microsoft.com/office/drawing/2014/main" id="{FF8D50C8-9082-B3FC-A691-BF87039E7825}"/>
              </a:ext>
            </a:extLst>
          </p:cNvPr>
          <p:cNvSpPr>
            <a:spLocks noGrp="1"/>
          </p:cNvSpPr>
          <p:nvPr>
            <p:ph type="chart" sz="quarter" idx="10"/>
          </p:nvPr>
        </p:nvSpPr>
        <p:spPr>
          <a:xfrm>
            <a:off x="507868" y="1579731"/>
            <a:ext cx="6961444" cy="4632155"/>
          </a:xfrm>
        </p:spPr>
        <p:txBody>
          <a:bodyPr/>
          <a:lstStyle/>
          <a:p>
            <a:endParaRPr lang="en-US"/>
          </a:p>
        </p:txBody>
      </p:sp>
      <p:sp>
        <p:nvSpPr>
          <p:cNvPr id="14" name="Chart Placeholder 13">
            <a:extLst>
              <a:ext uri="{FF2B5EF4-FFF2-40B4-BE49-F238E27FC236}">
                <a16:creationId xmlns:a16="http://schemas.microsoft.com/office/drawing/2014/main" id="{72F44D50-551C-1D51-9B73-89626AA6ED1F}"/>
              </a:ext>
            </a:extLst>
          </p:cNvPr>
          <p:cNvSpPr>
            <a:spLocks noGrp="1"/>
          </p:cNvSpPr>
          <p:nvPr>
            <p:ph type="chart" sz="quarter" idx="11"/>
          </p:nvPr>
        </p:nvSpPr>
        <p:spPr>
          <a:xfrm>
            <a:off x="7850852" y="1579731"/>
            <a:ext cx="3710910" cy="2466753"/>
          </a:xfrm>
        </p:spPr>
        <p:txBody>
          <a:bodyPr/>
          <a:lstStyle/>
          <a:p>
            <a:endParaRPr lang="en-US"/>
          </a:p>
        </p:txBody>
      </p:sp>
      <p:sp>
        <p:nvSpPr>
          <p:cNvPr id="16" name="Chart Placeholder 15">
            <a:extLst>
              <a:ext uri="{FF2B5EF4-FFF2-40B4-BE49-F238E27FC236}">
                <a16:creationId xmlns:a16="http://schemas.microsoft.com/office/drawing/2014/main" id="{58AC5688-3FDA-5FD8-8AC5-50DD5AC8EBCA}"/>
              </a:ext>
            </a:extLst>
          </p:cNvPr>
          <p:cNvSpPr>
            <a:spLocks noGrp="1"/>
          </p:cNvSpPr>
          <p:nvPr>
            <p:ph type="chart" sz="quarter" idx="12"/>
          </p:nvPr>
        </p:nvSpPr>
        <p:spPr>
          <a:xfrm>
            <a:off x="7868474" y="4189301"/>
            <a:ext cx="3710910" cy="2022586"/>
          </a:xfrm>
        </p:spPr>
        <p:txBody>
          <a:bodyPr/>
          <a:lstStyle/>
          <a:p>
            <a:endParaRPr lang="en-US"/>
          </a:p>
        </p:txBody>
      </p:sp>
      <p:sp>
        <p:nvSpPr>
          <p:cNvPr id="4" name="Footer Placeholder 3">
            <a:extLst>
              <a:ext uri="{FF2B5EF4-FFF2-40B4-BE49-F238E27FC236}">
                <a16:creationId xmlns:a16="http://schemas.microsoft.com/office/drawing/2014/main" id="{50A52BF0-8662-9B21-FB2E-1A18D5D3BCB3}"/>
              </a:ext>
              <a:ext uri="{C183D7F6-B498-43B3-948B-1728B52AA6E4}">
                <adec:decorative xmlns:adec="http://schemas.microsoft.com/office/drawing/2017/decorative" val="1"/>
              </a:ext>
            </a:extLst>
          </p:cNvPr>
          <p:cNvSpPr>
            <a:spLocks noGrp="1"/>
          </p:cNvSpPr>
          <p:nvPr>
            <p:ph type="ftr" sz="quarter" idx="13"/>
          </p:nvPr>
        </p:nvSpPr>
        <p:spPr/>
        <p:txBody>
          <a:bodyPr/>
          <a:lstStyle>
            <a:lvl1pPr>
              <a:defRPr>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34C9D6CD-BC61-38DC-C854-9108EF793891}"/>
              </a:ext>
            </a:extLst>
          </p:cNvPr>
          <p:cNvSpPr>
            <a:spLocks noGrp="1"/>
          </p:cNvSpPr>
          <p:nvPr>
            <p:ph type="body" sz="quarter" idx="14" hasCustomPrompt="1"/>
          </p:nvPr>
        </p:nvSpPr>
        <p:spPr>
          <a:xfrm>
            <a:off x="507996" y="6399112"/>
            <a:ext cx="6679188" cy="390689"/>
          </a:xfrm>
        </p:spPr>
        <p:txBody>
          <a:bodyPr/>
          <a:lstStyle>
            <a:lvl1pPr>
              <a:buNone/>
              <a:defRPr sz="1800"/>
            </a:lvl1pPr>
          </a:lstStyle>
          <a:p>
            <a:pPr lvl="0"/>
            <a:r>
              <a:rPr lang="en-US"/>
              <a:t>Click to edit chart reference</a:t>
            </a:r>
          </a:p>
        </p:txBody>
      </p:sp>
      <p:grpSp>
        <p:nvGrpSpPr>
          <p:cNvPr id="2" name="Group 1">
            <a:extLst>
              <a:ext uri="{FF2B5EF4-FFF2-40B4-BE49-F238E27FC236}">
                <a16:creationId xmlns:a16="http://schemas.microsoft.com/office/drawing/2014/main" id="{DE5A537B-74D9-EE49-8CCD-B5F6481C1F20}"/>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9" name="Graphic 8">
              <a:extLst>
                <a:ext uri="{FF2B5EF4-FFF2-40B4-BE49-F238E27FC236}">
                  <a16:creationId xmlns:a16="http://schemas.microsoft.com/office/drawing/2014/main" id="{9C2EA3C6-8C74-3B81-5F2A-BDAECF1D68D4}"/>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0" name="Picture 9" descr="Tennessee Tiered Supports Center logo">
              <a:extLst>
                <a:ext uri="{FF2B5EF4-FFF2-40B4-BE49-F238E27FC236}">
                  <a16:creationId xmlns:a16="http://schemas.microsoft.com/office/drawing/2014/main" id="{E9A11D15-BB5B-36BC-2808-F61BDF67840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981080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Example with summar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CC23F9-032D-C649-8221-A5E85B501A32}"/>
              </a:ext>
            </a:extLst>
          </p:cNvPr>
          <p:cNvSpPr>
            <a:spLocks noGrp="1"/>
          </p:cNvSpPr>
          <p:nvPr>
            <p:ph type="title" hasCustomPrompt="1"/>
          </p:nvPr>
        </p:nvSpPr>
        <p:spPr>
          <a:xfrm>
            <a:off x="507868" y="228600"/>
            <a:ext cx="11071516" cy="1208314"/>
          </a:xfrm>
        </p:spPr>
        <p:txBody>
          <a:bodyPr/>
          <a:lstStyle/>
          <a:p>
            <a:r>
              <a:rPr lang="en-US"/>
              <a:t>Click to edit Chart Title</a:t>
            </a:r>
          </a:p>
        </p:txBody>
      </p:sp>
      <p:sp>
        <p:nvSpPr>
          <p:cNvPr id="12" name="Chart Placeholder 11">
            <a:extLst>
              <a:ext uri="{FF2B5EF4-FFF2-40B4-BE49-F238E27FC236}">
                <a16:creationId xmlns:a16="http://schemas.microsoft.com/office/drawing/2014/main" id="{FF8D50C8-9082-B3FC-A691-BF87039E7825}"/>
              </a:ext>
            </a:extLst>
          </p:cNvPr>
          <p:cNvSpPr>
            <a:spLocks noGrp="1"/>
          </p:cNvSpPr>
          <p:nvPr>
            <p:ph type="chart" sz="quarter" idx="10"/>
          </p:nvPr>
        </p:nvSpPr>
        <p:spPr>
          <a:xfrm>
            <a:off x="507868" y="1579731"/>
            <a:ext cx="6961444" cy="4632155"/>
          </a:xfrm>
        </p:spPr>
        <p:txBody>
          <a:bodyPr/>
          <a:lstStyle/>
          <a:p>
            <a:endParaRPr lang="en-US"/>
          </a:p>
        </p:txBody>
      </p:sp>
      <p:sp>
        <p:nvSpPr>
          <p:cNvPr id="6" name="Text Placeholder 5">
            <a:extLst>
              <a:ext uri="{FF2B5EF4-FFF2-40B4-BE49-F238E27FC236}">
                <a16:creationId xmlns:a16="http://schemas.microsoft.com/office/drawing/2014/main" id="{34C9D6CD-BC61-38DC-C854-9108EF793891}"/>
              </a:ext>
            </a:extLst>
          </p:cNvPr>
          <p:cNvSpPr>
            <a:spLocks noGrp="1"/>
          </p:cNvSpPr>
          <p:nvPr>
            <p:ph type="body" sz="quarter" idx="14" hasCustomPrompt="1"/>
          </p:nvPr>
        </p:nvSpPr>
        <p:spPr>
          <a:xfrm>
            <a:off x="507867" y="6354703"/>
            <a:ext cx="6679317" cy="397603"/>
          </a:xfrm>
        </p:spPr>
        <p:txBody>
          <a:bodyPr anchor="ctr"/>
          <a:lstStyle>
            <a:lvl1pPr marL="0" indent="0">
              <a:buNone/>
              <a:defRPr sz="1800"/>
            </a:lvl1pPr>
          </a:lstStyle>
          <a:p>
            <a:pPr lvl="0"/>
            <a:r>
              <a:rPr lang="en-US"/>
              <a:t>Click to edit chart reference</a:t>
            </a:r>
          </a:p>
        </p:txBody>
      </p:sp>
      <p:sp>
        <p:nvSpPr>
          <p:cNvPr id="7" name="Text Placeholder 6">
            <a:extLst>
              <a:ext uri="{FF2B5EF4-FFF2-40B4-BE49-F238E27FC236}">
                <a16:creationId xmlns:a16="http://schemas.microsoft.com/office/drawing/2014/main" id="{98E25923-06EB-B84E-117E-ADB3507ED9CF}"/>
              </a:ext>
            </a:extLst>
          </p:cNvPr>
          <p:cNvSpPr>
            <a:spLocks noGrp="1"/>
          </p:cNvSpPr>
          <p:nvPr>
            <p:ph type="body" sz="quarter" idx="15" hasCustomPrompt="1"/>
          </p:nvPr>
        </p:nvSpPr>
        <p:spPr>
          <a:xfrm>
            <a:off x="7665285" y="1579730"/>
            <a:ext cx="3914099" cy="4632155"/>
          </a:xfrm>
        </p:spPr>
        <p:txBody>
          <a:bodyPr/>
          <a:lstStyle>
            <a:lvl1pPr marL="0" indent="0">
              <a:buNone/>
              <a:defRPr/>
            </a:lvl1pPr>
          </a:lstStyle>
          <a:p>
            <a:pPr lvl="0"/>
            <a:r>
              <a:rPr lang="en-US"/>
              <a:t>Click to chart summary</a:t>
            </a:r>
          </a:p>
        </p:txBody>
      </p:sp>
      <p:sp>
        <p:nvSpPr>
          <p:cNvPr id="4" name="Footer Placeholder 3">
            <a:extLst>
              <a:ext uri="{FF2B5EF4-FFF2-40B4-BE49-F238E27FC236}">
                <a16:creationId xmlns:a16="http://schemas.microsoft.com/office/drawing/2014/main" id="{50A52BF0-8662-9B21-FB2E-1A18D5D3BCB3}"/>
              </a:ext>
              <a:ext uri="{C183D7F6-B498-43B3-948B-1728B52AA6E4}">
                <adec:decorative xmlns:adec="http://schemas.microsoft.com/office/drawing/2017/decorative" val="1"/>
              </a:ext>
            </a:extLst>
          </p:cNvPr>
          <p:cNvSpPr>
            <a:spLocks noGrp="1"/>
          </p:cNvSpPr>
          <p:nvPr>
            <p:ph type="ftr" sz="quarter" idx="13"/>
          </p:nvPr>
        </p:nvSpPr>
        <p:spPr/>
        <p:txBody>
          <a:bodyPr/>
          <a:lstStyle>
            <a:lvl1pPr>
              <a:defRPr>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CDD9326E-8479-6F06-6ECC-E79F82E61E49}"/>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0" name="Graphic 9">
              <a:extLst>
                <a:ext uri="{FF2B5EF4-FFF2-40B4-BE49-F238E27FC236}">
                  <a16:creationId xmlns:a16="http://schemas.microsoft.com/office/drawing/2014/main" id="{5B3317E8-6763-4E91-7996-7997453C9709}"/>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FE71777C-036D-B779-3E71-E84389DE4B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748160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llag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F8453D-51AE-5C4A-8959-A46D7A017A91}"/>
              </a:ext>
              <a:ext uri="{C183D7F6-B498-43B3-948B-1728B52AA6E4}">
                <adec:decorative xmlns:adec="http://schemas.microsoft.com/office/drawing/2017/decorative" val="1"/>
              </a:ext>
            </a:extLst>
          </p:cNvPr>
          <p:cNvSpPr/>
          <p:nvPr userDrawn="1"/>
        </p:nvSpPr>
        <p:spPr>
          <a:xfrm>
            <a:off x="0" y="0"/>
            <a:ext cx="3017520"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itle Placeholder 1">
            <a:extLst>
              <a:ext uri="{FF2B5EF4-FFF2-40B4-BE49-F238E27FC236}">
                <a16:creationId xmlns:a16="http://schemas.microsoft.com/office/drawing/2014/main" id="{1DDA7C6B-FC07-C44F-B5DA-1C063D92C947}"/>
              </a:ext>
            </a:extLst>
          </p:cNvPr>
          <p:cNvSpPr>
            <a:spLocks noGrp="1"/>
          </p:cNvSpPr>
          <p:nvPr>
            <p:ph type="title"/>
          </p:nvPr>
        </p:nvSpPr>
        <p:spPr>
          <a:xfrm>
            <a:off x="507868" y="357187"/>
            <a:ext cx="2233744" cy="1208314"/>
          </a:xfrm>
          <a:prstGeom prst="rect">
            <a:avLst/>
          </a:prstGeom>
        </p:spPr>
        <p:txBody>
          <a:bodyPr vert="horz" lIns="91440" tIns="45720" rIns="91440" bIns="45720" rtlCol="0" anchor="ctr">
            <a:noAutofit/>
          </a:bodyPr>
          <a:lstStyle>
            <a:lvl1pPr>
              <a:defRPr sz="2800">
                <a:solidFill>
                  <a:schemeClr val="bg1"/>
                </a:solidFill>
              </a:defRPr>
            </a:lvl1pPr>
          </a:lstStyle>
          <a:p>
            <a:r>
              <a:rPr lang="en-US"/>
              <a:t>Click to edit Master title style</a:t>
            </a:r>
          </a:p>
        </p:txBody>
      </p:sp>
      <p:sp>
        <p:nvSpPr>
          <p:cNvPr id="14" name="Text Placeholder 2">
            <a:extLst>
              <a:ext uri="{FF2B5EF4-FFF2-40B4-BE49-F238E27FC236}">
                <a16:creationId xmlns:a16="http://schemas.microsoft.com/office/drawing/2014/main" id="{2B85B437-6871-A748-A3BF-5B62265C6775}"/>
              </a:ext>
            </a:extLst>
          </p:cNvPr>
          <p:cNvSpPr>
            <a:spLocks noGrp="1"/>
          </p:cNvSpPr>
          <p:nvPr>
            <p:ph idx="1" hasCustomPrompt="1"/>
          </p:nvPr>
        </p:nvSpPr>
        <p:spPr>
          <a:xfrm>
            <a:off x="507868" y="1752600"/>
            <a:ext cx="2233744" cy="3815447"/>
          </a:xfrm>
          <a:prstGeom prst="rect">
            <a:avLst/>
          </a:prstGeom>
        </p:spPr>
        <p:txBody>
          <a:bodyPr vert="horz" lIns="91440" tIns="45720" rIns="91440" bIns="45720" rtlCol="0">
            <a:normAutofit/>
          </a:bodyPr>
          <a:lstStyle>
            <a:lvl1pPr marL="0" indent="0">
              <a:spcBef>
                <a:spcPts val="0"/>
              </a:spcBef>
              <a:spcAft>
                <a:spcPts val="1200"/>
              </a:spcAft>
              <a:buNone/>
              <a:defRPr sz="1800">
                <a:solidFill>
                  <a:schemeClr val="bg1"/>
                </a:solidFill>
              </a:defRPr>
            </a:lvl1pPr>
            <a:lvl2pPr marL="342814" indent="0">
              <a:buNone/>
              <a:defRPr>
                <a:solidFill>
                  <a:schemeClr val="bg1"/>
                </a:solidFill>
              </a:defRPr>
            </a:lvl2pPr>
            <a:lvl3pPr marL="685629" indent="0">
              <a:buNone/>
              <a:defRPr>
                <a:solidFill>
                  <a:schemeClr val="bg1"/>
                </a:solidFill>
              </a:defRPr>
            </a:lvl3pPr>
            <a:lvl4pPr marL="1028443" indent="0">
              <a:buNone/>
              <a:defRPr>
                <a:solidFill>
                  <a:schemeClr val="bg1"/>
                </a:solidFill>
              </a:defRPr>
            </a:lvl4pPr>
            <a:lvl5pPr marL="1371257" indent="0">
              <a:buNone/>
              <a:defRPr>
                <a:solidFill>
                  <a:schemeClr val="bg1"/>
                </a:solidFill>
              </a:defRPr>
            </a:lvl5pPr>
          </a:lstStyle>
          <a:p>
            <a:pPr lvl="0"/>
            <a:r>
              <a:rPr lang="en-US"/>
              <a:t>Click to edit Master text styles</a:t>
            </a:r>
          </a:p>
        </p:txBody>
      </p:sp>
      <p:sp>
        <p:nvSpPr>
          <p:cNvPr id="2" name="Text Placeholder 11">
            <a:extLst>
              <a:ext uri="{FF2B5EF4-FFF2-40B4-BE49-F238E27FC236}">
                <a16:creationId xmlns:a16="http://schemas.microsoft.com/office/drawing/2014/main" id="{1964B0A5-FAE1-1B66-48D3-6E8D2A077277}"/>
              </a:ext>
              <a:ext uri="{C183D7F6-B498-43B3-948B-1728B52AA6E4}">
                <adec:decorative xmlns:adec="http://schemas.microsoft.com/office/drawing/2017/decorative" val="1"/>
              </a:ext>
            </a:extLst>
          </p:cNvPr>
          <p:cNvSpPr txBox="1">
            <a:spLocks/>
          </p:cNvSpPr>
          <p:nvPr userDrawn="1"/>
        </p:nvSpPr>
        <p:spPr>
          <a:xfrm>
            <a:off x="7032343" y="6515754"/>
            <a:ext cx="5105401" cy="236981"/>
          </a:xfrm>
          <a:prstGeom prst="rect">
            <a:avLst/>
          </a:prstGeom>
        </p:spPr>
        <p:txBody>
          <a:bodyPr>
            <a:normAutofit lnSpcReduction="10000"/>
          </a:bodyPr>
          <a:lstStyle>
            <a:lvl1pPr marL="0" marR="0" indent="0" algn="r"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defRPr/>
            </a:pPr>
            <a:r>
              <a:rPr lang="en-US">
                <a:solidFill>
                  <a:schemeClr val="tx1"/>
                </a:solidFill>
              </a:rPr>
              <a:t>© Tennessee Department of Education </a:t>
            </a:r>
            <a:endParaRPr lang="id-ID">
              <a:solidFill>
                <a:schemeClr val="tx1"/>
              </a:solidFill>
            </a:endParaRPr>
          </a:p>
        </p:txBody>
      </p:sp>
      <p:sp>
        <p:nvSpPr>
          <p:cNvPr id="4" name="Rectangle 3">
            <a:extLst>
              <a:ext uri="{FF2B5EF4-FFF2-40B4-BE49-F238E27FC236}">
                <a16:creationId xmlns:a16="http://schemas.microsoft.com/office/drawing/2014/main" id="{B64B1787-BABE-CE4D-9DEB-0528B582C49E}"/>
              </a:ext>
              <a:ext uri="{C183D7F6-B498-43B3-948B-1728B52AA6E4}">
                <adec:decorative xmlns:adec="http://schemas.microsoft.com/office/drawing/2017/decorative" val="1"/>
              </a:ext>
            </a:extLst>
          </p:cNvPr>
          <p:cNvSpPr/>
          <p:nvPr userDrawn="1"/>
        </p:nvSpPr>
        <p:spPr>
          <a:xfrm>
            <a:off x="9171305" y="6096000"/>
            <a:ext cx="3017520" cy="762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a:extLst>
              <a:ext uri="{FF2B5EF4-FFF2-40B4-BE49-F238E27FC236}">
                <a16:creationId xmlns:a16="http://schemas.microsoft.com/office/drawing/2014/main" id="{57F99DD9-D346-234E-A484-DC6BB9699C38}"/>
              </a:ext>
              <a:ext uri="{C183D7F6-B498-43B3-948B-1728B52AA6E4}">
                <adec:decorative xmlns:adec="http://schemas.microsoft.com/office/drawing/2017/decorative" val="1"/>
              </a:ext>
            </a:extLst>
          </p:cNvPr>
          <p:cNvSpPr/>
          <p:nvPr userDrawn="1"/>
        </p:nvSpPr>
        <p:spPr>
          <a:xfrm>
            <a:off x="6114204" y="2092779"/>
            <a:ext cx="3017520" cy="762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5">
            <a:extLst>
              <a:ext uri="{FF2B5EF4-FFF2-40B4-BE49-F238E27FC236}">
                <a16:creationId xmlns:a16="http://schemas.microsoft.com/office/drawing/2014/main" id="{D76DFE9A-BDB2-8645-8BC3-FA01EBD7BB8D}"/>
              </a:ext>
              <a:ext uri="{C183D7F6-B498-43B3-948B-1728B52AA6E4}">
                <adec:decorative xmlns:adec="http://schemas.microsoft.com/office/drawing/2017/decorative" val="1"/>
              </a:ext>
            </a:extLst>
          </p:cNvPr>
          <p:cNvSpPr/>
          <p:nvPr userDrawn="1"/>
        </p:nvSpPr>
        <p:spPr>
          <a:xfrm>
            <a:off x="3057102" y="0"/>
            <a:ext cx="3017520" cy="762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Picture Placeholder 7">
            <a:extLst>
              <a:ext uri="{FF2B5EF4-FFF2-40B4-BE49-F238E27FC236}">
                <a16:creationId xmlns:a16="http://schemas.microsoft.com/office/drawing/2014/main" id="{80EC279B-9D0A-664D-BC1F-CF07F588A7F8}"/>
              </a:ext>
            </a:extLst>
          </p:cNvPr>
          <p:cNvSpPr>
            <a:spLocks noGrp="1"/>
          </p:cNvSpPr>
          <p:nvPr>
            <p:ph type="pic" sz="quarter" idx="10"/>
          </p:nvPr>
        </p:nvSpPr>
        <p:spPr>
          <a:xfrm>
            <a:off x="3057102" y="802822"/>
            <a:ext cx="3017520" cy="3962400"/>
          </a:xfrm>
        </p:spPr>
        <p:txBody>
          <a:bodyPr/>
          <a:lstStyle>
            <a:lvl1pPr>
              <a:buNone/>
              <a:defRPr/>
            </a:lvl1pPr>
          </a:lstStyle>
          <a:p>
            <a:endParaRPr lang="en-US"/>
          </a:p>
        </p:txBody>
      </p:sp>
      <p:sp>
        <p:nvSpPr>
          <p:cNvPr id="13" name="Picture Placeholder 7">
            <a:extLst>
              <a:ext uri="{FF2B5EF4-FFF2-40B4-BE49-F238E27FC236}">
                <a16:creationId xmlns:a16="http://schemas.microsoft.com/office/drawing/2014/main" id="{160D6265-3645-544F-B94D-887DECCE7CCF}"/>
              </a:ext>
            </a:extLst>
          </p:cNvPr>
          <p:cNvSpPr>
            <a:spLocks noGrp="1"/>
          </p:cNvSpPr>
          <p:nvPr>
            <p:ph type="pic" sz="quarter" idx="15"/>
          </p:nvPr>
        </p:nvSpPr>
        <p:spPr>
          <a:xfrm>
            <a:off x="3057102" y="4806043"/>
            <a:ext cx="3017520" cy="2051957"/>
          </a:xfrm>
        </p:spPr>
        <p:txBody>
          <a:bodyPr/>
          <a:lstStyle>
            <a:lvl1pPr>
              <a:buNone/>
              <a:defRPr/>
            </a:lvl1pPr>
          </a:lstStyle>
          <a:p>
            <a:endParaRPr lang="en-US"/>
          </a:p>
        </p:txBody>
      </p:sp>
      <p:sp>
        <p:nvSpPr>
          <p:cNvPr id="12" name="Picture Placeholder 7">
            <a:extLst>
              <a:ext uri="{FF2B5EF4-FFF2-40B4-BE49-F238E27FC236}">
                <a16:creationId xmlns:a16="http://schemas.microsoft.com/office/drawing/2014/main" id="{7BA3ED9C-28A0-F544-BA32-BF1DAFE52262}"/>
              </a:ext>
            </a:extLst>
          </p:cNvPr>
          <p:cNvSpPr>
            <a:spLocks noGrp="1"/>
          </p:cNvSpPr>
          <p:nvPr>
            <p:ph type="pic" sz="quarter" idx="14"/>
          </p:nvPr>
        </p:nvSpPr>
        <p:spPr>
          <a:xfrm>
            <a:off x="6114204" y="0"/>
            <a:ext cx="3017520" cy="2051957"/>
          </a:xfrm>
        </p:spPr>
        <p:txBody>
          <a:bodyPr/>
          <a:lstStyle>
            <a:lvl1pPr>
              <a:buNone/>
              <a:defRPr/>
            </a:lvl1pPr>
          </a:lstStyle>
          <a:p>
            <a:endParaRPr lang="en-US"/>
          </a:p>
        </p:txBody>
      </p:sp>
      <p:sp>
        <p:nvSpPr>
          <p:cNvPr id="9" name="Picture Placeholder 7">
            <a:extLst>
              <a:ext uri="{FF2B5EF4-FFF2-40B4-BE49-F238E27FC236}">
                <a16:creationId xmlns:a16="http://schemas.microsoft.com/office/drawing/2014/main" id="{9ADF8585-3DCE-0A4A-B135-FE9BB13404A0}"/>
              </a:ext>
            </a:extLst>
          </p:cNvPr>
          <p:cNvSpPr>
            <a:spLocks noGrp="1"/>
          </p:cNvSpPr>
          <p:nvPr>
            <p:ph type="pic" sz="quarter" idx="11"/>
          </p:nvPr>
        </p:nvSpPr>
        <p:spPr>
          <a:xfrm>
            <a:off x="6114204" y="2895600"/>
            <a:ext cx="3017520" cy="3962400"/>
          </a:xfrm>
        </p:spPr>
        <p:txBody>
          <a:bodyPr/>
          <a:lstStyle>
            <a:lvl1pPr>
              <a:buNone/>
              <a:defRPr/>
            </a:lvl1pPr>
          </a:lstStyle>
          <a:p>
            <a:endParaRPr lang="en-US"/>
          </a:p>
        </p:txBody>
      </p:sp>
      <p:sp>
        <p:nvSpPr>
          <p:cNvPr id="10" name="Picture Placeholder 7">
            <a:extLst>
              <a:ext uri="{FF2B5EF4-FFF2-40B4-BE49-F238E27FC236}">
                <a16:creationId xmlns:a16="http://schemas.microsoft.com/office/drawing/2014/main" id="{3AEDF44C-7426-A447-9EE5-59E987FE7DF6}"/>
              </a:ext>
            </a:extLst>
          </p:cNvPr>
          <p:cNvSpPr>
            <a:spLocks noGrp="1"/>
          </p:cNvSpPr>
          <p:nvPr>
            <p:ph type="pic" sz="quarter" idx="12"/>
          </p:nvPr>
        </p:nvSpPr>
        <p:spPr>
          <a:xfrm>
            <a:off x="9171305" y="0"/>
            <a:ext cx="3017520" cy="3962400"/>
          </a:xfrm>
        </p:spPr>
        <p:txBody>
          <a:bodyPr/>
          <a:lstStyle>
            <a:lvl1pPr>
              <a:buNone/>
              <a:defRPr/>
            </a:lvl1pPr>
          </a:lstStyle>
          <a:p>
            <a:endParaRPr lang="en-US"/>
          </a:p>
        </p:txBody>
      </p:sp>
      <p:sp>
        <p:nvSpPr>
          <p:cNvPr id="11" name="Picture Placeholder 7">
            <a:extLst>
              <a:ext uri="{FF2B5EF4-FFF2-40B4-BE49-F238E27FC236}">
                <a16:creationId xmlns:a16="http://schemas.microsoft.com/office/drawing/2014/main" id="{DF2D314D-748F-7D4C-B29E-9A76E359919E}"/>
              </a:ext>
            </a:extLst>
          </p:cNvPr>
          <p:cNvSpPr>
            <a:spLocks noGrp="1"/>
          </p:cNvSpPr>
          <p:nvPr>
            <p:ph type="pic" sz="quarter" idx="13"/>
          </p:nvPr>
        </p:nvSpPr>
        <p:spPr>
          <a:xfrm>
            <a:off x="9171305" y="3976845"/>
            <a:ext cx="3017520" cy="2051957"/>
          </a:xfrm>
        </p:spPr>
        <p:txBody>
          <a:bodyPr/>
          <a:lstStyle>
            <a:lvl1pPr>
              <a:buNone/>
              <a:defRPr/>
            </a:lvl1pPr>
          </a:lstStyle>
          <a:p>
            <a:endParaRPr lang="en-US"/>
          </a:p>
        </p:txBody>
      </p:sp>
      <p:sp>
        <p:nvSpPr>
          <p:cNvPr id="16" name="Footer Placeholder 15">
            <a:extLst>
              <a:ext uri="{FF2B5EF4-FFF2-40B4-BE49-F238E27FC236}">
                <a16:creationId xmlns:a16="http://schemas.microsoft.com/office/drawing/2014/main" id="{60662AFE-5C01-1F73-2A03-F4D6B61087EF}"/>
              </a:ext>
              <a:ext uri="{C183D7F6-B498-43B3-948B-1728B52AA6E4}">
                <adec:decorative xmlns:adec="http://schemas.microsoft.com/office/drawing/2017/decorative" val="1"/>
              </a:ext>
            </a:extLst>
          </p:cNvPr>
          <p:cNvSpPr>
            <a:spLocks noGrp="1"/>
          </p:cNvSpPr>
          <p:nvPr>
            <p:ph type="ftr" sz="quarter" idx="16"/>
          </p:nvPr>
        </p:nvSpPr>
        <p:spPr>
          <a:xfrm>
            <a:off x="9193495" y="6618569"/>
            <a:ext cx="2995330" cy="342246"/>
          </a:xfrm>
        </p:spPr>
        <p:txBody>
          <a:bodyPr/>
          <a:lstStyle>
            <a:lvl1pPr>
              <a:defRPr>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C428CCE-BE28-93D9-C936-D2F36D33E3E3}"/>
              </a:ext>
              <a:ext uri="{C183D7F6-B498-43B3-948B-1728B52AA6E4}">
                <adec:decorative xmlns:adec="http://schemas.microsoft.com/office/drawing/2017/decorative" val="1"/>
              </a:ext>
            </a:extLst>
          </p:cNvPr>
          <p:cNvGrpSpPr/>
          <p:nvPr userDrawn="1"/>
        </p:nvGrpSpPr>
        <p:grpSpPr>
          <a:xfrm>
            <a:off x="10259343" y="6036137"/>
            <a:ext cx="1827213" cy="484632"/>
            <a:chOff x="1827213" y="6320184"/>
            <a:chExt cx="1889065" cy="515107"/>
          </a:xfrm>
        </p:grpSpPr>
        <p:pic>
          <p:nvPicPr>
            <p:cNvPr id="17" name="Graphic 16">
              <a:extLst>
                <a:ext uri="{FF2B5EF4-FFF2-40B4-BE49-F238E27FC236}">
                  <a16:creationId xmlns:a16="http://schemas.microsoft.com/office/drawing/2014/main" id="{133A4364-2049-51E7-46FA-6C3C1248CA85}"/>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8" name="Picture 17" descr="Tennessee Tiered Supports Center logo">
              <a:extLst>
                <a:ext uri="{FF2B5EF4-FFF2-40B4-BE49-F238E27FC236}">
                  <a16:creationId xmlns:a16="http://schemas.microsoft.com/office/drawing/2014/main" id="{4D7DD848-5C61-27C2-663D-06BC06555E0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709030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97A5AE92-EC6D-4543-8230-AAB67ED5F743}"/>
              </a:ext>
              <a:ext uri="{C183D7F6-B498-43B3-948B-1728B52AA6E4}">
                <adec:decorative xmlns:adec="http://schemas.microsoft.com/office/drawing/2017/decorative" val="1"/>
              </a:ext>
            </a:extLst>
          </p:cNvPr>
          <p:cNvSpPr/>
          <p:nvPr userDrawn="1"/>
        </p:nvSpPr>
        <p:spPr>
          <a:xfrm>
            <a:off x="2" y="0"/>
            <a:ext cx="12188825" cy="4323205"/>
          </a:xfrm>
          <a:custGeom>
            <a:avLst/>
            <a:gdLst>
              <a:gd name="connsiteX0" fmla="*/ 0 w 12188825"/>
              <a:gd name="connsiteY0" fmla="*/ 0 h 4323205"/>
              <a:gd name="connsiteX1" fmla="*/ 12188825 w 12188825"/>
              <a:gd name="connsiteY1" fmla="*/ 0 h 4323205"/>
              <a:gd name="connsiteX2" fmla="*/ 12188825 w 12188825"/>
              <a:gd name="connsiteY2" fmla="*/ 2675705 h 4323205"/>
              <a:gd name="connsiteX3" fmla="*/ 12140429 w 12188825"/>
              <a:gd name="connsiteY3" fmla="*/ 2675705 h 4323205"/>
              <a:gd name="connsiteX4" fmla="*/ 0 w 12188825"/>
              <a:gd name="connsiteY4" fmla="*/ 4323205 h 4323205"/>
              <a:gd name="connsiteX5" fmla="*/ 0 w 12188825"/>
              <a:gd name="connsiteY5" fmla="*/ 2675705 h 4323205"/>
              <a:gd name="connsiteX6" fmla="*/ 0 w 12188825"/>
              <a:gd name="connsiteY6" fmla="*/ 2669551 h 4323205"/>
              <a:gd name="connsiteX7" fmla="*/ 0 w 12188825"/>
              <a:gd name="connsiteY7" fmla="*/ 0 h 432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4323205">
                <a:moveTo>
                  <a:pt x="0" y="0"/>
                </a:moveTo>
                <a:lnTo>
                  <a:pt x="12188825" y="0"/>
                </a:lnTo>
                <a:lnTo>
                  <a:pt x="12188825" y="2675705"/>
                </a:lnTo>
                <a:lnTo>
                  <a:pt x="12140429" y="2675705"/>
                </a:lnTo>
                <a:lnTo>
                  <a:pt x="0" y="4323205"/>
                </a:lnTo>
                <a:lnTo>
                  <a:pt x="0" y="2675705"/>
                </a:lnTo>
                <a:lnTo>
                  <a:pt x="0" y="266955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FD6B18D6-8D55-5343-AD74-20AA063806D4}"/>
              </a:ext>
              <a:ext uri="{C183D7F6-B498-43B3-948B-1728B52AA6E4}">
                <adec:decorative xmlns:adec="http://schemas.microsoft.com/office/drawing/2017/decorative" val="1"/>
              </a:ext>
            </a:extLst>
          </p:cNvPr>
          <p:cNvSpPr>
            <a:spLocks noGrp="1"/>
          </p:cNvSpPr>
          <p:nvPr>
            <p:ph type="pic" sz="quarter" idx="14"/>
          </p:nvPr>
        </p:nvSpPr>
        <p:spPr>
          <a:xfrm>
            <a:off x="1" y="0"/>
            <a:ext cx="12203340" cy="4292711"/>
          </a:xfrm>
          <a:custGeom>
            <a:avLst/>
            <a:gdLst>
              <a:gd name="connsiteX0" fmla="*/ 0 w 12203340"/>
              <a:gd name="connsiteY0" fmla="*/ 0 h 4292711"/>
              <a:gd name="connsiteX1" fmla="*/ 12188825 w 12203340"/>
              <a:gd name="connsiteY1" fmla="*/ 0 h 4292711"/>
              <a:gd name="connsiteX2" fmla="*/ 12203340 w 12203340"/>
              <a:gd name="connsiteY2" fmla="*/ 1767225 h 4292711"/>
              <a:gd name="connsiteX3" fmla="*/ 3015229 w 12203340"/>
              <a:gd name="connsiteY3" fmla="*/ 3668708 h 4292711"/>
              <a:gd name="connsiteX4" fmla="*/ 2996561 w 12203340"/>
              <a:gd name="connsiteY4" fmla="*/ 3643744 h 4292711"/>
              <a:gd name="connsiteX5" fmla="*/ 2055610 w 12203340"/>
              <a:gd name="connsiteY5" fmla="*/ 3199995 h 4292711"/>
              <a:gd name="connsiteX6" fmla="*/ 932034 w 12203340"/>
              <a:gd name="connsiteY6" fmla="*/ 3944751 h 4292711"/>
              <a:gd name="connsiteX7" fmla="*/ 880591 w 12203340"/>
              <a:gd name="connsiteY7" fmla="*/ 4110472 h 4292711"/>
              <a:gd name="connsiteX8" fmla="*/ 0 w 12203340"/>
              <a:gd name="connsiteY8" fmla="*/ 4292711 h 429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340" h="4292711">
                <a:moveTo>
                  <a:pt x="0" y="0"/>
                </a:moveTo>
                <a:lnTo>
                  <a:pt x="12188825" y="0"/>
                </a:lnTo>
                <a:lnTo>
                  <a:pt x="12203340" y="1767225"/>
                </a:lnTo>
                <a:lnTo>
                  <a:pt x="3015229" y="3668708"/>
                </a:lnTo>
                <a:lnTo>
                  <a:pt x="2996561" y="3643744"/>
                </a:lnTo>
                <a:cubicBezTo>
                  <a:pt x="2772905" y="3372736"/>
                  <a:pt x="2434430" y="3199995"/>
                  <a:pt x="2055610" y="3199995"/>
                </a:cubicBezTo>
                <a:cubicBezTo>
                  <a:pt x="1550517" y="3199995"/>
                  <a:pt x="1117149" y="3507089"/>
                  <a:pt x="932034" y="3944751"/>
                </a:cubicBezTo>
                <a:lnTo>
                  <a:pt x="880591" y="4110472"/>
                </a:lnTo>
                <a:lnTo>
                  <a:pt x="0" y="4292711"/>
                </a:lnTo>
                <a:close/>
              </a:path>
            </a:pathLst>
          </a:custGeom>
          <a:pattFill prst="pct5">
            <a:fgClr>
              <a:schemeClr val="tx2"/>
            </a:fgClr>
            <a:bgClr>
              <a:schemeClr val="bg2"/>
            </a:bgClr>
          </a:pattFill>
          <a:effectLst>
            <a:outerShdw blurRad="50800" dist="38100" dir="5400000" algn="t" rotWithShape="0">
              <a:prstClr val="black">
                <a:alpha val="40000"/>
              </a:prstClr>
            </a:outerShdw>
          </a:effectLst>
        </p:spPr>
        <p:txBody>
          <a:bodyPr wrap="square">
            <a:noAutofit/>
          </a:bodyPr>
          <a:lstStyle>
            <a:lvl1pPr indent="0">
              <a:buNone/>
              <a:defRPr>
                <a:solidFill>
                  <a:schemeClr val="tx1">
                    <a:lumMod val="50000"/>
                  </a:schemeClr>
                </a:solidFill>
              </a:defRPr>
            </a:lvl1pPr>
          </a:lstStyle>
          <a:p>
            <a:endParaRPr lang="en-US"/>
          </a:p>
          <a:p>
            <a:endParaRPr lang="en-US"/>
          </a:p>
          <a:p>
            <a:endParaRPr lang="en-US"/>
          </a:p>
          <a:p>
            <a:r>
              <a:rPr lang="en-US"/>
              <a:t>Enter text here. Ensure title reads first. Check color contrast and alt text.</a:t>
            </a:r>
          </a:p>
        </p:txBody>
      </p:sp>
      <p:sp>
        <p:nvSpPr>
          <p:cNvPr id="4" name="Title 3">
            <a:extLst>
              <a:ext uri="{FF2B5EF4-FFF2-40B4-BE49-F238E27FC236}">
                <a16:creationId xmlns:a16="http://schemas.microsoft.com/office/drawing/2014/main" id="{61703139-0868-6071-235B-650A2F84D5E0}"/>
              </a:ext>
            </a:extLst>
          </p:cNvPr>
          <p:cNvSpPr>
            <a:spLocks noGrp="1"/>
          </p:cNvSpPr>
          <p:nvPr>
            <p:ph type="title"/>
          </p:nvPr>
        </p:nvSpPr>
        <p:spPr>
          <a:xfrm>
            <a:off x="53684" y="37146"/>
            <a:ext cx="11071516" cy="1208314"/>
          </a:xfrm>
        </p:spPr>
        <p:txBody>
          <a:bodyPr/>
          <a:lstStyle/>
          <a:p>
            <a:r>
              <a:rPr lang="en-US"/>
              <a:t>Click to edit Master title style</a:t>
            </a:r>
          </a:p>
        </p:txBody>
      </p:sp>
      <p:sp>
        <p:nvSpPr>
          <p:cNvPr id="13" name="Oval 12">
            <a:extLst>
              <a:ext uri="{FF2B5EF4-FFF2-40B4-BE49-F238E27FC236}">
                <a16:creationId xmlns:a16="http://schemas.microsoft.com/office/drawing/2014/main" id="{49E1C433-2BC4-3443-A53B-F3059BD179E8}"/>
              </a:ext>
              <a:ext uri="{C183D7F6-B498-43B3-948B-1728B52AA6E4}">
                <adec:decorative xmlns:adec="http://schemas.microsoft.com/office/drawing/2017/decorative" val="1"/>
              </a:ext>
            </a:extLst>
          </p:cNvPr>
          <p:cNvSpPr>
            <a:spLocks noChangeAspect="1"/>
          </p:cNvSpPr>
          <p:nvPr userDrawn="1"/>
        </p:nvSpPr>
        <p:spPr>
          <a:xfrm>
            <a:off x="833565" y="3199995"/>
            <a:ext cx="2441448" cy="24414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Picture Placeholder 23">
            <a:extLst>
              <a:ext uri="{FF2B5EF4-FFF2-40B4-BE49-F238E27FC236}">
                <a16:creationId xmlns:a16="http://schemas.microsoft.com/office/drawing/2014/main" id="{26E92B36-942C-3A4B-A91C-A961EE87ED19}"/>
              </a:ext>
            </a:extLst>
          </p:cNvPr>
          <p:cNvSpPr>
            <a:spLocks noGrp="1" noChangeAspect="1"/>
          </p:cNvSpPr>
          <p:nvPr>
            <p:ph type="pic" sz="quarter" idx="13"/>
          </p:nvPr>
        </p:nvSpPr>
        <p:spPr>
          <a:xfrm>
            <a:off x="912610" y="3276397"/>
            <a:ext cx="2286000" cy="2286000"/>
          </a:xfrm>
          <a:prstGeom prst="ellipse">
            <a:avLst/>
          </a:prstGeom>
          <a:solidFill>
            <a:schemeClr val="bg1"/>
          </a:solidFill>
        </p:spPr>
        <p:txBody>
          <a:bodyPr/>
          <a:lstStyle>
            <a:lvl1pPr>
              <a:buNone/>
              <a:defRPr/>
            </a:lvl1pPr>
          </a:lstStyle>
          <a:p>
            <a:endParaRPr lang="en-US"/>
          </a:p>
        </p:txBody>
      </p:sp>
      <p:sp>
        <p:nvSpPr>
          <p:cNvPr id="22" name="TextBox 21" descr="Intro quotation marks">
            <a:extLst>
              <a:ext uri="{FF2B5EF4-FFF2-40B4-BE49-F238E27FC236}">
                <a16:creationId xmlns:a16="http://schemas.microsoft.com/office/drawing/2014/main" id="{C92FA52E-1996-EC40-A51A-9A4FE260C35F}"/>
              </a:ext>
              <a:ext uri="{C183D7F6-B498-43B3-948B-1728B52AA6E4}">
                <adec:decorative xmlns:adec="http://schemas.microsoft.com/office/drawing/2017/decorative" val="0"/>
              </a:ext>
            </a:extLst>
          </p:cNvPr>
          <p:cNvSpPr txBox="1"/>
          <p:nvPr userDrawn="1"/>
        </p:nvSpPr>
        <p:spPr>
          <a:xfrm>
            <a:off x="3297385" y="3316426"/>
            <a:ext cx="1371601" cy="3170099"/>
          </a:xfrm>
          <a:prstGeom prst="rect">
            <a:avLst/>
          </a:prstGeom>
          <a:noFill/>
        </p:spPr>
        <p:txBody>
          <a:bodyPr wrap="square" rtlCol="0">
            <a:spAutoFit/>
          </a:bodyPr>
          <a:lstStyle/>
          <a:p>
            <a:r>
              <a:rPr lang="en-US" sz="20000">
                <a:solidFill>
                  <a:schemeClr val="tx2"/>
                </a:solidFill>
                <a:latin typeface="Georgia" panose="02040502050405020303" pitchFamily="18" charset="0"/>
              </a:rPr>
              <a:t>“</a:t>
            </a:r>
          </a:p>
        </p:txBody>
      </p:sp>
      <p:sp>
        <p:nvSpPr>
          <p:cNvPr id="21" name="Text Placeholder 20">
            <a:extLst>
              <a:ext uri="{FF2B5EF4-FFF2-40B4-BE49-F238E27FC236}">
                <a16:creationId xmlns:a16="http://schemas.microsoft.com/office/drawing/2014/main" id="{8372284A-1807-2E4B-BB2C-450C06DF4CA3}"/>
              </a:ext>
            </a:extLst>
          </p:cNvPr>
          <p:cNvSpPr>
            <a:spLocks noGrp="1"/>
          </p:cNvSpPr>
          <p:nvPr>
            <p:ph type="body" sz="quarter" idx="12" hasCustomPrompt="1"/>
          </p:nvPr>
        </p:nvSpPr>
        <p:spPr>
          <a:xfrm>
            <a:off x="4433455" y="4038600"/>
            <a:ext cx="6691745" cy="2306782"/>
          </a:xfrm>
        </p:spPr>
        <p:txBody>
          <a:bodyPr/>
          <a:lstStyle>
            <a:lvl1pPr marL="0" indent="0">
              <a:buNone/>
              <a:defRPr i="1">
                <a:solidFill>
                  <a:srgbClr val="000000"/>
                </a:solidFill>
              </a:defRPr>
            </a:lvl1pPr>
            <a:lvl2pPr marL="342814" indent="0">
              <a:buNone/>
              <a:defRPr/>
            </a:lvl2pPr>
            <a:lvl3pPr marL="685629" indent="0">
              <a:buNone/>
              <a:defRPr/>
            </a:lvl3pPr>
            <a:lvl4pPr marL="1028443" indent="0">
              <a:buNone/>
              <a:defRPr/>
            </a:lvl4pPr>
            <a:lvl5pPr marL="1371257" indent="0">
              <a:buNone/>
              <a:defRPr/>
            </a:lvl5pPr>
          </a:lstStyle>
          <a:p>
            <a:pPr lvl="0"/>
            <a:r>
              <a:rPr lang="en-US"/>
              <a:t>Insert Quote</a:t>
            </a:r>
          </a:p>
        </p:txBody>
      </p:sp>
      <p:sp>
        <p:nvSpPr>
          <p:cNvPr id="3" name="TextBox 2" descr="Ending quotation marks">
            <a:extLst>
              <a:ext uri="{FF2B5EF4-FFF2-40B4-BE49-F238E27FC236}">
                <a16:creationId xmlns:a16="http://schemas.microsoft.com/office/drawing/2014/main" id="{A02616A7-012A-C070-BD90-5D5C7E58CCD7}"/>
              </a:ext>
            </a:extLst>
          </p:cNvPr>
          <p:cNvSpPr txBox="1"/>
          <p:nvPr userDrawn="1"/>
        </p:nvSpPr>
        <p:spPr>
          <a:xfrm>
            <a:off x="11042073" y="5191706"/>
            <a:ext cx="1371601" cy="3170099"/>
          </a:xfrm>
          <a:prstGeom prst="rect">
            <a:avLst/>
          </a:prstGeom>
          <a:noFill/>
        </p:spPr>
        <p:txBody>
          <a:bodyPr wrap="square" rtlCol="0">
            <a:spAutoFit/>
          </a:bodyPr>
          <a:lstStyle/>
          <a:p>
            <a:r>
              <a:rPr lang="en-US" sz="20000">
                <a:solidFill>
                  <a:schemeClr val="tx2"/>
                </a:solidFill>
                <a:latin typeface="Georgia" panose="02040502050405020303" pitchFamily="18" charset="0"/>
              </a:rPr>
              <a:t>”</a:t>
            </a:r>
          </a:p>
        </p:txBody>
      </p:sp>
      <p:sp>
        <p:nvSpPr>
          <p:cNvPr id="5" name="Footer Placeholder 4">
            <a:extLst>
              <a:ext uri="{FF2B5EF4-FFF2-40B4-BE49-F238E27FC236}">
                <a16:creationId xmlns:a16="http://schemas.microsoft.com/office/drawing/2014/main" id="{5724EE45-44BD-F76F-73D5-7AF454179D6F}"/>
              </a:ext>
              <a:ext uri="{C183D7F6-B498-43B3-948B-1728B52AA6E4}">
                <adec:decorative xmlns:adec="http://schemas.microsoft.com/office/drawing/2017/decorative" val="1"/>
              </a:ext>
            </a:extLst>
          </p:cNvPr>
          <p:cNvSpPr>
            <a:spLocks noGrp="1"/>
          </p:cNvSpPr>
          <p:nvPr>
            <p:ph type="ftr" sz="quarter" idx="15"/>
          </p:nvPr>
        </p:nvSpPr>
        <p:spPr/>
        <p:txBody>
          <a:bodyPr/>
          <a:lstStyle>
            <a:lvl1pPr>
              <a:defRPr>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25BA1730-1975-E4B5-5EF5-5E23BE3C94C7}"/>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0" name="Graphic 9">
              <a:extLst>
                <a:ext uri="{FF2B5EF4-FFF2-40B4-BE49-F238E27FC236}">
                  <a16:creationId xmlns:a16="http://schemas.microsoft.com/office/drawing/2014/main" id="{FF7B9E25-1AEA-2977-854A-DAE3C6984F2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99A7FD80-4ADC-F3AE-A858-F68BA77DB59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44494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A23FE1-FFBC-DA11-FA54-923890FE9D02}"/>
              </a:ext>
            </a:extLst>
          </p:cNvPr>
          <p:cNvSpPr>
            <a:spLocks noGrp="1"/>
          </p:cNvSpPr>
          <p:nvPr>
            <p:ph type="title" hasCustomPrompt="1"/>
          </p:nvPr>
        </p:nvSpPr>
        <p:spPr>
          <a:xfrm>
            <a:off x="2102330" y="228600"/>
            <a:ext cx="9610246" cy="1208314"/>
          </a:xfrm>
        </p:spPr>
        <p:txBody>
          <a:bodyPr/>
          <a:lstStyle/>
          <a:p>
            <a:r>
              <a:rPr lang="en-US"/>
              <a:t>Learning Objectives</a:t>
            </a:r>
          </a:p>
        </p:txBody>
      </p:sp>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531917"/>
            <a:ext cx="9610246" cy="4335483"/>
          </a:xfrm>
        </p:spPr>
        <p:txBody>
          <a:bodyPr/>
          <a:lstStyle>
            <a:lvl1pPr>
              <a:lnSpc>
                <a:spcPct val="100000"/>
              </a:lnSpc>
              <a:buClr>
                <a:srgbClr val="000000"/>
              </a:buClr>
              <a:buFont typeface="+mj-lt"/>
              <a:buAutoNum type="arabicPeriod"/>
              <a:defRPr/>
            </a:lvl1pPr>
            <a:lvl2pPr>
              <a:lnSpc>
                <a:spcPct val="100000"/>
              </a:lnSpc>
              <a:buClr>
                <a:srgbClr val="000000"/>
              </a:buClr>
              <a:buFontTx/>
              <a:buNone/>
              <a:defRPr/>
            </a:lvl2pPr>
            <a:lvl3pPr>
              <a:lnSpc>
                <a:spcPct val="100000"/>
              </a:lnSpc>
              <a:buClr>
                <a:srgbClr val="000000"/>
              </a:buClr>
              <a:buFontTx/>
              <a:buNone/>
              <a:defRPr/>
            </a:lvl3pPr>
            <a:lvl4pPr marL="1600200" marR="0" indent="-256032" algn="l" defTabSz="914400" rtl="0" eaLnBrk="1" fontAlgn="auto" latinLnBrk="0" hangingPunct="1">
              <a:lnSpc>
                <a:spcPct val="100000"/>
              </a:lnSpc>
              <a:spcBef>
                <a:spcPts val="750"/>
              </a:spcBef>
              <a:spcAft>
                <a:spcPts val="0"/>
              </a:spcAft>
              <a:buClrTx/>
              <a:buSzTx/>
              <a:buFontTx/>
              <a:buNone/>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4pPr>
            <a:lvl5pPr marL="2057400" marR="0" indent="-256032" algn="l" defTabSz="914400" rtl="0" eaLnBrk="1" fontAlgn="auto" latinLnBrk="0" hangingPunct="1">
              <a:lnSpc>
                <a:spcPct val="100000"/>
              </a:lnSpc>
              <a:spcBef>
                <a:spcPts val="750"/>
              </a:spcBef>
              <a:spcAft>
                <a:spcPts val="0"/>
              </a:spcAft>
              <a:buClrTx/>
              <a:buSzTx/>
              <a:buFontTx/>
              <a:buNone/>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5pPr>
          </a:lstStyle>
          <a:p>
            <a:pPr lvl="0"/>
            <a:r>
              <a:rPr lang="en-US"/>
              <a:t>Click to edit Master text styles</a:t>
            </a:r>
          </a:p>
          <a:p>
            <a:pPr lvl="0"/>
            <a:endParaRPr lang="en-US"/>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C75948DD-D5B4-6ED4-D7A0-AB34695BBA1E}"/>
              </a:ext>
              <a:ext uri="{C183D7F6-B498-43B3-948B-1728B52AA6E4}">
                <adec:decorative xmlns:adec="http://schemas.microsoft.com/office/drawing/2017/decorative" val="1"/>
              </a:ext>
            </a:extLst>
          </p:cNvPr>
          <p:cNvGrpSpPr/>
          <p:nvPr userDrawn="1"/>
        </p:nvGrpSpPr>
        <p:grpSpPr>
          <a:xfrm>
            <a:off x="7078240" y="6324155"/>
            <a:ext cx="1827213" cy="484632"/>
            <a:chOff x="1827213" y="6320184"/>
            <a:chExt cx="1889065" cy="515107"/>
          </a:xfrm>
        </p:grpSpPr>
        <p:pic>
          <p:nvPicPr>
            <p:cNvPr id="10" name="Graphic 9">
              <a:extLst>
                <a:ext uri="{FF2B5EF4-FFF2-40B4-BE49-F238E27FC236}">
                  <a16:creationId xmlns:a16="http://schemas.microsoft.com/office/drawing/2014/main" id="{58199171-196B-5C19-B200-46A378FEE80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5" name="Picture 14" descr="Tennessee Tiered Supports Center logo">
              <a:extLst>
                <a:ext uri="{FF2B5EF4-FFF2-40B4-BE49-F238E27FC236}">
                  <a16:creationId xmlns:a16="http://schemas.microsoft.com/office/drawing/2014/main" id="{A9B8DD53-5413-1BCC-EEDB-9327BC30A00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080337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content placeholder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508000" y="1733550"/>
            <a:ext cx="5835650" cy="48387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6613833B-5E42-AF4E-79BA-5AF27E091FA2}"/>
              </a:ext>
            </a:extLst>
          </p:cNvPr>
          <p:cNvSpPr>
            <a:spLocks noGrp="1"/>
          </p:cNvSpPr>
          <p:nvPr>
            <p:ph sz="quarter" idx="12"/>
          </p:nvPr>
        </p:nvSpPr>
        <p:spPr>
          <a:xfrm>
            <a:off x="6838950" y="1752600"/>
            <a:ext cx="4740275" cy="2114550"/>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1D6ADB0C-EF02-CF3A-D73E-A46748D0DC21}"/>
              </a:ext>
            </a:extLst>
          </p:cNvPr>
          <p:cNvSpPr>
            <a:spLocks noGrp="1"/>
          </p:cNvSpPr>
          <p:nvPr>
            <p:ph sz="quarter" idx="13"/>
          </p:nvPr>
        </p:nvSpPr>
        <p:spPr>
          <a:xfrm>
            <a:off x="6858000" y="4248150"/>
            <a:ext cx="4822825" cy="2114550"/>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AE41C311-6F52-1049-570E-D4B4288E02B0}"/>
              </a:ext>
              <a:ext uri="{C183D7F6-B498-43B3-948B-1728B52AA6E4}">
                <adec:decorative xmlns:adec="http://schemas.microsoft.com/office/drawing/2017/decorative" val="1"/>
              </a:ext>
            </a:extLst>
          </p:cNvPr>
          <p:cNvSpPr>
            <a:spLocks noGrp="1"/>
          </p:cNvSpPr>
          <p:nvPr>
            <p:ph type="ftr" sz="quarter" idx="10"/>
          </p:nvPr>
        </p:nvSpPr>
        <p:spPr/>
        <p:txBody>
          <a:bodyPr/>
          <a:lstStyle>
            <a:lvl1pPr>
              <a:defRPr>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36F9366C-397A-85D0-EAA4-8D15EB73429D}"/>
              </a:ext>
              <a:ext uri="{C183D7F6-B498-43B3-948B-1728B52AA6E4}">
                <adec:decorative xmlns:adec="http://schemas.microsoft.com/office/drawing/2017/decorative" val="1"/>
              </a:ext>
            </a:extLst>
          </p:cNvPr>
          <p:cNvGrpSpPr/>
          <p:nvPr userDrawn="1"/>
        </p:nvGrpSpPr>
        <p:grpSpPr>
          <a:xfrm>
            <a:off x="7187184" y="6309360"/>
            <a:ext cx="1827213" cy="484632"/>
            <a:chOff x="1827213" y="6320184"/>
            <a:chExt cx="1889065" cy="515107"/>
          </a:xfrm>
        </p:grpSpPr>
        <p:pic>
          <p:nvPicPr>
            <p:cNvPr id="10" name="Graphic 9">
              <a:extLst>
                <a:ext uri="{FF2B5EF4-FFF2-40B4-BE49-F238E27FC236}">
                  <a16:creationId xmlns:a16="http://schemas.microsoft.com/office/drawing/2014/main" id="{9A472504-A868-58AB-B96D-7C1FFEDD89E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7AC43A9D-AC84-5CF1-17B5-B0CC797CD52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900163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yout Three Sections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BCA-54EE-8E60-AF90-91048E54F36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E41C311-6F52-1049-570E-D4B4288E02B0}"/>
              </a:ext>
              <a:ext uri="{C183D7F6-B498-43B3-948B-1728B52AA6E4}">
                <adec:decorative xmlns:adec="http://schemas.microsoft.com/office/drawing/2017/decorative" val="1"/>
              </a:ext>
            </a:extLst>
          </p:cNvPr>
          <p:cNvSpPr>
            <a:spLocks noGrp="1"/>
          </p:cNvSpPr>
          <p:nvPr>
            <p:ph type="ftr" sz="quarter" idx="10"/>
          </p:nvPr>
        </p:nvSpPr>
        <p:spPr/>
        <p:txBody>
          <a:bodyPr/>
          <a:lstStyle>
            <a:lvl1pPr>
              <a:defRPr>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B881F7A8-B179-916D-258A-DB1E1507C50F}"/>
              </a:ext>
            </a:extLst>
          </p:cNvPr>
          <p:cNvSpPr>
            <a:spLocks noGrp="1"/>
          </p:cNvSpPr>
          <p:nvPr>
            <p:ph sz="quarter" idx="11"/>
          </p:nvPr>
        </p:nvSpPr>
        <p:spPr>
          <a:xfrm>
            <a:off x="508000" y="1733550"/>
            <a:ext cx="5835650" cy="4572000"/>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6613833B-5E42-AF4E-79BA-5AF27E091FA2}"/>
              </a:ext>
            </a:extLst>
          </p:cNvPr>
          <p:cNvSpPr>
            <a:spLocks noGrp="1"/>
          </p:cNvSpPr>
          <p:nvPr>
            <p:ph sz="quarter" idx="12"/>
          </p:nvPr>
        </p:nvSpPr>
        <p:spPr>
          <a:xfrm>
            <a:off x="6823357" y="1552574"/>
            <a:ext cx="4781549" cy="2133599"/>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1" name="Content Placeholder 10">
            <a:extLst>
              <a:ext uri="{FF2B5EF4-FFF2-40B4-BE49-F238E27FC236}">
                <a16:creationId xmlns:a16="http://schemas.microsoft.com/office/drawing/2014/main" id="{1D6ADB0C-EF02-CF3A-D73E-A46748D0DC21}"/>
              </a:ext>
            </a:extLst>
          </p:cNvPr>
          <p:cNvSpPr>
            <a:spLocks noGrp="1"/>
          </p:cNvSpPr>
          <p:nvPr>
            <p:ph sz="quarter" idx="13"/>
          </p:nvPr>
        </p:nvSpPr>
        <p:spPr>
          <a:xfrm>
            <a:off x="6823357" y="3801835"/>
            <a:ext cx="4781549" cy="2133599"/>
          </a:xfrm>
        </p:spPr>
        <p:txBody>
          <a:bodyPr/>
          <a:lstStyle>
            <a:lvl1pPr>
              <a:buClr>
                <a:srgbClr val="000000"/>
              </a:buClr>
              <a:buFont typeface="Arial" panose="020B0604020202020204" pitchFamily="34" charset="0"/>
              <a:buChar char="•"/>
              <a:defRPr>
                <a:solidFill>
                  <a:schemeClr val="tx1"/>
                </a:solidFill>
              </a:defRPr>
            </a:lvl1pPr>
            <a:lvl2pPr>
              <a:buClr>
                <a:srgbClr val="000000"/>
              </a:buClr>
              <a:buFont typeface="Courier New" panose="02070309020205020404" pitchFamily="49" charset="0"/>
              <a:buChar char="o"/>
              <a:defRPr>
                <a:solidFill>
                  <a:schemeClr val="tx1"/>
                </a:solidFill>
              </a:defRPr>
            </a:lvl2pPr>
            <a:lvl3pPr>
              <a:buClr>
                <a:srgbClr val="000000"/>
              </a:buClr>
              <a:buFont typeface="Wingdings" pitchFamily="2" charset="2"/>
              <a:buChar cha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Content Placeholder 6">
            <a:extLst>
              <a:ext uri="{FF2B5EF4-FFF2-40B4-BE49-F238E27FC236}">
                <a16:creationId xmlns:a16="http://schemas.microsoft.com/office/drawing/2014/main" id="{384AD0E1-AEFF-391E-5C27-3F37CBE6E36B}"/>
              </a:ext>
            </a:extLst>
          </p:cNvPr>
          <p:cNvSpPr>
            <a:spLocks noGrp="1"/>
          </p:cNvSpPr>
          <p:nvPr>
            <p:ph sz="quarter" idx="14"/>
          </p:nvPr>
        </p:nvSpPr>
        <p:spPr>
          <a:xfrm>
            <a:off x="6823357" y="6032047"/>
            <a:ext cx="4781549" cy="540203"/>
          </a:xfrm>
        </p:spPr>
        <p:txBody>
          <a:bodyPr/>
          <a:lstStyle>
            <a:lvl1pPr>
              <a:buNone/>
              <a:defRPr>
                <a:solidFill>
                  <a:schemeClr val="tx1"/>
                </a:solidFill>
              </a:defRPr>
            </a:lvl1pPr>
            <a:lvl2pPr>
              <a:defRPr>
                <a:solidFill>
                  <a:schemeClr val="tx1"/>
                </a:solidFill>
              </a:defRPr>
            </a:lvl2pPr>
            <a:lvl3pPr>
              <a:defRPr>
                <a:solidFill>
                  <a:schemeClr val="tx1"/>
                </a:solidFill>
              </a:defRPr>
            </a:lvl3pPr>
          </a:lstStyle>
          <a:p>
            <a:pPr lvl="0"/>
            <a:r>
              <a:rPr lang="en-US"/>
              <a:t>Click to edit Master text styles</a:t>
            </a:r>
          </a:p>
        </p:txBody>
      </p:sp>
      <p:grpSp>
        <p:nvGrpSpPr>
          <p:cNvPr id="10" name="Group 9">
            <a:extLst>
              <a:ext uri="{FF2B5EF4-FFF2-40B4-BE49-F238E27FC236}">
                <a16:creationId xmlns:a16="http://schemas.microsoft.com/office/drawing/2014/main" id="{3A26F694-467D-95B5-58F2-DF44A7F29F4A}"/>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2" name="Graphic 11">
              <a:extLst>
                <a:ext uri="{FF2B5EF4-FFF2-40B4-BE49-F238E27FC236}">
                  <a16:creationId xmlns:a16="http://schemas.microsoft.com/office/drawing/2014/main" id="{06CA6B68-376E-1651-7CCA-103E7CF431E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3" name="Picture 12" descr="Tennessee Tiered Supports Center logo">
              <a:extLst>
                <a:ext uri="{FF2B5EF4-FFF2-40B4-BE49-F238E27FC236}">
                  <a16:creationId xmlns:a16="http://schemas.microsoft.com/office/drawing/2014/main" id="{7D226CDE-47B2-D140-136F-0DDEAC4F560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548291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Right Border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2" name="Title 11">
            <a:extLst>
              <a:ext uri="{FF2B5EF4-FFF2-40B4-BE49-F238E27FC236}">
                <a16:creationId xmlns:a16="http://schemas.microsoft.com/office/drawing/2014/main" id="{61BB9ED0-2D7E-55D0-C347-EEFE464FF9CA}"/>
              </a:ext>
            </a:extLst>
          </p:cNvPr>
          <p:cNvSpPr>
            <a:spLocks noGrp="1"/>
          </p:cNvSpPr>
          <p:nvPr>
            <p:ph type="title"/>
          </p:nvPr>
        </p:nvSpPr>
        <p:spPr>
          <a:xfrm>
            <a:off x="2120900" y="228600"/>
            <a:ext cx="9604664" cy="1208314"/>
          </a:xfrm>
        </p:spPr>
        <p:txBody>
          <a:bodyPr/>
          <a:lstStyle/>
          <a:p>
            <a:r>
              <a:rPr lang="en-US"/>
              <a:t>Click to edit Master title style</a:t>
            </a:r>
          </a:p>
        </p:txBody>
      </p:sp>
      <p:sp>
        <p:nvSpPr>
          <p:cNvPr id="10" name="Picture Placeholder 3">
            <a:extLst>
              <a:ext uri="{FF2B5EF4-FFF2-40B4-BE49-F238E27FC236}">
                <a16:creationId xmlns:a16="http://schemas.microsoft.com/office/drawing/2014/main" id="{1FFA5001-507A-524A-BED7-A5FD450C470D}"/>
              </a:ext>
            </a:extLst>
          </p:cNvPr>
          <p:cNvSpPr>
            <a:spLocks noGrp="1"/>
          </p:cNvSpPr>
          <p:nvPr>
            <p:ph type="pic" sz="quarter" idx="11"/>
          </p:nvPr>
        </p:nvSpPr>
        <p:spPr>
          <a:xfrm>
            <a:off x="0" y="0"/>
            <a:ext cx="1674813" cy="6858000"/>
          </a:xfrm>
          <a:pattFill prst="pct5">
            <a:fgClr>
              <a:schemeClr val="tx2"/>
            </a:fgClr>
            <a:bgClr>
              <a:schemeClr val="accent2"/>
            </a:bgClr>
          </a:pattFill>
        </p:spPr>
        <p:txBody>
          <a:bodyPr/>
          <a:lstStyle>
            <a:lvl1pPr marL="0" indent="0">
              <a:buNone/>
              <a:defRPr>
                <a:solidFill>
                  <a:schemeClr val="bg1"/>
                </a:solidFill>
              </a:defRPr>
            </a:lvl1pPr>
          </a:lstStyle>
          <a:p>
            <a:r>
              <a:rPr lang="en-US"/>
              <a:t>Click icon to add picture</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7"/>
            <a:ext cx="9592096" cy="430881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905210BC-C849-0167-D911-B028C06C898B}"/>
              </a:ext>
              <a:ext uri="{C183D7F6-B498-43B3-948B-1728B52AA6E4}">
                <adec:decorative xmlns:adec="http://schemas.microsoft.com/office/drawing/2017/decorative" val="1"/>
              </a:ext>
            </a:extLst>
          </p:cNvPr>
          <p:cNvGrpSpPr/>
          <p:nvPr userDrawn="1"/>
        </p:nvGrpSpPr>
        <p:grpSpPr>
          <a:xfrm>
            <a:off x="2011680" y="6342018"/>
            <a:ext cx="1827213" cy="484632"/>
            <a:chOff x="1827213" y="6320184"/>
            <a:chExt cx="1889065" cy="515107"/>
          </a:xfrm>
        </p:grpSpPr>
        <p:pic>
          <p:nvPicPr>
            <p:cNvPr id="13" name="Graphic 12">
              <a:extLst>
                <a:ext uri="{FF2B5EF4-FFF2-40B4-BE49-F238E27FC236}">
                  <a16:creationId xmlns:a16="http://schemas.microsoft.com/office/drawing/2014/main" id="{1367E374-8B5C-785C-A041-135298529BF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F5FF24F4-0DDF-909C-6889-9BF147F6D5D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40148911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ontent Right Border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0" name="Picture Placeholder 3">
            <a:extLst>
              <a:ext uri="{FF2B5EF4-FFF2-40B4-BE49-F238E27FC236}">
                <a16:creationId xmlns:a16="http://schemas.microsoft.com/office/drawing/2014/main" id="{1FFA5001-507A-524A-BED7-A5FD450C470D}"/>
              </a:ext>
            </a:extLst>
          </p:cNvPr>
          <p:cNvSpPr>
            <a:spLocks noGrp="1"/>
          </p:cNvSpPr>
          <p:nvPr>
            <p:ph type="pic" sz="quarter" idx="11"/>
          </p:nvPr>
        </p:nvSpPr>
        <p:spPr>
          <a:xfrm>
            <a:off x="0" y="0"/>
            <a:ext cx="1674813" cy="6858000"/>
          </a:xfrm>
          <a:pattFill prst="pct5">
            <a:fgClr>
              <a:schemeClr val="tx2"/>
            </a:fgClr>
            <a:bgClr>
              <a:schemeClr val="accent2"/>
            </a:bgClr>
          </a:pattFill>
        </p:spPr>
        <p:txBody>
          <a:bodyPr/>
          <a:lstStyle>
            <a:lvl1pPr marL="0" indent="0">
              <a:buNone/>
              <a:defRPr>
                <a:solidFill>
                  <a:schemeClr val="bg1"/>
                </a:solidFill>
              </a:defRPr>
            </a:lvl1pPr>
          </a:lstStyle>
          <a:p>
            <a:r>
              <a:rPr lang="en-US"/>
              <a:t>Click icon to add picture</a:t>
            </a:r>
          </a:p>
        </p:txBody>
      </p:sp>
      <p:sp>
        <p:nvSpPr>
          <p:cNvPr id="12" name="Title 11">
            <a:extLst>
              <a:ext uri="{FF2B5EF4-FFF2-40B4-BE49-F238E27FC236}">
                <a16:creationId xmlns:a16="http://schemas.microsoft.com/office/drawing/2014/main" id="{61BB9ED0-2D7E-55D0-C347-EEFE464FF9CA}"/>
              </a:ext>
            </a:extLst>
          </p:cNvPr>
          <p:cNvSpPr>
            <a:spLocks noGrp="1"/>
          </p:cNvSpPr>
          <p:nvPr>
            <p:ph type="title"/>
          </p:nvPr>
        </p:nvSpPr>
        <p:spPr>
          <a:xfrm>
            <a:off x="2120900" y="228600"/>
            <a:ext cx="9604664" cy="1208314"/>
          </a:xfrm>
        </p:spPr>
        <p:txBody>
          <a:bodyPr/>
          <a:lstStyle/>
          <a:p>
            <a:r>
              <a:rPr lang="en-US"/>
              <a:t>Click to edit Master title style</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7"/>
            <a:ext cx="9592096" cy="430881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E46AEB0A-22CD-F206-1AAD-EE70FF966060}"/>
              </a:ext>
              <a:ext uri="{C183D7F6-B498-43B3-948B-1728B52AA6E4}">
                <adec:decorative xmlns:adec="http://schemas.microsoft.com/office/drawing/2017/decorative" val="1"/>
              </a:ext>
            </a:extLst>
          </p:cNvPr>
          <p:cNvGrpSpPr/>
          <p:nvPr userDrawn="1"/>
        </p:nvGrpSpPr>
        <p:grpSpPr>
          <a:xfrm>
            <a:off x="1827213" y="6345936"/>
            <a:ext cx="1889065" cy="515107"/>
            <a:chOff x="1827213" y="6320184"/>
            <a:chExt cx="1889065" cy="515107"/>
          </a:xfrm>
        </p:grpSpPr>
        <p:pic>
          <p:nvPicPr>
            <p:cNvPr id="2" name="Graphic 1">
              <a:extLst>
                <a:ext uri="{FF2B5EF4-FFF2-40B4-BE49-F238E27FC236}">
                  <a16:creationId xmlns:a16="http://schemas.microsoft.com/office/drawing/2014/main" id="{A169D2EE-4CDF-12F6-88A8-655C631E9A6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6" name="Picture 5" descr="Tennessee Tiered Supports Center logo">
              <a:extLst>
                <a:ext uri="{FF2B5EF4-FFF2-40B4-BE49-F238E27FC236}">
                  <a16:creationId xmlns:a16="http://schemas.microsoft.com/office/drawing/2014/main" id="{17908DED-FF2D-4D47-D555-79B258561B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247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2/Right Pic Bottom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4" name="Title 13">
            <a:extLst>
              <a:ext uri="{FF2B5EF4-FFF2-40B4-BE49-F238E27FC236}">
                <a16:creationId xmlns:a16="http://schemas.microsoft.com/office/drawing/2014/main" id="{689ADCCF-15BB-AAEC-78B1-8646D7E6FBA9}"/>
              </a:ext>
            </a:extLst>
          </p:cNvPr>
          <p:cNvSpPr>
            <a:spLocks noGrp="1"/>
          </p:cNvSpPr>
          <p:nvPr>
            <p:ph type="title"/>
          </p:nvPr>
        </p:nvSpPr>
        <p:spPr>
          <a:xfrm>
            <a:off x="2133177" y="242937"/>
            <a:ext cx="9592097" cy="1208314"/>
          </a:xfrm>
        </p:spPr>
        <p:txBody>
          <a:bodyPr/>
          <a:lstStyle/>
          <a:p>
            <a:r>
              <a:rPr lang="en-US"/>
              <a:t>Click to edit Master title style</a:t>
            </a:r>
          </a:p>
        </p:txBody>
      </p:sp>
      <p:sp>
        <p:nvSpPr>
          <p:cNvPr id="10" name="Picture Placeholder 3">
            <a:extLst>
              <a:ext uri="{FF2B5EF4-FFF2-40B4-BE49-F238E27FC236}">
                <a16:creationId xmlns:a16="http://schemas.microsoft.com/office/drawing/2014/main" id="{1FFA5001-507A-524A-BED7-A5FD450C470D}"/>
              </a:ext>
            </a:extLst>
          </p:cNvPr>
          <p:cNvSpPr>
            <a:spLocks noGrp="1"/>
          </p:cNvSpPr>
          <p:nvPr>
            <p:ph type="pic" sz="quarter" idx="11"/>
          </p:nvPr>
        </p:nvSpPr>
        <p:spPr>
          <a:xfrm>
            <a:off x="0" y="0"/>
            <a:ext cx="1674813" cy="6858000"/>
          </a:xfrm>
          <a:pattFill prst="pct5">
            <a:fgClr>
              <a:schemeClr val="tx2"/>
            </a:fgClr>
            <a:bgClr>
              <a:schemeClr val="accent2"/>
            </a:bgClr>
          </a:pattFill>
        </p:spPr>
        <p:txBody>
          <a:bodyPr/>
          <a:lstStyle>
            <a:lvl1pPr marL="0" indent="0">
              <a:buNone/>
              <a:defRPr>
                <a:solidFill>
                  <a:schemeClr val="bg1"/>
                </a:solidFill>
              </a:defRPr>
            </a:lvl1pPr>
          </a:lstStyle>
          <a:p>
            <a:r>
              <a:rPr lang="en-US"/>
              <a:t>Click icon to add picture</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7"/>
            <a:ext cx="9592096" cy="3566857"/>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1" name="Text Placeholder 10">
            <a:extLst>
              <a:ext uri="{FF2B5EF4-FFF2-40B4-BE49-F238E27FC236}">
                <a16:creationId xmlns:a16="http://schemas.microsoft.com/office/drawing/2014/main" id="{B11B57E4-F285-712F-31F2-35D6E005C6BA}"/>
              </a:ext>
            </a:extLst>
          </p:cNvPr>
          <p:cNvSpPr>
            <a:spLocks noGrp="1"/>
          </p:cNvSpPr>
          <p:nvPr>
            <p:ph type="body" sz="quarter" idx="13"/>
          </p:nvPr>
        </p:nvSpPr>
        <p:spPr>
          <a:xfrm>
            <a:off x="2133600" y="5178425"/>
            <a:ext cx="9591675" cy="747713"/>
          </a:xfrm>
        </p:spPr>
        <p:txBody>
          <a:bodyPr/>
          <a:lstStyle>
            <a:lvl1pPr marL="0" indent="0">
              <a:buNone/>
              <a:defRPr sz="1800"/>
            </a:lvl1pPr>
            <a:lvl2pPr>
              <a:buNone/>
              <a:defRPr/>
            </a:lvl2pPr>
          </a:lstStyle>
          <a:p>
            <a:pPr lvl="0"/>
            <a:r>
              <a:rPr lang="en-US"/>
              <a:t>Click to edit Master text styles</a:t>
            </a:r>
          </a:p>
        </p:txBody>
      </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19" name="Group 18">
            <a:extLst>
              <a:ext uri="{FF2B5EF4-FFF2-40B4-BE49-F238E27FC236}">
                <a16:creationId xmlns:a16="http://schemas.microsoft.com/office/drawing/2014/main" id="{964D54E2-137B-C53A-FEE7-6816EF73AC15}"/>
              </a:ext>
              <a:ext uri="{C183D7F6-B498-43B3-948B-1728B52AA6E4}">
                <adec:decorative xmlns:adec="http://schemas.microsoft.com/office/drawing/2017/decorative" val="1"/>
              </a:ext>
            </a:extLst>
          </p:cNvPr>
          <p:cNvGrpSpPr/>
          <p:nvPr userDrawn="1"/>
        </p:nvGrpSpPr>
        <p:grpSpPr>
          <a:xfrm>
            <a:off x="1828800" y="6345936"/>
            <a:ext cx="1892807" cy="512064"/>
            <a:chOff x="1827213" y="6320184"/>
            <a:chExt cx="1889065" cy="515107"/>
          </a:xfrm>
        </p:grpSpPr>
        <p:pic>
          <p:nvPicPr>
            <p:cNvPr id="20" name="Graphic 19">
              <a:extLst>
                <a:ext uri="{FF2B5EF4-FFF2-40B4-BE49-F238E27FC236}">
                  <a16:creationId xmlns:a16="http://schemas.microsoft.com/office/drawing/2014/main" id="{60C1B09E-E563-5B79-73BA-1F3CC5D655FD}"/>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21" name="Picture 20" descr="Tennessee Tiered Supports Center logo">
              <a:extLst>
                <a:ext uri="{FF2B5EF4-FFF2-40B4-BE49-F238E27FC236}">
                  <a16:creationId xmlns:a16="http://schemas.microsoft.com/office/drawing/2014/main" id="{49CA60CA-BDAE-7F4D-6422-DED461083B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443357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ft Picture with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7673E2B-F1DE-D946-A7C2-90F78908CE53}"/>
              </a:ext>
              <a:ext uri="{C183D7F6-B498-43B3-948B-1728B52AA6E4}">
                <adec:decorative xmlns:adec="http://schemas.microsoft.com/office/drawing/2017/decorative" val="1"/>
              </a:ext>
            </a:extLst>
          </p:cNvPr>
          <p:cNvGrpSpPr/>
          <p:nvPr userDrawn="1"/>
        </p:nvGrpSpPr>
        <p:grpSpPr>
          <a:xfrm rot="16200000">
            <a:off x="860684" y="3199707"/>
            <a:ext cx="6858000" cy="458586"/>
            <a:chOff x="0" y="6170814"/>
            <a:chExt cx="12188825" cy="458586"/>
          </a:xfrm>
        </p:grpSpPr>
        <p:sp>
          <p:nvSpPr>
            <p:cNvPr id="9" name="Rectangle 8">
              <a:extLst>
                <a:ext uri="{FF2B5EF4-FFF2-40B4-BE49-F238E27FC236}">
                  <a16:creationId xmlns:a16="http://schemas.microsoft.com/office/drawing/2014/main" id="{601C6AE5-6C82-A34E-9C2F-8FE717E975F0}"/>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DFF7B2-B96F-E049-81A7-045142510EA6}"/>
                </a:ext>
              </a:extLst>
            </p:cNvPr>
            <p:cNvSpPr/>
            <p:nvPr userDrawn="1"/>
          </p:nvSpPr>
          <p:spPr>
            <a:xfrm>
              <a:off x="0" y="6354387"/>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954184-220A-A146-B4E9-0C730F433DBF}"/>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22" name="Text Placeholder 21">
            <a:extLst>
              <a:ext uri="{FF2B5EF4-FFF2-40B4-BE49-F238E27FC236}">
                <a16:creationId xmlns:a16="http://schemas.microsoft.com/office/drawing/2014/main" id="{3558587D-4730-4527-8844-396C416A2D83}"/>
              </a:ext>
            </a:extLst>
          </p:cNvPr>
          <p:cNvSpPr>
            <a:spLocks noGrp="1"/>
          </p:cNvSpPr>
          <p:nvPr>
            <p:ph type="body" sz="quarter" idx="14" hasCustomPrompt="1"/>
          </p:nvPr>
        </p:nvSpPr>
        <p:spPr>
          <a:xfrm>
            <a:off x="4582888" y="6407775"/>
            <a:ext cx="3224212" cy="376238"/>
          </a:xfrm>
        </p:spPr>
        <p:txBody>
          <a:bodyPr/>
          <a:lstStyle>
            <a:lvl1pPr>
              <a:buNone/>
              <a:defRPr sz="1800"/>
            </a:lvl1pPr>
          </a:lstStyle>
          <a:p>
            <a:pPr lvl="0"/>
            <a:r>
              <a:rPr lang="en-US"/>
              <a:t>(Click to add citation)</a:t>
            </a:r>
          </a:p>
        </p:txBody>
      </p:sp>
      <p:sp>
        <p:nvSpPr>
          <p:cNvPr id="16" name="Footer Placeholder 15">
            <a:extLst>
              <a:ext uri="{FF2B5EF4-FFF2-40B4-BE49-F238E27FC236}">
                <a16:creationId xmlns:a16="http://schemas.microsoft.com/office/drawing/2014/main" id="{0BFD4928-2FB6-9373-AF3A-15A2A8CDA9DE}"/>
              </a:ext>
              <a:ext uri="{C183D7F6-B498-43B3-948B-1728B52AA6E4}">
                <adec:decorative xmlns:adec="http://schemas.microsoft.com/office/drawing/2017/decorative" val="1"/>
              </a:ext>
            </a:extLst>
          </p:cNvPr>
          <p:cNvSpPr>
            <a:spLocks noGrp="1"/>
          </p:cNvSpPr>
          <p:nvPr>
            <p:ph type="ftr" sz="quarter" idx="13"/>
          </p:nvPr>
        </p:nvSpPr>
        <p:spPr>
          <a:xfrm>
            <a:off x="9242875" y="6629400"/>
            <a:ext cx="2945950" cy="308552"/>
          </a:xfrm>
        </p:spPr>
        <p:txBody>
          <a:bodyPr/>
          <a:lstStyle>
            <a:lvl1pPr>
              <a:defRPr>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2508BBE-CA94-9BB8-2715-1A5387B0B2F5}"/>
              </a:ext>
            </a:extLst>
          </p:cNvPr>
          <p:cNvSpPr/>
          <p:nvPr userDrawn="1"/>
        </p:nvSpPr>
        <p:spPr>
          <a:xfrm>
            <a:off x="0" y="-1"/>
            <a:ext cx="406039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Picture Placeholder 23">
            <a:extLst>
              <a:ext uri="{FF2B5EF4-FFF2-40B4-BE49-F238E27FC236}">
                <a16:creationId xmlns:a16="http://schemas.microsoft.com/office/drawing/2014/main" id="{15F46DC7-EE9F-3415-76FA-BED2A7B80BEB}"/>
              </a:ext>
            </a:extLst>
          </p:cNvPr>
          <p:cNvSpPr>
            <a:spLocks noGrp="1"/>
          </p:cNvSpPr>
          <p:nvPr>
            <p:ph type="pic" sz="quarter" idx="15"/>
          </p:nvPr>
        </p:nvSpPr>
        <p:spPr>
          <a:xfrm>
            <a:off x="371475" y="510364"/>
            <a:ext cx="3413210" cy="5816008"/>
          </a:xfrm>
        </p:spPr>
        <p:txBody>
          <a:bodyPr/>
          <a:lstStyle/>
          <a:p>
            <a:endParaRPr lang="en-US"/>
          </a:p>
        </p:txBody>
      </p:sp>
      <p:sp>
        <p:nvSpPr>
          <p:cNvPr id="27" name="Title Placeholder 1">
            <a:extLst>
              <a:ext uri="{FF2B5EF4-FFF2-40B4-BE49-F238E27FC236}">
                <a16:creationId xmlns:a16="http://schemas.microsoft.com/office/drawing/2014/main" id="{9D254F00-95CB-A13A-7470-E17CB1AFCED1}"/>
              </a:ext>
            </a:extLst>
          </p:cNvPr>
          <p:cNvSpPr>
            <a:spLocks noGrp="1"/>
          </p:cNvSpPr>
          <p:nvPr>
            <p:ph type="title" hasCustomPrompt="1"/>
          </p:nvPr>
        </p:nvSpPr>
        <p:spPr>
          <a:xfrm>
            <a:off x="4731488" y="228600"/>
            <a:ext cx="699407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title</a:t>
            </a:r>
          </a:p>
        </p:txBody>
      </p:sp>
      <p:sp>
        <p:nvSpPr>
          <p:cNvPr id="29" name="Content Placeholder 28">
            <a:extLst>
              <a:ext uri="{FF2B5EF4-FFF2-40B4-BE49-F238E27FC236}">
                <a16:creationId xmlns:a16="http://schemas.microsoft.com/office/drawing/2014/main" id="{6C63C6BB-7797-F139-CE33-C78907D23724}"/>
              </a:ext>
            </a:extLst>
          </p:cNvPr>
          <p:cNvSpPr>
            <a:spLocks noGrp="1"/>
          </p:cNvSpPr>
          <p:nvPr>
            <p:ph sz="quarter" idx="16"/>
          </p:nvPr>
        </p:nvSpPr>
        <p:spPr>
          <a:xfrm>
            <a:off x="4731200" y="1903227"/>
            <a:ext cx="6994076" cy="3975059"/>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5" name="Group 4">
            <a:extLst>
              <a:ext uri="{FF2B5EF4-FFF2-40B4-BE49-F238E27FC236}">
                <a16:creationId xmlns:a16="http://schemas.microsoft.com/office/drawing/2014/main" id="{314C9925-B18B-CD67-992E-044B21303D1A}"/>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6" name="Graphic 5">
              <a:extLst>
                <a:ext uri="{FF2B5EF4-FFF2-40B4-BE49-F238E27FC236}">
                  <a16:creationId xmlns:a16="http://schemas.microsoft.com/office/drawing/2014/main" id="{51B0AF77-62B2-0724-8FDC-9B8CD5CF64CD}"/>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7" name="Picture 6" descr="Tennessee Tiered Supports Center logo">
              <a:extLst>
                <a:ext uri="{FF2B5EF4-FFF2-40B4-BE49-F238E27FC236}">
                  <a16:creationId xmlns:a16="http://schemas.microsoft.com/office/drawing/2014/main" id="{4CE75F5A-DBF0-E08B-4F75-BF9CCEA9B02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8554124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 Title Only Left Pictur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54317B-6CE9-91D4-FB2F-EDE77C5CA2CD}"/>
              </a:ext>
            </a:extLst>
          </p:cNvPr>
          <p:cNvSpPr>
            <a:spLocks noGrp="1"/>
          </p:cNvSpPr>
          <p:nvPr>
            <p:ph type="title"/>
          </p:nvPr>
        </p:nvSpPr>
        <p:spPr>
          <a:xfrm>
            <a:off x="4587730" y="228600"/>
            <a:ext cx="6991653" cy="1004299"/>
          </a:xfrm>
        </p:spPr>
        <p:txBody>
          <a:bodyPr/>
          <a:lstStyle/>
          <a:p>
            <a:r>
              <a:rPr lang="en-US"/>
              <a:t>Click to edit Master title style</a:t>
            </a:r>
          </a:p>
        </p:txBody>
      </p:sp>
      <p:sp>
        <p:nvSpPr>
          <p:cNvPr id="3" name="Rectangle 2">
            <a:extLst>
              <a:ext uri="{C183D7F6-B498-43B3-948B-1728B52AA6E4}">
                <adec:decorative xmlns:adec="http://schemas.microsoft.com/office/drawing/2017/decorative" val="1"/>
              </a:ext>
            </a:extLst>
          </p:cNvPr>
          <p:cNvSpPr/>
          <p:nvPr userDrawn="1"/>
        </p:nvSpPr>
        <p:spPr>
          <a:xfrm>
            <a:off x="0" y="0"/>
            <a:ext cx="3930554"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4" name="Picture Placeholder 3">
            <a:extLst>
              <a:ext uri="{FF2B5EF4-FFF2-40B4-BE49-F238E27FC236}">
                <a16:creationId xmlns:a16="http://schemas.microsoft.com/office/drawing/2014/main" id="{09E3FBC9-6C0B-004F-AE00-05853C3DF5B8}"/>
              </a:ext>
            </a:extLst>
          </p:cNvPr>
          <p:cNvSpPr>
            <a:spLocks noGrp="1"/>
          </p:cNvSpPr>
          <p:nvPr>
            <p:ph type="pic" sz="quarter" idx="10"/>
          </p:nvPr>
        </p:nvSpPr>
        <p:spPr>
          <a:xfrm>
            <a:off x="0" y="0"/>
            <a:ext cx="3732213" cy="6858000"/>
          </a:xfrm>
          <a:pattFill prst="pct5">
            <a:fgClr>
              <a:schemeClr val="tx2"/>
            </a:fgClr>
            <a:bgClr>
              <a:schemeClr val="accent2"/>
            </a:bgClr>
          </a:pattFill>
        </p:spPr>
        <p:txBody>
          <a:bodyPr/>
          <a:lstStyle>
            <a:lvl1pPr marL="0" indent="0">
              <a:buNone/>
              <a:defRPr/>
            </a:lvl1pPr>
          </a:lstStyle>
          <a:p>
            <a:endParaRPr lang="en-US"/>
          </a:p>
        </p:txBody>
      </p:sp>
      <p:grpSp>
        <p:nvGrpSpPr>
          <p:cNvPr id="5" name="Group 4">
            <a:extLst>
              <a:ext uri="{FF2B5EF4-FFF2-40B4-BE49-F238E27FC236}">
                <a16:creationId xmlns:a16="http://schemas.microsoft.com/office/drawing/2014/main" id="{C3ABCF23-3149-9C43-B789-074700B153D7}"/>
              </a:ext>
              <a:ext uri="{C183D7F6-B498-43B3-948B-1728B52AA6E4}">
                <adec:decorative xmlns:adec="http://schemas.microsoft.com/office/drawing/2017/decorative" val="1"/>
              </a:ext>
            </a:extLst>
          </p:cNvPr>
          <p:cNvGrpSpPr/>
          <p:nvPr userDrawn="1"/>
        </p:nvGrpSpPr>
        <p:grpSpPr>
          <a:xfrm rot="16200000">
            <a:off x="837305" y="3199707"/>
            <a:ext cx="6858000" cy="458586"/>
            <a:chOff x="0" y="6170814"/>
            <a:chExt cx="12188825" cy="458586"/>
          </a:xfrm>
        </p:grpSpPr>
        <p:sp>
          <p:nvSpPr>
            <p:cNvPr id="6" name="Rectangle 5">
              <a:extLst>
                <a:ext uri="{FF2B5EF4-FFF2-40B4-BE49-F238E27FC236}">
                  <a16:creationId xmlns:a16="http://schemas.microsoft.com/office/drawing/2014/main" id="{1895F846-6F7C-6247-BAFD-365BDB86C733}"/>
                </a:ext>
              </a:extLst>
            </p:cNvPr>
            <p:cNvSpPr/>
            <p:nvPr userDrawn="1"/>
          </p:nvSpPr>
          <p:spPr>
            <a:xfrm>
              <a:off x="0" y="6170814"/>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9BB4C2-476C-4E49-B11D-0F2D32B86F4B}"/>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9D3C85-A57E-DB4A-9A36-C392D30A0D8F}"/>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0" name="Footer Placeholder 9">
            <a:extLst>
              <a:ext uri="{FF2B5EF4-FFF2-40B4-BE49-F238E27FC236}">
                <a16:creationId xmlns:a16="http://schemas.microsoft.com/office/drawing/2014/main" id="{A40BEEBB-F900-A343-3A7C-A5DAA7D2A2A3}"/>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C087D77E-12F2-ECAE-4262-C29AC3D42F82}"/>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14" name="Graphic 13">
              <a:extLst>
                <a:ext uri="{FF2B5EF4-FFF2-40B4-BE49-F238E27FC236}">
                  <a16:creationId xmlns:a16="http://schemas.microsoft.com/office/drawing/2014/main" id="{3424D558-B892-6B1F-42CB-7C54C2D7C53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5" name="Picture 14" descr="Tennessee Tiered Supports Center logo">
              <a:extLst>
                <a:ext uri="{FF2B5EF4-FFF2-40B4-BE49-F238E27FC236}">
                  <a16:creationId xmlns:a16="http://schemas.microsoft.com/office/drawing/2014/main" id="{30CE9EB2-1F9C-3BEC-C440-E2B795D1381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6360597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ent Righ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2F9D-EA4A-A946-AEC9-E08A0C483C17}"/>
              </a:ext>
            </a:extLst>
          </p:cNvPr>
          <p:cNvSpPr>
            <a:spLocks noGrp="1"/>
          </p:cNvSpPr>
          <p:nvPr>
            <p:ph type="title"/>
          </p:nvPr>
        </p:nvSpPr>
        <p:spPr>
          <a:xfrm>
            <a:off x="633534" y="228600"/>
            <a:ext cx="5460878" cy="1208314"/>
          </a:xfrm>
        </p:spPr>
        <p:txBody>
          <a:bodyPr/>
          <a:lstStyle/>
          <a:p>
            <a:r>
              <a:rPr lang="en-US"/>
              <a:t>Click to edit Master title style</a:t>
            </a:r>
          </a:p>
        </p:txBody>
      </p:sp>
      <p:sp>
        <p:nvSpPr>
          <p:cNvPr id="21" name="Text Placeholder 6">
            <a:extLst>
              <a:ext uri="{FF2B5EF4-FFF2-40B4-BE49-F238E27FC236}">
                <a16:creationId xmlns:a16="http://schemas.microsoft.com/office/drawing/2014/main" id="{F2D5930A-0BA7-8149-A1AB-61D9005E3E6C}"/>
              </a:ext>
            </a:extLst>
          </p:cNvPr>
          <p:cNvSpPr>
            <a:spLocks noGrp="1"/>
          </p:cNvSpPr>
          <p:nvPr>
            <p:ph type="body" sz="quarter" idx="11"/>
          </p:nvPr>
        </p:nvSpPr>
        <p:spPr>
          <a:xfrm>
            <a:off x="633534" y="1531919"/>
            <a:ext cx="5460878" cy="4335485"/>
          </a:xfrm>
        </p:spPr>
        <p:txBody>
          <a:bodyPr/>
          <a:lstStyle>
            <a:lvl1pPr>
              <a:spcBef>
                <a:spcPts val="0"/>
              </a:spcBef>
              <a:spcAft>
                <a:spcPts val="1200"/>
              </a:spcAft>
              <a:buClr>
                <a:srgbClr val="000000"/>
              </a:buClr>
              <a:buFont typeface="Arial" panose="020B0604020202020204" pitchFamily="34" charset="0"/>
              <a:buChar char="•"/>
              <a:defRPr/>
            </a:lvl1pPr>
            <a:lvl2pPr>
              <a:spcBef>
                <a:spcPts val="0"/>
              </a:spcBef>
              <a:spcAft>
                <a:spcPts val="1200"/>
              </a:spcAft>
              <a:buClr>
                <a:srgbClr val="000000"/>
              </a:buClr>
              <a:buFont typeface="Courier New" panose="02070309020205020404" pitchFamily="49" charset="0"/>
              <a:buChar char="o"/>
              <a:defRPr/>
            </a:lvl2pPr>
            <a:lvl3pPr>
              <a:spcBef>
                <a:spcPts val="0"/>
              </a:spcBef>
              <a:spcAft>
                <a:spcPts val="1200"/>
              </a:spcAft>
              <a:buClr>
                <a:srgbClr val="000000"/>
              </a:buClr>
              <a:buFont typeface="Wingdings" pitchFamily="2" charset="2"/>
              <a:buChar char="§"/>
              <a:defRPr/>
            </a:lvl3pPr>
            <a:lvl4pPr>
              <a:spcBef>
                <a:spcPts val="0"/>
              </a:spcBef>
              <a:spcAft>
                <a:spcPts val="1200"/>
              </a:spcAft>
              <a:buClr>
                <a:srgbClr val="000000"/>
              </a:buClr>
              <a:defRPr/>
            </a:lvl4pPr>
            <a:lvl5pPr>
              <a:spcBef>
                <a:spcPts val="0"/>
              </a:spcBef>
              <a:spcAft>
                <a:spcPts val="1200"/>
              </a:spcAft>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5" name="Group 4">
            <a:extLst>
              <a:ext uri="{FF2B5EF4-FFF2-40B4-BE49-F238E27FC236}">
                <a16:creationId xmlns:a16="http://schemas.microsoft.com/office/drawing/2014/main" id="{614080F5-2767-0E40-93F1-EADF6F3F72A1}"/>
              </a:ext>
              <a:ext uri="{C183D7F6-B498-43B3-948B-1728B52AA6E4}">
                <adec:decorative xmlns:adec="http://schemas.microsoft.com/office/drawing/2017/decorative" val="1"/>
              </a:ext>
            </a:extLst>
          </p:cNvPr>
          <p:cNvGrpSpPr/>
          <p:nvPr userDrawn="1"/>
        </p:nvGrpSpPr>
        <p:grpSpPr>
          <a:xfrm rot="16200000">
            <a:off x="3226240" y="3199707"/>
            <a:ext cx="6858000" cy="458586"/>
            <a:chOff x="0" y="6170814"/>
            <a:chExt cx="12188825" cy="458586"/>
          </a:xfrm>
        </p:grpSpPr>
        <p:sp>
          <p:nvSpPr>
            <p:cNvPr id="6" name="Rectangle 5">
              <a:extLst>
                <a:ext uri="{FF2B5EF4-FFF2-40B4-BE49-F238E27FC236}">
                  <a16:creationId xmlns:a16="http://schemas.microsoft.com/office/drawing/2014/main" id="{4B205986-3ABF-7D40-8499-0D43ECEE93E7}"/>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8C1B07-7A1F-8749-9800-562E303C1C8C}"/>
                </a:ext>
              </a:extLst>
            </p:cNvPr>
            <p:cNvSpPr/>
            <p:nvPr userDrawn="1"/>
          </p:nvSpPr>
          <p:spPr>
            <a:xfrm>
              <a:off x="0" y="6354387"/>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72E40A-BB33-554E-8E17-4B0F743DD49F}"/>
                </a:ext>
              </a:extLst>
            </p:cNvPr>
            <p:cNvSpPr/>
            <p:nvPr userDrawn="1"/>
          </p:nvSpPr>
          <p:spPr>
            <a:xfrm>
              <a:off x="0" y="6537960"/>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4" name="Picture Placeholder 3">
            <a:extLst>
              <a:ext uri="{FF2B5EF4-FFF2-40B4-BE49-F238E27FC236}">
                <a16:creationId xmlns:a16="http://schemas.microsoft.com/office/drawing/2014/main" id="{8A814912-9EAF-4346-926C-B51428900FFA}"/>
              </a:ext>
            </a:extLst>
          </p:cNvPr>
          <p:cNvSpPr>
            <a:spLocks noGrp="1"/>
          </p:cNvSpPr>
          <p:nvPr>
            <p:ph type="pic" sz="quarter" idx="10"/>
          </p:nvPr>
        </p:nvSpPr>
        <p:spPr>
          <a:xfrm>
            <a:off x="7007225" y="0"/>
            <a:ext cx="5181600" cy="6858000"/>
          </a:xfrm>
          <a:gradFill>
            <a:gsLst>
              <a:gs pos="0">
                <a:schemeClr val="accent2"/>
              </a:gs>
              <a:gs pos="83000">
                <a:schemeClr val="accent2">
                  <a:lumMod val="75000"/>
                </a:schemeClr>
              </a:gs>
              <a:gs pos="98000">
                <a:schemeClr val="accent2">
                  <a:lumMod val="50000"/>
                </a:schemeClr>
              </a:gs>
            </a:gsLst>
            <a:lin ang="4800000" scaled="0"/>
          </a:gradFill>
        </p:spPr>
        <p:txBody>
          <a:bodyPr/>
          <a:lstStyle>
            <a:lvl1pPr marL="0" indent="0">
              <a:buNone/>
              <a:defRPr/>
            </a:lvl1pPr>
          </a:lstStyle>
          <a:p>
            <a:r>
              <a:rPr lang="en-US"/>
              <a:t>Click icon to add picture</a:t>
            </a:r>
          </a:p>
        </p:txBody>
      </p:sp>
      <p:sp>
        <p:nvSpPr>
          <p:cNvPr id="9" name="Footer Placeholder 8">
            <a:extLst>
              <a:ext uri="{FF2B5EF4-FFF2-40B4-BE49-F238E27FC236}">
                <a16:creationId xmlns:a16="http://schemas.microsoft.com/office/drawing/2014/main" id="{DA101772-A8B8-A02B-A184-5DAF0C806103}"/>
              </a:ext>
              <a:ext uri="{C183D7F6-B498-43B3-948B-1728B52AA6E4}">
                <adec:decorative xmlns:adec="http://schemas.microsoft.com/office/drawing/2017/decorative" val="1"/>
              </a:ext>
            </a:extLst>
          </p:cNvPr>
          <p:cNvSpPr>
            <a:spLocks noGrp="1"/>
          </p:cNvSpPr>
          <p:nvPr>
            <p:ph type="ftr" sz="quarter" idx="13"/>
          </p:nvPr>
        </p:nvSpPr>
        <p:spPr>
          <a:xfrm>
            <a:off x="1866308" y="6449470"/>
            <a:ext cx="2995330" cy="342246"/>
          </a:xfrm>
        </p:spPr>
        <p:txBody>
          <a:bodyPr/>
          <a:lstStyle>
            <a:lvl1pPr>
              <a:defRPr>
                <a:solidFill>
                  <a:srgbClr val="000000"/>
                </a:solidFill>
              </a:defRPr>
            </a:lvl1pPr>
          </a:lstStyle>
          <a:p>
            <a:r>
              <a:rPr lang="en-US"/>
              <a:t>© Tennessee Department of Education </a:t>
            </a:r>
            <a:endParaRPr lang="id-ID"/>
          </a:p>
          <a:p>
            <a:endParaRPr lang="en-US"/>
          </a:p>
        </p:txBody>
      </p:sp>
      <p:grpSp>
        <p:nvGrpSpPr>
          <p:cNvPr id="3" name="Group 2">
            <a:extLst>
              <a:ext uri="{FF2B5EF4-FFF2-40B4-BE49-F238E27FC236}">
                <a16:creationId xmlns:a16="http://schemas.microsoft.com/office/drawing/2014/main" id="{49CAE272-213B-EAF2-0024-DDBF730E2AC8}"/>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3" name="Graphic 12">
              <a:extLst>
                <a:ext uri="{FF2B5EF4-FFF2-40B4-BE49-F238E27FC236}">
                  <a16:creationId xmlns:a16="http://schemas.microsoft.com/office/drawing/2014/main" id="{5A508399-30AF-EBE7-094B-04CA9A18790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FDC6B7F6-B7C3-7A51-A278-8321ADA6A25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0566424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tent Right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2F9D-EA4A-A946-AEC9-E08A0C483C17}"/>
              </a:ext>
            </a:extLst>
          </p:cNvPr>
          <p:cNvSpPr>
            <a:spLocks noGrp="1"/>
          </p:cNvSpPr>
          <p:nvPr>
            <p:ph type="title"/>
          </p:nvPr>
        </p:nvSpPr>
        <p:spPr>
          <a:xfrm>
            <a:off x="633534" y="228600"/>
            <a:ext cx="5460878" cy="2251364"/>
          </a:xfrm>
        </p:spPr>
        <p:txBody>
          <a:bodyPr/>
          <a:lstStyle/>
          <a:p>
            <a:r>
              <a:rPr lang="en-US"/>
              <a:t>Click to edit Master title style</a:t>
            </a:r>
          </a:p>
        </p:txBody>
      </p:sp>
      <p:sp>
        <p:nvSpPr>
          <p:cNvPr id="21" name="Text Placeholder 6">
            <a:extLst>
              <a:ext uri="{FF2B5EF4-FFF2-40B4-BE49-F238E27FC236}">
                <a16:creationId xmlns:a16="http://schemas.microsoft.com/office/drawing/2014/main" id="{F2D5930A-0BA7-8149-A1AB-61D9005E3E6C}"/>
              </a:ext>
            </a:extLst>
          </p:cNvPr>
          <p:cNvSpPr>
            <a:spLocks noGrp="1"/>
          </p:cNvSpPr>
          <p:nvPr>
            <p:ph type="body" sz="quarter" idx="11"/>
          </p:nvPr>
        </p:nvSpPr>
        <p:spPr>
          <a:xfrm>
            <a:off x="633534" y="2778830"/>
            <a:ext cx="5460878" cy="1169715"/>
          </a:xfrm>
        </p:spPr>
        <p:txBody>
          <a:bodyPr/>
          <a:lstStyle>
            <a:lvl1pPr>
              <a:spcBef>
                <a:spcPts val="0"/>
              </a:spcBef>
              <a:spcAft>
                <a:spcPts val="1200"/>
              </a:spcAft>
              <a:buClr>
                <a:srgbClr val="000000"/>
              </a:buClr>
              <a:buNone/>
              <a:defRPr b="1"/>
            </a:lvl1pPr>
            <a:lvl2pPr>
              <a:spcBef>
                <a:spcPts val="0"/>
              </a:spcBef>
              <a:spcAft>
                <a:spcPts val="1200"/>
              </a:spcAft>
              <a:buClr>
                <a:srgbClr val="000000"/>
              </a:buClr>
              <a:buNone/>
              <a:defRPr b="1"/>
            </a:lvl2pPr>
            <a:lvl3pPr>
              <a:spcBef>
                <a:spcPts val="0"/>
              </a:spcBef>
              <a:spcAft>
                <a:spcPts val="1200"/>
              </a:spcAft>
              <a:buClr>
                <a:srgbClr val="000000"/>
              </a:buClr>
              <a:buNone/>
              <a:defRPr b="1"/>
            </a:lvl3pPr>
            <a:lvl4pPr>
              <a:spcBef>
                <a:spcPts val="0"/>
              </a:spcBef>
              <a:spcAft>
                <a:spcPts val="1200"/>
              </a:spcAft>
              <a:buClr>
                <a:srgbClr val="000000"/>
              </a:buClr>
              <a:buNone/>
              <a:defRPr b="1"/>
            </a:lvl4pPr>
            <a:lvl5pPr>
              <a:spcBef>
                <a:spcPts val="0"/>
              </a:spcBef>
              <a:spcAft>
                <a:spcPts val="1200"/>
              </a:spcAft>
              <a:buClr>
                <a:srgbClr val="000000"/>
              </a:buClr>
              <a:buNone/>
              <a:defRPr b="1"/>
            </a:lvl5pPr>
          </a:lstStyle>
          <a:p>
            <a:pPr lvl="0"/>
            <a:r>
              <a:rPr lang="en-US"/>
              <a:t>Click to edit Master text styles</a:t>
            </a:r>
          </a:p>
        </p:txBody>
      </p:sp>
      <p:sp>
        <p:nvSpPr>
          <p:cNvPr id="4" name="Picture Placeholder 3">
            <a:extLst>
              <a:ext uri="{FF2B5EF4-FFF2-40B4-BE49-F238E27FC236}">
                <a16:creationId xmlns:a16="http://schemas.microsoft.com/office/drawing/2014/main" id="{8A814912-9EAF-4346-926C-B51428900FFA}"/>
              </a:ext>
            </a:extLst>
          </p:cNvPr>
          <p:cNvSpPr>
            <a:spLocks noGrp="1"/>
          </p:cNvSpPr>
          <p:nvPr>
            <p:ph type="pic" sz="quarter" idx="10"/>
          </p:nvPr>
        </p:nvSpPr>
        <p:spPr>
          <a:xfrm>
            <a:off x="6956144" y="0"/>
            <a:ext cx="5181600" cy="6858000"/>
          </a:xfrm>
          <a:gradFill>
            <a:gsLst>
              <a:gs pos="0">
                <a:schemeClr val="accent2"/>
              </a:gs>
              <a:gs pos="83000">
                <a:schemeClr val="accent2">
                  <a:lumMod val="75000"/>
                </a:schemeClr>
              </a:gs>
              <a:gs pos="98000">
                <a:schemeClr val="accent2">
                  <a:lumMod val="50000"/>
                </a:schemeClr>
              </a:gs>
            </a:gsLst>
            <a:lin ang="4800000" scaled="0"/>
          </a:gradFill>
        </p:spPr>
        <p:txBody>
          <a:bodyPr/>
          <a:lstStyle>
            <a:lvl1pPr marL="0" indent="0">
              <a:buNone/>
              <a:defRPr/>
            </a:lvl1pPr>
          </a:lstStyle>
          <a:p>
            <a:r>
              <a:rPr lang="en-US"/>
              <a:t>Click icon to add picture</a:t>
            </a:r>
          </a:p>
        </p:txBody>
      </p:sp>
      <p:grpSp>
        <p:nvGrpSpPr>
          <p:cNvPr id="5" name="Group 4">
            <a:extLst>
              <a:ext uri="{FF2B5EF4-FFF2-40B4-BE49-F238E27FC236}">
                <a16:creationId xmlns:a16="http://schemas.microsoft.com/office/drawing/2014/main" id="{614080F5-2767-0E40-93F1-EADF6F3F72A1}"/>
              </a:ext>
              <a:ext uri="{C183D7F6-B498-43B3-948B-1728B52AA6E4}">
                <adec:decorative xmlns:adec="http://schemas.microsoft.com/office/drawing/2017/decorative" val="1"/>
              </a:ext>
            </a:extLst>
          </p:cNvPr>
          <p:cNvGrpSpPr/>
          <p:nvPr userDrawn="1"/>
        </p:nvGrpSpPr>
        <p:grpSpPr>
          <a:xfrm rot="16200000">
            <a:off x="3226240" y="3199707"/>
            <a:ext cx="6858000" cy="458586"/>
            <a:chOff x="0" y="6170814"/>
            <a:chExt cx="12188825" cy="458586"/>
          </a:xfrm>
        </p:grpSpPr>
        <p:sp>
          <p:nvSpPr>
            <p:cNvPr id="6" name="Rectangle 5">
              <a:extLst>
                <a:ext uri="{FF2B5EF4-FFF2-40B4-BE49-F238E27FC236}">
                  <a16:creationId xmlns:a16="http://schemas.microsoft.com/office/drawing/2014/main" id="{4B205986-3ABF-7D40-8499-0D43ECEE93E7}"/>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8C1B07-7A1F-8749-9800-562E303C1C8C}"/>
                </a:ext>
              </a:extLst>
            </p:cNvPr>
            <p:cNvSpPr/>
            <p:nvPr userDrawn="1"/>
          </p:nvSpPr>
          <p:spPr>
            <a:xfrm>
              <a:off x="0" y="6354387"/>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72E40A-BB33-554E-8E17-4B0F743DD49F}"/>
                </a:ext>
              </a:extLst>
            </p:cNvPr>
            <p:cNvSpPr/>
            <p:nvPr userDrawn="1"/>
          </p:nvSpPr>
          <p:spPr>
            <a:xfrm>
              <a:off x="0" y="6537960"/>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9" name="Text Placeholder 6">
            <a:extLst>
              <a:ext uri="{FF2B5EF4-FFF2-40B4-BE49-F238E27FC236}">
                <a16:creationId xmlns:a16="http://schemas.microsoft.com/office/drawing/2014/main" id="{403CB18D-48B7-E421-10C5-27050FA59732}"/>
              </a:ext>
            </a:extLst>
          </p:cNvPr>
          <p:cNvSpPr>
            <a:spLocks noGrp="1"/>
          </p:cNvSpPr>
          <p:nvPr>
            <p:ph type="body" sz="quarter" idx="12"/>
          </p:nvPr>
        </p:nvSpPr>
        <p:spPr>
          <a:xfrm>
            <a:off x="633534" y="4158033"/>
            <a:ext cx="5460878" cy="1990746"/>
          </a:xfrm>
        </p:spPr>
        <p:txBody>
          <a:bodyPr/>
          <a:lstStyle>
            <a:lvl1pPr>
              <a:spcBef>
                <a:spcPts val="0"/>
              </a:spcBef>
              <a:spcAft>
                <a:spcPts val="1200"/>
              </a:spcAft>
              <a:buClr>
                <a:srgbClr val="000000"/>
              </a:buClr>
              <a:buFont typeface="Arial" panose="020B0604020202020204" pitchFamily="34" charset="0"/>
              <a:buChar char="•"/>
              <a:defRPr b="0"/>
            </a:lvl1pPr>
            <a:lvl2pPr>
              <a:spcBef>
                <a:spcPts val="0"/>
              </a:spcBef>
              <a:spcAft>
                <a:spcPts val="1200"/>
              </a:spcAft>
              <a:buClr>
                <a:srgbClr val="000000"/>
              </a:buClr>
              <a:buNone/>
              <a:defRPr b="1"/>
            </a:lvl2pPr>
            <a:lvl3pPr>
              <a:spcBef>
                <a:spcPts val="0"/>
              </a:spcBef>
              <a:spcAft>
                <a:spcPts val="1200"/>
              </a:spcAft>
              <a:buClr>
                <a:srgbClr val="000000"/>
              </a:buClr>
              <a:buNone/>
              <a:defRPr b="1"/>
            </a:lvl3pPr>
            <a:lvl4pPr>
              <a:spcBef>
                <a:spcPts val="0"/>
              </a:spcBef>
              <a:spcAft>
                <a:spcPts val="1200"/>
              </a:spcAft>
              <a:buClr>
                <a:srgbClr val="000000"/>
              </a:buClr>
              <a:buNone/>
              <a:defRPr b="1"/>
            </a:lvl4pPr>
            <a:lvl5pPr>
              <a:spcBef>
                <a:spcPts val="0"/>
              </a:spcBef>
              <a:spcAft>
                <a:spcPts val="1200"/>
              </a:spcAft>
              <a:buClr>
                <a:srgbClr val="000000"/>
              </a:buClr>
              <a:buNone/>
              <a:defRPr b="1"/>
            </a:lvl5pPr>
          </a:lstStyle>
          <a:p>
            <a:pPr lvl="0"/>
            <a:r>
              <a:rPr lang="en-US"/>
              <a:t>Click to edit Master text styles</a:t>
            </a:r>
          </a:p>
        </p:txBody>
      </p:sp>
      <p:sp>
        <p:nvSpPr>
          <p:cNvPr id="13" name="Footer Placeholder 8">
            <a:extLst>
              <a:ext uri="{FF2B5EF4-FFF2-40B4-BE49-F238E27FC236}">
                <a16:creationId xmlns:a16="http://schemas.microsoft.com/office/drawing/2014/main" id="{D787500C-7D74-E244-393C-220BA20A322E}"/>
              </a:ext>
              <a:ext uri="{C183D7F6-B498-43B3-948B-1728B52AA6E4}">
                <adec:decorative xmlns:adec="http://schemas.microsoft.com/office/drawing/2017/decorative" val="1"/>
              </a:ext>
            </a:extLst>
          </p:cNvPr>
          <p:cNvSpPr>
            <a:spLocks noGrp="1"/>
          </p:cNvSpPr>
          <p:nvPr>
            <p:ph type="ftr" sz="quarter" idx="13"/>
          </p:nvPr>
        </p:nvSpPr>
        <p:spPr>
          <a:xfrm>
            <a:off x="1865376" y="6446520"/>
            <a:ext cx="2995330" cy="342246"/>
          </a:xfrm>
        </p:spPr>
        <p:txBody>
          <a:bodyPr/>
          <a:lstStyle>
            <a:lvl1pPr>
              <a:defRPr>
                <a:solidFill>
                  <a:srgbClr val="000000"/>
                </a:solidFill>
              </a:defRPr>
            </a:lvl1pPr>
          </a:lstStyle>
          <a:p>
            <a:r>
              <a:rPr lang="en-US"/>
              <a:t>© Tennessee Department of Education </a:t>
            </a:r>
            <a:endParaRPr lang="id-ID"/>
          </a:p>
          <a:p>
            <a:endParaRPr lang="en-US"/>
          </a:p>
        </p:txBody>
      </p:sp>
      <p:grpSp>
        <p:nvGrpSpPr>
          <p:cNvPr id="3" name="Group 2">
            <a:extLst>
              <a:ext uri="{FF2B5EF4-FFF2-40B4-BE49-F238E27FC236}">
                <a16:creationId xmlns:a16="http://schemas.microsoft.com/office/drawing/2014/main" id="{3FBEEB35-39FC-4C3E-6511-7741F33B563B}"/>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4" name="Graphic 13">
              <a:extLst>
                <a:ext uri="{FF2B5EF4-FFF2-40B4-BE49-F238E27FC236}">
                  <a16:creationId xmlns:a16="http://schemas.microsoft.com/office/drawing/2014/main" id="{E28A2E8A-24BE-9A2C-E4B4-5E0983BDBBDB}"/>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5" name="Picture 14" descr="Tennessee Tiered Supports Center logo">
              <a:extLst>
                <a:ext uri="{FF2B5EF4-FFF2-40B4-BE49-F238E27FC236}">
                  <a16:creationId xmlns:a16="http://schemas.microsoft.com/office/drawing/2014/main" id="{5C17DD86-FB2A-72BF-D306-C3B63313F1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605149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Round Picture Inse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9222229-0C55-D44F-9E0B-BD6657EC6809}"/>
              </a:ext>
            </a:extLst>
          </p:cNvPr>
          <p:cNvSpPr>
            <a:spLocks noGrp="1"/>
          </p:cNvSpPr>
          <p:nvPr>
            <p:ph type="title"/>
          </p:nvPr>
        </p:nvSpPr>
        <p:spPr>
          <a:xfrm>
            <a:off x="507869" y="228600"/>
            <a:ext cx="10039275"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9" name="Text Placeholder 4">
            <a:extLst>
              <a:ext uri="{FF2B5EF4-FFF2-40B4-BE49-F238E27FC236}">
                <a16:creationId xmlns:a16="http://schemas.microsoft.com/office/drawing/2014/main" id="{BB270A57-A186-E741-B7EB-237807E41C4C}"/>
              </a:ext>
            </a:extLst>
          </p:cNvPr>
          <p:cNvSpPr>
            <a:spLocks noGrp="1"/>
          </p:cNvSpPr>
          <p:nvPr>
            <p:ph type="body" sz="quarter" idx="10"/>
          </p:nvPr>
        </p:nvSpPr>
        <p:spPr>
          <a:xfrm>
            <a:off x="507868" y="1531917"/>
            <a:ext cx="7319950" cy="430881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3" name="Group 2">
            <a:extLst>
              <a:ext uri="{FF2B5EF4-FFF2-40B4-BE49-F238E27FC236}">
                <a16:creationId xmlns:a16="http://schemas.microsoft.com/office/drawing/2014/main" id="{276A3134-F569-8646-A42D-F63E04F64D14}"/>
              </a:ext>
              <a:ext uri="{C183D7F6-B498-43B3-948B-1728B52AA6E4}">
                <adec:decorative xmlns:adec="http://schemas.microsoft.com/office/drawing/2017/decorative" val="1"/>
              </a:ext>
            </a:extLst>
          </p:cNvPr>
          <p:cNvGrpSpPr/>
          <p:nvPr userDrawn="1"/>
        </p:nvGrpSpPr>
        <p:grpSpPr>
          <a:xfrm>
            <a:off x="7400495" y="0"/>
            <a:ext cx="4608469" cy="6858000"/>
            <a:chOff x="7400495" y="0"/>
            <a:chExt cx="4608469" cy="6858000"/>
          </a:xfrm>
        </p:grpSpPr>
        <p:sp>
          <p:nvSpPr>
            <p:cNvPr id="40" name="Freeform 39">
              <a:extLst>
                <a:ext uri="{FF2B5EF4-FFF2-40B4-BE49-F238E27FC236}">
                  <a16:creationId xmlns:a16="http://schemas.microsoft.com/office/drawing/2014/main" id="{93118687-118E-1C41-9FB4-27FF8AD1F8ED}"/>
                </a:ext>
              </a:extLst>
            </p:cNvPr>
            <p:cNvSpPr/>
            <p:nvPr userDrawn="1"/>
          </p:nvSpPr>
          <p:spPr>
            <a:xfrm>
              <a:off x="7400495" y="0"/>
              <a:ext cx="4181398" cy="6858000"/>
            </a:xfrm>
            <a:custGeom>
              <a:avLst/>
              <a:gdLst>
                <a:gd name="connsiteX0" fmla="*/ 4075034 w 4181398"/>
                <a:gd name="connsiteY0" fmla="*/ 0 h 6858000"/>
                <a:gd name="connsiteX1" fmla="*/ 4181398 w 4181398"/>
                <a:gd name="connsiteY1" fmla="*/ 0 h 6858000"/>
                <a:gd name="connsiteX2" fmla="*/ 106364 w 4181398"/>
                <a:gd name="connsiteY2" fmla="*/ 6858000 h 6858000"/>
                <a:gd name="connsiteX3" fmla="*/ 0 w 4181398"/>
                <a:gd name="connsiteY3" fmla="*/ 6858000 h 6858000"/>
                <a:gd name="connsiteX4" fmla="*/ 4075034 w 41813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398" h="6858000">
                  <a:moveTo>
                    <a:pt x="4075034" y="0"/>
                  </a:moveTo>
                  <a:lnTo>
                    <a:pt x="4181398" y="0"/>
                  </a:lnTo>
                  <a:lnTo>
                    <a:pt x="106364" y="6858000"/>
                  </a:lnTo>
                  <a:lnTo>
                    <a:pt x="0" y="6858000"/>
                  </a:lnTo>
                  <a:lnTo>
                    <a:pt x="407503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43">
              <a:extLst>
                <a:ext uri="{FF2B5EF4-FFF2-40B4-BE49-F238E27FC236}">
                  <a16:creationId xmlns:a16="http://schemas.microsoft.com/office/drawing/2014/main" id="{8CA8E291-A12D-5B49-BE1A-688ACBDCA8B5}"/>
                </a:ext>
              </a:extLst>
            </p:cNvPr>
            <p:cNvSpPr/>
            <p:nvPr userDrawn="1"/>
          </p:nvSpPr>
          <p:spPr>
            <a:xfrm>
              <a:off x="7616860" y="0"/>
              <a:ext cx="4178568" cy="6853237"/>
            </a:xfrm>
            <a:custGeom>
              <a:avLst/>
              <a:gdLst>
                <a:gd name="connsiteX0" fmla="*/ 4072204 w 4178568"/>
                <a:gd name="connsiteY0" fmla="*/ 0 h 6853237"/>
                <a:gd name="connsiteX1" fmla="*/ 4178568 w 4178568"/>
                <a:gd name="connsiteY1" fmla="*/ 0 h 6853237"/>
                <a:gd name="connsiteX2" fmla="*/ 106364 w 4178568"/>
                <a:gd name="connsiteY2" fmla="*/ 6853237 h 6853237"/>
                <a:gd name="connsiteX3" fmla="*/ 0 w 4178568"/>
                <a:gd name="connsiteY3" fmla="*/ 6853237 h 6853237"/>
                <a:gd name="connsiteX4" fmla="*/ 4072204 w 4178568"/>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8" h="6853237">
                  <a:moveTo>
                    <a:pt x="4072204" y="0"/>
                  </a:moveTo>
                  <a:lnTo>
                    <a:pt x="4178568" y="0"/>
                  </a:lnTo>
                  <a:lnTo>
                    <a:pt x="106364" y="6853237"/>
                  </a:lnTo>
                  <a:lnTo>
                    <a:pt x="0" y="6853237"/>
                  </a:lnTo>
                  <a:lnTo>
                    <a:pt x="407220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a:extLst>
                <a:ext uri="{FF2B5EF4-FFF2-40B4-BE49-F238E27FC236}">
                  <a16:creationId xmlns:a16="http://schemas.microsoft.com/office/drawing/2014/main" id="{066923CB-F2BF-CA48-8C03-8AEFA99D081C}"/>
                </a:ext>
              </a:extLst>
            </p:cNvPr>
            <p:cNvSpPr/>
            <p:nvPr userDrawn="1"/>
          </p:nvSpPr>
          <p:spPr>
            <a:xfrm>
              <a:off x="7830397" y="0"/>
              <a:ext cx="4178567" cy="6853237"/>
            </a:xfrm>
            <a:custGeom>
              <a:avLst/>
              <a:gdLst>
                <a:gd name="connsiteX0" fmla="*/ 4072204 w 4178567"/>
                <a:gd name="connsiteY0" fmla="*/ 0 h 6853237"/>
                <a:gd name="connsiteX1" fmla="*/ 4178567 w 4178567"/>
                <a:gd name="connsiteY1" fmla="*/ 0 h 6853237"/>
                <a:gd name="connsiteX2" fmla="*/ 106364 w 4178567"/>
                <a:gd name="connsiteY2" fmla="*/ 6853237 h 6853237"/>
                <a:gd name="connsiteX3" fmla="*/ 0 w 4178567"/>
                <a:gd name="connsiteY3" fmla="*/ 6853237 h 6853237"/>
                <a:gd name="connsiteX4" fmla="*/ 4072204 w 4178567"/>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7" h="6853237">
                  <a:moveTo>
                    <a:pt x="4072204" y="0"/>
                  </a:moveTo>
                  <a:lnTo>
                    <a:pt x="4178567" y="0"/>
                  </a:lnTo>
                  <a:lnTo>
                    <a:pt x="106364" y="6853237"/>
                  </a:lnTo>
                  <a:lnTo>
                    <a:pt x="0" y="6853237"/>
                  </a:lnTo>
                  <a:lnTo>
                    <a:pt x="407220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Right Triangle 7">
            <a:extLst>
              <a:ext uri="{FF2B5EF4-FFF2-40B4-BE49-F238E27FC236}">
                <a16:creationId xmlns:a16="http://schemas.microsoft.com/office/drawing/2014/main" id="{023B4474-A5E7-FD4B-87BC-41821CD8CA5D}"/>
              </a:ext>
              <a:ext uri="{C183D7F6-B498-43B3-948B-1728B52AA6E4}">
                <adec:decorative xmlns:adec="http://schemas.microsoft.com/office/drawing/2017/decorative" val="1"/>
              </a:ext>
            </a:extLst>
          </p:cNvPr>
          <p:cNvSpPr/>
          <p:nvPr userDrawn="1"/>
        </p:nvSpPr>
        <p:spPr>
          <a:xfrm flipH="1">
            <a:off x="8131032" y="0"/>
            <a:ext cx="4057793" cy="6858000"/>
          </a:xfrm>
          <a:prstGeom prst="rtTriangle">
            <a:avLst/>
          </a:prstGeom>
          <a:solidFill>
            <a:schemeClr val="bg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EA55D89-C39F-4D43-AE63-61EB5128A2CE}"/>
              </a:ext>
              <a:ext uri="{C183D7F6-B498-43B3-948B-1728B52AA6E4}">
                <adec:decorative xmlns:adec="http://schemas.microsoft.com/office/drawing/2017/decorative" val="1"/>
              </a:ext>
            </a:extLst>
          </p:cNvPr>
          <p:cNvSpPr/>
          <p:nvPr userDrawn="1"/>
        </p:nvSpPr>
        <p:spPr>
          <a:xfrm>
            <a:off x="8131032" y="2009788"/>
            <a:ext cx="3629107" cy="3630052"/>
          </a:xfrm>
          <a:prstGeom prst="ellipse">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1" name="Picture Placeholder 23">
            <a:extLst>
              <a:ext uri="{FF2B5EF4-FFF2-40B4-BE49-F238E27FC236}">
                <a16:creationId xmlns:a16="http://schemas.microsoft.com/office/drawing/2014/main" id="{24371D59-BD56-DA4C-843B-99CF7AC81C35}"/>
              </a:ext>
            </a:extLst>
          </p:cNvPr>
          <p:cNvSpPr>
            <a:spLocks noGrp="1" noChangeAspect="1"/>
          </p:cNvSpPr>
          <p:nvPr>
            <p:ph type="pic" sz="quarter" idx="13"/>
          </p:nvPr>
        </p:nvSpPr>
        <p:spPr>
          <a:xfrm>
            <a:off x="8295313" y="2174542"/>
            <a:ext cx="3300545" cy="3300545"/>
          </a:xfrm>
          <a:prstGeom prst="ellipse">
            <a:avLst/>
          </a:prstGeom>
          <a:noFill/>
        </p:spPr>
        <p:txBody>
          <a:bodyPr/>
          <a:lstStyle>
            <a:lvl1pPr>
              <a:buNone/>
              <a:defRPr>
                <a:solidFill>
                  <a:schemeClr val="bg1"/>
                </a:solidFill>
              </a:defRPr>
            </a:lvl1pPr>
          </a:lstStyle>
          <a:p>
            <a:r>
              <a:rPr lang="en-US"/>
              <a:t>Click icon to add picture</a:t>
            </a:r>
          </a:p>
        </p:txBody>
      </p:sp>
      <p:sp>
        <p:nvSpPr>
          <p:cNvPr id="6" name="Footer Placeholder 5">
            <a:extLst>
              <a:ext uri="{FF2B5EF4-FFF2-40B4-BE49-F238E27FC236}">
                <a16:creationId xmlns:a16="http://schemas.microsoft.com/office/drawing/2014/main" id="{98FE7E8F-24C1-1AB1-FA0C-14296A6711C2}"/>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600E2DFB-47ED-24DA-67A1-EF1AB8004BE9}"/>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4" name="Graphic 3">
              <a:extLst>
                <a:ext uri="{FF2B5EF4-FFF2-40B4-BE49-F238E27FC236}">
                  <a16:creationId xmlns:a16="http://schemas.microsoft.com/office/drawing/2014/main" id="{A016E779-2D87-DB93-094C-A58EC5C0A937}"/>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C61E2ED0-89B0-CEF5-DCCD-9ABD4582E72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64569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531917"/>
            <a:ext cx="9610246" cy="4335483"/>
          </a:xfrm>
        </p:spPr>
        <p:txBody>
          <a:bodyPr/>
          <a:lstStyle>
            <a:lvl1pPr>
              <a:lnSpc>
                <a:spcPct val="100000"/>
              </a:lnSpc>
              <a:buClr>
                <a:srgbClr val="000000"/>
              </a:buClr>
              <a:buFont typeface="Arial" panose="020B0604020202020204" pitchFamily="34" charset="0"/>
              <a:buChar char="•"/>
              <a:defRPr/>
            </a:lvl1pPr>
            <a:lvl2pPr>
              <a:lnSpc>
                <a:spcPct val="100000"/>
              </a:lnSpc>
              <a:buClr>
                <a:srgbClr val="000000"/>
              </a:buClr>
              <a:buFont typeface="Courier New" panose="02070309020205020404" pitchFamily="49" charset="0"/>
              <a:buChar char="o"/>
              <a:defRPr/>
            </a:lvl2pPr>
            <a:lvl3pPr>
              <a:lnSpc>
                <a:spcPct val="100000"/>
              </a:lnSpc>
              <a:buClr>
                <a:srgbClr val="000000"/>
              </a:buClr>
              <a:buFont typeface="Wingdings" pitchFamily="2" charset="2"/>
              <a:buChar char="§"/>
              <a:defRPr/>
            </a:lvl3pPr>
            <a:lvl4pPr marL="1600200" marR="0" indent="-256032" algn="l" defTabSz="914400" rtl="0" eaLnBrk="1" fontAlgn="auto" latinLnBrk="0" hangingPunct="1">
              <a:lnSpc>
                <a:spcPct val="100000"/>
              </a:lnSpc>
              <a:spcBef>
                <a:spcPts val="750"/>
              </a:spcBef>
              <a:spcAft>
                <a:spcPts val="0"/>
              </a:spcAft>
              <a:buClrTx/>
              <a:buSzTx/>
              <a:buFont typeface="Courier New" panose="02070309020205020404" pitchFamily="49" charset="0"/>
              <a:buChar char="o"/>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4pPr>
            <a:lvl5pPr marL="2057400" marR="0" indent="-256032" algn="l" defTabSz="914400" rtl="0" eaLnBrk="1" fontAlgn="auto" latinLnBrk="0" hangingPunct="1">
              <a:lnSpc>
                <a:spcPct val="100000"/>
              </a:lnSpc>
              <a:spcBef>
                <a:spcPts val="750"/>
              </a:spcBef>
              <a:spcAft>
                <a:spcPts val="0"/>
              </a:spcAft>
              <a:buClrTx/>
              <a:buSzTx/>
              <a:buFont typeface="Wingdings" pitchFamily="2" charset="2"/>
              <a:buChar char="q"/>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5pPr>
          </a:lstStyle>
          <a:p>
            <a:pPr marL="257111" marR="0" lvl="0" indent="-257111" algn="l" defTabSz="685629" rtl="0" eaLnBrk="1" fontAlgn="auto" latinLnBrk="0" hangingPunct="1">
              <a:lnSpc>
                <a:spcPct val="100000"/>
              </a:lnSpc>
              <a:spcBef>
                <a:spcPct val="20000"/>
              </a:spcBef>
              <a:spcAft>
                <a:spcPts val="0"/>
              </a:spcAft>
              <a:buClr>
                <a:srgbClr val="3C3E4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Click to edit Master text styles</a:t>
            </a:r>
          </a:p>
          <a:p>
            <a:pPr marL="557074" marR="0" lvl="1" indent="-214260" algn="l" defTabSz="685629" rtl="0" eaLnBrk="1" fontAlgn="auto" latinLnBrk="0" hangingPunct="1">
              <a:lnSpc>
                <a:spcPct val="100000"/>
              </a:lnSpc>
              <a:spcBef>
                <a:spcPct val="20000"/>
              </a:spcBef>
              <a:spcAft>
                <a:spcPts val="0"/>
              </a:spcAft>
              <a:buClr>
                <a:srgbClr val="3C3E40"/>
              </a:buClr>
              <a:buSzTx/>
              <a:buFont typeface="Courier New" panose="02070309020205020404" pitchFamily="49" charset="0"/>
              <a:buChar char="o"/>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Second level</a:t>
            </a:r>
          </a:p>
          <a:p>
            <a:pPr marL="857036" marR="0" lvl="2" indent="-171407" algn="l" defTabSz="685629" rtl="0" eaLnBrk="1" fontAlgn="auto" latinLnBrk="0" hangingPunct="1">
              <a:lnSpc>
                <a:spcPct val="100000"/>
              </a:lnSpc>
              <a:spcBef>
                <a:spcPct val="20000"/>
              </a:spcBef>
              <a:spcAft>
                <a:spcPts val="0"/>
              </a:spcAft>
              <a:buClr>
                <a:srgbClr val="3C3E40"/>
              </a:buClr>
              <a:buSzTx/>
              <a:buFont typeface="Wingdings" pitchFamily="2" charset="2"/>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Third level</a:t>
            </a:r>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nvGrpSpPr>
          <p:cNvPr id="12" name="Group 11">
            <a:extLst>
              <a:ext uri="{FF2B5EF4-FFF2-40B4-BE49-F238E27FC236}">
                <a16:creationId xmlns:a16="http://schemas.microsoft.com/office/drawing/2014/main" id="{0D342FFE-B191-7217-CD26-49857DA2C7FA}"/>
              </a:ext>
              <a:ext uri="{C183D7F6-B498-43B3-948B-1728B52AA6E4}">
                <adec:decorative xmlns:adec="http://schemas.microsoft.com/office/drawing/2017/decorative" val="1"/>
              </a:ext>
            </a:extLst>
          </p:cNvPr>
          <p:cNvGrpSpPr/>
          <p:nvPr userDrawn="1"/>
        </p:nvGrpSpPr>
        <p:grpSpPr>
          <a:xfrm>
            <a:off x="7078240" y="6324155"/>
            <a:ext cx="1827213" cy="484632"/>
            <a:chOff x="1827213" y="6320184"/>
            <a:chExt cx="1889065" cy="515107"/>
          </a:xfrm>
        </p:grpSpPr>
        <p:pic>
          <p:nvPicPr>
            <p:cNvPr id="13" name="Graphic 12">
              <a:extLst>
                <a:ext uri="{FF2B5EF4-FFF2-40B4-BE49-F238E27FC236}">
                  <a16:creationId xmlns:a16="http://schemas.microsoft.com/office/drawing/2014/main" id="{296151BE-BB28-FC89-3B29-40EC5103ADF5}"/>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AABC9776-32CC-BEEE-61E7-F865A06ADC9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E7A23FE1-FFBC-DA11-FA54-923890FE9D02}"/>
              </a:ext>
            </a:extLst>
          </p:cNvPr>
          <p:cNvSpPr>
            <a:spLocks noGrp="1"/>
          </p:cNvSpPr>
          <p:nvPr>
            <p:ph type="title"/>
          </p:nvPr>
        </p:nvSpPr>
        <p:spPr>
          <a:xfrm>
            <a:off x="2102330" y="228600"/>
            <a:ext cx="9610246" cy="1208314"/>
          </a:xfrm>
        </p:spPr>
        <p:txBody>
          <a:bodyPr/>
          <a:lstStyle/>
          <a:p>
            <a:r>
              <a:rPr lang="en-US"/>
              <a:t>Click to edit Master title style</a:t>
            </a:r>
          </a:p>
        </p:txBody>
      </p:sp>
    </p:spTree>
    <p:extLst>
      <p:ext uri="{BB962C8B-B14F-4D97-AF65-F5344CB8AC3E}">
        <p14:creationId xmlns:p14="http://schemas.microsoft.com/office/powerpoint/2010/main" val="3686747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Laptop Mockup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2C7D072-0BEC-C7E7-12C9-4B9871DE38C0}"/>
              </a:ext>
              <a:ext uri="{C183D7F6-B498-43B3-948B-1728B52AA6E4}">
                <adec:decorative xmlns:adec="http://schemas.microsoft.com/office/drawing/2017/decorative" val="1"/>
              </a:ext>
            </a:extLst>
          </p:cNvPr>
          <p:cNvGrpSpPr/>
          <p:nvPr userDrawn="1"/>
        </p:nvGrpSpPr>
        <p:grpSpPr>
          <a:xfrm>
            <a:off x="7400495" y="0"/>
            <a:ext cx="4608469" cy="6858000"/>
            <a:chOff x="7400495" y="0"/>
            <a:chExt cx="4608469" cy="6858000"/>
          </a:xfrm>
        </p:grpSpPr>
        <p:sp>
          <p:nvSpPr>
            <p:cNvPr id="4" name="Freeform 3">
              <a:extLst>
                <a:ext uri="{FF2B5EF4-FFF2-40B4-BE49-F238E27FC236}">
                  <a16:creationId xmlns:a16="http://schemas.microsoft.com/office/drawing/2014/main" id="{7456062E-7CD3-C4E6-98C3-4FE7DD9D1B22}"/>
                </a:ext>
              </a:extLst>
            </p:cNvPr>
            <p:cNvSpPr/>
            <p:nvPr userDrawn="1"/>
          </p:nvSpPr>
          <p:spPr>
            <a:xfrm>
              <a:off x="7400495" y="0"/>
              <a:ext cx="4181398" cy="6858000"/>
            </a:xfrm>
            <a:custGeom>
              <a:avLst/>
              <a:gdLst>
                <a:gd name="connsiteX0" fmla="*/ 4075034 w 4181398"/>
                <a:gd name="connsiteY0" fmla="*/ 0 h 6858000"/>
                <a:gd name="connsiteX1" fmla="*/ 4181398 w 4181398"/>
                <a:gd name="connsiteY1" fmla="*/ 0 h 6858000"/>
                <a:gd name="connsiteX2" fmla="*/ 106364 w 4181398"/>
                <a:gd name="connsiteY2" fmla="*/ 6858000 h 6858000"/>
                <a:gd name="connsiteX3" fmla="*/ 0 w 4181398"/>
                <a:gd name="connsiteY3" fmla="*/ 6858000 h 6858000"/>
                <a:gd name="connsiteX4" fmla="*/ 4075034 w 41813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398" h="6858000">
                  <a:moveTo>
                    <a:pt x="4075034" y="0"/>
                  </a:moveTo>
                  <a:lnTo>
                    <a:pt x="4181398" y="0"/>
                  </a:lnTo>
                  <a:lnTo>
                    <a:pt x="106364" y="6858000"/>
                  </a:lnTo>
                  <a:lnTo>
                    <a:pt x="0" y="6858000"/>
                  </a:lnTo>
                  <a:lnTo>
                    <a:pt x="407503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76EA3E4B-D44A-F270-9548-884A6F72959F}"/>
                </a:ext>
              </a:extLst>
            </p:cNvPr>
            <p:cNvSpPr/>
            <p:nvPr userDrawn="1"/>
          </p:nvSpPr>
          <p:spPr>
            <a:xfrm>
              <a:off x="7616860" y="0"/>
              <a:ext cx="4178568" cy="6853237"/>
            </a:xfrm>
            <a:custGeom>
              <a:avLst/>
              <a:gdLst>
                <a:gd name="connsiteX0" fmla="*/ 4072204 w 4178568"/>
                <a:gd name="connsiteY0" fmla="*/ 0 h 6853237"/>
                <a:gd name="connsiteX1" fmla="*/ 4178568 w 4178568"/>
                <a:gd name="connsiteY1" fmla="*/ 0 h 6853237"/>
                <a:gd name="connsiteX2" fmla="*/ 106364 w 4178568"/>
                <a:gd name="connsiteY2" fmla="*/ 6853237 h 6853237"/>
                <a:gd name="connsiteX3" fmla="*/ 0 w 4178568"/>
                <a:gd name="connsiteY3" fmla="*/ 6853237 h 6853237"/>
                <a:gd name="connsiteX4" fmla="*/ 4072204 w 4178568"/>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8" h="6853237">
                  <a:moveTo>
                    <a:pt x="4072204" y="0"/>
                  </a:moveTo>
                  <a:lnTo>
                    <a:pt x="4178568" y="0"/>
                  </a:lnTo>
                  <a:lnTo>
                    <a:pt x="106364" y="6853237"/>
                  </a:lnTo>
                  <a:lnTo>
                    <a:pt x="0" y="6853237"/>
                  </a:lnTo>
                  <a:lnTo>
                    <a:pt x="407220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DE139CA9-D53B-DD0F-4265-217140DD9BCB}"/>
                </a:ext>
              </a:extLst>
            </p:cNvPr>
            <p:cNvSpPr/>
            <p:nvPr userDrawn="1"/>
          </p:nvSpPr>
          <p:spPr>
            <a:xfrm>
              <a:off x="7830397" y="0"/>
              <a:ext cx="4178567" cy="6853237"/>
            </a:xfrm>
            <a:custGeom>
              <a:avLst/>
              <a:gdLst>
                <a:gd name="connsiteX0" fmla="*/ 4072204 w 4178567"/>
                <a:gd name="connsiteY0" fmla="*/ 0 h 6853237"/>
                <a:gd name="connsiteX1" fmla="*/ 4178567 w 4178567"/>
                <a:gd name="connsiteY1" fmla="*/ 0 h 6853237"/>
                <a:gd name="connsiteX2" fmla="*/ 106364 w 4178567"/>
                <a:gd name="connsiteY2" fmla="*/ 6853237 h 6853237"/>
                <a:gd name="connsiteX3" fmla="*/ 0 w 4178567"/>
                <a:gd name="connsiteY3" fmla="*/ 6853237 h 6853237"/>
                <a:gd name="connsiteX4" fmla="*/ 4072204 w 4178567"/>
                <a:gd name="connsiteY4" fmla="*/ 0 h 685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67" h="6853237">
                  <a:moveTo>
                    <a:pt x="4072204" y="0"/>
                  </a:moveTo>
                  <a:lnTo>
                    <a:pt x="4178567" y="0"/>
                  </a:lnTo>
                  <a:lnTo>
                    <a:pt x="106364" y="6853237"/>
                  </a:lnTo>
                  <a:lnTo>
                    <a:pt x="0" y="6853237"/>
                  </a:lnTo>
                  <a:lnTo>
                    <a:pt x="407220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Title Placeholder 1">
            <a:extLst>
              <a:ext uri="{FF2B5EF4-FFF2-40B4-BE49-F238E27FC236}">
                <a16:creationId xmlns:a16="http://schemas.microsoft.com/office/drawing/2014/main" id="{89F5F014-426F-2B4A-AACE-FCECB62133E6}"/>
              </a:ext>
            </a:extLst>
          </p:cNvPr>
          <p:cNvSpPr>
            <a:spLocks noGrp="1"/>
          </p:cNvSpPr>
          <p:nvPr>
            <p:ph type="title"/>
          </p:nvPr>
        </p:nvSpPr>
        <p:spPr>
          <a:xfrm>
            <a:off x="507868" y="228600"/>
            <a:ext cx="10006144"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5" name="Text Placeholder 4">
            <a:extLst>
              <a:ext uri="{FF2B5EF4-FFF2-40B4-BE49-F238E27FC236}">
                <a16:creationId xmlns:a16="http://schemas.microsoft.com/office/drawing/2014/main" id="{79225C54-07E2-B24D-8F11-0185A2F9F3C3}"/>
              </a:ext>
            </a:extLst>
          </p:cNvPr>
          <p:cNvSpPr>
            <a:spLocks noGrp="1"/>
          </p:cNvSpPr>
          <p:nvPr>
            <p:ph type="body" sz="quarter" idx="10"/>
          </p:nvPr>
        </p:nvSpPr>
        <p:spPr>
          <a:xfrm>
            <a:off x="507869" y="1531917"/>
            <a:ext cx="5129343" cy="430881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7" name="Right Triangle 6">
            <a:extLst>
              <a:ext uri="{FF2B5EF4-FFF2-40B4-BE49-F238E27FC236}">
                <a16:creationId xmlns:a16="http://schemas.microsoft.com/office/drawing/2014/main" id="{774ADCE8-2BEB-EC4B-BF9D-052D10127E42}"/>
              </a:ext>
              <a:ext uri="{C183D7F6-B498-43B3-948B-1728B52AA6E4}">
                <adec:decorative xmlns:adec="http://schemas.microsoft.com/office/drawing/2017/decorative" val="1"/>
              </a:ext>
            </a:extLst>
          </p:cNvPr>
          <p:cNvSpPr/>
          <p:nvPr userDrawn="1"/>
        </p:nvSpPr>
        <p:spPr>
          <a:xfrm flipH="1">
            <a:off x="8131032" y="0"/>
            <a:ext cx="4057793" cy="6858000"/>
          </a:xfrm>
          <a:prstGeom prst="rtTriangle">
            <a:avLst/>
          </a:prstGeom>
          <a:solidFill>
            <a:schemeClr val="bg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55AA6CB-C2CB-2746-AE1D-5D62C9BD1D6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42404" y="2514600"/>
            <a:ext cx="6993566" cy="3752850"/>
          </a:xfrm>
          <a:prstGeom prst="rect">
            <a:avLst/>
          </a:prstGeom>
        </p:spPr>
      </p:pic>
      <p:sp>
        <p:nvSpPr>
          <p:cNvPr id="10" name="Picture Placeholder 9">
            <a:extLst>
              <a:ext uri="{FF2B5EF4-FFF2-40B4-BE49-F238E27FC236}">
                <a16:creationId xmlns:a16="http://schemas.microsoft.com/office/drawing/2014/main" id="{1E47A6DE-221A-4246-AA12-63BE5B62FAF9}"/>
              </a:ext>
            </a:extLst>
          </p:cNvPr>
          <p:cNvSpPr>
            <a:spLocks noGrp="1"/>
          </p:cNvSpPr>
          <p:nvPr>
            <p:ph type="pic" sz="quarter" idx="11"/>
          </p:nvPr>
        </p:nvSpPr>
        <p:spPr>
          <a:xfrm>
            <a:off x="6270307" y="2743200"/>
            <a:ext cx="4937760" cy="3097213"/>
          </a:xfrm>
          <a:solidFill>
            <a:schemeClr val="bg1"/>
          </a:solidFill>
        </p:spPr>
        <p:txBody>
          <a:bodyPr/>
          <a:lstStyle/>
          <a:p>
            <a:r>
              <a:rPr lang="en-US"/>
              <a:t>Click icon to add picture</a:t>
            </a:r>
          </a:p>
        </p:txBody>
      </p:sp>
      <p:sp>
        <p:nvSpPr>
          <p:cNvPr id="12" name="Footer Placeholder 11">
            <a:extLst>
              <a:ext uri="{FF2B5EF4-FFF2-40B4-BE49-F238E27FC236}">
                <a16:creationId xmlns:a16="http://schemas.microsoft.com/office/drawing/2014/main" id="{B7769EAC-D4F7-EB17-7A18-B05F114ABD24}"/>
              </a:ext>
              <a:ext uri="{C183D7F6-B498-43B3-948B-1728B52AA6E4}">
                <adec:decorative xmlns:adec="http://schemas.microsoft.com/office/drawing/2017/decorative" val="1"/>
              </a:ext>
            </a:extLst>
          </p:cNvPr>
          <p:cNvSpPr>
            <a:spLocks noGrp="1"/>
          </p:cNvSpPr>
          <p:nvPr>
            <p:ph type="ftr" sz="quarter" idx="12"/>
          </p:nvPr>
        </p:nvSpPr>
        <p:spPr>
          <a:xfrm>
            <a:off x="1865376" y="6446520"/>
            <a:ext cx="3152422" cy="386870"/>
          </a:xfrm>
        </p:spPr>
        <p:txBody>
          <a:bodyPr/>
          <a:lstStyle>
            <a:lvl1pPr>
              <a:defRPr sz="1200">
                <a:solidFill>
                  <a:srgbClr val="000000"/>
                </a:solidFill>
              </a:defRPr>
            </a:lvl1pPr>
          </a:lstStyle>
          <a:p>
            <a:r>
              <a:rPr lang="en-US"/>
              <a:t>© Tennessee Department of Education </a:t>
            </a:r>
            <a:endParaRPr lang="id-ID"/>
          </a:p>
          <a:p>
            <a:endParaRPr lang="en-US"/>
          </a:p>
        </p:txBody>
      </p:sp>
      <p:grpSp>
        <p:nvGrpSpPr>
          <p:cNvPr id="9" name="Group 8">
            <a:extLst>
              <a:ext uri="{FF2B5EF4-FFF2-40B4-BE49-F238E27FC236}">
                <a16:creationId xmlns:a16="http://schemas.microsoft.com/office/drawing/2014/main" id="{B7BEE591-E388-7825-844C-740ECF9F79CA}"/>
              </a:ext>
              <a:ext uri="{C183D7F6-B498-43B3-948B-1728B52AA6E4}">
                <adec:decorative xmlns:adec="http://schemas.microsoft.com/office/drawing/2017/decorative" val="1"/>
              </a:ext>
            </a:extLst>
          </p:cNvPr>
          <p:cNvGrpSpPr/>
          <p:nvPr userDrawn="1"/>
        </p:nvGrpSpPr>
        <p:grpSpPr>
          <a:xfrm>
            <a:off x="0" y="6309360"/>
            <a:ext cx="1827213" cy="484632"/>
            <a:chOff x="1827213" y="6320184"/>
            <a:chExt cx="1889065" cy="515107"/>
          </a:xfrm>
        </p:grpSpPr>
        <p:pic>
          <p:nvPicPr>
            <p:cNvPr id="16" name="Graphic 15">
              <a:extLst>
                <a:ext uri="{FF2B5EF4-FFF2-40B4-BE49-F238E27FC236}">
                  <a16:creationId xmlns:a16="http://schemas.microsoft.com/office/drawing/2014/main" id="{B97A7894-1370-E870-7E3E-F23B1A3418A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1827213" y="6320184"/>
              <a:ext cx="1477282" cy="510653"/>
            </a:xfrm>
            <a:prstGeom prst="rect">
              <a:avLst/>
            </a:prstGeom>
          </p:spPr>
        </p:pic>
        <p:pic>
          <p:nvPicPr>
            <p:cNvPr id="17" name="Picture 16" descr="Tennessee Tiered Supports Center logo">
              <a:extLst>
                <a:ext uri="{FF2B5EF4-FFF2-40B4-BE49-F238E27FC236}">
                  <a16:creationId xmlns:a16="http://schemas.microsoft.com/office/drawing/2014/main" id="{551FFFAF-140C-2ED0-65D3-DA72FD10E2E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5335439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ank with Citation Blue Background">
    <p:bg>
      <p:bgPr>
        <a:solidFill>
          <a:schemeClr val="accent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Tennessee Department of Education </a:t>
            </a:r>
            <a:endParaRPr lang="id-ID"/>
          </a:p>
          <a:p>
            <a:endParaRPr lang="en-US"/>
          </a:p>
        </p:txBody>
      </p:sp>
      <p:sp>
        <p:nvSpPr>
          <p:cNvPr id="207" name="Text Placeholder 206">
            <a:extLst>
              <a:ext uri="{FF2B5EF4-FFF2-40B4-BE49-F238E27FC236}">
                <a16:creationId xmlns:a16="http://schemas.microsoft.com/office/drawing/2014/main" id="{714E117F-7DBE-01EF-7323-ECDF92B5F432}"/>
              </a:ext>
            </a:extLst>
          </p:cNvPr>
          <p:cNvSpPr>
            <a:spLocks noGrp="1"/>
          </p:cNvSpPr>
          <p:nvPr>
            <p:ph type="body" sz="quarter" idx="12" hasCustomPrompt="1"/>
          </p:nvPr>
        </p:nvSpPr>
        <p:spPr>
          <a:xfrm>
            <a:off x="478371" y="6210679"/>
            <a:ext cx="5586413" cy="514350"/>
          </a:xfrm>
        </p:spPr>
        <p:txBody>
          <a:bodyPr anchor="ctr"/>
          <a:lstStyle>
            <a:lvl1pPr>
              <a:buNone/>
              <a:defRPr sz="1800">
                <a:solidFill>
                  <a:schemeClr val="bg1"/>
                </a:solidFill>
              </a:defRPr>
            </a:lvl1pPr>
          </a:lstStyle>
          <a:p>
            <a:pPr lvl="0"/>
            <a:r>
              <a:rPr lang="en-US"/>
              <a:t>(Click to add citation)</a:t>
            </a:r>
          </a:p>
        </p:txBody>
      </p:sp>
      <p:pic>
        <p:nvPicPr>
          <p:cNvPr id="4" name="Picture 3" descr="Tennessee Technical Assistance Network and Tennessee Tiered Support Center combined logo">
            <a:extLst>
              <a:ext uri="{FF2B5EF4-FFF2-40B4-BE49-F238E27FC236}">
                <a16:creationId xmlns:a16="http://schemas.microsoft.com/office/drawing/2014/main" id="{776F35D7-E7FA-6D7F-DAC2-DF96A056FEC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187184" y="6035040"/>
            <a:ext cx="1986884" cy="1192131"/>
          </a:xfrm>
          <a:prstGeom prst="rect">
            <a:avLst/>
          </a:prstGeom>
        </p:spPr>
      </p:pic>
    </p:spTree>
    <p:extLst>
      <p:ext uri="{BB962C8B-B14F-4D97-AF65-F5344CB8AC3E}">
        <p14:creationId xmlns:p14="http://schemas.microsoft.com/office/powerpoint/2010/main" val="19546328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ent Alt Section Header">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E378850-31BD-394C-9D03-7C241ED38CE4}"/>
              </a:ext>
              <a:ext uri="{C183D7F6-B498-43B3-948B-1728B52AA6E4}">
                <adec:decorative xmlns:adec="http://schemas.microsoft.com/office/drawing/2017/decorative" val="1"/>
              </a:ext>
            </a:extLst>
          </p:cNvPr>
          <p:cNvGrpSpPr/>
          <p:nvPr userDrawn="1"/>
        </p:nvGrpSpPr>
        <p:grpSpPr>
          <a:xfrm rot="16200000">
            <a:off x="-1645118" y="4533206"/>
            <a:ext cx="4191003" cy="458586"/>
            <a:chOff x="0" y="6170814"/>
            <a:chExt cx="12188825" cy="458586"/>
          </a:xfrm>
        </p:grpSpPr>
        <p:sp>
          <p:nvSpPr>
            <p:cNvPr id="16" name="Rectangle 15">
              <a:extLst>
                <a:ext uri="{FF2B5EF4-FFF2-40B4-BE49-F238E27FC236}">
                  <a16:creationId xmlns:a16="http://schemas.microsoft.com/office/drawing/2014/main" id="{5CEE3CC4-0BA7-A540-BE31-114A39C2ED44}"/>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BA21B3-E727-A548-9D5F-55D6F2D91AF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81D408C-F4DE-FD4B-B55F-9CB6825C3B94}"/>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31CDA9E0-12DC-DE43-9456-80E8FDC3CD73}"/>
              </a:ext>
              <a:ext uri="{C183D7F6-B498-43B3-948B-1728B52AA6E4}">
                <adec:decorative xmlns:adec="http://schemas.microsoft.com/office/drawing/2017/decorative" val="1"/>
              </a:ext>
            </a:extLst>
          </p:cNvPr>
          <p:cNvSpPr/>
          <p:nvPr userDrawn="1"/>
        </p:nvSpPr>
        <p:spPr>
          <a:xfrm>
            <a:off x="1" y="0"/>
            <a:ext cx="12188824" cy="2813387"/>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Placeholder 1">
            <a:extLst>
              <a:ext uri="{FF2B5EF4-FFF2-40B4-BE49-F238E27FC236}">
                <a16:creationId xmlns:a16="http://schemas.microsoft.com/office/drawing/2014/main" id="{A18A5E09-F974-6F47-9E79-B36FE2C36050}"/>
              </a:ext>
            </a:extLst>
          </p:cNvPr>
          <p:cNvSpPr>
            <a:spLocks noGrp="1"/>
          </p:cNvSpPr>
          <p:nvPr>
            <p:ph type="title"/>
          </p:nvPr>
        </p:nvSpPr>
        <p:spPr>
          <a:xfrm>
            <a:off x="980970" y="3009050"/>
            <a:ext cx="1056465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12" name="Text Placeholder 4">
            <a:extLst>
              <a:ext uri="{FF2B5EF4-FFF2-40B4-BE49-F238E27FC236}">
                <a16:creationId xmlns:a16="http://schemas.microsoft.com/office/drawing/2014/main" id="{A7B203F4-996A-F649-BA2A-71E24A932007}"/>
              </a:ext>
            </a:extLst>
          </p:cNvPr>
          <p:cNvSpPr>
            <a:spLocks noGrp="1"/>
          </p:cNvSpPr>
          <p:nvPr>
            <p:ph type="body" sz="quarter" idx="10"/>
          </p:nvPr>
        </p:nvSpPr>
        <p:spPr>
          <a:xfrm>
            <a:off x="980970" y="4312370"/>
            <a:ext cx="6887224" cy="2101682"/>
          </a:xfrm>
        </p:spPr>
        <p:txBody>
          <a:bodyPr/>
          <a:lstStyle>
            <a:lvl1pPr marL="0" indent="0">
              <a:buNone/>
              <a:defRPr/>
            </a:lvl1pPr>
            <a:lvl2pPr marL="342814" indent="0">
              <a:buNone/>
              <a:defRPr/>
            </a:lvl2pPr>
            <a:lvl3pPr marL="685629" indent="0">
              <a:buNone/>
              <a:defRPr/>
            </a:lvl3pPr>
            <a:lvl4pPr marL="1028443" indent="0">
              <a:buNone/>
              <a:defRPr/>
            </a:lvl4pPr>
            <a:lvl5pPr marL="1371257" indent="0">
              <a:buNone/>
              <a:defRPr/>
            </a:lvl5pPr>
          </a:lstStyle>
          <a:p>
            <a:pPr lvl="0"/>
            <a:r>
              <a:rPr lang="en-US"/>
              <a:t>Click to edit Master text styles</a:t>
            </a:r>
          </a:p>
        </p:txBody>
      </p:sp>
      <p:sp>
        <p:nvSpPr>
          <p:cNvPr id="20" name="Picture Placeholder 3">
            <a:extLst>
              <a:ext uri="{FF2B5EF4-FFF2-40B4-BE49-F238E27FC236}">
                <a16:creationId xmlns:a16="http://schemas.microsoft.com/office/drawing/2014/main" id="{BC06C8C0-10E5-AE40-AA72-66BAC2BD7782}"/>
              </a:ext>
            </a:extLst>
          </p:cNvPr>
          <p:cNvSpPr>
            <a:spLocks noGrp="1"/>
          </p:cNvSpPr>
          <p:nvPr>
            <p:ph type="pic" sz="quarter" idx="11"/>
          </p:nvPr>
        </p:nvSpPr>
        <p:spPr>
          <a:xfrm>
            <a:off x="0" y="0"/>
            <a:ext cx="12188952" cy="2667000"/>
          </a:xfrm>
          <a:pattFill prst="pct5">
            <a:fgClr>
              <a:schemeClr val="tx2"/>
            </a:fgClr>
            <a:bgClr>
              <a:schemeClr val="accent2"/>
            </a:bgClr>
          </a:pattFill>
        </p:spPr>
        <p:txBody>
          <a:bodyPr/>
          <a:lstStyle>
            <a:lvl1pPr marL="0" indent="0">
              <a:buNone/>
              <a:defRPr/>
            </a:lvl1pPr>
          </a:lstStyle>
          <a:p>
            <a:endParaRPr lang="en-US"/>
          </a:p>
        </p:txBody>
      </p:sp>
      <p:pic>
        <p:nvPicPr>
          <p:cNvPr id="21" name="Picture 20">
            <a:extLst>
              <a:ext uri="{FF2B5EF4-FFF2-40B4-BE49-F238E27FC236}">
                <a16:creationId xmlns:a16="http://schemas.microsoft.com/office/drawing/2014/main" id="{ED0AD15F-FDAC-A947-937F-1300A3D403B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69575" y="5658380"/>
            <a:ext cx="1586983" cy="627866"/>
          </a:xfrm>
          <a:prstGeom prst="rect">
            <a:avLst/>
          </a:prstGeom>
        </p:spPr>
      </p:pic>
      <p:cxnSp>
        <p:nvCxnSpPr>
          <p:cNvPr id="4" name="Straight Connector 3">
            <a:extLst>
              <a:ext uri="{FF2B5EF4-FFF2-40B4-BE49-F238E27FC236}">
                <a16:creationId xmlns:a16="http://schemas.microsoft.com/office/drawing/2014/main" id="{9E76ECB7-2EA1-3954-E258-3FF04720940F}"/>
              </a:ext>
              <a:ext uri="{C183D7F6-B498-43B3-948B-1728B52AA6E4}">
                <adec:decorative xmlns:adec="http://schemas.microsoft.com/office/drawing/2017/decorative" val="1"/>
              </a:ext>
            </a:extLst>
          </p:cNvPr>
          <p:cNvCxnSpPr/>
          <p:nvPr userDrawn="1"/>
        </p:nvCxnSpPr>
        <p:spPr>
          <a:xfrm>
            <a:off x="10027721" y="5658380"/>
            <a:ext cx="0" cy="62786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7FCFA928-0CFC-5E7D-6AC3-81443A725917}"/>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10E316B6-D55C-A975-4530-19D807E8979C}"/>
              </a:ext>
              <a:ext uri="{C183D7F6-B498-43B3-948B-1728B52AA6E4}">
                <adec:decorative xmlns:adec="http://schemas.microsoft.com/office/drawing/2017/decorative" val="1"/>
              </a:ext>
            </a:extLst>
          </p:cNvPr>
          <p:cNvGrpSpPr/>
          <p:nvPr userDrawn="1"/>
        </p:nvGrpSpPr>
        <p:grpSpPr>
          <a:xfrm>
            <a:off x="10142660" y="5737859"/>
            <a:ext cx="1827213" cy="484632"/>
            <a:chOff x="1827213" y="6320184"/>
            <a:chExt cx="1889065" cy="515107"/>
          </a:xfrm>
        </p:grpSpPr>
        <p:pic>
          <p:nvPicPr>
            <p:cNvPr id="8" name="Graphic 7">
              <a:extLst>
                <a:ext uri="{FF2B5EF4-FFF2-40B4-BE49-F238E27FC236}">
                  <a16:creationId xmlns:a16="http://schemas.microsoft.com/office/drawing/2014/main" id="{DFEAE1CA-30F6-D4CD-42E7-E40C776B4E6C}"/>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1827213" y="6320184"/>
              <a:ext cx="1477282" cy="510653"/>
            </a:xfrm>
            <a:prstGeom prst="rect">
              <a:avLst/>
            </a:prstGeom>
          </p:spPr>
        </p:pic>
        <p:pic>
          <p:nvPicPr>
            <p:cNvPr id="9" name="Picture 8" descr="Tennessee Tiered Supports Center logo">
              <a:extLst>
                <a:ext uri="{FF2B5EF4-FFF2-40B4-BE49-F238E27FC236}">
                  <a16:creationId xmlns:a16="http://schemas.microsoft.com/office/drawing/2014/main" id="{67819A71-30EB-AFD2-186F-9DBB78EE9A1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3054353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1D464B-A5AC-8F48-99FA-84F28D847A97}"/>
              </a:ext>
              <a:ext uri="{C183D7F6-B498-43B3-948B-1728B52AA6E4}">
                <adec:decorative xmlns:adec="http://schemas.microsoft.com/office/drawing/2017/decorative" val="1"/>
              </a:ext>
            </a:extLst>
          </p:cNvPr>
          <p:cNvSpPr/>
          <p:nvPr userDrawn="1"/>
        </p:nvSpPr>
        <p:spPr>
          <a:xfrm>
            <a:off x="1" y="1"/>
            <a:ext cx="12188824" cy="6857999"/>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3">
            <a:extLst>
              <a:ext uri="{FF2B5EF4-FFF2-40B4-BE49-F238E27FC236}">
                <a16:creationId xmlns:a16="http://schemas.microsoft.com/office/drawing/2014/main" id="{22A1F32F-5A98-B43B-7314-5216E2C58D2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2" name="Picture 1" descr="Tennessee Technical Assistance Network and Tennessee Tiered Support Center combined logo">
            <a:extLst>
              <a:ext uri="{FF2B5EF4-FFF2-40B4-BE49-F238E27FC236}">
                <a16:creationId xmlns:a16="http://schemas.microsoft.com/office/drawing/2014/main" id="{7B763667-DFC9-B4D9-200C-073209F3BB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48777" y="5680543"/>
            <a:ext cx="1986884" cy="1192131"/>
          </a:xfrm>
          <a:prstGeom prst="rect">
            <a:avLst/>
          </a:prstGeom>
        </p:spPr>
      </p:pic>
      <p:sp>
        <p:nvSpPr>
          <p:cNvPr id="6" name="Footer Placeholder 5">
            <a:extLst>
              <a:ext uri="{FF2B5EF4-FFF2-40B4-BE49-F238E27FC236}">
                <a16:creationId xmlns:a16="http://schemas.microsoft.com/office/drawing/2014/main" id="{CEE4F6A9-2E67-09D5-92FD-B9C74D8AA370}"/>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1503882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mon Logos &amp; TN State Graphic El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C317-737F-5BEA-73FB-243C041439EC}"/>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839A0BA4-CFBC-23A6-6245-6928C2BDD750}"/>
              </a:ext>
              <a:ext uri="{C183D7F6-B498-43B3-948B-1728B52AA6E4}">
                <adec:decorative xmlns:adec="http://schemas.microsoft.com/office/drawing/2017/decorative" val="1"/>
              </a:ext>
            </a:extLst>
          </p:cNvPr>
          <p:cNvSpPr/>
          <p:nvPr userDrawn="1"/>
        </p:nvSpPr>
        <p:spPr>
          <a:xfrm>
            <a:off x="0" y="3991335"/>
            <a:ext cx="12188825" cy="28666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09C0D59-0BEA-3260-E41D-5E85B005E1D8}"/>
              </a:ext>
              <a:ext uri="{C183D7F6-B498-43B3-948B-1728B52AA6E4}">
                <adec:decorative xmlns:adec="http://schemas.microsoft.com/office/drawing/2017/decorative" val="1"/>
              </a:ext>
            </a:extLst>
          </p:cNvPr>
          <p:cNvSpPr/>
          <p:nvPr userDrawn="1"/>
        </p:nvSpPr>
        <p:spPr>
          <a:xfrm>
            <a:off x="0" y="0"/>
            <a:ext cx="3049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C120887-E1CE-B2B1-8DB1-0E7C1F14C0DD}"/>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solidFill>
              </a:defRPr>
            </a:lvl1pPr>
          </a:lstStyle>
          <a:p>
            <a:r>
              <a:rPr lang="en-US"/>
              <a:t>© Tennessee Department of Education </a:t>
            </a:r>
            <a:endParaRPr lang="id-ID"/>
          </a:p>
          <a:p>
            <a:endParaRPr lang="en-US"/>
          </a:p>
        </p:txBody>
      </p:sp>
      <p:pic>
        <p:nvPicPr>
          <p:cNvPr id="6" name="Picture 5" descr="Tennessee Technical Assistance Network and Tennessee Tiered Support Center combined logo">
            <a:extLst>
              <a:ext uri="{FF2B5EF4-FFF2-40B4-BE49-F238E27FC236}">
                <a16:creationId xmlns:a16="http://schemas.microsoft.com/office/drawing/2014/main" id="{32BFF5EE-8FD3-9623-02BE-DF5CECA499A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48777" y="5680543"/>
            <a:ext cx="1986884" cy="1192131"/>
          </a:xfrm>
          <a:prstGeom prst="rect">
            <a:avLst/>
          </a:prstGeom>
        </p:spPr>
      </p:pic>
    </p:spTree>
    <p:extLst>
      <p:ext uri="{BB962C8B-B14F-4D97-AF65-F5344CB8AC3E}">
        <p14:creationId xmlns:p14="http://schemas.microsoft.com/office/powerpoint/2010/main" val="2778475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13" name="Google Shape;1634;p29">
            <a:extLst>
              <a:ext uri="{FF2B5EF4-FFF2-40B4-BE49-F238E27FC236}">
                <a16:creationId xmlns:a16="http://schemas.microsoft.com/office/drawing/2014/main" id="{EAE567F2-528B-9895-2D66-F23B5C188F87}"/>
              </a:ext>
              <a:ext uri="{C183D7F6-B498-43B3-948B-1728B52AA6E4}">
                <adec:decorative xmlns:adec="http://schemas.microsoft.com/office/drawing/2017/decorative" val="1"/>
              </a:ext>
            </a:extLst>
          </p:cNvPr>
          <p:cNvSpPr/>
          <p:nvPr/>
        </p:nvSpPr>
        <p:spPr>
          <a:xfrm>
            <a:off x="6336145" y="2725728"/>
            <a:ext cx="4315071" cy="3057415"/>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pen Sans"/>
              <a:ea typeface="Open Sans"/>
              <a:cs typeface="Open Sans"/>
              <a:sym typeface="Open Sans"/>
            </a:endParaRPr>
          </a:p>
        </p:txBody>
      </p:sp>
      <p:sp>
        <p:nvSpPr>
          <p:cNvPr id="6" name="Google Shape;1634;p29">
            <a:extLst>
              <a:ext uri="{FF2B5EF4-FFF2-40B4-BE49-F238E27FC236}">
                <a16:creationId xmlns:a16="http://schemas.microsoft.com/office/drawing/2014/main" id="{F20B78BC-C3BC-5F8E-E148-4ECB679835CA}"/>
              </a:ext>
              <a:ext uri="{C183D7F6-B498-43B3-948B-1728B52AA6E4}">
                <adec:decorative xmlns:adec="http://schemas.microsoft.com/office/drawing/2017/decorative" val="1"/>
              </a:ext>
            </a:extLst>
          </p:cNvPr>
          <p:cNvSpPr/>
          <p:nvPr/>
        </p:nvSpPr>
        <p:spPr>
          <a:xfrm>
            <a:off x="1582504" y="2724912"/>
            <a:ext cx="4315071" cy="3057415"/>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pen Sans"/>
              <a:ea typeface="Open Sans"/>
              <a:cs typeface="Open Sans"/>
              <a:sym typeface="Open Sans"/>
            </a:endParaRPr>
          </a:p>
        </p:txBody>
      </p:sp>
      <p:sp>
        <p:nvSpPr>
          <p:cNvPr id="20" name="Title 1">
            <a:extLst>
              <a:ext uri="{FF2B5EF4-FFF2-40B4-BE49-F238E27FC236}">
                <a16:creationId xmlns:a16="http://schemas.microsoft.com/office/drawing/2014/main" id="{9C73A878-3EA9-5D51-64C2-7B1E16B20599}"/>
              </a:ext>
            </a:extLst>
          </p:cNvPr>
          <p:cNvSpPr>
            <a:spLocks noGrp="1"/>
          </p:cNvSpPr>
          <p:nvPr>
            <p:ph type="title" hasCustomPrompt="1"/>
          </p:nvPr>
        </p:nvSpPr>
        <p:spPr>
          <a:xfrm>
            <a:off x="507868" y="228600"/>
            <a:ext cx="11071516" cy="1208314"/>
          </a:xfrm>
        </p:spPr>
        <p:txBody>
          <a:bodyPr/>
          <a:lstStyle/>
          <a:p>
            <a:r>
              <a:rPr lang="en-US"/>
              <a:t>Break</a:t>
            </a:r>
          </a:p>
        </p:txBody>
      </p:sp>
      <p:sp>
        <p:nvSpPr>
          <p:cNvPr id="4" name="Text Placeholder 22">
            <a:extLst>
              <a:ext uri="{FF2B5EF4-FFF2-40B4-BE49-F238E27FC236}">
                <a16:creationId xmlns:a16="http://schemas.microsoft.com/office/drawing/2014/main" id="{E9B5A902-0C08-715C-0A86-722623373D2A}"/>
              </a:ext>
            </a:extLst>
          </p:cNvPr>
          <p:cNvSpPr>
            <a:spLocks noGrp="1"/>
          </p:cNvSpPr>
          <p:nvPr>
            <p:ph type="body" sz="quarter" idx="10" hasCustomPrompt="1"/>
          </p:nvPr>
        </p:nvSpPr>
        <p:spPr>
          <a:xfrm>
            <a:off x="1051464" y="1604964"/>
            <a:ext cx="10062128" cy="922337"/>
          </a:xfrm>
          <a:prstGeom prst="rect">
            <a:avLst/>
          </a:prstGeom>
        </p:spPr>
        <p:txBody>
          <a:bodyPr anchor="ctr"/>
          <a:lstStyle>
            <a:lvl1pPr marL="0" indent="0" algn="l">
              <a:buNone/>
              <a:defRPr sz="2400">
                <a:solidFill>
                  <a:schemeClr val="tx1"/>
                </a:solidFill>
                <a:latin typeface="Arial" panose="020B0604020202020204" pitchFamily="34" charset="0"/>
                <a:cs typeface="Arial" panose="020B0604020202020204" pitchFamily="34" charset="0"/>
              </a:defRPr>
            </a:lvl1pPr>
          </a:lstStyle>
          <a:p>
            <a:pPr lvl="0"/>
            <a:r>
              <a:rPr lang="en-US" sz="2400"/>
              <a:t>Click to add a message about the break duration.</a:t>
            </a:r>
            <a:endParaRPr lang="en-US"/>
          </a:p>
        </p:txBody>
      </p:sp>
      <p:sp>
        <p:nvSpPr>
          <p:cNvPr id="17" name="Text Placeholder 16">
            <a:extLst>
              <a:ext uri="{FF2B5EF4-FFF2-40B4-BE49-F238E27FC236}">
                <a16:creationId xmlns:a16="http://schemas.microsoft.com/office/drawing/2014/main" id="{2507FB6A-9326-D384-94D0-1B29CFA3A1FE}"/>
              </a:ext>
            </a:extLst>
          </p:cNvPr>
          <p:cNvSpPr>
            <a:spLocks noGrp="1"/>
          </p:cNvSpPr>
          <p:nvPr>
            <p:ph type="body" sz="quarter" idx="11" hasCustomPrompt="1"/>
          </p:nvPr>
        </p:nvSpPr>
        <p:spPr>
          <a:xfrm>
            <a:off x="2268538" y="2909888"/>
            <a:ext cx="3122612" cy="519112"/>
          </a:xfrm>
        </p:spPr>
        <p:txBody>
          <a:bodyPr/>
          <a:lstStyle>
            <a:lvl1pPr algn="ctr">
              <a:buNone/>
              <a:defRPr b="1">
                <a:solidFill>
                  <a:schemeClr val="accent2"/>
                </a:solidFill>
              </a:defRPr>
            </a:lvl1pPr>
          </a:lstStyle>
          <a:p>
            <a:pPr lvl="0"/>
            <a:r>
              <a:rPr lang="en-US" b="1"/>
              <a:t>Newsletter</a:t>
            </a:r>
            <a:endParaRPr lang="en-US"/>
          </a:p>
        </p:txBody>
      </p:sp>
      <p:sp>
        <p:nvSpPr>
          <p:cNvPr id="18" name="Text Placeholder 16">
            <a:extLst>
              <a:ext uri="{FF2B5EF4-FFF2-40B4-BE49-F238E27FC236}">
                <a16:creationId xmlns:a16="http://schemas.microsoft.com/office/drawing/2014/main" id="{8FE607B1-8196-D851-DE80-BE000D56166F}"/>
              </a:ext>
            </a:extLst>
          </p:cNvPr>
          <p:cNvSpPr>
            <a:spLocks noGrp="1"/>
          </p:cNvSpPr>
          <p:nvPr>
            <p:ph type="body" sz="quarter" idx="12" hasCustomPrompt="1"/>
          </p:nvPr>
        </p:nvSpPr>
        <p:spPr>
          <a:xfrm>
            <a:off x="7004559" y="2909888"/>
            <a:ext cx="3122612" cy="519112"/>
          </a:xfrm>
        </p:spPr>
        <p:txBody>
          <a:bodyPr/>
          <a:lstStyle>
            <a:lvl1pPr algn="ctr">
              <a:buNone/>
              <a:defRPr b="1">
                <a:solidFill>
                  <a:schemeClr val="accent2"/>
                </a:solidFill>
              </a:defRPr>
            </a:lvl1pPr>
          </a:lstStyle>
          <a:p>
            <a:pPr lvl="0"/>
            <a:r>
              <a:rPr lang="en-US" b="1"/>
              <a:t>Social Media</a:t>
            </a:r>
            <a:endParaRPr lang="en-US"/>
          </a:p>
        </p:txBody>
      </p:sp>
      <p:sp>
        <p:nvSpPr>
          <p:cNvPr id="19" name="Text Placeholder 16">
            <a:extLst>
              <a:ext uri="{FF2B5EF4-FFF2-40B4-BE49-F238E27FC236}">
                <a16:creationId xmlns:a16="http://schemas.microsoft.com/office/drawing/2014/main" id="{5D218C8E-9236-23D0-6994-EB51655A8BD6}"/>
              </a:ext>
            </a:extLst>
          </p:cNvPr>
          <p:cNvSpPr>
            <a:spLocks noGrp="1"/>
          </p:cNvSpPr>
          <p:nvPr>
            <p:ph type="body" sz="quarter" idx="13" hasCustomPrompt="1"/>
          </p:nvPr>
        </p:nvSpPr>
        <p:spPr>
          <a:xfrm>
            <a:off x="7004559" y="4854844"/>
            <a:ext cx="3122612" cy="519112"/>
          </a:xfrm>
        </p:spPr>
        <p:txBody>
          <a:bodyPr/>
          <a:lstStyle>
            <a:lvl1pPr algn="ctr">
              <a:buNone/>
              <a:defRPr b="1">
                <a:solidFill>
                  <a:schemeClr val="tx1"/>
                </a:solidFill>
              </a:defRPr>
            </a:lvl1pPr>
          </a:lstStyle>
          <a:p>
            <a:pPr lvl="0"/>
            <a:r>
              <a:rPr lang="en-US" b="1"/>
              <a:t>@tennesseetsc</a:t>
            </a:r>
            <a:endParaRPr lang="en-US"/>
          </a:p>
        </p:txBody>
      </p:sp>
      <p:pic>
        <p:nvPicPr>
          <p:cNvPr id="14" name="Content Placeholder 3">
            <a:extLst>
              <a:ext uri="{FF2B5EF4-FFF2-40B4-BE49-F238E27FC236}">
                <a16:creationId xmlns:a16="http://schemas.microsoft.com/office/drawing/2014/main" id="{590E183A-3621-7D7E-2C06-121BF728B71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08097" y="3352800"/>
            <a:ext cx="2315536" cy="1737104"/>
          </a:xfrm>
          <a:prstGeom prst="rect">
            <a:avLst/>
          </a:prstGeom>
        </p:spPr>
      </p:pic>
      <p:pic>
        <p:nvPicPr>
          <p:cNvPr id="2" name="Picture 1">
            <a:extLst>
              <a:ext uri="{FF2B5EF4-FFF2-40B4-BE49-F238E27FC236}">
                <a16:creationId xmlns:a16="http://schemas.microsoft.com/office/drawing/2014/main" id="{EE37A51C-B803-520E-136C-4A6E4B9FF205}"/>
              </a:ext>
              <a:ext uri="{C183D7F6-B498-43B3-948B-1728B52AA6E4}">
                <adec:decorative xmlns:adec="http://schemas.microsoft.com/office/drawing/2017/decorative" val="1"/>
              </a:ext>
            </a:extLst>
          </p:cNvPr>
          <p:cNvPicPr>
            <a:picLocks noChangeAspect="1"/>
          </p:cNvPicPr>
          <p:nvPr userDrawn="1"/>
        </p:nvPicPr>
        <p:blipFill>
          <a:blip r:embed="rId3"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410825" y="71260"/>
            <a:ext cx="1680518" cy="1371600"/>
          </a:xfrm>
          <a:prstGeom prst="rect">
            <a:avLst/>
          </a:prstGeom>
          <a:noFill/>
          <a:ln>
            <a:noFill/>
          </a:ln>
        </p:spPr>
      </p:pic>
      <p:pic>
        <p:nvPicPr>
          <p:cNvPr id="21" name="Content Placeholder 3">
            <a:extLst>
              <a:ext uri="{FF2B5EF4-FFF2-40B4-BE49-F238E27FC236}">
                <a16:creationId xmlns:a16="http://schemas.microsoft.com/office/drawing/2014/main" id="{622E8834-271B-CD86-A676-E4B78B5455A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08097" y="3385883"/>
            <a:ext cx="2315536" cy="1737104"/>
          </a:xfrm>
          <a:prstGeom prst="rect">
            <a:avLst/>
          </a:prstGeom>
        </p:spPr>
      </p:pic>
      <p:grpSp>
        <p:nvGrpSpPr>
          <p:cNvPr id="3" name="Group 2">
            <a:extLst>
              <a:ext uri="{FF2B5EF4-FFF2-40B4-BE49-F238E27FC236}">
                <a16:creationId xmlns:a16="http://schemas.microsoft.com/office/drawing/2014/main" id="{223E82F0-3B20-5F92-5A54-B3F2B7C692C3}"/>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5" name="Graphic 4">
              <a:extLst>
                <a:ext uri="{FF2B5EF4-FFF2-40B4-BE49-F238E27FC236}">
                  <a16:creationId xmlns:a16="http://schemas.microsoft.com/office/drawing/2014/main" id="{35212413-34C5-AA03-A223-52D942604990}"/>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b="31410"/>
            <a:stretch/>
          </p:blipFill>
          <p:spPr>
            <a:xfrm>
              <a:off x="1827213" y="6320184"/>
              <a:ext cx="1477282" cy="510653"/>
            </a:xfrm>
            <a:prstGeom prst="rect">
              <a:avLst/>
            </a:prstGeom>
          </p:spPr>
        </p:pic>
        <p:pic>
          <p:nvPicPr>
            <p:cNvPr id="7" name="Picture 6" descr="Tennessee Tiered Supports Center logo">
              <a:extLst>
                <a:ext uri="{FF2B5EF4-FFF2-40B4-BE49-F238E27FC236}">
                  <a16:creationId xmlns:a16="http://schemas.microsoft.com/office/drawing/2014/main" id="{74A798B9-1D5C-2CAD-0085-146FACCD9CD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8" name="Footer Placeholder 2">
            <a:extLst>
              <a:ext uri="{FF2B5EF4-FFF2-40B4-BE49-F238E27FC236}">
                <a16:creationId xmlns:a16="http://schemas.microsoft.com/office/drawing/2014/main" id="{E0C72C17-E067-80D9-6F50-75E73A9F747F}"/>
              </a:ext>
              <a:ext uri="{C183D7F6-B498-43B3-948B-1728B52AA6E4}">
                <adec:decorative xmlns:adec="http://schemas.microsoft.com/office/drawing/2017/decorative" val="1"/>
              </a:ext>
            </a:extLst>
          </p:cNvPr>
          <p:cNvSpPr>
            <a:spLocks noGrp="1"/>
          </p:cNvSpPr>
          <p:nvPr>
            <p:ph type="ftr" sz="quarter" idx="14"/>
          </p:nvPr>
        </p:nvSpPr>
        <p:spPr>
          <a:xfrm>
            <a:off x="9193495" y="6572956"/>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1670928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nect with U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41BEA8A-0DE2-7557-6047-76A38F55F3FF}"/>
              </a:ext>
              <a:ext uri="{C183D7F6-B498-43B3-948B-1728B52AA6E4}">
                <adec:decorative xmlns:adec="http://schemas.microsoft.com/office/drawing/2017/decorative" val="1"/>
              </a:ext>
            </a:extLst>
          </p:cNvPr>
          <p:cNvSpPr/>
          <p:nvPr userDrawn="1"/>
        </p:nvSpPr>
        <p:spPr>
          <a:xfrm>
            <a:off x="0" y="4899385"/>
            <a:ext cx="12188825" cy="2015067"/>
          </a:xfrm>
          <a:prstGeom prst="rect">
            <a:avLst/>
          </a:prstGeom>
          <a:solidFill>
            <a:srgbClr val="0D2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3C22DFD3-5488-B414-CF99-931332D8E4F7}"/>
              </a:ext>
            </a:extLst>
          </p:cNvPr>
          <p:cNvGrpSpPr/>
          <p:nvPr/>
        </p:nvGrpSpPr>
        <p:grpSpPr>
          <a:xfrm>
            <a:off x="705050" y="2549898"/>
            <a:ext cx="10718937" cy="2075661"/>
            <a:chOff x="560495" y="3144722"/>
            <a:chExt cx="8041297" cy="2110843"/>
          </a:xfrm>
        </p:grpSpPr>
        <p:sp>
          <p:nvSpPr>
            <p:cNvPr id="5" name="Google Shape;1698;p136" descr="Internet logo">
              <a:extLst>
                <a:ext uri="{FF2B5EF4-FFF2-40B4-BE49-F238E27FC236}">
                  <a16:creationId xmlns:a16="http://schemas.microsoft.com/office/drawing/2014/main" id="{A22B5DCE-3619-F7AD-74C8-1E1A60139A6F}"/>
                </a:ext>
              </a:extLst>
            </p:cNvPr>
            <p:cNvSpPr/>
            <p:nvPr/>
          </p:nvSpPr>
          <p:spPr>
            <a:xfrm>
              <a:off x="3294551" y="3144722"/>
              <a:ext cx="2554897" cy="2110843"/>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4" name="Google Shape;1698;p136" descr="Internet logo">
              <a:extLst>
                <a:ext uri="{FF2B5EF4-FFF2-40B4-BE49-F238E27FC236}">
                  <a16:creationId xmlns:a16="http://schemas.microsoft.com/office/drawing/2014/main" id="{05FC85D5-C9AC-6EF9-E49C-9DE71ABE7C34}"/>
                </a:ext>
              </a:extLst>
            </p:cNvPr>
            <p:cNvSpPr/>
            <p:nvPr/>
          </p:nvSpPr>
          <p:spPr>
            <a:xfrm>
              <a:off x="560495" y="3144722"/>
              <a:ext cx="2554897" cy="2110843"/>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6" name="Google Shape;1698;p136" descr="Internet logo">
              <a:extLst>
                <a:ext uri="{FF2B5EF4-FFF2-40B4-BE49-F238E27FC236}">
                  <a16:creationId xmlns:a16="http://schemas.microsoft.com/office/drawing/2014/main" id="{1281BCAD-6937-042F-55F7-F0038542B707}"/>
                </a:ext>
              </a:extLst>
            </p:cNvPr>
            <p:cNvSpPr/>
            <p:nvPr/>
          </p:nvSpPr>
          <p:spPr>
            <a:xfrm>
              <a:off x="6046895" y="3144722"/>
              <a:ext cx="2554897" cy="2110843"/>
            </a:xfrm>
            <a:prstGeom prst="rect">
              <a:avLst/>
            </a:prstGeom>
            <a:solidFill>
              <a:schemeClr val="bg2"/>
            </a:solidFill>
            <a:ln>
              <a:solidFill>
                <a:schemeClr val="tx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grpSp>
      <p:sp>
        <p:nvSpPr>
          <p:cNvPr id="21" name="Title 20">
            <a:extLst>
              <a:ext uri="{FF2B5EF4-FFF2-40B4-BE49-F238E27FC236}">
                <a16:creationId xmlns:a16="http://schemas.microsoft.com/office/drawing/2014/main" id="{9A7A5B2A-DC47-23A2-EF78-5521020EDBB2}"/>
              </a:ext>
            </a:extLst>
          </p:cNvPr>
          <p:cNvSpPr>
            <a:spLocks noGrp="1"/>
          </p:cNvSpPr>
          <p:nvPr>
            <p:ph type="title"/>
          </p:nvPr>
        </p:nvSpPr>
        <p:spPr/>
        <p:txBody>
          <a:bodyPr/>
          <a:lstStyle/>
          <a:p>
            <a:r>
              <a:rPr lang="en-US"/>
              <a:t>Click to edit Master title style</a:t>
            </a:r>
          </a:p>
        </p:txBody>
      </p:sp>
      <p:sp>
        <p:nvSpPr>
          <p:cNvPr id="23" name="Text Placeholder 22">
            <a:extLst>
              <a:ext uri="{FF2B5EF4-FFF2-40B4-BE49-F238E27FC236}">
                <a16:creationId xmlns:a16="http://schemas.microsoft.com/office/drawing/2014/main" id="{6D4ED009-0AE0-6366-6398-A174CDE5C4E7}"/>
              </a:ext>
            </a:extLst>
          </p:cNvPr>
          <p:cNvSpPr>
            <a:spLocks noGrp="1"/>
          </p:cNvSpPr>
          <p:nvPr>
            <p:ph type="body" sz="quarter" idx="10" hasCustomPrompt="1"/>
          </p:nvPr>
        </p:nvSpPr>
        <p:spPr>
          <a:xfrm>
            <a:off x="744807" y="1503908"/>
            <a:ext cx="10639425" cy="881863"/>
          </a:xfrm>
        </p:spPr>
        <p:txBody>
          <a:bodyPr/>
          <a:lstStyle>
            <a:lvl1pPr marL="257111" marR="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lvl1pPr>
            <a:lvl2pPr>
              <a:buNone/>
              <a:defRPr/>
            </a:lvl2pPr>
            <a:lvl3pPr>
              <a:buNone/>
              <a:defRPr/>
            </a:lvl3pPr>
            <a:lvl4pPr>
              <a:buNone/>
              <a:defRPr/>
            </a:lvl4pPr>
            <a:lvl5pPr>
              <a:buNone/>
              <a:defRPr/>
            </a:lvl5pPr>
          </a:lstStyle>
          <a:p>
            <a:pPr marL="257111" marR="0" lvl="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sz="2400">
                <a:latin typeface="Arial" panose="020B0604020202020204" pitchFamily="34" charset="0"/>
                <a:cs typeface="Arial" panose="020B0604020202020204" pitchFamily="34" charset="0"/>
              </a:rPr>
              <a:t>To learn more about our services, connect with us on our website, through our newsletter, and on social media.</a:t>
            </a:r>
          </a:p>
        </p:txBody>
      </p:sp>
      <p:sp>
        <p:nvSpPr>
          <p:cNvPr id="25" name="Text Placeholder 24">
            <a:extLst>
              <a:ext uri="{FF2B5EF4-FFF2-40B4-BE49-F238E27FC236}">
                <a16:creationId xmlns:a16="http://schemas.microsoft.com/office/drawing/2014/main" id="{3EB6E324-6632-FAAF-745E-D826329A655A}"/>
              </a:ext>
            </a:extLst>
          </p:cNvPr>
          <p:cNvSpPr>
            <a:spLocks noGrp="1"/>
          </p:cNvSpPr>
          <p:nvPr>
            <p:ph type="body" sz="quarter" idx="11" hasCustomPrompt="1"/>
          </p:nvPr>
        </p:nvSpPr>
        <p:spPr>
          <a:xfrm>
            <a:off x="1116302" y="2644274"/>
            <a:ext cx="2800350" cy="523875"/>
          </a:xfrm>
        </p:spPr>
        <p:txBody>
          <a:bodyPr/>
          <a:lstStyle>
            <a:lvl1pPr algn="ctr">
              <a:buNone/>
              <a:defRPr b="1">
                <a:solidFill>
                  <a:schemeClr val="accent2"/>
                </a:solidFill>
              </a:defRPr>
            </a:lvl1pPr>
            <a:lvl2pPr>
              <a:buNone/>
              <a:defRPr/>
            </a:lvl2pPr>
          </a:lstStyle>
          <a:p>
            <a:pPr lvl="0"/>
            <a:r>
              <a:rPr lang="en-US" b="1"/>
              <a:t>Website</a:t>
            </a:r>
            <a:endParaRPr lang="en-US"/>
          </a:p>
        </p:txBody>
      </p:sp>
      <p:sp>
        <p:nvSpPr>
          <p:cNvPr id="28" name="Text Placeholder 27">
            <a:extLst>
              <a:ext uri="{FF2B5EF4-FFF2-40B4-BE49-F238E27FC236}">
                <a16:creationId xmlns:a16="http://schemas.microsoft.com/office/drawing/2014/main" id="{7D320B78-59AF-C221-3C5D-9A6493C7C15B}"/>
              </a:ext>
            </a:extLst>
          </p:cNvPr>
          <p:cNvSpPr>
            <a:spLocks noGrp="1"/>
          </p:cNvSpPr>
          <p:nvPr>
            <p:ph type="body" sz="quarter" idx="12" hasCustomPrompt="1"/>
          </p:nvPr>
        </p:nvSpPr>
        <p:spPr>
          <a:xfrm>
            <a:off x="1133397" y="4070386"/>
            <a:ext cx="2800350" cy="490537"/>
          </a:xfrm>
        </p:spPr>
        <p:txBody>
          <a:bodyPr/>
          <a:lstStyle>
            <a:lvl1pPr algn="ctr">
              <a:buNone/>
              <a:defRPr b="1"/>
            </a:lvl1pPr>
          </a:lstStyle>
          <a:p>
            <a:pPr lvl="0"/>
            <a:r>
              <a:rPr lang="en-US" err="1"/>
              <a:t>tennesseetsc.org</a:t>
            </a:r>
            <a:endParaRPr lang="en-US"/>
          </a:p>
        </p:txBody>
      </p:sp>
      <p:sp>
        <p:nvSpPr>
          <p:cNvPr id="29" name="Text Placeholder 24">
            <a:extLst>
              <a:ext uri="{FF2B5EF4-FFF2-40B4-BE49-F238E27FC236}">
                <a16:creationId xmlns:a16="http://schemas.microsoft.com/office/drawing/2014/main" id="{E9C4D04B-2EB8-6769-C5FE-485C14607D04}"/>
              </a:ext>
            </a:extLst>
          </p:cNvPr>
          <p:cNvSpPr>
            <a:spLocks noGrp="1"/>
          </p:cNvSpPr>
          <p:nvPr>
            <p:ph type="body" sz="quarter" idx="13" hasCustomPrompt="1"/>
          </p:nvPr>
        </p:nvSpPr>
        <p:spPr>
          <a:xfrm>
            <a:off x="4643451" y="2643713"/>
            <a:ext cx="2800350" cy="523875"/>
          </a:xfrm>
        </p:spPr>
        <p:txBody>
          <a:bodyPr/>
          <a:lstStyle>
            <a:lvl1pPr algn="ctr">
              <a:buNone/>
              <a:defRPr b="1">
                <a:solidFill>
                  <a:schemeClr val="accent2"/>
                </a:solidFill>
              </a:defRPr>
            </a:lvl1pPr>
            <a:lvl2pPr>
              <a:buNone/>
              <a:defRPr/>
            </a:lvl2pPr>
          </a:lstStyle>
          <a:p>
            <a:pPr lvl="0"/>
            <a:r>
              <a:rPr lang="en-US" b="1"/>
              <a:t>Newsletter</a:t>
            </a:r>
            <a:endParaRPr lang="en-US"/>
          </a:p>
        </p:txBody>
      </p:sp>
      <p:sp>
        <p:nvSpPr>
          <p:cNvPr id="30" name="Text Placeholder 24">
            <a:extLst>
              <a:ext uri="{FF2B5EF4-FFF2-40B4-BE49-F238E27FC236}">
                <a16:creationId xmlns:a16="http://schemas.microsoft.com/office/drawing/2014/main" id="{BA0C8542-BDF4-D4B0-56D9-C3B8BCB25059}"/>
              </a:ext>
            </a:extLst>
          </p:cNvPr>
          <p:cNvSpPr>
            <a:spLocks noGrp="1"/>
          </p:cNvSpPr>
          <p:nvPr>
            <p:ph type="body" sz="quarter" idx="14" hasCustomPrompt="1"/>
          </p:nvPr>
        </p:nvSpPr>
        <p:spPr>
          <a:xfrm>
            <a:off x="8422751" y="2643713"/>
            <a:ext cx="2800350" cy="523875"/>
          </a:xfrm>
        </p:spPr>
        <p:txBody>
          <a:bodyPr/>
          <a:lstStyle>
            <a:lvl1pPr algn="ctr">
              <a:buNone/>
              <a:defRPr b="1">
                <a:solidFill>
                  <a:schemeClr val="accent2"/>
                </a:solidFill>
              </a:defRPr>
            </a:lvl1pPr>
            <a:lvl2pPr>
              <a:buNone/>
              <a:defRPr/>
            </a:lvl2pPr>
          </a:lstStyle>
          <a:p>
            <a:pPr lvl="0"/>
            <a:r>
              <a:rPr lang="en-US" b="1"/>
              <a:t>Social Media</a:t>
            </a:r>
            <a:endParaRPr lang="en-US"/>
          </a:p>
        </p:txBody>
      </p:sp>
      <p:sp>
        <p:nvSpPr>
          <p:cNvPr id="31" name="Text Placeholder 16">
            <a:extLst>
              <a:ext uri="{FF2B5EF4-FFF2-40B4-BE49-F238E27FC236}">
                <a16:creationId xmlns:a16="http://schemas.microsoft.com/office/drawing/2014/main" id="{FBAC517B-182F-38DB-5154-878E1EE569F9}"/>
              </a:ext>
            </a:extLst>
          </p:cNvPr>
          <p:cNvSpPr>
            <a:spLocks noGrp="1"/>
          </p:cNvSpPr>
          <p:nvPr>
            <p:ph type="body" sz="quarter" idx="15" hasCustomPrompt="1"/>
          </p:nvPr>
        </p:nvSpPr>
        <p:spPr>
          <a:xfrm>
            <a:off x="8261620" y="4192240"/>
            <a:ext cx="3122612" cy="519112"/>
          </a:xfrm>
        </p:spPr>
        <p:txBody>
          <a:bodyPr/>
          <a:lstStyle>
            <a:lvl1pPr algn="ctr">
              <a:buNone/>
              <a:defRPr b="1">
                <a:solidFill>
                  <a:schemeClr val="tx1"/>
                </a:solidFill>
              </a:defRPr>
            </a:lvl1pPr>
          </a:lstStyle>
          <a:p>
            <a:pPr lvl="0"/>
            <a:r>
              <a:rPr lang="en-US" b="1"/>
              <a:t>@tennesseetsc</a:t>
            </a:r>
            <a:endParaRPr lang="en-US"/>
          </a:p>
        </p:txBody>
      </p:sp>
      <p:sp>
        <p:nvSpPr>
          <p:cNvPr id="32" name="Content Placeholder 18">
            <a:extLst>
              <a:ext uri="{FF2B5EF4-FFF2-40B4-BE49-F238E27FC236}">
                <a16:creationId xmlns:a16="http://schemas.microsoft.com/office/drawing/2014/main" id="{3B3B1837-533E-8D62-2227-36273BD96F39}"/>
              </a:ext>
            </a:extLst>
          </p:cNvPr>
          <p:cNvSpPr>
            <a:spLocks noGrp="1"/>
          </p:cNvSpPr>
          <p:nvPr>
            <p:ph sz="quarter" idx="16" hasCustomPrompt="1"/>
          </p:nvPr>
        </p:nvSpPr>
        <p:spPr>
          <a:xfrm>
            <a:off x="102160" y="4947604"/>
            <a:ext cx="12086665" cy="1908992"/>
          </a:xfrm>
        </p:spPr>
        <p:txBody>
          <a:bodyPr/>
          <a:lstStyle>
            <a:lvl1pPr marL="0" marR="0" indent="0" algn="l" defTabSz="685629" rtl="0" eaLnBrk="1" fontAlgn="auto" latinLnBrk="0" hangingPunct="1">
              <a:lnSpc>
                <a:spcPts val="1480"/>
              </a:lnSpc>
              <a:spcBef>
                <a:spcPts val="0"/>
              </a:spcBef>
              <a:spcAft>
                <a:spcPts val="0"/>
              </a:spcAft>
              <a:buClr>
                <a:schemeClr val="tx1"/>
              </a:buClr>
              <a:buSzTx/>
              <a:buFont typeface="Wingdings" panose="05000000000000000000" pitchFamily="2" charset="2"/>
              <a:buNone/>
              <a:tabLst/>
              <a:defRPr sz="2400">
                <a:solidFill>
                  <a:schemeClr val="bg1"/>
                </a:solidFill>
              </a:defRPr>
            </a:lvl1pPr>
          </a:lstStyle>
          <a:p>
            <a:pPr marL="257111" marR="0" lvl="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i="1">
                <a:latin typeface="Arial"/>
                <a:ea typeface="Open Sans"/>
                <a:cs typeface="Open Sans"/>
              </a:rPr>
              <a:t>Permission is granted to use and copy these materials for noncommercial educational</a:t>
            </a:r>
          </a:p>
          <a:p>
            <a:pPr marL="257111" marR="0" lvl="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i="1">
                <a:latin typeface="Arial"/>
                <a:ea typeface="Open Sans"/>
                <a:cs typeface="Open Sans"/>
              </a:rPr>
              <a:t>purposes with attribution credit to the Tennessee Department of Education. If you wish </a:t>
            </a:r>
          </a:p>
          <a:p>
            <a:pPr marL="257111" marR="0" lvl="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i="1">
                <a:latin typeface="Arial"/>
                <a:ea typeface="Open Sans"/>
                <a:cs typeface="Open Sans"/>
              </a:rPr>
              <a:t>to use these materials for reasons other than  noncommercial educational</a:t>
            </a:r>
          </a:p>
          <a:p>
            <a:pPr marL="257111" marR="0" lvl="0" indent="-257111" algn="l" defTabSz="685629" rtl="0" eaLnBrk="1" fontAlgn="auto" latinLnBrk="0" hangingPunct="1">
              <a:lnSpc>
                <a:spcPct val="100000"/>
              </a:lnSpc>
              <a:spcBef>
                <a:spcPct val="20000"/>
              </a:spcBef>
              <a:spcAft>
                <a:spcPts val="0"/>
              </a:spcAft>
              <a:buClr>
                <a:schemeClr val="tx1"/>
              </a:buClr>
              <a:buSzTx/>
              <a:buFont typeface="Wingdings" panose="05000000000000000000" pitchFamily="2" charset="2"/>
              <a:buNone/>
              <a:tabLst/>
              <a:defRPr/>
            </a:pPr>
            <a:r>
              <a:rPr lang="en-US" i="1">
                <a:latin typeface="Arial"/>
                <a:ea typeface="Open Sans"/>
                <a:cs typeface="Open Sans"/>
              </a:rPr>
              <a:t>purposes, please contact the Office of General Counsel at (615) 741-2921.</a:t>
            </a:r>
          </a:p>
          <a:p>
            <a:pPr lvl="0"/>
            <a:endParaRPr lang="en-US"/>
          </a:p>
        </p:txBody>
      </p:sp>
      <p:pic>
        <p:nvPicPr>
          <p:cNvPr id="34" name="Google Shape;1701;p136">
            <a:extLst>
              <a:ext uri="{FF2B5EF4-FFF2-40B4-BE49-F238E27FC236}">
                <a16:creationId xmlns:a16="http://schemas.microsoft.com/office/drawing/2014/main" id="{DFED6CA6-F0A6-335E-61CE-BD5F8C41008E}"/>
              </a:ext>
              <a:ext uri="{C183D7F6-B498-43B3-948B-1728B52AA6E4}">
                <adec:decorative xmlns:adec="http://schemas.microsoft.com/office/drawing/2017/decorative" val="1"/>
              </a:ext>
            </a:extLst>
          </p:cNvPr>
          <p:cNvPicPr preferRelativeResize="0"/>
          <p:nvPr userDrawn="1"/>
        </p:nvPicPr>
        <p:blipFill rotWithShape="1">
          <a:blip r:embed="rId2">
            <a:grayscl/>
            <a:alphaModFix/>
          </a:blip>
          <a:srcRect/>
          <a:stretch/>
        </p:blipFill>
        <p:spPr>
          <a:xfrm>
            <a:off x="1659836" y="3258920"/>
            <a:ext cx="1741564" cy="755627"/>
          </a:xfrm>
          <a:prstGeom prst="rect">
            <a:avLst/>
          </a:prstGeom>
          <a:noFill/>
          <a:ln>
            <a:noFill/>
          </a:ln>
        </p:spPr>
      </p:pic>
      <p:pic>
        <p:nvPicPr>
          <p:cNvPr id="35" name="Content Placeholder 3">
            <a:extLst>
              <a:ext uri="{FF2B5EF4-FFF2-40B4-BE49-F238E27FC236}">
                <a16:creationId xmlns:a16="http://schemas.microsoft.com/office/drawing/2014/main" id="{760F8C34-0EA6-C78D-3ACD-3BC974C43C52}"/>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717745" y="2861311"/>
            <a:ext cx="2210362" cy="1658203"/>
          </a:xfrm>
          <a:prstGeom prst="rect">
            <a:avLst/>
          </a:prstGeom>
        </p:spPr>
      </p:pic>
      <p:pic>
        <p:nvPicPr>
          <p:cNvPr id="7" name="Picture 6" descr="Tennessee Technical Assistance Network and Tennessee Tiered Support Center combined logo">
            <a:extLst>
              <a:ext uri="{FF2B5EF4-FFF2-40B4-BE49-F238E27FC236}">
                <a16:creationId xmlns:a16="http://schemas.microsoft.com/office/drawing/2014/main" id="{7A9F75BA-D563-D326-FEF7-8B0E3273086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148777" y="5680543"/>
            <a:ext cx="1986884" cy="1192131"/>
          </a:xfrm>
          <a:prstGeom prst="rect">
            <a:avLst/>
          </a:prstGeom>
        </p:spPr>
      </p:pic>
      <p:sp>
        <p:nvSpPr>
          <p:cNvPr id="8" name="Footer Placeholder 2">
            <a:extLst>
              <a:ext uri="{FF2B5EF4-FFF2-40B4-BE49-F238E27FC236}">
                <a16:creationId xmlns:a16="http://schemas.microsoft.com/office/drawing/2014/main" id="{72C60A34-87BB-6B7B-4825-E227F44F50BA}"/>
              </a:ext>
              <a:ext uri="{C183D7F6-B498-43B3-948B-1728B52AA6E4}">
                <adec:decorative xmlns:adec="http://schemas.microsoft.com/office/drawing/2017/decorative" val="1"/>
              </a:ext>
            </a:extLst>
          </p:cNvPr>
          <p:cNvSpPr>
            <a:spLocks noGrp="1"/>
          </p:cNvSpPr>
          <p:nvPr>
            <p:ph type="ftr" sz="quarter" idx="17"/>
          </p:nvPr>
        </p:nvSpPr>
        <p:spPr>
          <a:xfrm>
            <a:off x="9193495" y="6629400"/>
            <a:ext cx="2995330" cy="342246"/>
          </a:xfrm>
        </p:spPr>
        <p:txBody>
          <a:bodyPr/>
          <a:lstStyle>
            <a:lvl1pPr>
              <a:defRPr>
                <a:solidFill>
                  <a:schemeClr val="bg1"/>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291487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5FD79-89CD-66AB-25F1-E63654382345}"/>
              </a:ext>
            </a:extLst>
          </p:cNvPr>
          <p:cNvSpPr>
            <a:spLocks noGrp="1"/>
          </p:cNvSpPr>
          <p:nvPr>
            <p:ph type="title"/>
          </p:nvPr>
        </p:nvSpPr>
        <p:spPr>
          <a:xfrm>
            <a:off x="507868" y="164160"/>
            <a:ext cx="11071516" cy="1208314"/>
          </a:xfrm>
        </p:spPr>
        <p:txBody>
          <a:bodyPr/>
          <a:lstStyle/>
          <a:p>
            <a:r>
              <a:rPr lang="en-US"/>
              <a:t>Click to edit Master title style</a:t>
            </a:r>
          </a:p>
        </p:txBody>
      </p:sp>
      <p:sp>
        <p:nvSpPr>
          <p:cNvPr id="3" name="Google Shape;152;p27">
            <a:extLst>
              <a:ext uri="{FF2B5EF4-FFF2-40B4-BE49-F238E27FC236}">
                <a16:creationId xmlns:a16="http://schemas.microsoft.com/office/drawing/2014/main" id="{BB7A6273-2DC7-7C4B-A295-F487E36B4EAF}"/>
              </a:ext>
            </a:extLst>
          </p:cNvPr>
          <p:cNvSpPr txBox="1">
            <a:spLocks noGrp="1"/>
          </p:cNvSpPr>
          <p:nvPr>
            <p:ph type="body" idx="1" hasCustomPrompt="1"/>
          </p:nvPr>
        </p:nvSpPr>
        <p:spPr>
          <a:xfrm>
            <a:off x="507868" y="1531923"/>
            <a:ext cx="11071616" cy="4335600"/>
          </a:xfrm>
          <a:prstGeom prst="rect">
            <a:avLst/>
          </a:prstGeom>
          <a:noFill/>
          <a:ln>
            <a:noFill/>
          </a:ln>
        </p:spPr>
        <p:txBody>
          <a:bodyPr spcFirstLastPara="1" wrap="square" lIns="91425" tIns="45700" rIns="91425" bIns="45700" anchor="t" anchorCtr="0">
            <a:normAutofit/>
          </a:bodyPr>
          <a:lstStyle>
            <a:lvl1pPr marL="76200" lvl="0" indent="0" algn="l">
              <a:lnSpc>
                <a:spcPct val="100000"/>
              </a:lnSpc>
              <a:spcBef>
                <a:spcPts val="750"/>
              </a:spcBef>
              <a:spcAft>
                <a:spcPts val="750"/>
              </a:spcAft>
              <a:buSzPts val="2400"/>
              <a:buFont typeface="Arial" panose="020B0604020202020204" pitchFamily="34" charset="0"/>
              <a:buNone/>
              <a:defRPr sz="2400">
                <a:solidFill>
                  <a:schemeClr val="tx1">
                    <a:lumMod val="50000"/>
                  </a:schemeClr>
                </a:solidFill>
                <a:latin typeface="Arial"/>
                <a:ea typeface="Arial"/>
                <a:cs typeface="Arial"/>
                <a:sym typeface="Arial"/>
              </a:defRPr>
            </a:lvl1pPr>
            <a:lvl2pPr marL="914400" lvl="1" indent="-355600" algn="l">
              <a:spcBef>
                <a:spcPts val="675"/>
              </a:spcBef>
              <a:spcAft>
                <a:spcPts val="0"/>
              </a:spcAft>
              <a:buSzPts val="2000"/>
              <a:buChar char="–"/>
              <a:defRPr>
                <a:solidFill>
                  <a:schemeClr val="accent2"/>
                </a:solidFill>
                <a:latin typeface="Arial"/>
                <a:ea typeface="Arial"/>
                <a:cs typeface="Arial"/>
                <a:sym typeface="Arial"/>
              </a:defRPr>
            </a:lvl2pPr>
            <a:lvl3pPr marL="1371600" lvl="2" indent="-342900" algn="l">
              <a:spcBef>
                <a:spcPts val="675"/>
              </a:spcBef>
              <a:spcAft>
                <a:spcPts val="0"/>
              </a:spcAft>
              <a:buSzPts val="1800"/>
              <a:buChar char="•"/>
              <a:defRPr>
                <a:solidFill>
                  <a:schemeClr val="accent2"/>
                </a:solidFill>
                <a:latin typeface="Arial"/>
                <a:ea typeface="Arial"/>
                <a:cs typeface="Arial"/>
                <a:sym typeface="Arial"/>
              </a:defRPr>
            </a:lvl3pPr>
            <a:lvl4pPr marL="1828800" lvl="3" indent="-330200" algn="l">
              <a:spcBef>
                <a:spcPts val="675"/>
              </a:spcBef>
              <a:spcAft>
                <a:spcPts val="0"/>
              </a:spcAft>
              <a:buSzPts val="1600"/>
              <a:buChar char="o"/>
              <a:defRPr>
                <a:solidFill>
                  <a:schemeClr val="accent2"/>
                </a:solidFill>
                <a:latin typeface="Arial"/>
                <a:ea typeface="Arial"/>
                <a:cs typeface="Arial"/>
                <a:sym typeface="Arial"/>
              </a:defRPr>
            </a:lvl4pPr>
            <a:lvl5pPr marL="2286000" lvl="4" indent="-317500" algn="l">
              <a:spcBef>
                <a:spcPts val="675"/>
              </a:spcBef>
              <a:spcAft>
                <a:spcPts val="0"/>
              </a:spcAft>
              <a:buSzPts val="1400"/>
              <a:buChar char="»"/>
              <a:defRPr>
                <a:solidFill>
                  <a:schemeClr val="accent2"/>
                </a:solidFill>
                <a:latin typeface="Arial"/>
                <a:ea typeface="Arial"/>
                <a:cs typeface="Arial"/>
                <a:sym typeface="Arial"/>
              </a:defRPr>
            </a:lvl5pPr>
            <a:lvl6pPr marL="2743200" lvl="5" indent="-342900" algn="l">
              <a:spcBef>
                <a:spcPts val="675"/>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r>
              <a:rPr lang="en-US"/>
              <a:t>Click to add references, which must be in size 24 or 18 font with all lines left justified. </a:t>
            </a:r>
          </a:p>
          <a:p>
            <a:endParaRPr/>
          </a:p>
        </p:txBody>
      </p:sp>
      <p:grpSp>
        <p:nvGrpSpPr>
          <p:cNvPr id="4" name="Group 3">
            <a:extLst>
              <a:ext uri="{FF2B5EF4-FFF2-40B4-BE49-F238E27FC236}">
                <a16:creationId xmlns:a16="http://schemas.microsoft.com/office/drawing/2014/main" id="{A93F6FE3-0636-4E21-BD48-E143F21D1CAA}"/>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9" name="Graphic 8">
              <a:extLst>
                <a:ext uri="{FF2B5EF4-FFF2-40B4-BE49-F238E27FC236}">
                  <a16:creationId xmlns:a16="http://schemas.microsoft.com/office/drawing/2014/main" id="{32A510ED-083B-B8BE-5314-4F03A0F61F7E}"/>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0" name="Picture 9" descr="Tennessee Tiered Supports Center logo">
              <a:extLst>
                <a:ext uri="{FF2B5EF4-FFF2-40B4-BE49-F238E27FC236}">
                  <a16:creationId xmlns:a16="http://schemas.microsoft.com/office/drawing/2014/main" id="{36B68449-69D2-F2F9-5D82-99EB8E98516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11" name="Footer Placeholder 2">
            <a:extLst>
              <a:ext uri="{FF2B5EF4-FFF2-40B4-BE49-F238E27FC236}">
                <a16:creationId xmlns:a16="http://schemas.microsoft.com/office/drawing/2014/main" id="{5A3A0105-22FE-E84B-0EDA-FED2CCA83DCE}"/>
              </a:ext>
              <a:ext uri="{C183D7F6-B498-43B3-948B-1728B52AA6E4}">
                <adec:decorative xmlns:adec="http://schemas.microsoft.com/office/drawing/2017/decorative" val="1"/>
              </a:ext>
            </a:extLst>
          </p:cNvPr>
          <p:cNvSpPr>
            <a:spLocks noGrp="1"/>
          </p:cNvSpPr>
          <p:nvPr>
            <p:ph type="ftr" sz="quarter" idx="14"/>
          </p:nvPr>
        </p:nvSpPr>
        <p:spPr>
          <a:xfrm>
            <a:off x="9193495" y="6572956"/>
            <a:ext cx="2995330" cy="342246"/>
          </a:xfrm>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31363157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SS-Shor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2" name="Footer Placeholder 1">
            <a:extLst>
              <a:ext uri="{FF2B5EF4-FFF2-40B4-BE49-F238E27FC236}">
                <a16:creationId xmlns:a16="http://schemas.microsoft.com/office/drawing/2014/main" id="{E106D008-8946-EE5B-471A-B30D793A519E}"/>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
        <p:nvSpPr>
          <p:cNvPr id="4" name="Text Placeholder 3">
            <a:extLst>
              <a:ext uri="{FF2B5EF4-FFF2-40B4-BE49-F238E27FC236}">
                <a16:creationId xmlns:a16="http://schemas.microsoft.com/office/drawing/2014/main" id="{6070EF86-FCAA-179E-64B2-5154B57D156E}"/>
              </a:ext>
            </a:extLst>
          </p:cNvPr>
          <p:cNvSpPr>
            <a:spLocks noGrp="1"/>
          </p:cNvSpPr>
          <p:nvPr>
            <p:ph type="body" sz="quarter" idx="12" hasCustomPrompt="1"/>
          </p:nvPr>
        </p:nvSpPr>
        <p:spPr>
          <a:xfrm>
            <a:off x="2124441" y="1561419"/>
            <a:ext cx="7069054" cy="897094"/>
          </a:xfrm>
        </p:spPr>
        <p:txBody>
          <a:bodyPr/>
          <a:lstStyle>
            <a:lvl1pPr marL="0" indent="0">
              <a:buNone/>
              <a:defRPr/>
            </a:lvl1pPr>
          </a:lstStyle>
          <a:p>
            <a:pPr lvl="0"/>
            <a:r>
              <a:rPr lang="en-US"/>
              <a:t>Click to edit TESS-Short instructions.</a:t>
            </a:r>
          </a:p>
        </p:txBody>
      </p:sp>
      <p:sp>
        <p:nvSpPr>
          <p:cNvPr id="12" name="Picture Placeholder 11" descr="An image of a QR code for the TN-TAN End of Session Survey Link.">
            <a:extLst>
              <a:ext uri="{FF2B5EF4-FFF2-40B4-BE49-F238E27FC236}">
                <a16:creationId xmlns:a16="http://schemas.microsoft.com/office/drawing/2014/main" id="{44140608-FFB3-C46A-5FED-711D23AE250C}"/>
              </a:ext>
            </a:extLst>
          </p:cNvPr>
          <p:cNvSpPr>
            <a:spLocks noGrp="1"/>
          </p:cNvSpPr>
          <p:nvPr>
            <p:ph type="pic" sz="quarter" idx="13"/>
          </p:nvPr>
        </p:nvSpPr>
        <p:spPr>
          <a:xfrm>
            <a:off x="9306066" y="2009966"/>
            <a:ext cx="2770187" cy="2046288"/>
          </a:xfrm>
        </p:spPr>
        <p:txBody>
          <a:bodyPr/>
          <a:lstStyle/>
          <a:p>
            <a:endParaRPr lang="en-US"/>
          </a:p>
        </p:txBody>
      </p:sp>
      <p:sp>
        <p:nvSpPr>
          <p:cNvPr id="14" name="Text Placeholder 13">
            <a:extLst>
              <a:ext uri="{FF2B5EF4-FFF2-40B4-BE49-F238E27FC236}">
                <a16:creationId xmlns:a16="http://schemas.microsoft.com/office/drawing/2014/main" id="{B9875BA1-E678-A0AF-5520-A6EC0B362A38}"/>
              </a:ext>
            </a:extLst>
          </p:cNvPr>
          <p:cNvSpPr>
            <a:spLocks noGrp="1"/>
          </p:cNvSpPr>
          <p:nvPr>
            <p:ph type="body" sz="quarter" idx="14" hasCustomPrompt="1"/>
          </p:nvPr>
        </p:nvSpPr>
        <p:spPr>
          <a:xfrm>
            <a:off x="10648507" y="1493837"/>
            <a:ext cx="1419668" cy="329865"/>
          </a:xfrm>
        </p:spPr>
        <p:txBody>
          <a:bodyPr/>
          <a:lstStyle>
            <a:lvl1pPr>
              <a:buFontTx/>
              <a:buNone/>
              <a:defRPr sz="1800">
                <a:solidFill>
                  <a:schemeClr val="accent1"/>
                </a:solidFill>
              </a:defRPr>
            </a:lvl1pPr>
            <a:lvl2pPr>
              <a:buFontTx/>
              <a:buNone/>
              <a:defRPr/>
            </a:lvl2pPr>
            <a:lvl3pPr>
              <a:buFontTx/>
              <a:buNone/>
              <a:defRPr/>
            </a:lvl3pPr>
            <a:lvl4pPr>
              <a:buFontTx/>
              <a:buNone/>
              <a:defRPr/>
            </a:lvl4pPr>
            <a:lvl5pPr>
              <a:buFontTx/>
              <a:buNone/>
              <a:defRPr/>
            </a:lvl5pPr>
          </a:lstStyle>
          <a:p>
            <a:pPr lvl="0"/>
            <a:r>
              <a:rPr lang="en-US" sz="1800"/>
              <a:t>TESS-Short</a:t>
            </a:r>
            <a:endParaRPr lang="en-US"/>
          </a:p>
        </p:txBody>
      </p:sp>
      <p:sp>
        <p:nvSpPr>
          <p:cNvPr id="16" name="Text Placeholder 15">
            <a:extLst>
              <a:ext uri="{FF2B5EF4-FFF2-40B4-BE49-F238E27FC236}">
                <a16:creationId xmlns:a16="http://schemas.microsoft.com/office/drawing/2014/main" id="{B8EBAA75-7D90-4DC4-C40C-98BAFB4A60F0}"/>
              </a:ext>
            </a:extLst>
          </p:cNvPr>
          <p:cNvSpPr>
            <a:spLocks noGrp="1"/>
          </p:cNvSpPr>
          <p:nvPr>
            <p:ph type="body" sz="quarter" idx="15"/>
          </p:nvPr>
        </p:nvSpPr>
        <p:spPr>
          <a:xfrm>
            <a:off x="2124075" y="2589213"/>
            <a:ext cx="7069138" cy="36941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6" name="Group 5">
            <a:extLst>
              <a:ext uri="{FF2B5EF4-FFF2-40B4-BE49-F238E27FC236}">
                <a16:creationId xmlns:a16="http://schemas.microsoft.com/office/drawing/2014/main" id="{CF4B47FF-40CA-F8E4-1206-93AFB789D87E}"/>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10" name="Graphic 9">
              <a:extLst>
                <a:ext uri="{FF2B5EF4-FFF2-40B4-BE49-F238E27FC236}">
                  <a16:creationId xmlns:a16="http://schemas.microsoft.com/office/drawing/2014/main" id="{48552C1C-65DB-C6A8-6243-A75049D32C9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3" name="Picture 12" descr="Tennessee Tiered Supports Center logo">
              <a:extLst>
                <a:ext uri="{FF2B5EF4-FFF2-40B4-BE49-F238E27FC236}">
                  <a16:creationId xmlns:a16="http://schemas.microsoft.com/office/drawing/2014/main" id="{5449FB16-39D1-051B-D54F-C2A0BBFDDA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873155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ESS-Ful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A17CE0F-86B2-4F4A-8062-08DFB4C0BFA0}"/>
              </a:ext>
            </a:extLst>
          </p:cNvPr>
          <p:cNvSpPr>
            <a:spLocks noGrp="1"/>
          </p:cNvSpPr>
          <p:nvPr>
            <p:ph type="title"/>
          </p:nvPr>
        </p:nvSpPr>
        <p:spPr>
          <a:xfrm>
            <a:off x="2102455" y="228600"/>
            <a:ext cx="961024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Click to edit Master title style</a:t>
            </a:r>
          </a:p>
        </p:txBody>
      </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2" name="Footer Placeholder 1">
            <a:extLst>
              <a:ext uri="{FF2B5EF4-FFF2-40B4-BE49-F238E27FC236}">
                <a16:creationId xmlns:a16="http://schemas.microsoft.com/office/drawing/2014/main" id="{E106D008-8946-EE5B-471A-B30D793A519E}"/>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
        <p:nvSpPr>
          <p:cNvPr id="4" name="Text Placeholder 3">
            <a:extLst>
              <a:ext uri="{FF2B5EF4-FFF2-40B4-BE49-F238E27FC236}">
                <a16:creationId xmlns:a16="http://schemas.microsoft.com/office/drawing/2014/main" id="{6070EF86-FCAA-179E-64B2-5154B57D156E}"/>
              </a:ext>
            </a:extLst>
          </p:cNvPr>
          <p:cNvSpPr>
            <a:spLocks noGrp="1"/>
          </p:cNvSpPr>
          <p:nvPr>
            <p:ph type="body" sz="quarter" idx="12" hasCustomPrompt="1"/>
          </p:nvPr>
        </p:nvSpPr>
        <p:spPr>
          <a:xfrm>
            <a:off x="2124441" y="1561419"/>
            <a:ext cx="7069054" cy="897094"/>
          </a:xfrm>
        </p:spPr>
        <p:txBody>
          <a:bodyPr/>
          <a:lstStyle>
            <a:lvl1pPr marL="0" indent="0">
              <a:buNone/>
              <a:defRPr/>
            </a:lvl1pPr>
          </a:lstStyle>
          <a:p>
            <a:pPr lvl="0"/>
            <a:r>
              <a:rPr lang="en-US"/>
              <a:t>Click to edit TESS-Full instructions.</a:t>
            </a:r>
          </a:p>
        </p:txBody>
      </p:sp>
      <p:sp>
        <p:nvSpPr>
          <p:cNvPr id="12" name="Picture Placeholder 11" descr="An image of a QR code for the TN-TAN End of Session Survey Link.">
            <a:extLst>
              <a:ext uri="{FF2B5EF4-FFF2-40B4-BE49-F238E27FC236}">
                <a16:creationId xmlns:a16="http://schemas.microsoft.com/office/drawing/2014/main" id="{44140608-FFB3-C46A-5FED-711D23AE250C}"/>
              </a:ext>
            </a:extLst>
          </p:cNvPr>
          <p:cNvSpPr>
            <a:spLocks noGrp="1"/>
          </p:cNvSpPr>
          <p:nvPr>
            <p:ph type="pic" sz="quarter" idx="13"/>
          </p:nvPr>
        </p:nvSpPr>
        <p:spPr>
          <a:xfrm>
            <a:off x="9297988" y="2124184"/>
            <a:ext cx="2770187" cy="2046288"/>
          </a:xfrm>
        </p:spPr>
        <p:txBody>
          <a:bodyPr/>
          <a:lstStyle/>
          <a:p>
            <a:endParaRPr lang="en-US"/>
          </a:p>
        </p:txBody>
      </p:sp>
      <p:sp>
        <p:nvSpPr>
          <p:cNvPr id="14" name="Text Placeholder 13">
            <a:extLst>
              <a:ext uri="{FF2B5EF4-FFF2-40B4-BE49-F238E27FC236}">
                <a16:creationId xmlns:a16="http://schemas.microsoft.com/office/drawing/2014/main" id="{B9875BA1-E678-A0AF-5520-A6EC0B362A38}"/>
              </a:ext>
            </a:extLst>
          </p:cNvPr>
          <p:cNvSpPr>
            <a:spLocks noGrp="1"/>
          </p:cNvSpPr>
          <p:nvPr>
            <p:ph type="body" sz="quarter" idx="14" hasCustomPrompt="1"/>
          </p:nvPr>
        </p:nvSpPr>
        <p:spPr>
          <a:xfrm>
            <a:off x="10728251" y="1493837"/>
            <a:ext cx="1339924" cy="329865"/>
          </a:xfrm>
        </p:spPr>
        <p:txBody>
          <a:bodyPr/>
          <a:lstStyle>
            <a:lvl1pPr>
              <a:buFontTx/>
              <a:buNone/>
              <a:defRPr sz="1800">
                <a:solidFill>
                  <a:schemeClr val="accent1"/>
                </a:solidFill>
              </a:defRPr>
            </a:lvl1pPr>
            <a:lvl2pPr>
              <a:buFontTx/>
              <a:buNone/>
              <a:defRPr/>
            </a:lvl2pPr>
            <a:lvl3pPr>
              <a:buFontTx/>
              <a:buNone/>
              <a:defRPr/>
            </a:lvl3pPr>
            <a:lvl4pPr>
              <a:buFontTx/>
              <a:buNone/>
              <a:defRPr/>
            </a:lvl4pPr>
            <a:lvl5pPr>
              <a:buFontTx/>
              <a:buNone/>
              <a:defRPr/>
            </a:lvl5pPr>
          </a:lstStyle>
          <a:p>
            <a:pPr lvl="0"/>
            <a:r>
              <a:rPr lang="en-US" sz="1800"/>
              <a:t>TESS-Full</a:t>
            </a:r>
            <a:endParaRPr lang="en-US"/>
          </a:p>
        </p:txBody>
      </p:sp>
      <p:sp>
        <p:nvSpPr>
          <p:cNvPr id="16" name="Text Placeholder 15">
            <a:extLst>
              <a:ext uri="{FF2B5EF4-FFF2-40B4-BE49-F238E27FC236}">
                <a16:creationId xmlns:a16="http://schemas.microsoft.com/office/drawing/2014/main" id="{B8EBAA75-7D90-4DC4-C40C-98BAFB4A60F0}"/>
              </a:ext>
            </a:extLst>
          </p:cNvPr>
          <p:cNvSpPr>
            <a:spLocks noGrp="1"/>
          </p:cNvSpPr>
          <p:nvPr>
            <p:ph type="body" sz="quarter" idx="15"/>
          </p:nvPr>
        </p:nvSpPr>
        <p:spPr>
          <a:xfrm>
            <a:off x="2124075" y="2589213"/>
            <a:ext cx="7069138" cy="3694112"/>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5" name="Group 4">
            <a:extLst>
              <a:ext uri="{FF2B5EF4-FFF2-40B4-BE49-F238E27FC236}">
                <a16:creationId xmlns:a16="http://schemas.microsoft.com/office/drawing/2014/main" id="{93A6D9B7-B3B7-2ECD-8C71-D2F3AF38A446}"/>
              </a:ext>
              <a:ext uri="{C183D7F6-B498-43B3-948B-1728B52AA6E4}">
                <adec:decorative xmlns:adec="http://schemas.microsoft.com/office/drawing/2017/decorative" val="1"/>
              </a:ext>
            </a:extLst>
          </p:cNvPr>
          <p:cNvGrpSpPr/>
          <p:nvPr userDrawn="1"/>
        </p:nvGrpSpPr>
        <p:grpSpPr>
          <a:xfrm>
            <a:off x="10259568" y="6035040"/>
            <a:ext cx="1827213" cy="484632"/>
            <a:chOff x="1827213" y="6320184"/>
            <a:chExt cx="1889065" cy="515107"/>
          </a:xfrm>
        </p:grpSpPr>
        <p:pic>
          <p:nvPicPr>
            <p:cNvPr id="6" name="Graphic 5">
              <a:extLst>
                <a:ext uri="{FF2B5EF4-FFF2-40B4-BE49-F238E27FC236}">
                  <a16:creationId xmlns:a16="http://schemas.microsoft.com/office/drawing/2014/main" id="{DD6FF94B-05DC-E54B-B79F-5DBA9F9ED0D6}"/>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0" name="Picture 9" descr="Tennessee Tiered Supports Center logo">
              <a:extLst>
                <a:ext uri="{FF2B5EF4-FFF2-40B4-BE49-F238E27FC236}">
                  <a16:creationId xmlns:a16="http://schemas.microsoft.com/office/drawing/2014/main" id="{69E4C7ED-66D5-3718-3AB6-504157B510E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3748800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come and Attend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2F9D-EA4A-A946-AEC9-E08A0C483C17}"/>
              </a:ext>
            </a:extLst>
          </p:cNvPr>
          <p:cNvSpPr>
            <a:spLocks noGrp="1"/>
          </p:cNvSpPr>
          <p:nvPr>
            <p:ph type="title" hasCustomPrompt="1"/>
          </p:nvPr>
        </p:nvSpPr>
        <p:spPr>
          <a:xfrm>
            <a:off x="633534" y="228600"/>
            <a:ext cx="5460878" cy="1208314"/>
          </a:xfrm>
        </p:spPr>
        <p:txBody>
          <a:bodyPr/>
          <a:lstStyle/>
          <a:p>
            <a:r>
              <a:rPr lang="en-US"/>
              <a:t>Welcome and Attendance</a:t>
            </a:r>
          </a:p>
        </p:txBody>
      </p:sp>
      <p:sp>
        <p:nvSpPr>
          <p:cNvPr id="21" name="Text Placeholder 6">
            <a:extLst>
              <a:ext uri="{FF2B5EF4-FFF2-40B4-BE49-F238E27FC236}">
                <a16:creationId xmlns:a16="http://schemas.microsoft.com/office/drawing/2014/main" id="{F2D5930A-0BA7-8149-A1AB-61D9005E3E6C}"/>
              </a:ext>
            </a:extLst>
          </p:cNvPr>
          <p:cNvSpPr>
            <a:spLocks noGrp="1"/>
          </p:cNvSpPr>
          <p:nvPr>
            <p:ph type="body" sz="quarter" idx="11"/>
          </p:nvPr>
        </p:nvSpPr>
        <p:spPr>
          <a:xfrm>
            <a:off x="633534" y="1531919"/>
            <a:ext cx="5460878" cy="4335485"/>
          </a:xfrm>
        </p:spPr>
        <p:txBody>
          <a:bodyPr/>
          <a:lstStyle>
            <a:lvl1pPr>
              <a:spcBef>
                <a:spcPts val="0"/>
              </a:spcBef>
              <a:spcAft>
                <a:spcPts val="1200"/>
              </a:spcAft>
              <a:buClr>
                <a:srgbClr val="000000"/>
              </a:buClr>
              <a:buFont typeface="Arial" panose="020B0604020202020204" pitchFamily="34" charset="0"/>
              <a:buChar char="•"/>
              <a:defRPr/>
            </a:lvl1pPr>
            <a:lvl2pPr>
              <a:spcBef>
                <a:spcPts val="0"/>
              </a:spcBef>
              <a:spcAft>
                <a:spcPts val="1200"/>
              </a:spcAft>
              <a:buClr>
                <a:srgbClr val="000000"/>
              </a:buClr>
              <a:buFont typeface="Courier New" panose="02070309020205020404" pitchFamily="49" charset="0"/>
              <a:buChar char="o"/>
              <a:defRPr/>
            </a:lvl2pPr>
            <a:lvl3pPr>
              <a:spcBef>
                <a:spcPts val="0"/>
              </a:spcBef>
              <a:spcAft>
                <a:spcPts val="1200"/>
              </a:spcAft>
              <a:buClr>
                <a:srgbClr val="000000"/>
              </a:buClr>
              <a:buFont typeface="Wingdings" pitchFamily="2" charset="2"/>
              <a:buChar char="§"/>
              <a:defRPr/>
            </a:lvl3pPr>
            <a:lvl4pPr>
              <a:spcBef>
                <a:spcPts val="0"/>
              </a:spcBef>
              <a:spcAft>
                <a:spcPts val="1200"/>
              </a:spcAft>
              <a:buClr>
                <a:srgbClr val="000000"/>
              </a:buClr>
              <a:defRPr/>
            </a:lvl4pPr>
            <a:lvl5pPr>
              <a:spcBef>
                <a:spcPts val="0"/>
              </a:spcBef>
              <a:spcAft>
                <a:spcPts val="1200"/>
              </a:spcAft>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8A814912-9EAF-4346-926C-B51428900FFA}"/>
              </a:ext>
            </a:extLst>
          </p:cNvPr>
          <p:cNvSpPr>
            <a:spLocks noGrp="1"/>
          </p:cNvSpPr>
          <p:nvPr>
            <p:ph type="pic" sz="quarter" idx="10"/>
          </p:nvPr>
        </p:nvSpPr>
        <p:spPr>
          <a:xfrm>
            <a:off x="7007225" y="0"/>
            <a:ext cx="5181600" cy="6858000"/>
          </a:xfrm>
          <a:gradFill>
            <a:gsLst>
              <a:gs pos="0">
                <a:schemeClr val="accent2"/>
              </a:gs>
              <a:gs pos="83000">
                <a:schemeClr val="accent2">
                  <a:lumMod val="75000"/>
                </a:schemeClr>
              </a:gs>
              <a:gs pos="98000">
                <a:schemeClr val="accent2">
                  <a:lumMod val="50000"/>
                </a:schemeClr>
              </a:gs>
            </a:gsLst>
            <a:lin ang="4800000" scaled="0"/>
          </a:gradFill>
        </p:spPr>
        <p:txBody>
          <a:bodyPr/>
          <a:lstStyle>
            <a:lvl1pPr marL="0" indent="0">
              <a:buNone/>
              <a:defRPr/>
            </a:lvl1pPr>
          </a:lstStyle>
          <a:p>
            <a:r>
              <a:rPr lang="en-US"/>
              <a:t>Click icon to add picture</a:t>
            </a:r>
          </a:p>
        </p:txBody>
      </p:sp>
      <p:grpSp>
        <p:nvGrpSpPr>
          <p:cNvPr id="5" name="Group 4">
            <a:extLst>
              <a:ext uri="{FF2B5EF4-FFF2-40B4-BE49-F238E27FC236}">
                <a16:creationId xmlns:a16="http://schemas.microsoft.com/office/drawing/2014/main" id="{614080F5-2767-0E40-93F1-EADF6F3F72A1}"/>
              </a:ext>
              <a:ext uri="{C183D7F6-B498-43B3-948B-1728B52AA6E4}">
                <adec:decorative xmlns:adec="http://schemas.microsoft.com/office/drawing/2017/decorative" val="1"/>
              </a:ext>
            </a:extLst>
          </p:cNvPr>
          <p:cNvGrpSpPr/>
          <p:nvPr userDrawn="1"/>
        </p:nvGrpSpPr>
        <p:grpSpPr>
          <a:xfrm rot="16200000">
            <a:off x="3226240" y="3199707"/>
            <a:ext cx="6858000" cy="458586"/>
            <a:chOff x="0" y="6170814"/>
            <a:chExt cx="12188825" cy="458586"/>
          </a:xfrm>
        </p:grpSpPr>
        <p:sp>
          <p:nvSpPr>
            <p:cNvPr id="6" name="Rectangle 5">
              <a:extLst>
                <a:ext uri="{FF2B5EF4-FFF2-40B4-BE49-F238E27FC236}">
                  <a16:creationId xmlns:a16="http://schemas.microsoft.com/office/drawing/2014/main" id="{4B205986-3ABF-7D40-8499-0D43ECEE93E7}"/>
                </a:ext>
              </a:extLst>
            </p:cNvPr>
            <p:cNvSpPr/>
            <p:nvPr userDrawn="1"/>
          </p:nvSpPr>
          <p:spPr>
            <a:xfrm>
              <a:off x="0" y="6170814"/>
              <a:ext cx="12188825"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8C1B07-7A1F-8749-9800-562E303C1C8C}"/>
                </a:ext>
              </a:extLst>
            </p:cNvPr>
            <p:cNvSpPr/>
            <p:nvPr userDrawn="1"/>
          </p:nvSpPr>
          <p:spPr>
            <a:xfrm>
              <a:off x="0" y="6354387"/>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72E40A-BB33-554E-8E17-4B0F743DD49F}"/>
                </a:ext>
              </a:extLst>
            </p:cNvPr>
            <p:cNvSpPr/>
            <p:nvPr userDrawn="1"/>
          </p:nvSpPr>
          <p:spPr>
            <a:xfrm>
              <a:off x="0" y="6537960"/>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9" name="Footer Placeholder 8">
            <a:extLst>
              <a:ext uri="{FF2B5EF4-FFF2-40B4-BE49-F238E27FC236}">
                <a16:creationId xmlns:a16="http://schemas.microsoft.com/office/drawing/2014/main" id="{DA101772-A8B8-A02B-A184-5DAF0C806103}"/>
              </a:ext>
              <a:ext uri="{C183D7F6-B498-43B3-948B-1728B52AA6E4}">
                <adec:decorative xmlns:adec="http://schemas.microsoft.com/office/drawing/2017/decorative" val="1"/>
              </a:ext>
            </a:extLst>
          </p:cNvPr>
          <p:cNvSpPr>
            <a:spLocks noGrp="1"/>
          </p:cNvSpPr>
          <p:nvPr>
            <p:ph type="ftr" sz="quarter" idx="13"/>
          </p:nvPr>
        </p:nvSpPr>
        <p:spPr>
          <a:xfrm>
            <a:off x="1949904" y="6547305"/>
            <a:ext cx="2995330" cy="342246"/>
          </a:xfrm>
        </p:spPr>
        <p:txBody>
          <a:bodyPr/>
          <a:lstStyle>
            <a:lvl1pPr>
              <a:defRPr>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996A9E91-F0C3-2634-23C0-C219FF9532CA}"/>
              </a:ext>
              <a:ext uri="{C183D7F6-B498-43B3-948B-1728B52AA6E4}">
                <adec:decorative xmlns:adec="http://schemas.microsoft.com/office/drawing/2017/decorative" val="1"/>
              </a:ext>
            </a:extLst>
          </p:cNvPr>
          <p:cNvGrpSpPr/>
          <p:nvPr userDrawn="1"/>
        </p:nvGrpSpPr>
        <p:grpSpPr>
          <a:xfrm>
            <a:off x="0" y="6307084"/>
            <a:ext cx="1827213" cy="484632"/>
            <a:chOff x="1827213" y="6320184"/>
            <a:chExt cx="1889065" cy="515107"/>
          </a:xfrm>
        </p:grpSpPr>
        <p:pic>
          <p:nvPicPr>
            <p:cNvPr id="16" name="Graphic 15">
              <a:extLst>
                <a:ext uri="{FF2B5EF4-FFF2-40B4-BE49-F238E27FC236}">
                  <a16:creationId xmlns:a16="http://schemas.microsoft.com/office/drawing/2014/main" id="{C5273270-4D6C-9DDE-AE64-C7E17831D1B5}"/>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7" name="Picture 16" descr="Tennessee Tiered Supports Center logo">
              <a:extLst>
                <a:ext uri="{FF2B5EF4-FFF2-40B4-BE49-F238E27FC236}">
                  <a16:creationId xmlns:a16="http://schemas.microsoft.com/office/drawing/2014/main" id="{4377B015-3D22-0CBF-DFC9-05CA5B66EE5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7557221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and Disclaimer">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6AC5AEF8-E7BB-1D4F-A049-B1E811BC617B}"/>
              </a:ext>
            </a:extLst>
          </p:cNvPr>
          <p:cNvSpPr>
            <a:spLocks noGrp="1"/>
          </p:cNvSpPr>
          <p:nvPr>
            <p:ph type="title" hasCustomPrompt="1"/>
          </p:nvPr>
        </p:nvSpPr>
        <p:spPr>
          <a:xfrm>
            <a:off x="2133468" y="228600"/>
            <a:ext cx="959209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Thank you!</a:t>
            </a:r>
          </a:p>
        </p:txBody>
      </p:sp>
      <p:sp>
        <p:nvSpPr>
          <p:cNvPr id="8" name="Text Placeholder 4">
            <a:extLst>
              <a:ext uri="{FF2B5EF4-FFF2-40B4-BE49-F238E27FC236}">
                <a16:creationId xmlns:a16="http://schemas.microsoft.com/office/drawing/2014/main" id="{84660F89-3C72-2B46-B3F5-11717829B5F7}"/>
              </a:ext>
            </a:extLst>
          </p:cNvPr>
          <p:cNvSpPr>
            <a:spLocks noGrp="1"/>
          </p:cNvSpPr>
          <p:nvPr>
            <p:ph type="body" sz="quarter" idx="10"/>
          </p:nvPr>
        </p:nvSpPr>
        <p:spPr>
          <a:xfrm>
            <a:off x="2133468" y="1531918"/>
            <a:ext cx="9592096" cy="2250624"/>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9E3EC3A5-8DCE-854F-BBDA-489A49DBA4BB}"/>
              </a:ext>
              <a:ext uri="{C183D7F6-B498-43B3-948B-1728B52AA6E4}">
                <adec:decorative xmlns:adec="http://schemas.microsoft.com/office/drawing/2017/decorative" val="1"/>
              </a:ext>
            </a:extLst>
          </p:cNvPr>
          <p:cNvGrpSpPr/>
          <p:nvPr userDrawn="1"/>
        </p:nvGrpSpPr>
        <p:grpSpPr>
          <a:xfrm>
            <a:off x="0" y="5953038"/>
            <a:ext cx="12188825" cy="458586"/>
            <a:chOff x="0" y="6170814"/>
            <a:chExt cx="12188825" cy="458586"/>
          </a:xfrm>
        </p:grpSpPr>
        <p:sp>
          <p:nvSpPr>
            <p:cNvPr id="4" name="Rectangle 3">
              <a:extLst>
                <a:ext uri="{FF2B5EF4-FFF2-40B4-BE49-F238E27FC236}">
                  <a16:creationId xmlns:a16="http://schemas.microsoft.com/office/drawing/2014/main" id="{AF2FE6E9-E9DF-AB40-9AE7-7D62BD427FF7}"/>
                </a:ext>
              </a:extLst>
            </p:cNvPr>
            <p:cNvSpPr/>
            <p:nvPr userDrawn="1"/>
          </p:nvSpPr>
          <p:spPr>
            <a:xfrm>
              <a:off x="0" y="6170814"/>
              <a:ext cx="12188825"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1E78ED1-F414-6C40-90F3-F5AFF60C4045}"/>
                </a:ext>
              </a:extLst>
            </p:cNvPr>
            <p:cNvSpPr/>
            <p:nvPr userDrawn="1"/>
          </p:nvSpPr>
          <p:spPr>
            <a:xfrm>
              <a:off x="0" y="6354387"/>
              <a:ext cx="12188825" cy="914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2DCB7BFD-68C1-FC4D-823C-BBFB370FA89C}"/>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7388F303-BD04-1949-8375-D52BF73748A8}"/>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1" name="Text Placeholder 10">
            <a:extLst>
              <a:ext uri="{FF2B5EF4-FFF2-40B4-BE49-F238E27FC236}">
                <a16:creationId xmlns:a16="http://schemas.microsoft.com/office/drawing/2014/main" id="{B11B57E4-F285-712F-31F2-35D6E005C6BA}"/>
              </a:ext>
            </a:extLst>
          </p:cNvPr>
          <p:cNvSpPr>
            <a:spLocks noGrp="1"/>
          </p:cNvSpPr>
          <p:nvPr>
            <p:ph type="body" sz="quarter" idx="13" hasCustomPrompt="1"/>
          </p:nvPr>
        </p:nvSpPr>
        <p:spPr>
          <a:xfrm>
            <a:off x="1938814" y="3827534"/>
            <a:ext cx="10138410" cy="2114410"/>
          </a:xfrm>
        </p:spPr>
        <p:txBody>
          <a:bodyPr/>
          <a:lstStyle>
            <a:lvl1pPr marL="0" marR="0" indent="0" algn="l" defTabSz="685629" rtl="0" eaLnBrk="1" fontAlgn="auto" latinLnBrk="0" hangingPunct="1">
              <a:lnSpc>
                <a:spcPct val="100000"/>
              </a:lnSpc>
              <a:spcBef>
                <a:spcPts val="0"/>
              </a:spcBef>
              <a:spcAft>
                <a:spcPts val="0"/>
              </a:spcAft>
              <a:buClr>
                <a:srgbClr val="3C3E40"/>
              </a:buClr>
              <a:buSzTx/>
              <a:buFont typeface="Wingdings" panose="05000000000000000000" pitchFamily="2" charset="2"/>
              <a:buNone/>
              <a:tabLst/>
              <a:defRPr sz="2400"/>
            </a:lvl1pPr>
            <a:lvl2pPr>
              <a:buNone/>
              <a:defRPr/>
            </a:lvl2pPr>
          </a:lstStyle>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solidFill>
                  <a:srgbClr val="000000"/>
                </a:solidFill>
                <a:effectLst/>
                <a:uLnTx/>
                <a:uFillTx/>
                <a:latin typeface="Arial"/>
                <a:ea typeface="Open Sans"/>
                <a:cs typeface="Open Sans"/>
              </a:rPr>
              <a:t>Permission is granted to use and copy these materials for noncommercial</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solidFill>
                  <a:srgbClr val="000000"/>
                </a:solidFill>
                <a:effectLst/>
                <a:uLnTx/>
                <a:uFillTx/>
                <a:latin typeface="Arial"/>
                <a:ea typeface="Open Sans"/>
                <a:cs typeface="Open Sans"/>
              </a:rPr>
              <a:t>educational purposes with attribution credit to the Tennessee</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solidFill>
                  <a:srgbClr val="000000"/>
                </a:solidFill>
                <a:effectLst/>
                <a:uLnTx/>
                <a:uFillTx/>
                <a:latin typeface="Arial"/>
                <a:ea typeface="Open Sans"/>
                <a:cs typeface="Open Sans"/>
              </a:rPr>
              <a:t>Department of Education. If you wish to use these materials for reasons</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solidFill>
                  <a:srgbClr val="000000"/>
                </a:solidFill>
                <a:effectLst/>
                <a:uLnTx/>
                <a:uFillTx/>
                <a:latin typeface="Arial"/>
                <a:ea typeface="Open Sans"/>
                <a:cs typeface="Open Sans"/>
              </a:rPr>
              <a:t>other than noncommercial educational purposes, please contact the</a:t>
            </a:r>
          </a:p>
          <a:p>
            <a:pPr marL="257111" marR="0" lvl="0" indent="-257111"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sz="2400" b="0" i="1" u="none" strike="noStrike" kern="1200" cap="none" spc="0" normalizeH="0" baseline="0" noProof="0">
                <a:ln>
                  <a:noFill/>
                </a:ln>
                <a:solidFill>
                  <a:srgbClr val="000000"/>
                </a:solidFill>
                <a:effectLst/>
                <a:uLnTx/>
                <a:uFillTx/>
                <a:latin typeface="Arial"/>
                <a:ea typeface="Open Sans"/>
                <a:cs typeface="Open Sans"/>
              </a:rPr>
              <a:t>Office of General Counsel at (615) 741-2921.</a:t>
            </a:r>
          </a:p>
          <a:p>
            <a:pPr marL="0" marR="0" lvl="0" indent="0"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endParaRPr kumimoji="0" lang="en-US" sz="1800" b="0" i="1" u="none" strike="noStrike" kern="1200" cap="none" spc="0" normalizeH="0" baseline="0" noProof="0">
              <a:ln>
                <a:noFill/>
              </a:ln>
              <a:solidFill>
                <a:srgbClr val="000000"/>
              </a:solidFill>
              <a:effectLst/>
              <a:uLnTx/>
              <a:uFillTx/>
              <a:latin typeface="Arial"/>
              <a:ea typeface="Open Sans"/>
              <a:cs typeface="Open Sans"/>
            </a:endParaRPr>
          </a:p>
        </p:txBody>
      </p:sp>
      <p:sp>
        <p:nvSpPr>
          <p:cNvPr id="3" name="Footer Placeholder 2">
            <a:extLst>
              <a:ext uri="{FF2B5EF4-FFF2-40B4-BE49-F238E27FC236}">
                <a16:creationId xmlns:a16="http://schemas.microsoft.com/office/drawing/2014/main" id="{3C5485D3-6D60-EDAD-88F4-8B6673F84616}"/>
              </a:ext>
              <a:ext uri="{C183D7F6-B498-43B3-948B-1728B52AA6E4}">
                <adec:decorative xmlns:adec="http://schemas.microsoft.com/office/drawing/2017/decorative" val="1"/>
              </a:ext>
            </a:extLst>
          </p:cNvPr>
          <p:cNvSpPr>
            <a:spLocks noGrp="1"/>
          </p:cNvSpPr>
          <p:nvPr>
            <p:ph type="ftr" sz="quarter" idx="12"/>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2" name="Group 1">
            <a:extLst>
              <a:ext uri="{FF2B5EF4-FFF2-40B4-BE49-F238E27FC236}">
                <a16:creationId xmlns:a16="http://schemas.microsoft.com/office/drawing/2014/main" id="{94A64D8D-A492-72D7-589F-9F8BFC274DCA}"/>
              </a:ext>
              <a:ext uri="{C183D7F6-B498-43B3-948B-1728B52AA6E4}">
                <adec:decorative xmlns:adec="http://schemas.microsoft.com/office/drawing/2017/decorative" val="1"/>
              </a:ext>
            </a:extLst>
          </p:cNvPr>
          <p:cNvGrpSpPr/>
          <p:nvPr userDrawn="1"/>
        </p:nvGrpSpPr>
        <p:grpSpPr>
          <a:xfrm>
            <a:off x="1882992" y="6328962"/>
            <a:ext cx="1827213" cy="484632"/>
            <a:chOff x="1827213" y="6320184"/>
            <a:chExt cx="1889065" cy="515107"/>
          </a:xfrm>
        </p:grpSpPr>
        <p:pic>
          <p:nvPicPr>
            <p:cNvPr id="10" name="Graphic 9">
              <a:extLst>
                <a:ext uri="{FF2B5EF4-FFF2-40B4-BE49-F238E27FC236}">
                  <a16:creationId xmlns:a16="http://schemas.microsoft.com/office/drawing/2014/main" id="{DE18532D-8AFF-B726-26ED-D71CB90ABF5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4" name="Picture 13" descr="Tennessee Tiered Supports Center logo">
              <a:extLst>
                <a:ext uri="{FF2B5EF4-FFF2-40B4-BE49-F238E27FC236}">
                  <a16:creationId xmlns:a16="http://schemas.microsoft.com/office/drawing/2014/main" id="{E54C5420-C1D4-05F4-FD23-B01D9105183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400251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CFAAF-5625-7D4D-8E3D-266A07FDB861}"/>
              </a:ext>
            </a:extLst>
          </p:cNvPr>
          <p:cNvSpPr>
            <a:spLocks noGrp="1"/>
          </p:cNvSpPr>
          <p:nvPr>
            <p:ph type="title"/>
          </p:nvPr>
        </p:nvSpPr>
        <p:spPr/>
        <p:txBody>
          <a:bodyPr/>
          <a:lstStyle/>
          <a:p>
            <a:r>
              <a:rPr lang="en-US"/>
              <a:t>Click to edit Master title style</a:t>
            </a:r>
          </a:p>
        </p:txBody>
      </p:sp>
      <p:sp>
        <p:nvSpPr>
          <p:cNvPr id="8" name="Text Placeholder 6">
            <a:extLst>
              <a:ext uri="{FF2B5EF4-FFF2-40B4-BE49-F238E27FC236}">
                <a16:creationId xmlns:a16="http://schemas.microsoft.com/office/drawing/2014/main" id="{3017CB97-2350-5B4F-BB4C-38837643373B}"/>
              </a:ext>
            </a:extLst>
          </p:cNvPr>
          <p:cNvSpPr>
            <a:spLocks noGrp="1"/>
          </p:cNvSpPr>
          <p:nvPr>
            <p:ph type="body" sz="quarter" idx="10"/>
          </p:nvPr>
        </p:nvSpPr>
        <p:spPr>
          <a:xfrm>
            <a:off x="507868" y="1531919"/>
            <a:ext cx="11071516" cy="4335485"/>
          </a:xfrm>
        </p:spPr>
        <p:txBody>
          <a:bodyPr/>
          <a:lstStyle>
            <a:lvl1pPr>
              <a:spcBef>
                <a:spcPts val="0"/>
              </a:spcBef>
              <a:spcAft>
                <a:spcPts val="1200"/>
              </a:spcAft>
              <a:buClr>
                <a:srgbClr val="000000"/>
              </a:buClr>
              <a:buFont typeface="Arial" panose="020B0604020202020204" pitchFamily="34" charset="0"/>
              <a:buChar char="•"/>
              <a:defRPr/>
            </a:lvl1pPr>
            <a:lvl2pPr>
              <a:spcBef>
                <a:spcPts val="0"/>
              </a:spcBef>
              <a:spcAft>
                <a:spcPts val="1200"/>
              </a:spcAft>
              <a:buClr>
                <a:srgbClr val="000000"/>
              </a:buClr>
              <a:buFont typeface="Courier New" panose="02070309020205020404" pitchFamily="49" charset="0"/>
              <a:buChar char="o"/>
              <a:defRPr/>
            </a:lvl2pPr>
            <a:lvl3pPr>
              <a:spcBef>
                <a:spcPts val="0"/>
              </a:spcBef>
              <a:spcAft>
                <a:spcPts val="1200"/>
              </a:spcAft>
              <a:buClr>
                <a:srgbClr val="000000"/>
              </a:buClr>
              <a:buFont typeface="Wingdings" pitchFamily="2" charset="2"/>
              <a:buChar char="§"/>
              <a:defRPr/>
            </a:lvl3pPr>
            <a:lvl4pPr>
              <a:spcBef>
                <a:spcPts val="0"/>
              </a:spcBef>
              <a:spcAft>
                <a:spcPts val="1200"/>
              </a:spcAft>
              <a:buClr>
                <a:srgbClr val="000000"/>
              </a:buClr>
              <a:defRPr/>
            </a:lvl4pPr>
            <a:lvl5pPr>
              <a:spcBef>
                <a:spcPts val="0"/>
              </a:spcBef>
              <a:spcAft>
                <a:spcPts val="1200"/>
              </a:spcAft>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773DBDA3-B720-9B51-3A71-69A102F0EBC0}"/>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grpSp>
        <p:nvGrpSpPr>
          <p:cNvPr id="4" name="Group 3">
            <a:extLst>
              <a:ext uri="{FF2B5EF4-FFF2-40B4-BE49-F238E27FC236}">
                <a16:creationId xmlns:a16="http://schemas.microsoft.com/office/drawing/2014/main" id="{75756E1D-D64A-B72F-0DC3-6C1AD4C12FAB}"/>
              </a:ext>
              <a:ext uri="{C183D7F6-B498-43B3-948B-1728B52AA6E4}">
                <adec:decorative xmlns:adec="http://schemas.microsoft.com/office/drawing/2017/decorative" val="1"/>
              </a:ext>
            </a:extLst>
          </p:cNvPr>
          <p:cNvGrpSpPr/>
          <p:nvPr userDrawn="1"/>
        </p:nvGrpSpPr>
        <p:grpSpPr>
          <a:xfrm>
            <a:off x="10259568" y="5969724"/>
            <a:ext cx="1827213" cy="484632"/>
            <a:chOff x="1827213" y="6320184"/>
            <a:chExt cx="1889065" cy="515107"/>
          </a:xfrm>
        </p:grpSpPr>
        <p:pic>
          <p:nvPicPr>
            <p:cNvPr id="6" name="Graphic 5">
              <a:extLst>
                <a:ext uri="{FF2B5EF4-FFF2-40B4-BE49-F238E27FC236}">
                  <a16:creationId xmlns:a16="http://schemas.microsoft.com/office/drawing/2014/main" id="{31281CDB-018C-93C0-49CA-6926F54D1F7E}"/>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7" name="Picture 6" descr="Tennessee Tiered Supports Center logo">
              <a:extLst>
                <a:ext uri="{FF2B5EF4-FFF2-40B4-BE49-F238E27FC236}">
                  <a16:creationId xmlns:a16="http://schemas.microsoft.com/office/drawing/2014/main" id="{2972AD4B-A18E-3CD6-F85A-0989574E121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40140128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able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73B2B5-0208-6E49-B4DB-F158C5731BA9}"/>
              </a:ext>
            </a:extLst>
          </p:cNvPr>
          <p:cNvSpPr>
            <a:spLocks noGrp="1"/>
          </p:cNvSpPr>
          <p:nvPr>
            <p:ph type="title" hasCustomPrompt="1"/>
          </p:nvPr>
        </p:nvSpPr>
        <p:spPr>
          <a:xfrm>
            <a:off x="2102455" y="228600"/>
            <a:ext cx="9610246" cy="1208314"/>
          </a:xfrm>
        </p:spPr>
        <p:txBody>
          <a:bodyPr>
            <a:normAutofit/>
          </a:bodyPr>
          <a:lstStyle>
            <a:lvl1pPr>
              <a:defRPr sz="3600">
                <a:latin typeface="Georgia" panose="02040502050405020303" pitchFamily="18" charset="0"/>
              </a:defRPr>
            </a:lvl1pPr>
          </a:lstStyle>
          <a:p>
            <a:r>
              <a:rPr lang="en-US">
                <a:latin typeface="Open Sans Light" panose="020B0606030504020204" pitchFamily="34" charset="0"/>
              </a:rPr>
              <a:t>Click to edit Master Title Slide (Materials Example) </a:t>
            </a:r>
          </a:p>
        </p:txBody>
      </p:sp>
      <p:sp>
        <p:nvSpPr>
          <p:cNvPr id="2" name="Rectangle 1">
            <a:extLst>
              <a:ext uri="{FF2B5EF4-FFF2-40B4-BE49-F238E27FC236}">
                <a16:creationId xmlns:a16="http://schemas.microsoft.com/office/drawing/2014/main" id="{4B51C083-0763-45B6-7488-022FBAB4066D}"/>
              </a:ext>
            </a:extLst>
          </p:cNvPr>
          <p:cNvSpPr/>
          <p:nvPr userDrawn="1"/>
        </p:nvSpPr>
        <p:spPr>
          <a:xfrm>
            <a:off x="5"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a:p>
        </p:txBody>
      </p:sp>
      <p:pic>
        <p:nvPicPr>
          <p:cNvPr id="8" name="Picture 7" descr="Tennessee Technical Assistance Network and Tennessee Tiered Supports Center combined logo.&#10;">
            <a:extLst>
              <a:ext uri="{FF2B5EF4-FFF2-40B4-BE49-F238E27FC236}">
                <a16:creationId xmlns:a16="http://schemas.microsoft.com/office/drawing/2014/main" id="{2DEEF628-3A9F-1574-F32D-915CA74C9684}"/>
              </a:ext>
            </a:extLst>
          </p:cNvPr>
          <p:cNvPicPr>
            <a:picLocks noChangeAspect="1"/>
          </p:cNvPicPr>
          <p:nvPr userDrawn="1"/>
        </p:nvPicPr>
        <p:blipFill>
          <a:blip r:embed="rId2"/>
          <a:stretch>
            <a:fillRect/>
          </a:stretch>
        </p:blipFill>
        <p:spPr>
          <a:xfrm>
            <a:off x="8256896" y="6238240"/>
            <a:ext cx="1367876" cy="749656"/>
          </a:xfrm>
          <a:prstGeom prst="rect">
            <a:avLst/>
          </a:prstGeom>
        </p:spPr>
      </p:pic>
      <p:sp>
        <p:nvSpPr>
          <p:cNvPr id="5" name="Content Placeholder 4">
            <a:extLst>
              <a:ext uri="{FF2B5EF4-FFF2-40B4-BE49-F238E27FC236}">
                <a16:creationId xmlns:a16="http://schemas.microsoft.com/office/drawing/2014/main" id="{0C36D73A-EDEE-EFE7-898D-2B334CAD027C}"/>
              </a:ext>
            </a:extLst>
          </p:cNvPr>
          <p:cNvSpPr>
            <a:spLocks noGrp="1"/>
          </p:cNvSpPr>
          <p:nvPr>
            <p:ph sz="quarter" idx="12"/>
          </p:nvPr>
        </p:nvSpPr>
        <p:spPr>
          <a:xfrm>
            <a:off x="2268475" y="2014538"/>
            <a:ext cx="4960173" cy="90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1BB1737-4094-6C92-467E-B2B2927FF0DB}"/>
              </a:ext>
            </a:extLst>
          </p:cNvPr>
          <p:cNvSpPr>
            <a:spLocks noGrp="1"/>
          </p:cNvSpPr>
          <p:nvPr>
            <p:ph sz="quarter" idx="13"/>
          </p:nvPr>
        </p:nvSpPr>
        <p:spPr>
          <a:xfrm>
            <a:off x="6787829" y="3669787"/>
            <a:ext cx="5184991" cy="98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9E41B-0CB1-313D-C88C-3A3C7D9164B6}"/>
              </a:ext>
            </a:extLst>
          </p:cNvPr>
          <p:cNvSpPr>
            <a:spLocks noGrp="1"/>
          </p:cNvSpPr>
          <p:nvPr>
            <p:ph type="body" sz="quarter" idx="11" hasCustomPrompt="1"/>
          </p:nvPr>
        </p:nvSpPr>
        <p:spPr>
          <a:xfrm>
            <a:off x="1962162" y="6391837"/>
            <a:ext cx="4960175" cy="322263"/>
          </a:xfrm>
          <a:prstGeom prst="rect">
            <a:avLst/>
          </a:prstGeom>
        </p:spPr>
        <p:txBody>
          <a:bodyPr anchor="ct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a:t>(Click to add citation)</a:t>
            </a:r>
          </a:p>
        </p:txBody>
      </p:sp>
    </p:spTree>
    <p:extLst>
      <p:ext uri="{BB962C8B-B14F-4D97-AF65-F5344CB8AC3E}">
        <p14:creationId xmlns:p14="http://schemas.microsoft.com/office/powerpoint/2010/main" val="24175319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ustom Layout" userDrawn="1">
  <p:cSld name="2_Custom Layout">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507868" y="228600"/>
            <a:ext cx="11071616" cy="1208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2"/>
              </a:buClr>
              <a:buSzPts val="18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7"/>
          <p:cNvSpPr txBox="1">
            <a:spLocks noGrp="1"/>
          </p:cNvSpPr>
          <p:nvPr>
            <p:ph type="body" idx="1"/>
          </p:nvPr>
        </p:nvSpPr>
        <p:spPr>
          <a:xfrm>
            <a:off x="507868" y="1531923"/>
            <a:ext cx="7387299" cy="4335600"/>
          </a:xfrm>
          <a:prstGeom prst="rect">
            <a:avLst/>
          </a:prstGeom>
          <a:noFill/>
          <a:ln>
            <a:noFill/>
          </a:ln>
        </p:spPr>
        <p:txBody>
          <a:bodyPr spcFirstLastPara="1" wrap="square" lIns="91425" tIns="45700" rIns="91425" bIns="45700" anchor="t" anchorCtr="0">
            <a:normAutofit/>
          </a:bodyPr>
          <a:lstStyle>
            <a:lvl1pPr marL="457063" lvl="0" indent="-380886" algn="l">
              <a:lnSpc>
                <a:spcPct val="100000"/>
              </a:lnSpc>
              <a:spcBef>
                <a:spcPts val="0"/>
              </a:spcBef>
              <a:spcAft>
                <a:spcPts val="0"/>
              </a:spcAft>
              <a:buClr>
                <a:srgbClr val="000000"/>
              </a:buClr>
              <a:buSzPts val="2400"/>
              <a:buFont typeface="Wingdings" panose="05000000000000000000" pitchFamily="2" charset="2"/>
              <a:buChar char="§"/>
              <a:defRPr>
                <a:solidFill>
                  <a:schemeClr val="accent2"/>
                </a:solidFill>
                <a:latin typeface="Arial"/>
                <a:ea typeface="Arial"/>
                <a:cs typeface="Arial"/>
                <a:sym typeface="Arial"/>
              </a:defRPr>
            </a:lvl1pPr>
            <a:lvl2pPr marL="914126" lvl="1" indent="-355493" algn="l">
              <a:lnSpc>
                <a:spcPct val="100000"/>
              </a:lnSpc>
              <a:spcBef>
                <a:spcPts val="900"/>
              </a:spcBef>
              <a:spcAft>
                <a:spcPts val="0"/>
              </a:spcAft>
              <a:buSzPts val="2000"/>
              <a:buChar char="–"/>
              <a:defRPr>
                <a:solidFill>
                  <a:schemeClr val="accent2"/>
                </a:solidFill>
                <a:latin typeface="Arial"/>
                <a:ea typeface="Arial"/>
                <a:cs typeface="Arial"/>
                <a:sym typeface="Arial"/>
              </a:defRPr>
            </a:lvl2pPr>
            <a:lvl3pPr marL="1371189" lvl="2" indent="-342797" algn="l">
              <a:lnSpc>
                <a:spcPct val="100000"/>
              </a:lnSpc>
              <a:spcBef>
                <a:spcPts val="900"/>
              </a:spcBef>
              <a:spcAft>
                <a:spcPts val="0"/>
              </a:spcAft>
              <a:buSzPts val="1800"/>
              <a:buChar char="•"/>
              <a:defRPr>
                <a:solidFill>
                  <a:schemeClr val="accent2"/>
                </a:solidFill>
                <a:latin typeface="Arial"/>
                <a:ea typeface="Arial"/>
                <a:cs typeface="Arial"/>
                <a:sym typeface="Arial"/>
              </a:defRPr>
            </a:lvl3pPr>
            <a:lvl4pPr marL="1828251" lvl="3" indent="-330101" algn="l">
              <a:lnSpc>
                <a:spcPct val="100000"/>
              </a:lnSpc>
              <a:spcBef>
                <a:spcPts val="900"/>
              </a:spcBef>
              <a:spcAft>
                <a:spcPts val="0"/>
              </a:spcAft>
              <a:buSzPts val="1600"/>
              <a:buChar char="o"/>
              <a:defRPr>
                <a:solidFill>
                  <a:schemeClr val="accent2"/>
                </a:solidFill>
                <a:latin typeface="Arial"/>
                <a:ea typeface="Arial"/>
                <a:cs typeface="Arial"/>
                <a:sym typeface="Arial"/>
              </a:defRPr>
            </a:lvl4pPr>
            <a:lvl5pPr marL="2285314" lvl="4" indent="-317405" algn="l">
              <a:lnSpc>
                <a:spcPct val="100000"/>
              </a:lnSpc>
              <a:spcBef>
                <a:spcPts val="900"/>
              </a:spcBef>
              <a:spcAft>
                <a:spcPts val="0"/>
              </a:spcAft>
              <a:buSzPts val="1400"/>
              <a:buChar char="»"/>
              <a:defRPr>
                <a:solidFill>
                  <a:schemeClr val="accent2"/>
                </a:solidFill>
                <a:latin typeface="Arial"/>
                <a:ea typeface="Arial"/>
                <a:cs typeface="Arial"/>
                <a:sym typeface="Arial"/>
              </a:defRPr>
            </a:lvl5pPr>
            <a:lvl6pPr marL="2742377" lvl="5" indent="-342797" algn="l">
              <a:lnSpc>
                <a:spcPct val="100000"/>
              </a:lnSpc>
              <a:spcBef>
                <a:spcPts val="900"/>
              </a:spcBef>
              <a:spcAft>
                <a:spcPts val="0"/>
              </a:spcAft>
              <a:buClr>
                <a:schemeClr val="dk1"/>
              </a:buClr>
              <a:buSzPts val="1800"/>
              <a:buChar char="•"/>
              <a:defRPr/>
            </a:lvl6pPr>
            <a:lvl7pPr marL="3199440" lvl="6" indent="-342797" algn="l">
              <a:lnSpc>
                <a:spcPct val="100000"/>
              </a:lnSpc>
              <a:spcBef>
                <a:spcPts val="360"/>
              </a:spcBef>
              <a:spcAft>
                <a:spcPts val="0"/>
              </a:spcAft>
              <a:buClr>
                <a:schemeClr val="dk1"/>
              </a:buClr>
              <a:buSzPts val="1800"/>
              <a:buChar char="•"/>
              <a:defRPr/>
            </a:lvl7pPr>
            <a:lvl8pPr marL="3656503" lvl="7" indent="-342797" algn="l">
              <a:lnSpc>
                <a:spcPct val="100000"/>
              </a:lnSpc>
              <a:spcBef>
                <a:spcPts val="360"/>
              </a:spcBef>
              <a:spcAft>
                <a:spcPts val="0"/>
              </a:spcAft>
              <a:buClr>
                <a:schemeClr val="dk1"/>
              </a:buClr>
              <a:buSzPts val="1800"/>
              <a:buChar char="•"/>
              <a:defRPr/>
            </a:lvl8pPr>
            <a:lvl9pPr marL="4113566" lvl="8" indent="-342797" algn="l">
              <a:lnSpc>
                <a:spcPct val="100000"/>
              </a:lnSpc>
              <a:spcBef>
                <a:spcPts val="360"/>
              </a:spcBef>
              <a:spcAft>
                <a:spcPts val="0"/>
              </a:spcAft>
              <a:buClr>
                <a:schemeClr val="dk1"/>
              </a:buClr>
              <a:buSzPts val="1800"/>
              <a:buChar char="•"/>
              <a:defRPr/>
            </a:lvl9pPr>
          </a:lstStyle>
          <a:p>
            <a:endParaRPr/>
          </a:p>
        </p:txBody>
      </p:sp>
      <p:pic>
        <p:nvPicPr>
          <p:cNvPr id="2" name="Graphic 1">
            <a:extLst>
              <a:ext uri="{FF2B5EF4-FFF2-40B4-BE49-F238E27FC236}">
                <a16:creationId xmlns:a16="http://schemas.microsoft.com/office/drawing/2014/main" id="{610B5DA0-B723-5F5E-130B-869097EFA751}"/>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0138513" y="5867523"/>
            <a:ext cx="1542444" cy="533178"/>
          </a:xfrm>
          <a:prstGeom prst="rect">
            <a:avLst/>
          </a:prstGeom>
        </p:spPr>
      </p:pic>
      <p:sp>
        <p:nvSpPr>
          <p:cNvPr id="4" name="Footer Placeholder 3">
            <a:extLst>
              <a:ext uri="{FF2B5EF4-FFF2-40B4-BE49-F238E27FC236}">
                <a16:creationId xmlns:a16="http://schemas.microsoft.com/office/drawing/2014/main" id="{2555FDF2-77C4-CB82-948B-183CA2D3B9B5}"/>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rgbClr val="000000"/>
                </a:solidFill>
              </a:defRPr>
            </a:lvl1pPr>
          </a:lstStyle>
          <a:p>
            <a:r>
              <a:rPr lang="en-US"/>
              <a:t>© Tennessee Department of Education </a:t>
            </a:r>
            <a:endParaRPr lang="id-ID"/>
          </a:p>
          <a:p>
            <a:endParaRPr lang="en-US"/>
          </a:p>
        </p:txBody>
      </p:sp>
    </p:spTree>
    <p:extLst>
      <p:ext uri="{BB962C8B-B14F-4D97-AF65-F5344CB8AC3E}">
        <p14:creationId xmlns:p14="http://schemas.microsoft.com/office/powerpoint/2010/main" val="40978113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About Us">
    <p:spTree>
      <p:nvGrpSpPr>
        <p:cNvPr id="1" name=""/>
        <p:cNvGrpSpPr/>
        <p:nvPr/>
      </p:nvGrpSpPr>
      <p:grpSpPr>
        <a:xfrm>
          <a:off x="0" y="0"/>
          <a:ext cx="0" cy="0"/>
          <a:chOff x="0" y="0"/>
          <a:chExt cx="0" cy="0"/>
        </a:xfrm>
      </p:grpSpPr>
      <p:sp>
        <p:nvSpPr>
          <p:cNvPr id="7" name="Google Shape;12;p21">
            <a:extLst>
              <a:ext uri="{FF2B5EF4-FFF2-40B4-BE49-F238E27FC236}">
                <a16:creationId xmlns:a16="http://schemas.microsoft.com/office/drawing/2014/main" id="{2BA5FEDA-B28E-E34A-79B5-D1659F0F2AED}"/>
              </a:ext>
              <a:ext uri="{C183D7F6-B498-43B3-948B-1728B52AA6E4}">
                <adec:decorative xmlns:adec="http://schemas.microsoft.com/office/drawing/2017/decorative" val="1"/>
              </a:ext>
            </a:extLst>
          </p:cNvPr>
          <p:cNvSpPr txBox="1"/>
          <p:nvPr/>
        </p:nvSpPr>
        <p:spPr>
          <a:xfrm>
            <a:off x="7032345" y="6515759"/>
            <a:ext cx="5105401" cy="236981"/>
          </a:xfrm>
          <a:prstGeom prst="rect">
            <a:avLst/>
          </a:prstGeom>
          <a:noFill/>
          <a:ln>
            <a:noFill/>
          </a:ln>
        </p:spPr>
        <p:txBody>
          <a:bodyPr spcFirstLastPara="1" wrap="square" lIns="91401" tIns="45688" rIns="91401" bIns="45688" anchor="t" anchorCtr="0">
            <a:noAutofit/>
          </a:bodyPr>
          <a:lstStyle/>
          <a:p>
            <a:pPr marL="0" marR="0" lvl="0" indent="0" algn="r" rtl="0">
              <a:lnSpc>
                <a:spcPct val="100000"/>
              </a:lnSpc>
              <a:spcBef>
                <a:spcPts val="0"/>
              </a:spcBef>
              <a:spcAft>
                <a:spcPts val="0"/>
              </a:spcAft>
              <a:buClr>
                <a:schemeClr val="dk1"/>
              </a:buClr>
              <a:buSzPts val="750"/>
              <a:buFont typeface="Noto Sans Symbols"/>
              <a:buNone/>
            </a:pPr>
            <a:r>
              <a:rPr lang="en-US" sz="1200" b="0" i="0" u="none" strike="noStrike" cap="none">
                <a:solidFill>
                  <a:schemeClr val="tx1">
                    <a:lumMod val="50000"/>
                  </a:schemeClr>
                </a:solidFill>
                <a:latin typeface="Arial" panose="020B0604020202020204" pitchFamily="34" charset="0"/>
                <a:ea typeface="Open Sans"/>
                <a:cs typeface="Arial" panose="020B0604020202020204" pitchFamily="34" charset="0"/>
                <a:sym typeface="Open Sans"/>
              </a:rPr>
              <a:t>© Tennessee Department of Education </a:t>
            </a:r>
            <a:endParaRPr sz="1200" b="0" i="0" u="none" strike="noStrike" cap="none">
              <a:solidFill>
                <a:schemeClr val="tx1">
                  <a:lumMod val="50000"/>
                </a:schemeClr>
              </a:solidFill>
              <a:latin typeface="Arial" panose="020B0604020202020204" pitchFamily="34" charset="0"/>
              <a:ea typeface="Open Sans"/>
              <a:cs typeface="Arial" panose="020B0604020202020204" pitchFamily="34" charset="0"/>
              <a:sym typeface="Open Sans"/>
            </a:endParaRPr>
          </a:p>
        </p:txBody>
      </p:sp>
      <p:sp>
        <p:nvSpPr>
          <p:cNvPr id="3" name="Text Placeholder 2">
            <a:extLst>
              <a:ext uri="{FF2B5EF4-FFF2-40B4-BE49-F238E27FC236}">
                <a16:creationId xmlns:a16="http://schemas.microsoft.com/office/drawing/2014/main" id="{E8BE162F-42EE-5150-D836-C0985150B0E6}"/>
              </a:ext>
            </a:extLst>
          </p:cNvPr>
          <p:cNvSpPr>
            <a:spLocks noGrp="1"/>
          </p:cNvSpPr>
          <p:nvPr>
            <p:ph type="body" sz="quarter" idx="10"/>
          </p:nvPr>
        </p:nvSpPr>
        <p:spPr>
          <a:xfrm>
            <a:off x="571501" y="209550"/>
            <a:ext cx="11029950" cy="1054100"/>
          </a:xfrm>
        </p:spPr>
        <p:txBody>
          <a:bodyPr anchor="ctr"/>
          <a:lstStyle>
            <a:lvl1pPr>
              <a:buNone/>
              <a:defRPr sz="3599" b="1">
                <a:solidFill>
                  <a:schemeClr val="accent2"/>
                </a:solidFill>
                <a:latin typeface="Georgia" panose="02040502050405020303" pitchFamily="18" charset="0"/>
              </a:defRPr>
            </a:lvl1pPr>
          </a:lstStyle>
          <a:p>
            <a:pPr lvl="0"/>
            <a:endParaRPr lang="en-US"/>
          </a:p>
        </p:txBody>
      </p:sp>
      <p:grpSp>
        <p:nvGrpSpPr>
          <p:cNvPr id="9" name="Group 8">
            <a:extLst>
              <a:ext uri="{FF2B5EF4-FFF2-40B4-BE49-F238E27FC236}">
                <a16:creationId xmlns:a16="http://schemas.microsoft.com/office/drawing/2014/main" id="{A3646F4C-D47D-82C6-6968-313C59D63525}"/>
              </a:ext>
              <a:ext uri="{C183D7F6-B498-43B3-948B-1728B52AA6E4}">
                <adec:decorative xmlns:adec="http://schemas.microsoft.com/office/drawing/2017/decorative" val="1"/>
              </a:ext>
            </a:extLst>
          </p:cNvPr>
          <p:cNvGrpSpPr/>
          <p:nvPr userDrawn="1"/>
        </p:nvGrpSpPr>
        <p:grpSpPr>
          <a:xfrm>
            <a:off x="10487482" y="6096120"/>
            <a:ext cx="1508709" cy="381539"/>
            <a:chOff x="1827213" y="6320184"/>
            <a:chExt cx="1889065" cy="515107"/>
          </a:xfrm>
        </p:grpSpPr>
        <p:pic>
          <p:nvPicPr>
            <p:cNvPr id="11" name="Graphic 10">
              <a:extLst>
                <a:ext uri="{FF2B5EF4-FFF2-40B4-BE49-F238E27FC236}">
                  <a16:creationId xmlns:a16="http://schemas.microsoft.com/office/drawing/2014/main" id="{62C325CF-B2B0-62B4-DB95-F7AABC4DD17A}"/>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2" name="Picture 11" descr="Tennessee Tiered Supports Center logo">
              <a:extLst>
                <a:ext uri="{FF2B5EF4-FFF2-40B4-BE49-F238E27FC236}">
                  <a16:creationId xmlns:a16="http://schemas.microsoft.com/office/drawing/2014/main" id="{71A4AFA1-0FB6-FF03-9B0E-DB94BD8D161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
        <p:nvSpPr>
          <p:cNvPr id="8" name="Online Image Placeholder 7">
            <a:extLst>
              <a:ext uri="{FF2B5EF4-FFF2-40B4-BE49-F238E27FC236}">
                <a16:creationId xmlns:a16="http://schemas.microsoft.com/office/drawing/2014/main" id="{6D250899-A0C9-BB30-AAEB-4BFAA61C9B9D}"/>
              </a:ext>
            </a:extLst>
          </p:cNvPr>
          <p:cNvSpPr>
            <a:spLocks noGrp="1"/>
          </p:cNvSpPr>
          <p:nvPr>
            <p:ph type="clipArt" sz="quarter" idx="11"/>
          </p:nvPr>
        </p:nvSpPr>
        <p:spPr>
          <a:xfrm>
            <a:off x="571501" y="1558925"/>
            <a:ext cx="11029950" cy="2984046"/>
          </a:xfrm>
        </p:spPr>
        <p:txBody>
          <a:bodyPr/>
          <a:lstStyle/>
          <a:p>
            <a:endParaRPr lang="en-US"/>
          </a:p>
        </p:txBody>
      </p:sp>
      <p:sp>
        <p:nvSpPr>
          <p:cNvPr id="13" name="Text Placeholder 12">
            <a:extLst>
              <a:ext uri="{FF2B5EF4-FFF2-40B4-BE49-F238E27FC236}">
                <a16:creationId xmlns:a16="http://schemas.microsoft.com/office/drawing/2014/main" id="{EC118189-869A-4AA0-E87B-67C2AD52ADE2}"/>
              </a:ext>
            </a:extLst>
          </p:cNvPr>
          <p:cNvSpPr>
            <a:spLocks noGrp="1"/>
          </p:cNvSpPr>
          <p:nvPr>
            <p:ph type="body" sz="quarter" idx="12"/>
          </p:nvPr>
        </p:nvSpPr>
        <p:spPr>
          <a:xfrm>
            <a:off x="4005263" y="4789716"/>
            <a:ext cx="6416675" cy="1684111"/>
          </a:xfrm>
        </p:spPr>
        <p:txBody>
          <a:bodyPr/>
          <a:lstStyle>
            <a:lvl1pPr>
              <a:buNone/>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2065400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C6A80A89-1BA0-5C44-8514-C5D9DFBD7236}"/>
              </a:ext>
              <a:ext uri="{C183D7F6-B498-43B3-948B-1728B52AA6E4}">
                <adec:decorative xmlns:adec="http://schemas.microsoft.com/office/drawing/2017/decorative" val="1"/>
              </a:ext>
            </a:extLst>
          </p:cNvPr>
          <p:cNvSpPr/>
          <p:nvPr userDrawn="1"/>
        </p:nvSpPr>
        <p:spPr>
          <a:xfrm>
            <a:off x="-23257" y="0"/>
            <a:ext cx="3930554"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nvGrpSpPr>
          <p:cNvPr id="5" name="Group 4">
            <a:extLst>
              <a:ext uri="{C183D7F6-B498-43B3-948B-1728B52AA6E4}">
                <adec:decorative xmlns:adec="http://schemas.microsoft.com/office/drawing/2017/decorative" val="1"/>
              </a:ext>
            </a:extLst>
          </p:cNvPr>
          <p:cNvGrpSpPr/>
          <p:nvPr userDrawn="1"/>
        </p:nvGrpSpPr>
        <p:grpSpPr>
          <a:xfrm>
            <a:off x="7870558" y="6134302"/>
            <a:ext cx="4055885" cy="196444"/>
            <a:chOff x="6927228" y="7552706"/>
            <a:chExt cx="5016271" cy="227062"/>
          </a:xfrm>
        </p:grpSpPr>
        <p:sp>
          <p:nvSpPr>
            <p:cNvPr id="6" name="Oval 5">
              <a:extLst>
                <a:ext uri="{C183D7F6-B498-43B3-948B-1728B52AA6E4}">
                  <adec:decorative xmlns:adec="http://schemas.microsoft.com/office/drawing/2017/decorative" val="1"/>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 name="Oval 6"/>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 name="Oval 7"/>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 name="Oval 8"/>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 name="Oval 9"/>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 name="Oval 10"/>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 name="Oval 11"/>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 name="Oval 12"/>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 name="Oval 13"/>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Oval 14"/>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 name="Oval 15"/>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 name="Oval 16"/>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1" name="Oval 50"/>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2" name="Oval 51"/>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57" name="Title Placeholder 1">
            <a:extLst>
              <a:ext uri="{FF2B5EF4-FFF2-40B4-BE49-F238E27FC236}">
                <a16:creationId xmlns:a16="http://schemas.microsoft.com/office/drawing/2014/main" id="{23F9C191-2D7F-CD43-AE85-0484228973D6}"/>
              </a:ext>
            </a:extLst>
          </p:cNvPr>
          <p:cNvSpPr>
            <a:spLocks noGrp="1"/>
          </p:cNvSpPr>
          <p:nvPr>
            <p:ph type="title" hasCustomPrompt="1"/>
          </p:nvPr>
        </p:nvSpPr>
        <p:spPr>
          <a:xfrm>
            <a:off x="5491334" y="228600"/>
            <a:ext cx="6246726" cy="1208314"/>
          </a:xfrm>
          <a:prstGeom prst="rect">
            <a:avLst/>
          </a:prstGeom>
        </p:spPr>
        <p:txBody>
          <a:bodyPr vert="horz" lIns="91440" tIns="45720" rIns="91440" bIns="45720" rtlCol="0" anchor="ctr">
            <a:normAutofit/>
          </a:bodyPr>
          <a:lstStyle>
            <a:lvl1pPr>
              <a:defRPr>
                <a:latin typeface="Georgia" panose="02040502050405020303" pitchFamily="18" charset="0"/>
              </a:defRPr>
            </a:lvl1pPr>
          </a:lstStyle>
          <a:p>
            <a:r>
              <a:rPr lang="en-US"/>
              <a:t>Agenda</a:t>
            </a:r>
          </a:p>
        </p:txBody>
      </p:sp>
      <p:sp>
        <p:nvSpPr>
          <p:cNvPr id="58" name="Text Placeholder 4">
            <a:extLst>
              <a:ext uri="{FF2B5EF4-FFF2-40B4-BE49-F238E27FC236}">
                <a16:creationId xmlns:a16="http://schemas.microsoft.com/office/drawing/2014/main" id="{A66B4290-B988-2544-9CDD-E153F59314DE}"/>
              </a:ext>
            </a:extLst>
          </p:cNvPr>
          <p:cNvSpPr>
            <a:spLocks noGrp="1"/>
          </p:cNvSpPr>
          <p:nvPr>
            <p:ph type="body" sz="quarter" idx="10"/>
          </p:nvPr>
        </p:nvSpPr>
        <p:spPr>
          <a:xfrm>
            <a:off x="5500255" y="1531917"/>
            <a:ext cx="6246726" cy="4411683"/>
          </a:xfrm>
        </p:spPr>
        <p:txBody>
          <a:bodyPr/>
          <a:lstStyle>
            <a:lvl1pPr marL="257111" marR="0" indent="-257111" algn="l" defTabSz="685629" rtl="0" eaLnBrk="1" fontAlgn="auto" latinLnBrk="0" hangingPunct="1">
              <a:lnSpc>
                <a:spcPct val="100000"/>
              </a:lnSpc>
              <a:spcBef>
                <a:spcPct val="20000"/>
              </a:spcBef>
              <a:spcAft>
                <a:spcPts val="0"/>
              </a:spcAft>
              <a:buClr>
                <a:srgbClr val="3C3E40"/>
              </a:buClr>
              <a:buSzTx/>
              <a:buFont typeface="Arial" panose="020B0604020202020204" pitchFamily="34" charset="0"/>
              <a:buChar char="•"/>
              <a:tabLst/>
              <a:defRPr>
                <a:solidFill>
                  <a:srgbClr val="000000"/>
                </a:solidFill>
              </a:defRPr>
            </a:lvl1pPr>
            <a:lvl2pPr marL="557074" marR="0" indent="-214260" algn="l" defTabSz="685629" rtl="0" eaLnBrk="1" fontAlgn="auto" latinLnBrk="0" hangingPunct="1">
              <a:lnSpc>
                <a:spcPct val="100000"/>
              </a:lnSpc>
              <a:spcBef>
                <a:spcPct val="20000"/>
              </a:spcBef>
              <a:spcAft>
                <a:spcPts val="0"/>
              </a:spcAft>
              <a:buClr>
                <a:srgbClr val="3C3E40"/>
              </a:buClr>
              <a:buSzTx/>
              <a:buFont typeface="Courier New" panose="02070309020205020404" pitchFamily="49" charset="0"/>
              <a:buChar char="o"/>
              <a:tabLst/>
              <a:defRPr/>
            </a:lvl2pPr>
            <a:lvl3pPr marL="857036" marR="0" indent="-171407" algn="l" defTabSz="685629" rtl="0" eaLnBrk="1" fontAlgn="auto" latinLnBrk="0" hangingPunct="1">
              <a:lnSpc>
                <a:spcPct val="100000"/>
              </a:lnSpc>
              <a:spcBef>
                <a:spcPct val="20000"/>
              </a:spcBef>
              <a:spcAft>
                <a:spcPts val="0"/>
              </a:spcAft>
              <a:buClr>
                <a:srgbClr val="3C3E40"/>
              </a:buClr>
              <a:buSzTx/>
              <a:buFont typeface="Wingdings" pitchFamily="2" charset="2"/>
              <a:buChar char="§"/>
              <a:tabLst/>
              <a:defRPr sz="2400"/>
            </a:lvl3pPr>
            <a:lvl4pPr marL="1199850" marR="0" indent="-171407" algn="l" defTabSz="685629" rtl="0" eaLnBrk="1" fontAlgn="auto" latinLnBrk="0" hangingPunct="1">
              <a:lnSpc>
                <a:spcPct val="100000"/>
              </a:lnSpc>
              <a:spcBef>
                <a:spcPct val="20000"/>
              </a:spcBef>
              <a:spcAft>
                <a:spcPts val="0"/>
              </a:spcAft>
              <a:buClr>
                <a:srgbClr val="3C3E40"/>
              </a:buClr>
              <a:buSzTx/>
              <a:buFont typeface="Courier New" panose="02070309020205020404" pitchFamily="49" charset="0"/>
              <a:buChar char="o"/>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4pPr>
            <a:lvl5pPr marL="1542664" marR="0" indent="-171407" algn="l" defTabSz="685629" rtl="0" eaLnBrk="1" fontAlgn="auto" latinLnBrk="0" hangingPunct="1">
              <a:lnSpc>
                <a:spcPct val="100000"/>
              </a:lnSpc>
              <a:spcBef>
                <a:spcPct val="20000"/>
              </a:spcBef>
              <a:spcAft>
                <a:spcPts val="0"/>
              </a:spcAft>
              <a:buClr>
                <a:srgbClr val="3C3E40"/>
              </a:buClr>
              <a:buSzTx/>
              <a:buFont typeface="Wingdings" pitchFamily="2" charset="2"/>
              <a:buChar char="q"/>
              <a:tabLst/>
              <a:defRPr kumimoji="0" lang="en-US" sz="2400" b="0" i="0" u="none" strike="noStrike" kern="1200" cap="none" spc="0" normalizeH="0" baseline="0" noProof="0">
                <a:ln>
                  <a:noFill/>
                </a:ln>
                <a:solidFill>
                  <a:srgbClr val="3C3E40"/>
                </a:solidFill>
                <a:effectLst/>
                <a:uLnTx/>
                <a:uFillTx/>
                <a:latin typeface="Arial" panose="020B0604020202020204" pitchFamily="34" charset="0"/>
                <a:cs typeface="Arial" panose="020B0604020202020204" pitchFamily="34" charset="0"/>
              </a:defRPr>
            </a:lvl5pPr>
          </a:lstStyle>
          <a:p>
            <a:pPr marL="257111" marR="0" lvl="0" indent="-257111" algn="l" defTabSz="685629" rtl="0" eaLnBrk="1" fontAlgn="auto" latinLnBrk="0" hangingPunct="1">
              <a:lnSpc>
                <a:spcPct val="100000"/>
              </a:lnSpc>
              <a:spcBef>
                <a:spcPct val="20000"/>
              </a:spcBef>
              <a:spcAft>
                <a:spcPts val="0"/>
              </a:spcAft>
              <a:buClr>
                <a:srgbClr val="3C3E4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Click to edit Master text styles</a:t>
            </a:r>
          </a:p>
          <a:p>
            <a:pPr marL="557074" marR="0" lvl="1" indent="-214260" algn="l" defTabSz="685629" rtl="0" eaLnBrk="1" fontAlgn="auto" latinLnBrk="0" hangingPunct="1">
              <a:lnSpc>
                <a:spcPct val="100000"/>
              </a:lnSpc>
              <a:spcBef>
                <a:spcPct val="20000"/>
              </a:spcBef>
              <a:spcAft>
                <a:spcPts val="0"/>
              </a:spcAft>
              <a:buClr>
                <a:srgbClr val="3C3E40"/>
              </a:buClr>
              <a:buSzTx/>
              <a:buFont typeface="Courier New" panose="02070309020205020404" pitchFamily="49" charset="0"/>
              <a:buChar char="o"/>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Second level</a:t>
            </a:r>
          </a:p>
          <a:p>
            <a:pPr marL="857036" marR="0" lvl="2" indent="-171407" algn="l" defTabSz="685629" rtl="0" eaLnBrk="1" fontAlgn="auto" latinLnBrk="0" hangingPunct="1">
              <a:lnSpc>
                <a:spcPct val="100000"/>
              </a:lnSpc>
              <a:spcBef>
                <a:spcPct val="20000"/>
              </a:spcBef>
              <a:spcAft>
                <a:spcPts val="0"/>
              </a:spcAft>
              <a:buClr>
                <a:srgbClr val="3C3E40"/>
              </a:buClr>
              <a:buSzTx/>
              <a:buFont typeface="Wingdings" pitchFamily="2" charset="2"/>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Third level</a:t>
            </a:r>
          </a:p>
        </p:txBody>
      </p:sp>
      <p:grpSp>
        <p:nvGrpSpPr>
          <p:cNvPr id="60" name="Group 59">
            <a:extLst>
              <a:ext uri="{FF2B5EF4-FFF2-40B4-BE49-F238E27FC236}">
                <a16:creationId xmlns:a16="http://schemas.microsoft.com/office/drawing/2014/main" id="{5F227487-E919-7A49-B599-FA575AC1F4FE}"/>
              </a:ext>
              <a:ext uri="{C183D7F6-B498-43B3-948B-1728B52AA6E4}">
                <adec:decorative xmlns:adec="http://schemas.microsoft.com/office/drawing/2017/decorative" val="1"/>
              </a:ext>
            </a:extLst>
          </p:cNvPr>
          <p:cNvGrpSpPr/>
          <p:nvPr userDrawn="1"/>
        </p:nvGrpSpPr>
        <p:grpSpPr>
          <a:xfrm rot="16200000">
            <a:off x="-229494" y="3199707"/>
            <a:ext cx="6858000" cy="458586"/>
            <a:chOff x="0" y="6170814"/>
            <a:chExt cx="12188825" cy="458586"/>
          </a:xfrm>
        </p:grpSpPr>
        <p:sp>
          <p:nvSpPr>
            <p:cNvPr id="61" name="Rectangle 60">
              <a:extLst>
                <a:ext uri="{FF2B5EF4-FFF2-40B4-BE49-F238E27FC236}">
                  <a16:creationId xmlns:a16="http://schemas.microsoft.com/office/drawing/2014/main" id="{89D72522-0673-2A40-9161-9546733B7C88}"/>
                </a:ext>
                <a:ext uri="{C183D7F6-B498-43B3-948B-1728B52AA6E4}">
                  <adec:decorative xmlns:adec="http://schemas.microsoft.com/office/drawing/2017/decorative" val="1"/>
                </a:ext>
              </a:extLst>
            </p:cNvPr>
            <p:cNvSpPr/>
            <p:nvPr userDrawn="1"/>
          </p:nvSpPr>
          <p:spPr>
            <a:xfrm>
              <a:off x="0" y="6170814"/>
              <a:ext cx="12188825"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AF55D50-06B9-9149-AA67-072EB550E6E7}"/>
                </a:ext>
              </a:extLst>
            </p:cNvPr>
            <p:cNvSpPr/>
            <p:nvPr userDrawn="1"/>
          </p:nvSpPr>
          <p:spPr>
            <a:xfrm>
              <a:off x="0" y="6354387"/>
              <a:ext cx="12188825" cy="914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8371612A-D036-A140-A204-E10D7C771A1E}"/>
                </a:ext>
              </a:extLst>
            </p:cNvPr>
            <p:cNvSpPr/>
            <p:nvPr userDrawn="1"/>
          </p:nvSpPr>
          <p:spPr>
            <a:xfrm>
              <a:off x="0" y="6537960"/>
              <a:ext cx="12188825" cy="914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AD5FB9A4-B083-FA46-B029-5FAF6078FE60}"/>
              </a:ext>
              <a:ext uri="{C183D7F6-B498-43B3-948B-1728B52AA6E4}">
                <adec:decorative xmlns:adec="http://schemas.microsoft.com/office/drawing/2017/decorative" val="1"/>
              </a:ext>
            </a:extLst>
          </p:cNvPr>
          <p:cNvSpPr/>
          <p:nvPr userDrawn="1"/>
        </p:nvSpPr>
        <p:spPr>
          <a:xfrm>
            <a:off x="437243" y="393865"/>
            <a:ext cx="4708359" cy="607027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BEA938F1-66E1-8B52-1516-21323718B8BC}"/>
              </a:ext>
              <a:ext uri="{C183D7F6-B498-43B3-948B-1728B52AA6E4}">
                <adec:decorative xmlns:adec="http://schemas.microsoft.com/office/drawing/2017/decorative" val="1"/>
              </a:ext>
            </a:extLst>
          </p:cNvPr>
          <p:cNvSpPr>
            <a:spLocks noGrp="1"/>
          </p:cNvSpPr>
          <p:nvPr>
            <p:ph type="ftr" sz="quarter" idx="12"/>
          </p:nvPr>
        </p:nvSpPr>
        <p:spPr>
          <a:xfrm>
            <a:off x="9129333" y="6485544"/>
            <a:ext cx="2995330" cy="303577"/>
          </a:xfrm>
        </p:spPr>
        <p:txBody>
          <a:bodyPr/>
          <a:lstStyle>
            <a:lvl1pPr>
              <a:defRPr>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latin typeface="Arial" panose="020B0604020202020204" pitchFamily="34" charset="0"/>
              <a:cs typeface="Arial" panose="020B0604020202020204" pitchFamily="34" charset="0"/>
            </a:endParaRPr>
          </a:p>
        </p:txBody>
      </p:sp>
      <p:pic>
        <p:nvPicPr>
          <p:cNvPr id="69" name="Picture 68">
            <a:extLst>
              <a:ext uri="{FF2B5EF4-FFF2-40B4-BE49-F238E27FC236}">
                <a16:creationId xmlns:a16="http://schemas.microsoft.com/office/drawing/2014/main" id="{A1797D00-C26B-CE11-84C3-7D1FDB6F179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3389" y="625474"/>
            <a:ext cx="4203700" cy="5607050"/>
          </a:xfrm>
          <a:prstGeom prst="rect">
            <a:avLst/>
          </a:prstGeom>
        </p:spPr>
      </p:pic>
      <p:grpSp>
        <p:nvGrpSpPr>
          <p:cNvPr id="2" name="Group 1">
            <a:extLst>
              <a:ext uri="{FF2B5EF4-FFF2-40B4-BE49-F238E27FC236}">
                <a16:creationId xmlns:a16="http://schemas.microsoft.com/office/drawing/2014/main" id="{2D266491-4F27-598B-76AB-45E7F98F73A5}"/>
              </a:ext>
              <a:ext uri="{C183D7F6-B498-43B3-948B-1728B52AA6E4}">
                <adec:decorative xmlns:adec="http://schemas.microsoft.com/office/drawing/2017/decorative" val="1"/>
              </a:ext>
            </a:extLst>
          </p:cNvPr>
          <p:cNvGrpSpPr/>
          <p:nvPr userDrawn="1"/>
        </p:nvGrpSpPr>
        <p:grpSpPr>
          <a:xfrm>
            <a:off x="7078240" y="6324155"/>
            <a:ext cx="1827213" cy="484632"/>
            <a:chOff x="1827213" y="6320184"/>
            <a:chExt cx="1889065" cy="515107"/>
          </a:xfrm>
        </p:grpSpPr>
        <p:pic>
          <p:nvPicPr>
            <p:cNvPr id="3" name="Graphic 2">
              <a:extLst>
                <a:ext uri="{FF2B5EF4-FFF2-40B4-BE49-F238E27FC236}">
                  <a16:creationId xmlns:a16="http://schemas.microsoft.com/office/drawing/2014/main" id="{792E0602-7FB3-B0F4-3462-239AB43E5D31}"/>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31410"/>
            <a:stretch/>
          </p:blipFill>
          <p:spPr>
            <a:xfrm>
              <a:off x="1827213" y="6320184"/>
              <a:ext cx="1477282" cy="510653"/>
            </a:xfrm>
            <a:prstGeom prst="rect">
              <a:avLst/>
            </a:prstGeom>
          </p:spPr>
        </p:pic>
        <p:pic>
          <p:nvPicPr>
            <p:cNvPr id="56" name="Picture 55" descr="Tennessee Tiered Supports Center logo">
              <a:extLst>
                <a:ext uri="{FF2B5EF4-FFF2-40B4-BE49-F238E27FC236}">
                  <a16:creationId xmlns:a16="http://schemas.microsoft.com/office/drawing/2014/main" id="{CD330E14-74B0-0D58-A3AE-6DEC0BAAC62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152085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B69308-2F65-2848-AAFA-EE30143CC517}"/>
              </a:ext>
              <a:ext uri="{C183D7F6-B498-43B3-948B-1728B52AA6E4}">
                <adec:decorative xmlns:adec="http://schemas.microsoft.com/office/drawing/2017/decorative" val="1"/>
              </a:ext>
            </a:extLst>
          </p:cNvPr>
          <p:cNvSpPr/>
          <p:nvPr userDrawn="1"/>
        </p:nvSpPr>
        <p:spPr>
          <a:xfrm>
            <a:off x="1" y="2"/>
            <a:ext cx="12188824" cy="6857999"/>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24073" y="1996312"/>
            <a:ext cx="8881659" cy="1759104"/>
          </a:xfrm>
        </p:spPr>
        <p:txBody>
          <a:bodyPr anchor="b">
            <a:normAutofit/>
          </a:bodyPr>
          <a:lstStyle>
            <a:lvl1pPr>
              <a:defRPr sz="3600">
                <a:solidFill>
                  <a:schemeClr val="bg1"/>
                </a:solidFill>
                <a:latin typeface="Georgia" panose="02040502050405020303" pitchFamily="18" charset="0"/>
              </a:defRPr>
            </a:lvl1pPr>
          </a:lstStyle>
          <a:p>
            <a:r>
              <a:rPr lang="en-US"/>
              <a:t>Click to edit Master title style</a:t>
            </a:r>
          </a:p>
        </p:txBody>
      </p:sp>
      <p:sp>
        <p:nvSpPr>
          <p:cNvPr id="9" name="Text Placeholder 8"/>
          <p:cNvSpPr>
            <a:spLocks noGrp="1"/>
          </p:cNvSpPr>
          <p:nvPr>
            <p:ph type="body" sz="quarter" idx="10"/>
          </p:nvPr>
        </p:nvSpPr>
        <p:spPr>
          <a:xfrm>
            <a:off x="507869" y="3808754"/>
            <a:ext cx="7544375" cy="2019300"/>
          </a:xfrm>
        </p:spPr>
        <p:txBody>
          <a:bodyPr>
            <a:normAutofit/>
          </a:bodyPr>
          <a:lstStyle>
            <a:lvl1pPr marL="0" indent="0">
              <a:buNone/>
              <a:defRPr sz="2400">
                <a:solidFill>
                  <a:schemeClr val="bg1"/>
                </a:solidFill>
              </a:defRPr>
            </a:lvl1pPr>
          </a:lstStyle>
          <a:p>
            <a:pPr lvl="0"/>
            <a:r>
              <a:rPr lang="en-US"/>
              <a:t>Click to edit Master text styles</a:t>
            </a:r>
          </a:p>
        </p:txBody>
      </p:sp>
      <p:pic>
        <p:nvPicPr>
          <p:cNvPr id="8" name="Picture 7">
            <a:extLst>
              <a:ext uri="{FF2B5EF4-FFF2-40B4-BE49-F238E27FC236}">
                <a16:creationId xmlns:a16="http://schemas.microsoft.com/office/drawing/2014/main" id="{A24EC782-1B54-8047-A170-93C1869A6BD4}"/>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76152" y="5970906"/>
            <a:ext cx="1590642" cy="629429"/>
          </a:xfrm>
          <a:prstGeom prst="rect">
            <a:avLst/>
          </a:prstGeom>
        </p:spPr>
      </p:pic>
      <p:sp>
        <p:nvSpPr>
          <p:cNvPr id="14" name="Right Triangle 13">
            <a:extLst>
              <a:ext uri="{FF2B5EF4-FFF2-40B4-BE49-F238E27FC236}">
                <a16:creationId xmlns:a16="http://schemas.microsoft.com/office/drawing/2014/main" id="{BA51A2CB-DEA5-E648-B477-EDB42CDE57EC}"/>
              </a:ext>
              <a:ext uri="{C183D7F6-B498-43B3-948B-1728B52AA6E4}">
                <adec:decorative xmlns:adec="http://schemas.microsoft.com/office/drawing/2017/decorative" val="1"/>
              </a:ext>
            </a:extLst>
          </p:cNvPr>
          <p:cNvSpPr/>
          <p:nvPr userDrawn="1"/>
        </p:nvSpPr>
        <p:spPr>
          <a:xfrm flipH="1">
            <a:off x="8131032" y="57202"/>
            <a:ext cx="4057793" cy="6858000"/>
          </a:xfrm>
          <a:prstGeom prst="rtTriangle">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6849F3B-A36C-8C44-9AA2-BC9AB8AF4C0C}"/>
              </a:ext>
              <a:ext uri="{C183D7F6-B498-43B3-948B-1728B52AA6E4}">
                <adec:decorative xmlns:adec="http://schemas.microsoft.com/office/drawing/2017/decorative" val="1"/>
              </a:ext>
            </a:extLst>
          </p:cNvPr>
          <p:cNvGrpSpPr/>
          <p:nvPr userDrawn="1"/>
        </p:nvGrpSpPr>
        <p:grpSpPr>
          <a:xfrm>
            <a:off x="87609" y="267987"/>
            <a:ext cx="11887088" cy="175769"/>
            <a:chOff x="-556175" y="5388428"/>
            <a:chExt cx="10099009" cy="149291"/>
          </a:xfrm>
        </p:grpSpPr>
        <p:grpSp>
          <p:nvGrpSpPr>
            <p:cNvPr id="11" name="Group 10">
              <a:extLst>
                <a:ext uri="{FF2B5EF4-FFF2-40B4-BE49-F238E27FC236}">
                  <a16:creationId xmlns:a16="http://schemas.microsoft.com/office/drawing/2014/main" id="{BAA4EA4B-0CF8-7A41-9056-B4300BB4E6F8}"/>
                </a:ext>
              </a:extLst>
            </p:cNvPr>
            <p:cNvGrpSpPr/>
            <p:nvPr userDrawn="1"/>
          </p:nvGrpSpPr>
          <p:grpSpPr>
            <a:xfrm>
              <a:off x="-556175" y="5388428"/>
              <a:ext cx="2501953" cy="149291"/>
              <a:chOff x="6927228" y="7552706"/>
              <a:chExt cx="5016271" cy="227062"/>
            </a:xfrm>
          </p:grpSpPr>
          <p:sp>
            <p:nvSpPr>
              <p:cNvPr id="161" name="Oval 160">
                <a:extLst>
                  <a:ext uri="{FF2B5EF4-FFF2-40B4-BE49-F238E27FC236}">
                    <a16:creationId xmlns:a16="http://schemas.microsoft.com/office/drawing/2014/main" id="{206EA435-3B39-1A4E-9264-AA3E38A14AC5}"/>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2" name="Oval 161">
                <a:extLst>
                  <a:ext uri="{FF2B5EF4-FFF2-40B4-BE49-F238E27FC236}">
                    <a16:creationId xmlns:a16="http://schemas.microsoft.com/office/drawing/2014/main" id="{D5EA43B9-62CB-0043-BD26-C0A6AEE23226}"/>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3" name="Oval 162">
                <a:extLst>
                  <a:ext uri="{FF2B5EF4-FFF2-40B4-BE49-F238E27FC236}">
                    <a16:creationId xmlns:a16="http://schemas.microsoft.com/office/drawing/2014/main" id="{35ED08B7-16D9-964D-B7D7-AAA79B310D0B}"/>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4" name="Oval 163">
                <a:extLst>
                  <a:ext uri="{FF2B5EF4-FFF2-40B4-BE49-F238E27FC236}">
                    <a16:creationId xmlns:a16="http://schemas.microsoft.com/office/drawing/2014/main" id="{A2EC5139-D0F4-1649-95F8-76716460EEBE}"/>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5" name="Oval 164">
                <a:extLst>
                  <a:ext uri="{FF2B5EF4-FFF2-40B4-BE49-F238E27FC236}">
                    <a16:creationId xmlns:a16="http://schemas.microsoft.com/office/drawing/2014/main" id="{220B3E14-7E42-5847-BBF7-8C5B6F70ABE8}"/>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6" name="Oval 165">
                <a:extLst>
                  <a:ext uri="{FF2B5EF4-FFF2-40B4-BE49-F238E27FC236}">
                    <a16:creationId xmlns:a16="http://schemas.microsoft.com/office/drawing/2014/main" id="{6BFEC779-EE9D-3644-A71C-DA568EE9AEC5}"/>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7" name="Oval 166">
                <a:extLst>
                  <a:ext uri="{FF2B5EF4-FFF2-40B4-BE49-F238E27FC236}">
                    <a16:creationId xmlns:a16="http://schemas.microsoft.com/office/drawing/2014/main" id="{2C5EE8FE-03A8-3A42-B5AE-32700953783A}"/>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8" name="Oval 167">
                <a:extLst>
                  <a:ext uri="{FF2B5EF4-FFF2-40B4-BE49-F238E27FC236}">
                    <a16:creationId xmlns:a16="http://schemas.microsoft.com/office/drawing/2014/main" id="{282F8862-91FA-D54D-804C-7D999652662E}"/>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9" name="Oval 168">
                <a:extLst>
                  <a:ext uri="{FF2B5EF4-FFF2-40B4-BE49-F238E27FC236}">
                    <a16:creationId xmlns:a16="http://schemas.microsoft.com/office/drawing/2014/main" id="{27F06E37-9335-8B41-B4CC-87D6F329E9FE}"/>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0" name="Oval 169">
                <a:extLst>
                  <a:ext uri="{FF2B5EF4-FFF2-40B4-BE49-F238E27FC236}">
                    <a16:creationId xmlns:a16="http://schemas.microsoft.com/office/drawing/2014/main" id="{0692EF78-6BE5-4C45-BBDC-934B7DED2763}"/>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1" name="Oval 170">
                <a:extLst>
                  <a:ext uri="{FF2B5EF4-FFF2-40B4-BE49-F238E27FC236}">
                    <a16:creationId xmlns:a16="http://schemas.microsoft.com/office/drawing/2014/main" id="{2BAB7C71-2CA6-3245-8EA0-EB003D734BFF}"/>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2" name="Oval 171">
                <a:extLst>
                  <a:ext uri="{FF2B5EF4-FFF2-40B4-BE49-F238E27FC236}">
                    <a16:creationId xmlns:a16="http://schemas.microsoft.com/office/drawing/2014/main" id="{D6793FF5-7C9E-044A-86D6-1455FB5A2DDD}"/>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3" name="Oval 172">
                <a:extLst>
                  <a:ext uri="{FF2B5EF4-FFF2-40B4-BE49-F238E27FC236}">
                    <a16:creationId xmlns:a16="http://schemas.microsoft.com/office/drawing/2014/main" id="{21410636-46E9-0C40-983D-F63A106EB8B6}"/>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4" name="Oval 173">
                <a:extLst>
                  <a:ext uri="{FF2B5EF4-FFF2-40B4-BE49-F238E27FC236}">
                    <a16:creationId xmlns:a16="http://schemas.microsoft.com/office/drawing/2014/main" id="{5F3A8CAD-C5ED-C444-A400-0C8547F3B98D}"/>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5" name="Oval 174">
                <a:extLst>
                  <a:ext uri="{FF2B5EF4-FFF2-40B4-BE49-F238E27FC236}">
                    <a16:creationId xmlns:a16="http://schemas.microsoft.com/office/drawing/2014/main" id="{320009C4-57FB-E347-879B-026F8BE2E9A0}"/>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6" name="Oval 175">
                <a:extLst>
                  <a:ext uri="{FF2B5EF4-FFF2-40B4-BE49-F238E27FC236}">
                    <a16:creationId xmlns:a16="http://schemas.microsoft.com/office/drawing/2014/main" id="{52D66A40-70DA-7A4A-B43A-06089B443F5E}"/>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7" name="Oval 176">
                <a:extLst>
                  <a:ext uri="{FF2B5EF4-FFF2-40B4-BE49-F238E27FC236}">
                    <a16:creationId xmlns:a16="http://schemas.microsoft.com/office/drawing/2014/main" id="{CEF69C96-8419-2B4C-A171-5886E7B1303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8" name="Oval 177">
                <a:extLst>
                  <a:ext uri="{FF2B5EF4-FFF2-40B4-BE49-F238E27FC236}">
                    <a16:creationId xmlns:a16="http://schemas.microsoft.com/office/drawing/2014/main" id="{3E56D531-54E8-AC49-BD86-18B61197083E}"/>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79" name="Oval 178">
                <a:extLst>
                  <a:ext uri="{FF2B5EF4-FFF2-40B4-BE49-F238E27FC236}">
                    <a16:creationId xmlns:a16="http://schemas.microsoft.com/office/drawing/2014/main" id="{EFF6591B-A675-874E-98FC-C3BBB873E5BD}"/>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0" name="Oval 179">
                <a:extLst>
                  <a:ext uri="{FF2B5EF4-FFF2-40B4-BE49-F238E27FC236}">
                    <a16:creationId xmlns:a16="http://schemas.microsoft.com/office/drawing/2014/main" id="{CA3ABE9B-58D0-AB45-9483-E99BB2BD534B}"/>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1" name="Oval 180">
                <a:extLst>
                  <a:ext uri="{FF2B5EF4-FFF2-40B4-BE49-F238E27FC236}">
                    <a16:creationId xmlns:a16="http://schemas.microsoft.com/office/drawing/2014/main" id="{FA497271-DD48-F544-92DE-297E50BF2CBC}"/>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2" name="Oval 181">
                <a:extLst>
                  <a:ext uri="{FF2B5EF4-FFF2-40B4-BE49-F238E27FC236}">
                    <a16:creationId xmlns:a16="http://schemas.microsoft.com/office/drawing/2014/main" id="{6047BD6A-FAC4-BA41-83BD-ADF28AB2314E}"/>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3" name="Oval 182">
                <a:extLst>
                  <a:ext uri="{FF2B5EF4-FFF2-40B4-BE49-F238E27FC236}">
                    <a16:creationId xmlns:a16="http://schemas.microsoft.com/office/drawing/2014/main" id="{4557C642-121B-A94B-9D58-90610EB1EEBB}"/>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4" name="Oval 183">
                <a:extLst>
                  <a:ext uri="{FF2B5EF4-FFF2-40B4-BE49-F238E27FC236}">
                    <a16:creationId xmlns:a16="http://schemas.microsoft.com/office/drawing/2014/main" id="{BC9BB053-2BE3-1C4E-A8E0-083CA7852A46}"/>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5" name="Oval 184">
                <a:extLst>
                  <a:ext uri="{FF2B5EF4-FFF2-40B4-BE49-F238E27FC236}">
                    <a16:creationId xmlns:a16="http://schemas.microsoft.com/office/drawing/2014/main" id="{5F7257CA-A586-C542-9397-B0ECDA2092C5}"/>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6" name="Oval 185">
                <a:extLst>
                  <a:ext uri="{FF2B5EF4-FFF2-40B4-BE49-F238E27FC236}">
                    <a16:creationId xmlns:a16="http://schemas.microsoft.com/office/drawing/2014/main" id="{05EDE776-0D5C-2740-B029-608E8A0B7281}"/>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7" name="Oval 186">
                <a:extLst>
                  <a:ext uri="{FF2B5EF4-FFF2-40B4-BE49-F238E27FC236}">
                    <a16:creationId xmlns:a16="http://schemas.microsoft.com/office/drawing/2014/main" id="{38F1A9F1-03E2-EC44-B4A9-C58A91EF35F0}"/>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8" name="Oval 187">
                <a:extLst>
                  <a:ext uri="{FF2B5EF4-FFF2-40B4-BE49-F238E27FC236}">
                    <a16:creationId xmlns:a16="http://schemas.microsoft.com/office/drawing/2014/main" id="{CD7B96AA-1058-D641-88C8-0A5CB5E2394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9" name="Oval 188">
                <a:extLst>
                  <a:ext uri="{FF2B5EF4-FFF2-40B4-BE49-F238E27FC236}">
                    <a16:creationId xmlns:a16="http://schemas.microsoft.com/office/drawing/2014/main" id="{03E4956F-85F7-DC45-B89C-336CCB07CF64}"/>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0" name="Oval 189">
                <a:extLst>
                  <a:ext uri="{FF2B5EF4-FFF2-40B4-BE49-F238E27FC236}">
                    <a16:creationId xmlns:a16="http://schemas.microsoft.com/office/drawing/2014/main" id="{A1FC606C-0C3B-EB45-A465-7069D3D635DF}"/>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1" name="Oval 190">
                <a:extLst>
                  <a:ext uri="{FF2B5EF4-FFF2-40B4-BE49-F238E27FC236}">
                    <a16:creationId xmlns:a16="http://schemas.microsoft.com/office/drawing/2014/main" id="{7D12103E-4B30-8449-843E-30AAE60B8A82}"/>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2" name="Oval 191">
                <a:extLst>
                  <a:ext uri="{FF2B5EF4-FFF2-40B4-BE49-F238E27FC236}">
                    <a16:creationId xmlns:a16="http://schemas.microsoft.com/office/drawing/2014/main" id="{D65CF63B-CF5C-B54B-AA26-CCC3386B56E2}"/>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3" name="Oval 192">
                <a:extLst>
                  <a:ext uri="{FF2B5EF4-FFF2-40B4-BE49-F238E27FC236}">
                    <a16:creationId xmlns:a16="http://schemas.microsoft.com/office/drawing/2014/main" id="{961E9018-B192-AE4A-BE72-E10E70EEE3B6}"/>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4" name="Oval 193">
                <a:extLst>
                  <a:ext uri="{FF2B5EF4-FFF2-40B4-BE49-F238E27FC236}">
                    <a16:creationId xmlns:a16="http://schemas.microsoft.com/office/drawing/2014/main" id="{B21BB6D3-5206-6540-9DAF-5937D6318AB3}"/>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5" name="Oval 194">
                <a:extLst>
                  <a:ext uri="{FF2B5EF4-FFF2-40B4-BE49-F238E27FC236}">
                    <a16:creationId xmlns:a16="http://schemas.microsoft.com/office/drawing/2014/main" id="{72734CD3-210C-E54F-BFD1-65900AF41C09}"/>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6" name="Oval 195">
                <a:extLst>
                  <a:ext uri="{FF2B5EF4-FFF2-40B4-BE49-F238E27FC236}">
                    <a16:creationId xmlns:a16="http://schemas.microsoft.com/office/drawing/2014/main" id="{0CDECCAF-6C45-3B40-8579-14A9A8E0A71A}"/>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7" name="Oval 196">
                <a:extLst>
                  <a:ext uri="{FF2B5EF4-FFF2-40B4-BE49-F238E27FC236}">
                    <a16:creationId xmlns:a16="http://schemas.microsoft.com/office/drawing/2014/main" id="{3E35EC5F-6544-4B48-BC39-84B339EC4F2A}"/>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8" name="Oval 197">
                <a:extLst>
                  <a:ext uri="{FF2B5EF4-FFF2-40B4-BE49-F238E27FC236}">
                    <a16:creationId xmlns:a16="http://schemas.microsoft.com/office/drawing/2014/main" id="{CBF089D7-C027-684B-A375-0E28298696B4}"/>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9" name="Oval 198">
                <a:extLst>
                  <a:ext uri="{FF2B5EF4-FFF2-40B4-BE49-F238E27FC236}">
                    <a16:creationId xmlns:a16="http://schemas.microsoft.com/office/drawing/2014/main" id="{9843EBFF-53A7-FB46-B38F-9D9206589FE7}"/>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0" name="Oval 199">
                <a:extLst>
                  <a:ext uri="{FF2B5EF4-FFF2-40B4-BE49-F238E27FC236}">
                    <a16:creationId xmlns:a16="http://schemas.microsoft.com/office/drawing/2014/main" id="{41028949-1888-F34C-BBDE-AF873F5068FB}"/>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1" name="Oval 200">
                <a:extLst>
                  <a:ext uri="{FF2B5EF4-FFF2-40B4-BE49-F238E27FC236}">
                    <a16:creationId xmlns:a16="http://schemas.microsoft.com/office/drawing/2014/main" id="{2CCF133F-B5D1-E549-B56F-5A377FC24782}"/>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2" name="Oval 201">
                <a:extLst>
                  <a:ext uri="{FF2B5EF4-FFF2-40B4-BE49-F238E27FC236}">
                    <a16:creationId xmlns:a16="http://schemas.microsoft.com/office/drawing/2014/main" id="{667AB8A7-7D04-8A4E-BDB7-786262071A39}"/>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3" name="Oval 202">
                <a:extLst>
                  <a:ext uri="{FF2B5EF4-FFF2-40B4-BE49-F238E27FC236}">
                    <a16:creationId xmlns:a16="http://schemas.microsoft.com/office/drawing/2014/main" id="{284D9588-B2DD-5F41-B5C5-EB92FA37FB36}"/>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4" name="Oval 203">
                <a:extLst>
                  <a:ext uri="{FF2B5EF4-FFF2-40B4-BE49-F238E27FC236}">
                    <a16:creationId xmlns:a16="http://schemas.microsoft.com/office/drawing/2014/main" id="{5C945B8F-AA7E-E842-9927-5BE1D804A630}"/>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5" name="Oval 204">
                <a:extLst>
                  <a:ext uri="{FF2B5EF4-FFF2-40B4-BE49-F238E27FC236}">
                    <a16:creationId xmlns:a16="http://schemas.microsoft.com/office/drawing/2014/main" id="{BE0CA13D-85EC-EE42-8D6A-2E584B3F76E2}"/>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6" name="Oval 205">
                <a:extLst>
                  <a:ext uri="{FF2B5EF4-FFF2-40B4-BE49-F238E27FC236}">
                    <a16:creationId xmlns:a16="http://schemas.microsoft.com/office/drawing/2014/main" id="{A49A9E47-0078-C542-BAB2-E864FF94B51E}"/>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7" name="Oval 206">
                <a:extLst>
                  <a:ext uri="{FF2B5EF4-FFF2-40B4-BE49-F238E27FC236}">
                    <a16:creationId xmlns:a16="http://schemas.microsoft.com/office/drawing/2014/main" id="{4B56A45B-DF1A-654B-87B5-D57C99E66554}"/>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8" name="Oval 207">
                <a:extLst>
                  <a:ext uri="{FF2B5EF4-FFF2-40B4-BE49-F238E27FC236}">
                    <a16:creationId xmlns:a16="http://schemas.microsoft.com/office/drawing/2014/main" id="{143CAC94-7C36-CC43-A7AB-21771234750E}"/>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2" name="Group 11">
              <a:extLst>
                <a:ext uri="{FF2B5EF4-FFF2-40B4-BE49-F238E27FC236}">
                  <a16:creationId xmlns:a16="http://schemas.microsoft.com/office/drawing/2014/main" id="{9271FEA2-63D5-3D41-B42F-34CF16015121}"/>
                </a:ext>
              </a:extLst>
            </p:cNvPr>
            <p:cNvGrpSpPr/>
            <p:nvPr userDrawn="1"/>
          </p:nvGrpSpPr>
          <p:grpSpPr>
            <a:xfrm>
              <a:off x="2008922" y="5388428"/>
              <a:ext cx="2501953" cy="149291"/>
              <a:chOff x="6927228" y="7552706"/>
              <a:chExt cx="5016271" cy="227062"/>
            </a:xfrm>
          </p:grpSpPr>
          <p:sp>
            <p:nvSpPr>
              <p:cNvPr id="113" name="Oval 112">
                <a:extLst>
                  <a:ext uri="{FF2B5EF4-FFF2-40B4-BE49-F238E27FC236}">
                    <a16:creationId xmlns:a16="http://schemas.microsoft.com/office/drawing/2014/main" id="{894C953C-BB22-5941-A86F-4576188E3217}"/>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4" name="Oval 113">
                <a:extLst>
                  <a:ext uri="{FF2B5EF4-FFF2-40B4-BE49-F238E27FC236}">
                    <a16:creationId xmlns:a16="http://schemas.microsoft.com/office/drawing/2014/main" id="{2EA00C85-0CCB-D140-A4FF-1CEE0765A6E2}"/>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5" name="Oval 114">
                <a:extLst>
                  <a:ext uri="{FF2B5EF4-FFF2-40B4-BE49-F238E27FC236}">
                    <a16:creationId xmlns:a16="http://schemas.microsoft.com/office/drawing/2014/main" id="{80C65E66-C0FC-9746-A5C2-73876510E674}"/>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6" name="Oval 115">
                <a:extLst>
                  <a:ext uri="{FF2B5EF4-FFF2-40B4-BE49-F238E27FC236}">
                    <a16:creationId xmlns:a16="http://schemas.microsoft.com/office/drawing/2014/main" id="{3AC81CF0-E6A4-A84A-B2A9-31B6A24729CF}"/>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7" name="Oval 116">
                <a:extLst>
                  <a:ext uri="{FF2B5EF4-FFF2-40B4-BE49-F238E27FC236}">
                    <a16:creationId xmlns:a16="http://schemas.microsoft.com/office/drawing/2014/main" id="{6D10E6C4-A13B-8E41-9A1C-F4C00B3BDBC4}"/>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8" name="Oval 117">
                <a:extLst>
                  <a:ext uri="{FF2B5EF4-FFF2-40B4-BE49-F238E27FC236}">
                    <a16:creationId xmlns:a16="http://schemas.microsoft.com/office/drawing/2014/main" id="{AA1E8F3D-0110-3A4E-9EAC-0EFCFF20769D}"/>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9" name="Oval 118">
                <a:extLst>
                  <a:ext uri="{FF2B5EF4-FFF2-40B4-BE49-F238E27FC236}">
                    <a16:creationId xmlns:a16="http://schemas.microsoft.com/office/drawing/2014/main" id="{8C9CBEBC-B64D-AC4A-85F5-BE5979E45185}"/>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0" name="Oval 119">
                <a:extLst>
                  <a:ext uri="{FF2B5EF4-FFF2-40B4-BE49-F238E27FC236}">
                    <a16:creationId xmlns:a16="http://schemas.microsoft.com/office/drawing/2014/main" id="{7084259B-5DFA-4B48-BFC3-A1D39F94CF22}"/>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1" name="Oval 120">
                <a:extLst>
                  <a:ext uri="{FF2B5EF4-FFF2-40B4-BE49-F238E27FC236}">
                    <a16:creationId xmlns:a16="http://schemas.microsoft.com/office/drawing/2014/main" id="{EA507884-B494-8046-A308-D41F54A24A19}"/>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2" name="Oval 121">
                <a:extLst>
                  <a:ext uri="{FF2B5EF4-FFF2-40B4-BE49-F238E27FC236}">
                    <a16:creationId xmlns:a16="http://schemas.microsoft.com/office/drawing/2014/main" id="{A7C35056-71D8-3642-9332-D86979563E6E}"/>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3" name="Oval 122">
                <a:extLst>
                  <a:ext uri="{FF2B5EF4-FFF2-40B4-BE49-F238E27FC236}">
                    <a16:creationId xmlns:a16="http://schemas.microsoft.com/office/drawing/2014/main" id="{23088FCA-1B41-CA42-834B-72F386B1D978}"/>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4" name="Oval 123">
                <a:extLst>
                  <a:ext uri="{FF2B5EF4-FFF2-40B4-BE49-F238E27FC236}">
                    <a16:creationId xmlns:a16="http://schemas.microsoft.com/office/drawing/2014/main" id="{1DE9A8B9-7CC6-E148-B5CE-05828D1A2DAE}"/>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5" name="Oval 124">
                <a:extLst>
                  <a:ext uri="{FF2B5EF4-FFF2-40B4-BE49-F238E27FC236}">
                    <a16:creationId xmlns:a16="http://schemas.microsoft.com/office/drawing/2014/main" id="{29C402EC-E63B-1C4D-9325-95E50C98D071}"/>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6" name="Oval 125">
                <a:extLst>
                  <a:ext uri="{FF2B5EF4-FFF2-40B4-BE49-F238E27FC236}">
                    <a16:creationId xmlns:a16="http://schemas.microsoft.com/office/drawing/2014/main" id="{3C0C01AD-0EA0-6E4C-90AD-2A1767CF3E22}"/>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7" name="Oval 126">
                <a:extLst>
                  <a:ext uri="{FF2B5EF4-FFF2-40B4-BE49-F238E27FC236}">
                    <a16:creationId xmlns:a16="http://schemas.microsoft.com/office/drawing/2014/main" id="{578D1D3C-64A9-E441-BA32-D4CE23C15B89}"/>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8" name="Oval 127">
                <a:extLst>
                  <a:ext uri="{FF2B5EF4-FFF2-40B4-BE49-F238E27FC236}">
                    <a16:creationId xmlns:a16="http://schemas.microsoft.com/office/drawing/2014/main" id="{0F597194-2DF6-F74F-A333-DD473431EF92}"/>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29" name="Oval 128">
                <a:extLst>
                  <a:ext uri="{FF2B5EF4-FFF2-40B4-BE49-F238E27FC236}">
                    <a16:creationId xmlns:a16="http://schemas.microsoft.com/office/drawing/2014/main" id="{BCE48169-247C-8E48-8D4A-D50F7EA62510}"/>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0" name="Oval 129">
                <a:extLst>
                  <a:ext uri="{FF2B5EF4-FFF2-40B4-BE49-F238E27FC236}">
                    <a16:creationId xmlns:a16="http://schemas.microsoft.com/office/drawing/2014/main" id="{9DC9EA72-77F7-4046-9AD6-5597059161C2}"/>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1" name="Oval 130">
                <a:extLst>
                  <a:ext uri="{FF2B5EF4-FFF2-40B4-BE49-F238E27FC236}">
                    <a16:creationId xmlns:a16="http://schemas.microsoft.com/office/drawing/2014/main" id="{3501A15D-7A94-C84D-A288-72AB4378AD69}"/>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2" name="Oval 131">
                <a:extLst>
                  <a:ext uri="{FF2B5EF4-FFF2-40B4-BE49-F238E27FC236}">
                    <a16:creationId xmlns:a16="http://schemas.microsoft.com/office/drawing/2014/main" id="{2D875C90-7F7B-6F43-90A3-C4BB49F65109}"/>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3" name="Oval 132">
                <a:extLst>
                  <a:ext uri="{FF2B5EF4-FFF2-40B4-BE49-F238E27FC236}">
                    <a16:creationId xmlns:a16="http://schemas.microsoft.com/office/drawing/2014/main" id="{97A51128-51B3-5345-A6A0-0CD1A5DD5D27}"/>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4" name="Oval 133">
                <a:extLst>
                  <a:ext uri="{FF2B5EF4-FFF2-40B4-BE49-F238E27FC236}">
                    <a16:creationId xmlns:a16="http://schemas.microsoft.com/office/drawing/2014/main" id="{39D97B16-4BF5-0042-9A14-E554F4F224C3}"/>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5" name="Oval 134">
                <a:extLst>
                  <a:ext uri="{FF2B5EF4-FFF2-40B4-BE49-F238E27FC236}">
                    <a16:creationId xmlns:a16="http://schemas.microsoft.com/office/drawing/2014/main" id="{CC7B2743-661D-3C42-8D0C-3780A55414F3}"/>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6" name="Oval 135">
                <a:extLst>
                  <a:ext uri="{FF2B5EF4-FFF2-40B4-BE49-F238E27FC236}">
                    <a16:creationId xmlns:a16="http://schemas.microsoft.com/office/drawing/2014/main" id="{FAEE387C-8086-A946-BD45-1AEE9E4A1D93}"/>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7" name="Oval 136">
                <a:extLst>
                  <a:ext uri="{FF2B5EF4-FFF2-40B4-BE49-F238E27FC236}">
                    <a16:creationId xmlns:a16="http://schemas.microsoft.com/office/drawing/2014/main" id="{1AA000F0-70C5-954B-B4C8-39FD8FEE501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8" name="Oval 137">
                <a:extLst>
                  <a:ext uri="{FF2B5EF4-FFF2-40B4-BE49-F238E27FC236}">
                    <a16:creationId xmlns:a16="http://schemas.microsoft.com/office/drawing/2014/main" id="{1232A9AE-1A6D-2446-A2C6-A1C9578954D1}"/>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39" name="Oval 138">
                <a:extLst>
                  <a:ext uri="{FF2B5EF4-FFF2-40B4-BE49-F238E27FC236}">
                    <a16:creationId xmlns:a16="http://schemas.microsoft.com/office/drawing/2014/main" id="{B4D3D3F8-7193-0E43-BC83-1FDB745FD593}"/>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0" name="Oval 139">
                <a:extLst>
                  <a:ext uri="{FF2B5EF4-FFF2-40B4-BE49-F238E27FC236}">
                    <a16:creationId xmlns:a16="http://schemas.microsoft.com/office/drawing/2014/main" id="{04DB799C-2504-FF40-86BF-E23EA1BC8124}"/>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1" name="Oval 140">
                <a:extLst>
                  <a:ext uri="{FF2B5EF4-FFF2-40B4-BE49-F238E27FC236}">
                    <a16:creationId xmlns:a16="http://schemas.microsoft.com/office/drawing/2014/main" id="{DBC3635F-F6D5-6249-89CC-D727251C1AFC}"/>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2" name="Oval 141">
                <a:extLst>
                  <a:ext uri="{FF2B5EF4-FFF2-40B4-BE49-F238E27FC236}">
                    <a16:creationId xmlns:a16="http://schemas.microsoft.com/office/drawing/2014/main" id="{E8C41FB3-7CE9-4347-9450-2E6FA1E167DA}"/>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3" name="Oval 142">
                <a:extLst>
                  <a:ext uri="{FF2B5EF4-FFF2-40B4-BE49-F238E27FC236}">
                    <a16:creationId xmlns:a16="http://schemas.microsoft.com/office/drawing/2014/main" id="{7B6A150D-F973-CB46-B4B8-2C6319D5AE57}"/>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4" name="Oval 143">
                <a:extLst>
                  <a:ext uri="{FF2B5EF4-FFF2-40B4-BE49-F238E27FC236}">
                    <a16:creationId xmlns:a16="http://schemas.microsoft.com/office/drawing/2014/main" id="{EE9B4A2C-6A2C-8849-B220-8F9E5DDDA63D}"/>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5" name="Oval 144">
                <a:extLst>
                  <a:ext uri="{FF2B5EF4-FFF2-40B4-BE49-F238E27FC236}">
                    <a16:creationId xmlns:a16="http://schemas.microsoft.com/office/drawing/2014/main" id="{696FA9B2-93E8-5547-A40B-7255CB269A9B}"/>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6" name="Oval 145">
                <a:extLst>
                  <a:ext uri="{FF2B5EF4-FFF2-40B4-BE49-F238E27FC236}">
                    <a16:creationId xmlns:a16="http://schemas.microsoft.com/office/drawing/2014/main" id="{33FF8229-5048-FC4F-88B9-BDE0CE2704B8}"/>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7" name="Oval 146">
                <a:extLst>
                  <a:ext uri="{FF2B5EF4-FFF2-40B4-BE49-F238E27FC236}">
                    <a16:creationId xmlns:a16="http://schemas.microsoft.com/office/drawing/2014/main" id="{D4BE7463-43F7-6441-97BC-4E9645FCFDD5}"/>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8" name="Oval 147">
                <a:extLst>
                  <a:ext uri="{FF2B5EF4-FFF2-40B4-BE49-F238E27FC236}">
                    <a16:creationId xmlns:a16="http://schemas.microsoft.com/office/drawing/2014/main" id="{CD175B4F-94B7-4140-BF9E-37ADEB5CACF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49" name="Oval 148">
                <a:extLst>
                  <a:ext uri="{FF2B5EF4-FFF2-40B4-BE49-F238E27FC236}">
                    <a16:creationId xmlns:a16="http://schemas.microsoft.com/office/drawing/2014/main" id="{044F9DCE-2B7F-6841-A58B-9CC735F774A8}"/>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0" name="Oval 149">
                <a:extLst>
                  <a:ext uri="{FF2B5EF4-FFF2-40B4-BE49-F238E27FC236}">
                    <a16:creationId xmlns:a16="http://schemas.microsoft.com/office/drawing/2014/main" id="{8EBAE5DC-6941-AF42-82E9-54A7CA0AB53B}"/>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1" name="Oval 150">
                <a:extLst>
                  <a:ext uri="{FF2B5EF4-FFF2-40B4-BE49-F238E27FC236}">
                    <a16:creationId xmlns:a16="http://schemas.microsoft.com/office/drawing/2014/main" id="{48C81B78-6E60-6641-A45F-5DCF72C0D29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2" name="Oval 151">
                <a:extLst>
                  <a:ext uri="{FF2B5EF4-FFF2-40B4-BE49-F238E27FC236}">
                    <a16:creationId xmlns:a16="http://schemas.microsoft.com/office/drawing/2014/main" id="{7B818A35-6020-D742-B5D7-EAE7A8A2C111}"/>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3" name="Oval 152">
                <a:extLst>
                  <a:ext uri="{FF2B5EF4-FFF2-40B4-BE49-F238E27FC236}">
                    <a16:creationId xmlns:a16="http://schemas.microsoft.com/office/drawing/2014/main" id="{83F43CDF-AF72-6242-B16C-AFEECA3BE1BE}"/>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4" name="Oval 153">
                <a:extLst>
                  <a:ext uri="{FF2B5EF4-FFF2-40B4-BE49-F238E27FC236}">
                    <a16:creationId xmlns:a16="http://schemas.microsoft.com/office/drawing/2014/main" id="{13774CAA-205E-C449-B2D4-4E1B0D55E19F}"/>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5" name="Oval 154">
                <a:extLst>
                  <a:ext uri="{FF2B5EF4-FFF2-40B4-BE49-F238E27FC236}">
                    <a16:creationId xmlns:a16="http://schemas.microsoft.com/office/drawing/2014/main" id="{3EDF1371-75B9-F940-8E23-9D71ACFAA2F1}"/>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6" name="Oval 155">
                <a:extLst>
                  <a:ext uri="{FF2B5EF4-FFF2-40B4-BE49-F238E27FC236}">
                    <a16:creationId xmlns:a16="http://schemas.microsoft.com/office/drawing/2014/main" id="{9A0592DC-11B9-8B46-A723-14C71E7FB22F}"/>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7" name="Oval 156">
                <a:extLst>
                  <a:ext uri="{FF2B5EF4-FFF2-40B4-BE49-F238E27FC236}">
                    <a16:creationId xmlns:a16="http://schemas.microsoft.com/office/drawing/2014/main" id="{C6141967-CC00-4E4B-A51C-CC09653D4644}"/>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8" name="Oval 157">
                <a:extLst>
                  <a:ext uri="{FF2B5EF4-FFF2-40B4-BE49-F238E27FC236}">
                    <a16:creationId xmlns:a16="http://schemas.microsoft.com/office/drawing/2014/main" id="{1D9D1D30-68A4-C042-9EC8-069758652002}"/>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9" name="Oval 158">
                <a:extLst>
                  <a:ext uri="{FF2B5EF4-FFF2-40B4-BE49-F238E27FC236}">
                    <a16:creationId xmlns:a16="http://schemas.microsoft.com/office/drawing/2014/main" id="{AD3A2933-429F-9648-8695-A933ACCD4671}"/>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60" name="Oval 159">
                <a:extLst>
                  <a:ext uri="{FF2B5EF4-FFF2-40B4-BE49-F238E27FC236}">
                    <a16:creationId xmlns:a16="http://schemas.microsoft.com/office/drawing/2014/main" id="{D460269A-7090-6A4C-A50B-A0C5B593E7A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5" name="Group 14">
              <a:extLst>
                <a:ext uri="{FF2B5EF4-FFF2-40B4-BE49-F238E27FC236}">
                  <a16:creationId xmlns:a16="http://schemas.microsoft.com/office/drawing/2014/main" id="{0E6F950E-B75F-3140-AD9E-332A661FFB23}"/>
                </a:ext>
              </a:extLst>
            </p:cNvPr>
            <p:cNvGrpSpPr/>
            <p:nvPr userDrawn="1"/>
          </p:nvGrpSpPr>
          <p:grpSpPr>
            <a:xfrm>
              <a:off x="4583275" y="5388428"/>
              <a:ext cx="2501953" cy="149291"/>
              <a:chOff x="6927228" y="7552706"/>
              <a:chExt cx="5016271" cy="227062"/>
            </a:xfrm>
          </p:grpSpPr>
          <p:sp>
            <p:nvSpPr>
              <p:cNvPr id="65" name="Oval 64">
                <a:extLst>
                  <a:ext uri="{FF2B5EF4-FFF2-40B4-BE49-F238E27FC236}">
                    <a16:creationId xmlns:a16="http://schemas.microsoft.com/office/drawing/2014/main" id="{384B1DE5-79A5-2843-A72C-E2614B206B8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B0BCABE5-4E73-F04F-B3AF-6ECA752A844C}"/>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9DCCCCFC-23A7-6146-8F58-118DC54A2898}"/>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1B89E2E8-9F3F-024A-8A70-426E1BE10780}"/>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7266D4AC-D67E-A848-B2E5-E5FA49B02013}"/>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5668660C-D1CC-C643-AC17-CFED44C6FB9A}"/>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A5E0A8E2-FE2C-774C-B8E6-BDF188241F6B}"/>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CC6AB6F-160E-914B-A5A9-2008C220DC2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9BC40C0B-FAF1-EB4E-BDF1-EEE06E8489E7}"/>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160E685A-C3DA-904B-9B5E-AFCE86BB4732}"/>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00E897DF-4373-334D-9025-2EC4E028CF6D}"/>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451D9E58-4D3A-7E4D-8FD1-7C47ACDC9CF4}"/>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798E3DCB-A169-DA45-8DAD-FBBE6AA0C39B}"/>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31F90A25-4C0D-5F43-B308-586B1AB437B5}"/>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C9349908-BFF6-2F40-AD4B-B1318FEE7C4F}"/>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5BFB7C4A-D604-7042-BE02-724E13CADACF}"/>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9CAACBCD-3198-0C49-B005-294BF0775024}"/>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38ABA712-DB38-7E42-8E46-4D72EE198D2B}"/>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7F2DC26A-2292-0C4B-9F27-D34A9389422D}"/>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A1A675BD-5953-E943-B647-1B5DFF047302}"/>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242D4302-8A69-D34A-808E-4A17E456A167}"/>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4654412E-AECD-DE48-B3F7-BF5CDAC32A84}"/>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A958F87-5DCA-5B4A-9C19-F44BDBF72A3F}"/>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1BEE9C6E-F2C5-C248-93F7-9DC7AAD4B2A2}"/>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F3C82C40-9F78-604E-8A73-51AD8BC6FBC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50B2B591-ADAD-5F4C-AB6B-78058A69926A}"/>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FC064662-D3B2-7245-BFF1-954B69386457}"/>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3DBD8CC9-1728-0046-9B2C-42CF36A15A62}"/>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23C68883-5038-444E-9362-6580416174F5}"/>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7D8BF9E4-5835-4349-BDB3-C28493C8AD8F}"/>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FFC75BE5-188F-7247-9FA7-B8A4616DDDB0}"/>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A4F523D5-59C6-C948-A06D-E6DEA9682080}"/>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9DEC9ABA-6E25-CA4A-8197-9F26D64ADAB7}"/>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842FDEEB-DDC7-4542-A3D9-3002B836B1B1}"/>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3E4B328-0C96-1049-8CAB-E045BA6D333A}"/>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1C296C84-6CEB-804E-A10B-51760C50AB16}"/>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2FAF3117-EF26-634E-96FC-1D8B050281AD}"/>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B270F9DA-6C81-A547-8C34-3B2A9A164542}"/>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47635969-821E-D540-A115-E05882F75AE4}"/>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4" name="Oval 103">
                <a:extLst>
                  <a:ext uri="{FF2B5EF4-FFF2-40B4-BE49-F238E27FC236}">
                    <a16:creationId xmlns:a16="http://schemas.microsoft.com/office/drawing/2014/main" id="{0C48C81C-4F34-3D4D-96E9-839E4E145EAF}"/>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5" name="Oval 104">
                <a:extLst>
                  <a:ext uri="{FF2B5EF4-FFF2-40B4-BE49-F238E27FC236}">
                    <a16:creationId xmlns:a16="http://schemas.microsoft.com/office/drawing/2014/main" id="{4444E25F-F100-264C-A23B-423E9CDCFEF0}"/>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6" name="Oval 105">
                <a:extLst>
                  <a:ext uri="{FF2B5EF4-FFF2-40B4-BE49-F238E27FC236}">
                    <a16:creationId xmlns:a16="http://schemas.microsoft.com/office/drawing/2014/main" id="{6F87A6E0-E881-7043-B35E-C934E573066C}"/>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7" name="Oval 106">
                <a:extLst>
                  <a:ext uri="{FF2B5EF4-FFF2-40B4-BE49-F238E27FC236}">
                    <a16:creationId xmlns:a16="http://schemas.microsoft.com/office/drawing/2014/main" id="{B46BAF82-606D-DA40-9DC5-1981E3104BEE}"/>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8" name="Oval 107">
                <a:extLst>
                  <a:ext uri="{FF2B5EF4-FFF2-40B4-BE49-F238E27FC236}">
                    <a16:creationId xmlns:a16="http://schemas.microsoft.com/office/drawing/2014/main" id="{CC245857-E44D-E64B-9B1C-6FBE69C4FF7B}"/>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9" name="Oval 108">
                <a:extLst>
                  <a:ext uri="{FF2B5EF4-FFF2-40B4-BE49-F238E27FC236}">
                    <a16:creationId xmlns:a16="http://schemas.microsoft.com/office/drawing/2014/main" id="{B8690599-6BBA-4646-A44A-5BE9495B5F53}"/>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0" name="Oval 109">
                <a:extLst>
                  <a:ext uri="{FF2B5EF4-FFF2-40B4-BE49-F238E27FC236}">
                    <a16:creationId xmlns:a16="http://schemas.microsoft.com/office/drawing/2014/main" id="{6286EA83-8AB8-684D-9C4F-5AE20943D96D}"/>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1" name="Oval 110">
                <a:extLst>
                  <a:ext uri="{FF2B5EF4-FFF2-40B4-BE49-F238E27FC236}">
                    <a16:creationId xmlns:a16="http://schemas.microsoft.com/office/drawing/2014/main" id="{3903DB5D-F5A8-B043-8ED8-6C234EFFF5B7}"/>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12" name="Oval 111">
                <a:extLst>
                  <a:ext uri="{FF2B5EF4-FFF2-40B4-BE49-F238E27FC236}">
                    <a16:creationId xmlns:a16="http://schemas.microsoft.com/office/drawing/2014/main" id="{D5D4EAE5-0356-EE48-9954-FD702B666E7E}"/>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nvGrpSpPr>
            <p:cNvPr id="16" name="Group 15">
              <a:extLst>
                <a:ext uri="{FF2B5EF4-FFF2-40B4-BE49-F238E27FC236}">
                  <a16:creationId xmlns:a16="http://schemas.microsoft.com/office/drawing/2014/main" id="{1ECD57EC-9B00-844A-A19A-9EC3013E7905}"/>
                </a:ext>
              </a:extLst>
            </p:cNvPr>
            <p:cNvGrpSpPr/>
            <p:nvPr userDrawn="1"/>
          </p:nvGrpSpPr>
          <p:grpSpPr>
            <a:xfrm>
              <a:off x="7148372" y="5388428"/>
              <a:ext cx="2394462" cy="149291"/>
              <a:chOff x="6927228" y="7552706"/>
              <a:chExt cx="4800758" cy="227062"/>
            </a:xfrm>
          </p:grpSpPr>
          <p:sp>
            <p:nvSpPr>
              <p:cNvPr id="17" name="Oval 16">
                <a:extLst>
                  <a:ext uri="{FF2B5EF4-FFF2-40B4-BE49-F238E27FC236}">
                    <a16:creationId xmlns:a16="http://schemas.microsoft.com/office/drawing/2014/main" id="{3A62D392-CBDB-5244-A295-F969999C30E1}"/>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Oval 17">
                <a:extLst>
                  <a:ext uri="{FF2B5EF4-FFF2-40B4-BE49-F238E27FC236}">
                    <a16:creationId xmlns:a16="http://schemas.microsoft.com/office/drawing/2014/main" id="{F4113640-A68F-7D42-9B7E-2B4E5520A877}"/>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9" name="Oval 18">
                <a:extLst>
                  <a:ext uri="{FF2B5EF4-FFF2-40B4-BE49-F238E27FC236}">
                    <a16:creationId xmlns:a16="http://schemas.microsoft.com/office/drawing/2014/main" id="{01B608D6-4AED-B649-964F-8F1E0BD2A985}"/>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0" name="Oval 19">
                <a:extLst>
                  <a:ext uri="{FF2B5EF4-FFF2-40B4-BE49-F238E27FC236}">
                    <a16:creationId xmlns:a16="http://schemas.microsoft.com/office/drawing/2014/main" id="{E9BD793F-F8E1-1243-BF04-47FDEF95265C}"/>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1" name="Oval 20">
                <a:extLst>
                  <a:ext uri="{FF2B5EF4-FFF2-40B4-BE49-F238E27FC236}">
                    <a16:creationId xmlns:a16="http://schemas.microsoft.com/office/drawing/2014/main" id="{CF69974F-DE52-364A-8B70-4F8DF24D396C}"/>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2" name="Oval 21">
                <a:extLst>
                  <a:ext uri="{FF2B5EF4-FFF2-40B4-BE49-F238E27FC236}">
                    <a16:creationId xmlns:a16="http://schemas.microsoft.com/office/drawing/2014/main" id="{341C8D5E-75EB-1046-8E77-DAB81F68EA9D}"/>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3" name="Oval 22">
                <a:extLst>
                  <a:ext uri="{FF2B5EF4-FFF2-40B4-BE49-F238E27FC236}">
                    <a16:creationId xmlns:a16="http://schemas.microsoft.com/office/drawing/2014/main" id="{2C19F3FA-F16E-4F48-B81B-51E4C52155EE}"/>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4" name="Oval 23">
                <a:extLst>
                  <a:ext uri="{FF2B5EF4-FFF2-40B4-BE49-F238E27FC236}">
                    <a16:creationId xmlns:a16="http://schemas.microsoft.com/office/drawing/2014/main" id="{A45E3686-7C9D-0B47-9B5D-513F9346F8D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5" name="Oval 24">
                <a:extLst>
                  <a:ext uri="{FF2B5EF4-FFF2-40B4-BE49-F238E27FC236}">
                    <a16:creationId xmlns:a16="http://schemas.microsoft.com/office/drawing/2014/main" id="{F39C2A61-1C9A-ED4F-A3A3-8808719947DB}"/>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6" name="Oval 25">
                <a:extLst>
                  <a:ext uri="{FF2B5EF4-FFF2-40B4-BE49-F238E27FC236}">
                    <a16:creationId xmlns:a16="http://schemas.microsoft.com/office/drawing/2014/main" id="{555B5001-B955-4A41-8B28-54C81E48C9DE}"/>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CBAA5CB7-1687-4D4D-BE89-FA6BBFC7AD9D}"/>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FB45DA8C-12BA-E043-8A01-9FFEB25C173C}"/>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9" name="Oval 28">
                <a:extLst>
                  <a:ext uri="{FF2B5EF4-FFF2-40B4-BE49-F238E27FC236}">
                    <a16:creationId xmlns:a16="http://schemas.microsoft.com/office/drawing/2014/main" id="{F8C21DD5-BBD1-AB43-8545-8B23C84D5465}"/>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0" name="Oval 29">
                <a:extLst>
                  <a:ext uri="{FF2B5EF4-FFF2-40B4-BE49-F238E27FC236}">
                    <a16:creationId xmlns:a16="http://schemas.microsoft.com/office/drawing/2014/main" id="{FD804194-05E5-1B40-A95A-AF0FC5974021}"/>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1" name="Oval 30">
                <a:extLst>
                  <a:ext uri="{FF2B5EF4-FFF2-40B4-BE49-F238E27FC236}">
                    <a16:creationId xmlns:a16="http://schemas.microsoft.com/office/drawing/2014/main" id="{812A492D-1DA9-DB41-B350-705B88DDB973}"/>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2" name="Oval 31">
                <a:extLst>
                  <a:ext uri="{FF2B5EF4-FFF2-40B4-BE49-F238E27FC236}">
                    <a16:creationId xmlns:a16="http://schemas.microsoft.com/office/drawing/2014/main" id="{928D6AF7-418B-D549-85D9-1A3592630333}"/>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3" name="Oval 32">
                <a:extLst>
                  <a:ext uri="{FF2B5EF4-FFF2-40B4-BE49-F238E27FC236}">
                    <a16:creationId xmlns:a16="http://schemas.microsoft.com/office/drawing/2014/main" id="{29EA35BC-B648-F941-BB9B-37EA964058D5}"/>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4" name="Oval 33">
                <a:extLst>
                  <a:ext uri="{FF2B5EF4-FFF2-40B4-BE49-F238E27FC236}">
                    <a16:creationId xmlns:a16="http://schemas.microsoft.com/office/drawing/2014/main" id="{294DD0B2-F176-2D42-9C64-3B5D9FFC08EC}"/>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F21932EA-5E78-0344-8F12-96E1C70E2623}"/>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6" name="Oval 35">
                <a:extLst>
                  <a:ext uri="{FF2B5EF4-FFF2-40B4-BE49-F238E27FC236}">
                    <a16:creationId xmlns:a16="http://schemas.microsoft.com/office/drawing/2014/main" id="{9351103D-ACE5-C446-9CE4-5660091CB3C1}"/>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7" name="Oval 36">
                <a:extLst>
                  <a:ext uri="{FF2B5EF4-FFF2-40B4-BE49-F238E27FC236}">
                    <a16:creationId xmlns:a16="http://schemas.microsoft.com/office/drawing/2014/main" id="{B7407856-E4AC-FA48-BCB1-3CC0B461D466}"/>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Oval 37">
                <a:extLst>
                  <a:ext uri="{FF2B5EF4-FFF2-40B4-BE49-F238E27FC236}">
                    <a16:creationId xmlns:a16="http://schemas.microsoft.com/office/drawing/2014/main" id="{3834A26C-E0FB-CE4C-9433-8CAA67831E22}"/>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9" name="Oval 38">
                <a:extLst>
                  <a:ext uri="{FF2B5EF4-FFF2-40B4-BE49-F238E27FC236}">
                    <a16:creationId xmlns:a16="http://schemas.microsoft.com/office/drawing/2014/main" id="{7EC5F057-5E9E-CC4B-B319-95DF2F10B64C}"/>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0" name="Oval 39">
                <a:extLst>
                  <a:ext uri="{FF2B5EF4-FFF2-40B4-BE49-F238E27FC236}">
                    <a16:creationId xmlns:a16="http://schemas.microsoft.com/office/drawing/2014/main" id="{F7B1D311-8A48-DE44-A11F-E17F90EB4F17}"/>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1" name="Oval 40">
                <a:extLst>
                  <a:ext uri="{FF2B5EF4-FFF2-40B4-BE49-F238E27FC236}">
                    <a16:creationId xmlns:a16="http://schemas.microsoft.com/office/drawing/2014/main" id="{2DC3E3C0-3A58-AA4A-8395-46D588A59541}"/>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2" name="Oval 41">
                <a:extLst>
                  <a:ext uri="{FF2B5EF4-FFF2-40B4-BE49-F238E27FC236}">
                    <a16:creationId xmlns:a16="http://schemas.microsoft.com/office/drawing/2014/main" id="{185F9D5E-8695-4D46-B542-7868E9BF950E}"/>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3" name="Oval 42">
                <a:extLst>
                  <a:ext uri="{FF2B5EF4-FFF2-40B4-BE49-F238E27FC236}">
                    <a16:creationId xmlns:a16="http://schemas.microsoft.com/office/drawing/2014/main" id="{F7B0DA58-D691-0946-A321-F86F9BCAE2F4}"/>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4" name="Oval 43">
                <a:extLst>
                  <a:ext uri="{FF2B5EF4-FFF2-40B4-BE49-F238E27FC236}">
                    <a16:creationId xmlns:a16="http://schemas.microsoft.com/office/drawing/2014/main" id="{3467E46E-F0B8-604F-9FFA-1535AC5C80FE}"/>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5" name="Oval 44">
                <a:extLst>
                  <a:ext uri="{FF2B5EF4-FFF2-40B4-BE49-F238E27FC236}">
                    <a16:creationId xmlns:a16="http://schemas.microsoft.com/office/drawing/2014/main" id="{5F6DFDA4-3EFF-AC43-9391-5ED5C7FFF366}"/>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6" name="Oval 45">
                <a:extLst>
                  <a:ext uri="{FF2B5EF4-FFF2-40B4-BE49-F238E27FC236}">
                    <a16:creationId xmlns:a16="http://schemas.microsoft.com/office/drawing/2014/main" id="{383651F0-7934-F74B-B0E9-33F0075583CD}"/>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7" name="Oval 46">
                <a:extLst>
                  <a:ext uri="{FF2B5EF4-FFF2-40B4-BE49-F238E27FC236}">
                    <a16:creationId xmlns:a16="http://schemas.microsoft.com/office/drawing/2014/main" id="{F237FD67-4E41-D94F-975D-E3F953E60F41}"/>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8" name="Oval 47">
                <a:extLst>
                  <a:ext uri="{FF2B5EF4-FFF2-40B4-BE49-F238E27FC236}">
                    <a16:creationId xmlns:a16="http://schemas.microsoft.com/office/drawing/2014/main" id="{94EC6473-E956-E047-9250-4504D7FDCF64}"/>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9" name="Oval 48">
                <a:extLst>
                  <a:ext uri="{FF2B5EF4-FFF2-40B4-BE49-F238E27FC236}">
                    <a16:creationId xmlns:a16="http://schemas.microsoft.com/office/drawing/2014/main" id="{61167F6F-4E36-2A43-9440-2F797CF9FED8}"/>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0" name="Oval 49">
                <a:extLst>
                  <a:ext uri="{FF2B5EF4-FFF2-40B4-BE49-F238E27FC236}">
                    <a16:creationId xmlns:a16="http://schemas.microsoft.com/office/drawing/2014/main" id="{249D008E-561B-DB43-937A-40B6FF17969B}"/>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3" name="Oval 52">
                <a:extLst>
                  <a:ext uri="{FF2B5EF4-FFF2-40B4-BE49-F238E27FC236}">
                    <a16:creationId xmlns:a16="http://schemas.microsoft.com/office/drawing/2014/main" id="{C2CFDA9F-551B-7543-8DF5-5F1363BD2D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4" name="Oval 53">
                <a:extLst>
                  <a:ext uri="{FF2B5EF4-FFF2-40B4-BE49-F238E27FC236}">
                    <a16:creationId xmlns:a16="http://schemas.microsoft.com/office/drawing/2014/main" id="{D2BEEAE5-71C9-5B43-858B-1B5EB458012B}"/>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5" name="Oval 54">
                <a:extLst>
                  <a:ext uri="{FF2B5EF4-FFF2-40B4-BE49-F238E27FC236}">
                    <a16:creationId xmlns:a16="http://schemas.microsoft.com/office/drawing/2014/main" id="{DEE9DC9C-777B-4141-BB29-B402A6D3265E}"/>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6" name="Oval 55">
                <a:extLst>
                  <a:ext uri="{FF2B5EF4-FFF2-40B4-BE49-F238E27FC236}">
                    <a16:creationId xmlns:a16="http://schemas.microsoft.com/office/drawing/2014/main" id="{ADE612C4-80BA-2A44-8C58-E8715930B715}"/>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7" name="Oval 56">
                <a:extLst>
                  <a:ext uri="{FF2B5EF4-FFF2-40B4-BE49-F238E27FC236}">
                    <a16:creationId xmlns:a16="http://schemas.microsoft.com/office/drawing/2014/main" id="{2E62430D-26B5-7D40-A7F3-E81E5A83A285}"/>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8" name="Oval 57">
                <a:extLst>
                  <a:ext uri="{FF2B5EF4-FFF2-40B4-BE49-F238E27FC236}">
                    <a16:creationId xmlns:a16="http://schemas.microsoft.com/office/drawing/2014/main" id="{08D58D6D-0688-2A4A-9910-914A4A5ED1BF}"/>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D7D251BE-278E-514F-80DE-276C3AD592BB}"/>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A65B9040-FDB8-1045-AB77-3D7E01FFA199}"/>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6E09843D-1D09-F243-8BC0-78C6206FBA6F}"/>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F38976D9-4CFE-7740-A507-80992474B463}"/>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1ABF1F06-95D6-9941-8A31-6F647913906A}"/>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grpSp>
      <p:pic>
        <p:nvPicPr>
          <p:cNvPr id="52" name="Picture 51">
            <a:extLst>
              <a:ext uri="{FF2B5EF4-FFF2-40B4-BE49-F238E27FC236}">
                <a16:creationId xmlns:a16="http://schemas.microsoft.com/office/drawing/2014/main" id="{8138574E-7108-8AA2-ECDE-0002140E840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58597" y="5105438"/>
            <a:ext cx="3201256" cy="1920754"/>
          </a:xfrm>
          <a:prstGeom prst="rect">
            <a:avLst/>
          </a:prstGeom>
        </p:spPr>
      </p:pic>
      <p:sp>
        <p:nvSpPr>
          <p:cNvPr id="6" name="Footer Placeholder 5">
            <a:extLst>
              <a:ext uri="{FF2B5EF4-FFF2-40B4-BE49-F238E27FC236}">
                <a16:creationId xmlns:a16="http://schemas.microsoft.com/office/drawing/2014/main" id="{076C7C57-280D-B4B9-8694-52E055A8B6D2}"/>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en-US"/>
              <a:t>© </a:t>
            </a:r>
            <a:r>
              <a:rPr lang="en-US">
                <a:latin typeface="Arial" panose="020B0604020202020204" pitchFamily="34" charset="0"/>
                <a:cs typeface="Arial" panose="020B0604020202020204" pitchFamily="34" charset="0"/>
              </a:rPr>
              <a:t>Tennessee</a:t>
            </a:r>
            <a:r>
              <a:rPr lang="en-US"/>
              <a:t> Department of Education </a:t>
            </a:r>
            <a:endParaRPr lang="id-ID"/>
          </a:p>
          <a:p>
            <a:endParaRPr lang="en-US"/>
          </a:p>
        </p:txBody>
      </p:sp>
    </p:spTree>
    <p:extLst>
      <p:ext uri="{BB962C8B-B14F-4D97-AF65-F5344CB8AC3E}">
        <p14:creationId xmlns:p14="http://schemas.microsoft.com/office/powerpoint/2010/main" val="425905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Left Blue Border, Citation">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5107627E-8D49-1F41-B296-873CA2E250E3}"/>
              </a:ext>
            </a:extLst>
          </p:cNvPr>
          <p:cNvSpPr>
            <a:spLocks noGrp="1"/>
          </p:cNvSpPr>
          <p:nvPr>
            <p:ph sz="quarter" idx="12"/>
          </p:nvPr>
        </p:nvSpPr>
        <p:spPr>
          <a:xfrm>
            <a:off x="2102330" y="1531917"/>
            <a:ext cx="9610246" cy="4335483"/>
          </a:xfrm>
        </p:spPr>
        <p:txBody>
          <a:bodyPr/>
          <a:lstStyle>
            <a:lvl1pPr>
              <a:buClr>
                <a:srgbClr val="000000"/>
              </a:buClr>
              <a:buFont typeface="Arial" panose="020B0604020202020204" pitchFamily="34" charset="0"/>
              <a:buChar char="•"/>
              <a:defRPr/>
            </a:lvl1pPr>
            <a:lvl2pPr>
              <a:buClr>
                <a:srgbClr val="000000"/>
              </a:buClr>
              <a:buFont typeface="Courier New" panose="02070309020205020404" pitchFamily="49" charset="0"/>
              <a:buChar char="o"/>
              <a:defRPr/>
            </a:lvl2pPr>
            <a:lvl3pPr>
              <a:buClr>
                <a:srgbClr val="000000"/>
              </a:buClr>
              <a:buFont typeface="Wingdings" pitchFamily="2" charset="2"/>
              <a:buChar char="§"/>
              <a:defRPr/>
            </a:lvl3pPr>
            <a:lvl4pPr>
              <a:buClr>
                <a:srgbClr val="000000"/>
              </a:buClr>
              <a:defRPr/>
            </a:lvl4pPr>
            <a:lvl5pPr>
              <a:buClr>
                <a:srgbClr val="000000"/>
              </a:buCl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4F00D020-C816-3EC3-CADA-92EA3CC574E3}"/>
              </a:ext>
            </a:extLst>
          </p:cNvPr>
          <p:cNvSpPr>
            <a:spLocks noGrp="1"/>
          </p:cNvSpPr>
          <p:nvPr>
            <p:ph type="body" sz="quarter" idx="14"/>
          </p:nvPr>
        </p:nvSpPr>
        <p:spPr>
          <a:xfrm>
            <a:off x="2114033" y="6051204"/>
            <a:ext cx="4783137" cy="528456"/>
          </a:xfrm>
        </p:spPr>
        <p:txBody>
          <a:bodyPr/>
          <a:lstStyle>
            <a:lvl1pPr marL="0" indent="0">
              <a:buNone/>
              <a:defRPr/>
            </a:lvl1pPr>
          </a:lstStyle>
          <a:p>
            <a:pPr lvl="0"/>
            <a:r>
              <a:rPr lang="en-US"/>
              <a:t>Click to edit Master text styles</a:t>
            </a:r>
          </a:p>
        </p:txBody>
      </p:sp>
      <p:sp>
        <p:nvSpPr>
          <p:cNvPr id="6" name="Title 5">
            <a:extLst>
              <a:ext uri="{FF2B5EF4-FFF2-40B4-BE49-F238E27FC236}">
                <a16:creationId xmlns:a16="http://schemas.microsoft.com/office/drawing/2014/main" id="{375FB2D9-0E8D-9506-889E-C58739D60D85}"/>
              </a:ext>
            </a:extLst>
          </p:cNvPr>
          <p:cNvSpPr>
            <a:spLocks noGrp="1"/>
          </p:cNvSpPr>
          <p:nvPr>
            <p:ph type="title"/>
          </p:nvPr>
        </p:nvSpPr>
        <p:spPr>
          <a:xfrm>
            <a:off x="2102329" y="228600"/>
            <a:ext cx="9610245" cy="1208314"/>
          </a:xfrm>
        </p:spPr>
        <p:txBody>
          <a:bodyPr/>
          <a:lstStyle/>
          <a:p>
            <a:r>
              <a:rPr lang="en-US"/>
              <a:t>Click to edit Master title style</a:t>
            </a:r>
          </a:p>
        </p:txBody>
      </p:sp>
      <p:grpSp>
        <p:nvGrpSpPr>
          <p:cNvPr id="7" name="Group 6">
            <a:extLst>
              <a:ext uri="{FF2B5EF4-FFF2-40B4-BE49-F238E27FC236}">
                <a16:creationId xmlns:a16="http://schemas.microsoft.com/office/drawing/2014/main" id="{2CF2566C-0F4F-3DA8-24FD-B41909583EA4}"/>
              </a:ext>
              <a:ext uri="{C183D7F6-B498-43B3-948B-1728B52AA6E4}">
                <adec:decorative xmlns:adec="http://schemas.microsoft.com/office/drawing/2017/decorative" val="1"/>
              </a:ext>
            </a:extLst>
          </p:cNvPr>
          <p:cNvGrpSpPr/>
          <p:nvPr userDrawn="1"/>
        </p:nvGrpSpPr>
        <p:grpSpPr>
          <a:xfrm>
            <a:off x="7191014" y="6309360"/>
            <a:ext cx="1827213" cy="484632"/>
            <a:chOff x="1827213" y="6320184"/>
            <a:chExt cx="1889065" cy="515107"/>
          </a:xfrm>
        </p:grpSpPr>
        <p:pic>
          <p:nvPicPr>
            <p:cNvPr id="15" name="Graphic 14">
              <a:extLst>
                <a:ext uri="{FF2B5EF4-FFF2-40B4-BE49-F238E27FC236}">
                  <a16:creationId xmlns:a16="http://schemas.microsoft.com/office/drawing/2014/main" id="{58269A02-B9F8-047A-2B0A-A20DF999A793}"/>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6" name="Picture 15" descr="Tennessee Tiered Supports Center logo">
              <a:extLst>
                <a:ext uri="{FF2B5EF4-FFF2-40B4-BE49-F238E27FC236}">
                  <a16:creationId xmlns:a16="http://schemas.microsoft.com/office/drawing/2014/main" id="{BBB3A1FC-FE97-ABAE-B3B5-EBA577792BE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83957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Left Blue Boarder, Titl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0B34F4-D37B-4FCE-B19E-8AC2D3136F87}"/>
              </a:ext>
              <a:ext uri="{C183D7F6-B498-43B3-948B-1728B52AA6E4}">
                <adec:decorative xmlns:adec="http://schemas.microsoft.com/office/drawing/2017/decorative" val="1"/>
              </a:ext>
            </a:extLst>
          </p:cNvPr>
          <p:cNvGrpSpPr/>
          <p:nvPr userDrawn="1"/>
        </p:nvGrpSpPr>
        <p:grpSpPr>
          <a:xfrm>
            <a:off x="7581014" y="6106159"/>
            <a:ext cx="4157047" cy="198947"/>
            <a:chOff x="6927228" y="7552706"/>
            <a:chExt cx="5016271" cy="227062"/>
          </a:xfrm>
        </p:grpSpPr>
        <p:sp>
          <p:nvSpPr>
            <p:cNvPr id="3" name="Oval 2">
              <a:extLst>
                <a:ext uri="{FF2B5EF4-FFF2-40B4-BE49-F238E27FC236}">
                  <a16:creationId xmlns:a16="http://schemas.microsoft.com/office/drawing/2014/main" id="{3D79D985-522E-4815-9A90-CCB2102481D8}"/>
                </a:ext>
              </a:extLst>
            </p:cNvPr>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4" name="Oval 3">
              <a:extLst>
                <a:ext uri="{FF2B5EF4-FFF2-40B4-BE49-F238E27FC236}">
                  <a16:creationId xmlns:a16="http://schemas.microsoft.com/office/drawing/2014/main" id="{79991DFE-94E4-19AB-0972-9088099F7E00}"/>
                </a:ext>
              </a:extLst>
            </p:cNvPr>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 name="Oval 4">
              <a:extLst>
                <a:ext uri="{FF2B5EF4-FFF2-40B4-BE49-F238E27FC236}">
                  <a16:creationId xmlns:a16="http://schemas.microsoft.com/office/drawing/2014/main" id="{B0A4D449-EF5B-3993-277C-449A2CFF57DF}"/>
                </a:ext>
              </a:extLst>
            </p:cNvPr>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59" name="Oval 58">
              <a:extLst>
                <a:ext uri="{FF2B5EF4-FFF2-40B4-BE49-F238E27FC236}">
                  <a16:creationId xmlns:a16="http://schemas.microsoft.com/office/drawing/2014/main" id="{44463259-608B-E08B-D5CE-F8DC6BECF6E2}"/>
                </a:ext>
              </a:extLst>
            </p:cNvPr>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0" name="Oval 59">
              <a:extLst>
                <a:ext uri="{FF2B5EF4-FFF2-40B4-BE49-F238E27FC236}">
                  <a16:creationId xmlns:a16="http://schemas.microsoft.com/office/drawing/2014/main" id="{DF675E3D-B129-E72A-E03D-2E93027FA320}"/>
                </a:ext>
              </a:extLst>
            </p:cNvPr>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1" name="Oval 60">
              <a:extLst>
                <a:ext uri="{FF2B5EF4-FFF2-40B4-BE49-F238E27FC236}">
                  <a16:creationId xmlns:a16="http://schemas.microsoft.com/office/drawing/2014/main" id="{25F26DBF-EDAC-20C4-6EC5-9DB9EF743A50}"/>
                </a:ext>
              </a:extLst>
            </p:cNvPr>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2" name="Oval 61">
              <a:extLst>
                <a:ext uri="{FF2B5EF4-FFF2-40B4-BE49-F238E27FC236}">
                  <a16:creationId xmlns:a16="http://schemas.microsoft.com/office/drawing/2014/main" id="{821616D7-BEEA-38D6-8DE2-533BDE863130}"/>
                </a:ext>
              </a:extLst>
            </p:cNvPr>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3" name="Oval 62">
              <a:extLst>
                <a:ext uri="{FF2B5EF4-FFF2-40B4-BE49-F238E27FC236}">
                  <a16:creationId xmlns:a16="http://schemas.microsoft.com/office/drawing/2014/main" id="{097235D8-3725-2BF7-1FA7-E0CBCCA96A8D}"/>
                </a:ext>
              </a:extLst>
            </p:cNvPr>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4" name="Oval 63">
              <a:extLst>
                <a:ext uri="{FF2B5EF4-FFF2-40B4-BE49-F238E27FC236}">
                  <a16:creationId xmlns:a16="http://schemas.microsoft.com/office/drawing/2014/main" id="{F47862A7-7803-A1F4-84E2-AE3E916E4B9F}"/>
                </a:ext>
              </a:extLst>
            </p:cNvPr>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5" name="Oval 64">
              <a:extLst>
                <a:ext uri="{FF2B5EF4-FFF2-40B4-BE49-F238E27FC236}">
                  <a16:creationId xmlns:a16="http://schemas.microsoft.com/office/drawing/2014/main" id="{91FF9CD8-1A58-E1A7-807B-85DA801F6A6B}"/>
                </a:ext>
              </a:extLst>
            </p:cNvPr>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6" name="Oval 65">
              <a:extLst>
                <a:ext uri="{FF2B5EF4-FFF2-40B4-BE49-F238E27FC236}">
                  <a16:creationId xmlns:a16="http://schemas.microsoft.com/office/drawing/2014/main" id="{44F93EA7-D6B3-ED8F-0CA5-8A1C2743FE27}"/>
                </a:ext>
              </a:extLst>
            </p:cNvPr>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7" name="Oval 66">
              <a:extLst>
                <a:ext uri="{FF2B5EF4-FFF2-40B4-BE49-F238E27FC236}">
                  <a16:creationId xmlns:a16="http://schemas.microsoft.com/office/drawing/2014/main" id="{85DAFC5D-831F-7CE6-6969-C5F5FC17EBD7}"/>
                </a:ext>
              </a:extLst>
            </p:cNvPr>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8" name="Oval 67">
              <a:extLst>
                <a:ext uri="{FF2B5EF4-FFF2-40B4-BE49-F238E27FC236}">
                  <a16:creationId xmlns:a16="http://schemas.microsoft.com/office/drawing/2014/main" id="{FF61CE59-B617-169E-F5F8-D197A929534C}"/>
                </a:ext>
              </a:extLst>
            </p:cNvPr>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69" name="Oval 68">
              <a:extLst>
                <a:ext uri="{FF2B5EF4-FFF2-40B4-BE49-F238E27FC236}">
                  <a16:creationId xmlns:a16="http://schemas.microsoft.com/office/drawing/2014/main" id="{A79C6CE1-2D95-E701-8511-69F4F10CC640}"/>
                </a:ext>
              </a:extLst>
            </p:cNvPr>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0" name="Oval 69">
              <a:extLst>
                <a:ext uri="{FF2B5EF4-FFF2-40B4-BE49-F238E27FC236}">
                  <a16:creationId xmlns:a16="http://schemas.microsoft.com/office/drawing/2014/main" id="{98F2DF64-891F-1D9D-AD98-A204C7ECB46B}"/>
                </a:ext>
              </a:extLst>
            </p:cNvPr>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1" name="Oval 70">
              <a:extLst>
                <a:ext uri="{FF2B5EF4-FFF2-40B4-BE49-F238E27FC236}">
                  <a16:creationId xmlns:a16="http://schemas.microsoft.com/office/drawing/2014/main" id="{DA0404E7-26AB-7047-24B4-F88E21A7C5F9}"/>
                </a:ext>
              </a:extLst>
            </p:cNvPr>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2" name="Oval 71">
              <a:extLst>
                <a:ext uri="{FF2B5EF4-FFF2-40B4-BE49-F238E27FC236}">
                  <a16:creationId xmlns:a16="http://schemas.microsoft.com/office/drawing/2014/main" id="{24929038-12E0-10F7-317B-CE2DF81AB786}"/>
                </a:ext>
              </a:extLst>
            </p:cNvPr>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3" name="Oval 72">
              <a:extLst>
                <a:ext uri="{FF2B5EF4-FFF2-40B4-BE49-F238E27FC236}">
                  <a16:creationId xmlns:a16="http://schemas.microsoft.com/office/drawing/2014/main" id="{84BD55B9-A153-D481-66A8-BEB251A2B2A5}"/>
                </a:ext>
              </a:extLst>
            </p:cNvPr>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4" name="Oval 73">
              <a:extLst>
                <a:ext uri="{FF2B5EF4-FFF2-40B4-BE49-F238E27FC236}">
                  <a16:creationId xmlns:a16="http://schemas.microsoft.com/office/drawing/2014/main" id="{292EA9E0-1EF4-60B3-060C-5C40BECBD008}"/>
                </a:ext>
              </a:extLst>
            </p:cNvPr>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5" name="Oval 74">
              <a:extLst>
                <a:ext uri="{FF2B5EF4-FFF2-40B4-BE49-F238E27FC236}">
                  <a16:creationId xmlns:a16="http://schemas.microsoft.com/office/drawing/2014/main" id="{ECE7DD42-BEEC-2EA7-F803-4ABFE8C038DA}"/>
                </a:ext>
              </a:extLst>
            </p:cNvPr>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6" name="Oval 75">
              <a:extLst>
                <a:ext uri="{FF2B5EF4-FFF2-40B4-BE49-F238E27FC236}">
                  <a16:creationId xmlns:a16="http://schemas.microsoft.com/office/drawing/2014/main" id="{A60D47DB-51AA-D091-1402-757DA94FD198}"/>
                </a:ext>
              </a:extLst>
            </p:cNvPr>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7" name="Oval 76">
              <a:extLst>
                <a:ext uri="{FF2B5EF4-FFF2-40B4-BE49-F238E27FC236}">
                  <a16:creationId xmlns:a16="http://schemas.microsoft.com/office/drawing/2014/main" id="{85BA26B2-60A8-3E34-C3F3-254E98C4A9C1}"/>
                </a:ext>
              </a:extLst>
            </p:cNvPr>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8" name="Oval 77">
              <a:extLst>
                <a:ext uri="{FF2B5EF4-FFF2-40B4-BE49-F238E27FC236}">
                  <a16:creationId xmlns:a16="http://schemas.microsoft.com/office/drawing/2014/main" id="{985FB6BF-A280-B9AA-036C-069B10CCFB70}"/>
                </a:ext>
              </a:extLst>
            </p:cNvPr>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79" name="Oval 78">
              <a:extLst>
                <a:ext uri="{FF2B5EF4-FFF2-40B4-BE49-F238E27FC236}">
                  <a16:creationId xmlns:a16="http://schemas.microsoft.com/office/drawing/2014/main" id="{76BFA3FB-EB9E-9C53-2E8D-337501C33471}"/>
                </a:ext>
              </a:extLst>
            </p:cNvPr>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0" name="Oval 79">
              <a:extLst>
                <a:ext uri="{FF2B5EF4-FFF2-40B4-BE49-F238E27FC236}">
                  <a16:creationId xmlns:a16="http://schemas.microsoft.com/office/drawing/2014/main" id="{BE257809-91C9-54B8-974F-9D44D2CAB4D3}"/>
                </a:ext>
              </a:extLst>
            </p:cNvPr>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1" name="Oval 80">
              <a:extLst>
                <a:ext uri="{FF2B5EF4-FFF2-40B4-BE49-F238E27FC236}">
                  <a16:creationId xmlns:a16="http://schemas.microsoft.com/office/drawing/2014/main" id="{A5A00912-2EC0-668B-9829-BA72DEFDB3C8}"/>
                </a:ext>
              </a:extLst>
            </p:cNvPr>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2" name="Oval 81">
              <a:extLst>
                <a:ext uri="{FF2B5EF4-FFF2-40B4-BE49-F238E27FC236}">
                  <a16:creationId xmlns:a16="http://schemas.microsoft.com/office/drawing/2014/main" id="{72ED9DEE-1621-BFB0-629A-36410ECB94AB}"/>
                </a:ext>
              </a:extLst>
            </p:cNvPr>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3" name="Oval 82">
              <a:extLst>
                <a:ext uri="{FF2B5EF4-FFF2-40B4-BE49-F238E27FC236}">
                  <a16:creationId xmlns:a16="http://schemas.microsoft.com/office/drawing/2014/main" id="{42EAAB73-3433-053F-17F3-572C20CA8460}"/>
                </a:ext>
              </a:extLst>
            </p:cNvPr>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4" name="Oval 83">
              <a:extLst>
                <a:ext uri="{FF2B5EF4-FFF2-40B4-BE49-F238E27FC236}">
                  <a16:creationId xmlns:a16="http://schemas.microsoft.com/office/drawing/2014/main" id="{75963C91-7D74-2A9B-EAC1-CF50B4E21B7A}"/>
                </a:ext>
              </a:extLst>
            </p:cNvPr>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5" name="Oval 84">
              <a:extLst>
                <a:ext uri="{FF2B5EF4-FFF2-40B4-BE49-F238E27FC236}">
                  <a16:creationId xmlns:a16="http://schemas.microsoft.com/office/drawing/2014/main" id="{87293302-A164-C136-54A2-7BA6EF412302}"/>
                </a:ext>
              </a:extLst>
            </p:cNvPr>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6" name="Oval 85">
              <a:extLst>
                <a:ext uri="{FF2B5EF4-FFF2-40B4-BE49-F238E27FC236}">
                  <a16:creationId xmlns:a16="http://schemas.microsoft.com/office/drawing/2014/main" id="{1154296C-7268-08D1-FB83-FEE1198CB90F}"/>
                </a:ext>
              </a:extLst>
            </p:cNvPr>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7" name="Oval 86">
              <a:extLst>
                <a:ext uri="{FF2B5EF4-FFF2-40B4-BE49-F238E27FC236}">
                  <a16:creationId xmlns:a16="http://schemas.microsoft.com/office/drawing/2014/main" id="{13A7833B-A9B7-6397-0160-7A2A473C46DC}"/>
                </a:ext>
              </a:extLst>
            </p:cNvPr>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8" name="Oval 87">
              <a:extLst>
                <a:ext uri="{FF2B5EF4-FFF2-40B4-BE49-F238E27FC236}">
                  <a16:creationId xmlns:a16="http://schemas.microsoft.com/office/drawing/2014/main" id="{8209A318-9D33-89C6-CEE5-9B65B5CBC845}"/>
                </a:ext>
              </a:extLst>
            </p:cNvPr>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89" name="Oval 88">
              <a:extLst>
                <a:ext uri="{FF2B5EF4-FFF2-40B4-BE49-F238E27FC236}">
                  <a16:creationId xmlns:a16="http://schemas.microsoft.com/office/drawing/2014/main" id="{739EB5A9-440D-E966-2A7F-51EFB41EC164}"/>
                </a:ext>
              </a:extLst>
            </p:cNvPr>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0" name="Oval 89">
              <a:extLst>
                <a:ext uri="{FF2B5EF4-FFF2-40B4-BE49-F238E27FC236}">
                  <a16:creationId xmlns:a16="http://schemas.microsoft.com/office/drawing/2014/main" id="{A4BF16B5-C4D3-9C56-3D42-BA5128EC4D21}"/>
                </a:ext>
              </a:extLst>
            </p:cNvPr>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1" name="Oval 90">
              <a:extLst>
                <a:ext uri="{FF2B5EF4-FFF2-40B4-BE49-F238E27FC236}">
                  <a16:creationId xmlns:a16="http://schemas.microsoft.com/office/drawing/2014/main" id="{9BCAAF9B-73C3-52B9-A7BB-82217926591B}"/>
                </a:ext>
              </a:extLst>
            </p:cNvPr>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2" name="Oval 91">
              <a:extLst>
                <a:ext uri="{FF2B5EF4-FFF2-40B4-BE49-F238E27FC236}">
                  <a16:creationId xmlns:a16="http://schemas.microsoft.com/office/drawing/2014/main" id="{8F93CD8F-7644-9ACC-31B8-C493D312FC77}"/>
                </a:ext>
              </a:extLst>
            </p:cNvPr>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3" name="Oval 92">
              <a:extLst>
                <a:ext uri="{FF2B5EF4-FFF2-40B4-BE49-F238E27FC236}">
                  <a16:creationId xmlns:a16="http://schemas.microsoft.com/office/drawing/2014/main" id="{C9990D3F-44C8-D228-C7EA-CBD7717FBF5E}"/>
                </a:ext>
              </a:extLst>
            </p:cNvPr>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4" name="Oval 93">
              <a:extLst>
                <a:ext uri="{FF2B5EF4-FFF2-40B4-BE49-F238E27FC236}">
                  <a16:creationId xmlns:a16="http://schemas.microsoft.com/office/drawing/2014/main" id="{1FE225CB-51B9-4E01-EC39-1575092D1286}"/>
                </a:ext>
              </a:extLst>
            </p:cNvPr>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5" name="Oval 94">
              <a:extLst>
                <a:ext uri="{FF2B5EF4-FFF2-40B4-BE49-F238E27FC236}">
                  <a16:creationId xmlns:a16="http://schemas.microsoft.com/office/drawing/2014/main" id="{B99E5398-1B3C-FF77-A50B-F5D27F60DDB4}"/>
                </a:ext>
              </a:extLst>
            </p:cNvPr>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6" name="Oval 95">
              <a:extLst>
                <a:ext uri="{FF2B5EF4-FFF2-40B4-BE49-F238E27FC236}">
                  <a16:creationId xmlns:a16="http://schemas.microsoft.com/office/drawing/2014/main" id="{C842B528-A8EE-E257-827E-733123B701C1}"/>
                </a:ext>
              </a:extLst>
            </p:cNvPr>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7" name="Oval 96">
              <a:extLst>
                <a:ext uri="{FF2B5EF4-FFF2-40B4-BE49-F238E27FC236}">
                  <a16:creationId xmlns:a16="http://schemas.microsoft.com/office/drawing/2014/main" id="{AECBA0FA-8421-7094-7C24-70C585702CE8}"/>
                </a:ext>
              </a:extLst>
            </p:cNvPr>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8" name="Oval 97">
              <a:extLst>
                <a:ext uri="{FF2B5EF4-FFF2-40B4-BE49-F238E27FC236}">
                  <a16:creationId xmlns:a16="http://schemas.microsoft.com/office/drawing/2014/main" id="{0D169013-4512-F5F2-066E-D7A2E27C15D2}"/>
                </a:ext>
              </a:extLst>
            </p:cNvPr>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99" name="Oval 98">
              <a:extLst>
                <a:ext uri="{FF2B5EF4-FFF2-40B4-BE49-F238E27FC236}">
                  <a16:creationId xmlns:a16="http://schemas.microsoft.com/office/drawing/2014/main" id="{4F61AD7B-30F1-CA25-081A-C12DAF007F13}"/>
                </a:ext>
              </a:extLst>
            </p:cNvPr>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0" name="Oval 99">
              <a:extLst>
                <a:ext uri="{FF2B5EF4-FFF2-40B4-BE49-F238E27FC236}">
                  <a16:creationId xmlns:a16="http://schemas.microsoft.com/office/drawing/2014/main" id="{A4BE33CE-C2CC-FC5F-06D4-6F70D8CC5918}"/>
                </a:ext>
              </a:extLst>
            </p:cNvPr>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1" name="Oval 100">
              <a:extLst>
                <a:ext uri="{FF2B5EF4-FFF2-40B4-BE49-F238E27FC236}">
                  <a16:creationId xmlns:a16="http://schemas.microsoft.com/office/drawing/2014/main" id="{8279D601-5CF4-2C8C-951B-0BB86C7E553B}"/>
                </a:ext>
              </a:extLst>
            </p:cNvPr>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2" name="Oval 101">
              <a:extLst>
                <a:ext uri="{FF2B5EF4-FFF2-40B4-BE49-F238E27FC236}">
                  <a16:creationId xmlns:a16="http://schemas.microsoft.com/office/drawing/2014/main" id="{82733E9E-0A64-25A8-960F-DB6409D242B5}"/>
                </a:ext>
              </a:extLst>
            </p:cNvPr>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03" name="Oval 102">
              <a:extLst>
                <a:ext uri="{FF2B5EF4-FFF2-40B4-BE49-F238E27FC236}">
                  <a16:creationId xmlns:a16="http://schemas.microsoft.com/office/drawing/2014/main" id="{2CB0BD8E-2776-176D-33E5-48A3432A190C}"/>
                </a:ext>
              </a:extLst>
            </p:cNvPr>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grpSp>
      <p:sp>
        <p:nvSpPr>
          <p:cNvPr id="8" name="Rectangle 7">
            <a:extLst>
              <a:ext uri="{FF2B5EF4-FFF2-40B4-BE49-F238E27FC236}">
                <a16:creationId xmlns:a16="http://schemas.microsoft.com/office/drawing/2014/main" id="{E30DDD92-F8D7-27FF-AD91-CA3E7478236B}"/>
              </a:ext>
              <a:ext uri="{C183D7F6-B498-43B3-948B-1728B52AA6E4}">
                <adec:decorative xmlns:adec="http://schemas.microsoft.com/office/drawing/2017/decorative" val="1"/>
              </a:ext>
            </a:extLst>
          </p:cNvPr>
          <p:cNvSpPr/>
          <p:nvPr userDrawn="1"/>
        </p:nvSpPr>
        <p:spPr>
          <a:xfrm>
            <a:off x="0" y="0"/>
            <a:ext cx="1827213" cy="6858000"/>
          </a:xfrm>
          <a:prstGeom prst="rect">
            <a:avLst/>
          </a:prstGeom>
          <a:gradFill>
            <a:gsLst>
              <a:gs pos="0">
                <a:schemeClr val="accent2"/>
              </a:gs>
              <a:gs pos="83000">
                <a:schemeClr val="accent2">
                  <a:lumMod val="75000"/>
                </a:schemeClr>
              </a:gs>
              <a:gs pos="98000">
                <a:schemeClr val="accent2">
                  <a:lumMod val="50000"/>
                </a:schemeClr>
              </a:gs>
            </a:gsLst>
            <a:lin ang="4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9" name="Footer Placeholder 8">
            <a:extLst>
              <a:ext uri="{FF2B5EF4-FFF2-40B4-BE49-F238E27FC236}">
                <a16:creationId xmlns:a16="http://schemas.microsoft.com/office/drawing/2014/main" id="{A38D0568-4AFE-F057-BD1D-7203D1EC19D4}"/>
              </a:ext>
              <a:ext uri="{C183D7F6-B498-43B3-948B-1728B52AA6E4}">
                <adec:decorative xmlns:adec="http://schemas.microsoft.com/office/drawing/2017/decorative" val="1"/>
              </a:ext>
            </a:extLst>
          </p:cNvPr>
          <p:cNvSpPr>
            <a:spLocks noGrp="1"/>
          </p:cNvSpPr>
          <p:nvPr>
            <p:ph type="ftr" sz="quarter" idx="13"/>
          </p:nvPr>
        </p:nvSpPr>
        <p:spPr/>
        <p:txBody>
          <a:bodyPr/>
          <a:lstStyle>
            <a:lvl1pPr>
              <a:defRPr>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sp>
        <p:nvSpPr>
          <p:cNvPr id="15" name="Title 14">
            <a:extLst>
              <a:ext uri="{FF2B5EF4-FFF2-40B4-BE49-F238E27FC236}">
                <a16:creationId xmlns:a16="http://schemas.microsoft.com/office/drawing/2014/main" id="{551A2844-2266-7FED-D614-DEAD52EFC428}"/>
              </a:ext>
            </a:extLst>
          </p:cNvPr>
          <p:cNvSpPr>
            <a:spLocks noGrp="1"/>
          </p:cNvSpPr>
          <p:nvPr>
            <p:ph type="title"/>
          </p:nvPr>
        </p:nvSpPr>
        <p:spPr>
          <a:xfrm>
            <a:off x="2096436" y="228600"/>
            <a:ext cx="9727264" cy="1208314"/>
          </a:xfrm>
        </p:spPr>
        <p:txBody>
          <a:bodyPr/>
          <a:lstStyle/>
          <a:p>
            <a:r>
              <a:rPr lang="en-US"/>
              <a:t>Click to edit Master title style</a:t>
            </a:r>
          </a:p>
        </p:txBody>
      </p:sp>
      <p:sp>
        <p:nvSpPr>
          <p:cNvPr id="7" name="Text Placeholder 6">
            <a:extLst>
              <a:ext uri="{FF2B5EF4-FFF2-40B4-BE49-F238E27FC236}">
                <a16:creationId xmlns:a16="http://schemas.microsoft.com/office/drawing/2014/main" id="{CABD8486-C7B6-F4D4-A4F6-C8D28C1EBACC}"/>
              </a:ext>
            </a:extLst>
          </p:cNvPr>
          <p:cNvSpPr>
            <a:spLocks noGrp="1"/>
          </p:cNvSpPr>
          <p:nvPr>
            <p:ph type="body" sz="quarter" idx="14"/>
          </p:nvPr>
        </p:nvSpPr>
        <p:spPr>
          <a:xfrm>
            <a:off x="2097088" y="1620838"/>
            <a:ext cx="9831387" cy="4349750"/>
          </a:xfrm>
        </p:spPr>
        <p:txBody>
          <a:bodyPr/>
          <a:lstStyle>
            <a:lvl1pPr>
              <a:buFont typeface="Arial" panose="020B0604020202020204" pitchFamily="34" charset="0"/>
              <a:buChar char="•"/>
              <a:defRPr/>
            </a:lvl1pPr>
            <a:lvl2pPr>
              <a:buFont typeface="Courier New" panose="02070309020205020404" pitchFamily="49" charset="0"/>
              <a:buChar char="o"/>
              <a:defRPr/>
            </a:lvl2pPr>
            <a:lvl3pPr>
              <a:buFont typeface="Wingdings" pitchFamily="2" charset="2"/>
              <a:buChar char="§"/>
              <a:defRPr/>
            </a:lvl3pPr>
            <a:lvl5pPr>
              <a:buFont typeface="Wingdings" pitchFamily="2" charset="2"/>
              <a:buChar char="q"/>
              <a:defRPr/>
            </a:lvl5pPr>
          </a:lstStyle>
          <a:p>
            <a:pPr lvl="0"/>
            <a:r>
              <a:rPr lang="en-US"/>
              <a:t>Click to edit Master text styles</a:t>
            </a:r>
          </a:p>
          <a:p>
            <a:pPr lvl="1"/>
            <a:r>
              <a:rPr lang="en-US"/>
              <a:t>Second level</a:t>
            </a:r>
          </a:p>
          <a:p>
            <a:pPr lvl="2"/>
            <a:r>
              <a:rPr lang="en-US"/>
              <a:t>Third level</a:t>
            </a:r>
          </a:p>
        </p:txBody>
      </p:sp>
      <p:grpSp>
        <p:nvGrpSpPr>
          <p:cNvPr id="6" name="Group 5">
            <a:extLst>
              <a:ext uri="{FF2B5EF4-FFF2-40B4-BE49-F238E27FC236}">
                <a16:creationId xmlns:a16="http://schemas.microsoft.com/office/drawing/2014/main" id="{1C85AEC3-EC34-D8CE-162D-D5B21C16CA63}"/>
              </a:ext>
              <a:ext uri="{C183D7F6-B498-43B3-948B-1728B52AA6E4}">
                <adec:decorative xmlns:adec="http://schemas.microsoft.com/office/drawing/2017/decorative" val="1"/>
              </a:ext>
            </a:extLst>
          </p:cNvPr>
          <p:cNvGrpSpPr/>
          <p:nvPr userDrawn="1"/>
        </p:nvGrpSpPr>
        <p:grpSpPr>
          <a:xfrm>
            <a:off x="7184738" y="6309360"/>
            <a:ext cx="1827213" cy="484632"/>
            <a:chOff x="1827213" y="6320184"/>
            <a:chExt cx="1889065" cy="515107"/>
          </a:xfrm>
        </p:grpSpPr>
        <p:pic>
          <p:nvPicPr>
            <p:cNvPr id="10" name="Graphic 9">
              <a:extLst>
                <a:ext uri="{FF2B5EF4-FFF2-40B4-BE49-F238E27FC236}">
                  <a16:creationId xmlns:a16="http://schemas.microsoft.com/office/drawing/2014/main" id="{2050D83D-F2AC-E88D-168C-FBB8B0637E82}"/>
                </a:ext>
                <a:ext uri="{C183D7F6-B498-43B3-948B-1728B52AA6E4}">
                  <adec:decorative xmlns:adec="http://schemas.microsoft.com/office/drawing/2017/decorative" val="1"/>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b="31410"/>
            <a:stretch/>
          </p:blipFill>
          <p:spPr>
            <a:xfrm>
              <a:off x="1827213" y="6320184"/>
              <a:ext cx="1477282" cy="510653"/>
            </a:xfrm>
            <a:prstGeom prst="rect">
              <a:avLst/>
            </a:prstGeom>
          </p:spPr>
        </p:pic>
        <p:pic>
          <p:nvPicPr>
            <p:cNvPr id="11" name="Picture 10" descr="Tennessee Tiered Supports Center logo">
              <a:extLst>
                <a:ext uri="{FF2B5EF4-FFF2-40B4-BE49-F238E27FC236}">
                  <a16:creationId xmlns:a16="http://schemas.microsoft.com/office/drawing/2014/main" id="{C3F8763D-1F6D-6613-A386-799FF82D279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04495" y="6423508"/>
              <a:ext cx="411783" cy="411783"/>
            </a:xfrm>
            <a:prstGeom prst="rect">
              <a:avLst/>
            </a:prstGeom>
          </p:spPr>
        </p:pic>
      </p:grpSp>
    </p:spTree>
    <p:extLst>
      <p:ext uri="{BB962C8B-B14F-4D97-AF65-F5344CB8AC3E}">
        <p14:creationId xmlns:p14="http://schemas.microsoft.com/office/powerpoint/2010/main" val="29829349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7868" y="1531919"/>
            <a:ext cx="11071516" cy="433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2" name="Title Placeholder 1"/>
          <p:cNvSpPr>
            <a:spLocks noGrp="1"/>
          </p:cNvSpPr>
          <p:nvPr>
            <p:ph type="title"/>
          </p:nvPr>
        </p:nvSpPr>
        <p:spPr>
          <a:xfrm>
            <a:off x="507868" y="228600"/>
            <a:ext cx="11071516" cy="1208314"/>
          </a:xfrm>
          <a:prstGeom prst="rect">
            <a:avLst/>
          </a:prstGeom>
        </p:spPr>
        <p:txBody>
          <a:bodyPr vert="horz" lIns="91440" tIns="45720" rIns="91440" bIns="45720" rtlCol="0" anchor="ctr">
            <a:normAutofit/>
          </a:bodyPr>
          <a:lstStyle/>
          <a:p>
            <a:r>
              <a:rPr lang="en-US"/>
              <a:t>Click to edit title style</a:t>
            </a:r>
          </a:p>
        </p:txBody>
      </p:sp>
      <p:sp>
        <p:nvSpPr>
          <p:cNvPr id="5" name="Footer Placeholder 4">
            <a:extLst>
              <a:ext uri="{FF2B5EF4-FFF2-40B4-BE49-F238E27FC236}">
                <a16:creationId xmlns:a16="http://schemas.microsoft.com/office/drawing/2014/main" id="{9AF50120-D8C8-4169-6E52-B2D68EFA9BE5}"/>
              </a:ext>
              <a:ext uri="{C183D7F6-B498-43B3-948B-1728B52AA6E4}">
                <adec:decorative xmlns:adec="http://schemas.microsoft.com/office/drawing/2017/decorative" val="1"/>
              </a:ext>
            </a:extLst>
          </p:cNvPr>
          <p:cNvSpPr>
            <a:spLocks noGrp="1"/>
          </p:cNvSpPr>
          <p:nvPr>
            <p:ph type="ftr" sz="quarter" idx="3"/>
          </p:nvPr>
        </p:nvSpPr>
        <p:spPr>
          <a:xfrm>
            <a:off x="9193495" y="6572956"/>
            <a:ext cx="2995330" cy="342246"/>
          </a:xfrm>
          <a:prstGeom prst="rect">
            <a:avLst/>
          </a:prstGeom>
        </p:spPr>
        <p:txBody>
          <a:bodyPr vert="horz" lIns="91440" tIns="45720" rIns="91440" bIns="45720" rtlCol="0" anchor="ctr"/>
          <a:lstStyle>
            <a:lvl1pPr algn="l">
              <a:defRPr sz="1200">
                <a:solidFill>
                  <a:srgbClr val="000000"/>
                </a:solidFill>
                <a:latin typeface="Arial" panose="020B0604020202020204" pitchFamily="34" charset="0"/>
                <a:cs typeface="Arial" panose="020B0604020202020204" pitchFamily="34" charset="0"/>
              </a:defRPr>
            </a:lvl1pPr>
          </a:lstStyle>
          <a:p>
            <a:r>
              <a:rPr lang="en-US"/>
              <a:t>© Tennessee Department of Education </a:t>
            </a:r>
            <a:endParaRPr lang="id-ID"/>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394707"/>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58" r:id="rId3"/>
    <p:sldLayoutId id="2147484052" r:id="rId4"/>
    <p:sldLayoutId id="2147484059" r:id="rId5"/>
    <p:sldLayoutId id="2147483988" r:id="rId6"/>
    <p:sldLayoutId id="2147483989" r:id="rId7"/>
    <p:sldLayoutId id="2147484051" r:id="rId8"/>
    <p:sldLayoutId id="2147483993" r:id="rId9"/>
    <p:sldLayoutId id="2147484038" r:id="rId10"/>
    <p:sldLayoutId id="2147484004" r:id="rId11"/>
    <p:sldLayoutId id="2147483992" r:id="rId12"/>
    <p:sldLayoutId id="2147484005" r:id="rId13"/>
    <p:sldLayoutId id="2147484041" r:id="rId14"/>
    <p:sldLayoutId id="2147484095" r:id="rId15"/>
    <p:sldLayoutId id="2147484093" r:id="rId16"/>
    <p:sldLayoutId id="2147484039" r:id="rId17"/>
    <p:sldLayoutId id="2147484028" r:id="rId18"/>
    <p:sldLayoutId id="2147484029" r:id="rId19"/>
    <p:sldLayoutId id="2147484043" r:id="rId20"/>
    <p:sldLayoutId id="2147483998" r:id="rId21"/>
    <p:sldLayoutId id="2147484040" r:id="rId22"/>
    <p:sldLayoutId id="2147484021" r:id="rId23"/>
    <p:sldLayoutId id="2147484027" r:id="rId24"/>
    <p:sldLayoutId id="2147484018" r:id="rId25"/>
    <p:sldLayoutId id="2147484019" r:id="rId26"/>
    <p:sldLayoutId id="2147484024" r:id="rId27"/>
    <p:sldLayoutId id="2147483995" r:id="rId28"/>
    <p:sldLayoutId id="2147483997" r:id="rId29"/>
    <p:sldLayoutId id="2147484025" r:id="rId30"/>
    <p:sldLayoutId id="2147484026" r:id="rId31"/>
    <p:sldLayoutId id="2147483991" r:id="rId32"/>
    <p:sldLayoutId id="2147484057" r:id="rId33"/>
    <p:sldLayoutId id="2147484020" r:id="rId34"/>
    <p:sldLayoutId id="2147484000" r:id="rId35"/>
    <p:sldLayoutId id="2147484002" r:id="rId36"/>
    <p:sldLayoutId id="2147484001" r:id="rId37"/>
    <p:sldLayoutId id="2147484055" r:id="rId38"/>
    <p:sldLayoutId id="2147483990" r:id="rId39"/>
    <p:sldLayoutId id="2147483996" r:id="rId40"/>
    <p:sldLayoutId id="2147484042" r:id="rId41"/>
    <p:sldLayoutId id="2147484003" r:id="rId42"/>
    <p:sldLayoutId id="2147484006" r:id="rId43"/>
    <p:sldLayoutId id="2147484022" r:id="rId44"/>
    <p:sldLayoutId id="2147484056" r:id="rId45"/>
    <p:sldLayoutId id="2147484030" r:id="rId46"/>
    <p:sldLayoutId id="2147484044" r:id="rId47"/>
    <p:sldLayoutId id="2147484036" r:id="rId48"/>
    <p:sldLayoutId id="2147484037" r:id="rId49"/>
    <p:sldLayoutId id="2147484046" r:id="rId50"/>
    <p:sldLayoutId id="2147484054" r:id="rId51"/>
    <p:sldLayoutId id="2147484092" r:id="rId52"/>
    <p:sldLayoutId id="2147484094" r:id="rId53"/>
    <p:sldLayoutId id="2147484096" r:id="rId54"/>
  </p:sldLayoutIdLst>
  <p:hf sldNum="0" hdr="0" dt="0"/>
  <p:txStyles>
    <p:titleStyle>
      <a:lvl1pPr algn="l" defTabSz="685629" rtl="0" eaLnBrk="1" latinLnBrk="0" hangingPunct="1">
        <a:spcBef>
          <a:spcPct val="0"/>
        </a:spcBef>
        <a:buNone/>
        <a:defRPr sz="3599" b="1" kern="1200">
          <a:solidFill>
            <a:schemeClr val="accent2"/>
          </a:solidFill>
          <a:latin typeface="Georgia" panose="02040502050405020303" pitchFamily="18" charset="0"/>
          <a:ea typeface="Open Sans Extrabold" panose="020B0606030504020204" pitchFamily="34" charset="0"/>
          <a:cs typeface="Open Sans Extrabold" panose="020B0606030504020204" pitchFamily="34" charset="0"/>
        </a:defRPr>
      </a:lvl1pPr>
    </p:titleStyle>
    <p:bodyStyle>
      <a:lvl1pPr marL="257111" indent="-257111" algn="l" defTabSz="685629" rtl="0" eaLnBrk="1" latinLnBrk="0" hangingPunct="1">
        <a:spcBef>
          <a:spcPct val="20000"/>
        </a:spcBef>
        <a:buClr>
          <a:schemeClr val="tx1"/>
        </a:buClr>
        <a:buFont typeface="Arial" panose="020B0604020202020204" pitchFamily="34" charset="0"/>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1pPr>
      <a:lvl2pPr marL="557074" indent="-214260" algn="l" defTabSz="685629" rtl="0" eaLnBrk="1" latinLnBrk="0" hangingPunct="1">
        <a:spcBef>
          <a:spcPct val="20000"/>
        </a:spcBef>
        <a:buClr>
          <a:schemeClr val="tx1"/>
        </a:buClr>
        <a:buFont typeface="Courier New" panose="02070309020205020404" pitchFamily="49" charset="0"/>
        <a:buChar char="o"/>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2pPr>
      <a:lvl3pPr marL="857036" indent="-171407" algn="l" defTabSz="685629" rtl="0" eaLnBrk="1" latinLnBrk="0" hangingPunct="1">
        <a:spcBef>
          <a:spcPct val="20000"/>
        </a:spcBef>
        <a:buClr>
          <a:schemeClr val="tx1"/>
        </a:buClr>
        <a:buFont typeface="Wingdings" pitchFamily="2" charset="2"/>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4pPr>
      <a:lvl5pPr marL="1542664" indent="-171407" algn="l" defTabSz="685629" rtl="0" eaLnBrk="1" latinLnBrk="0" hangingPunct="1">
        <a:spcBef>
          <a:spcPct val="20000"/>
        </a:spcBef>
        <a:buClr>
          <a:schemeClr val="tx1"/>
        </a:buClr>
        <a:buFont typeface="Wingdings" pitchFamily="2" charset="2"/>
        <a:buChar char="q"/>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5"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2"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52.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35.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microsoft.com/office/2007/relationships/hdphoto" Target="../media/hdphoto2.wdp"/></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tn-tan.tnedu.gov/" TargetMode="External"/><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microsoft.com/office/2018/10/relationships/comments" Target="../comments/modernComment_76A_1F80404B.xml"/><Relationship Id="rId2" Type="http://schemas.openxmlformats.org/officeDocument/2006/relationships/notesSlide" Target="../notesSlides/notesSlide57.xml"/><Relationship Id="rId1" Type="http://schemas.openxmlformats.org/officeDocument/2006/relationships/slideLayout" Target="../slideLayouts/slideLayout18.xml"/><Relationship Id="rId6" Type="http://schemas.openxmlformats.org/officeDocument/2006/relationships/hyperlink" Target="https://cdn.prod.website-files.com/671e6d0bce11079d99ba1286/69cace2a4328063d65a31e92_cico-implementation-materials-tntsc_C_508_A_20260330%20(1).pdf" TargetMode="External"/><Relationship Id="rId5" Type="http://schemas.openxmlformats.org/officeDocument/2006/relationships/image" Target="../media/image47.png"/><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3" Type="http://schemas.openxmlformats.org/officeDocument/2006/relationships/hyperlink" Target="https://www.tennesseetsc.org/" TargetMode="External"/><Relationship Id="rId2" Type="http://schemas.openxmlformats.org/officeDocument/2006/relationships/notesSlide" Target="../notesSlides/notesSlide58.xml"/><Relationship Id="rId1" Type="http://schemas.openxmlformats.org/officeDocument/2006/relationships/slideLayout" Target="../slideLayouts/slideLayout46.xml"/><Relationship Id="rId6" Type="http://schemas.openxmlformats.org/officeDocument/2006/relationships/image" Target="../media/image48.png"/><Relationship Id="rId5" Type="http://schemas.openxmlformats.org/officeDocument/2006/relationships/hyperlink" Target="https://x.com/tennesseetsc" TargetMode="External"/><Relationship Id="rId4" Type="http://schemas.openxmlformats.org/officeDocument/2006/relationships/hyperlink" Target="https://lp.constantcontactpages.com/su/qb4ROO9/tnmtss"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mailto:tennesseetsc@utk.edu" TargetMode="External"/><Relationship Id="rId2" Type="http://schemas.openxmlformats.org/officeDocument/2006/relationships/notesSlide" Target="../notesSlides/notesSlide59.xml"/><Relationship Id="rId1" Type="http://schemas.openxmlformats.org/officeDocument/2006/relationships/slideLayout" Target="../slideLayouts/slideLayout50.xml"/><Relationship Id="rId5" Type="http://schemas.openxmlformats.org/officeDocument/2006/relationships/hyperlink" Target="mailto:tennesseetsc@memphis.edu" TargetMode="External"/><Relationship Id="rId4" Type="http://schemas.openxmlformats.org/officeDocument/2006/relationships/hyperlink" Target="mailto:tennessseetsc@vanderbilt.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60.xml.rels><?xml version="1.0" encoding="UTF-8" standalone="yes"?>
<Relationships xmlns="http://schemas.openxmlformats.org/package/2006/relationships"><Relationship Id="rId3" Type="http://schemas.openxmlformats.org/officeDocument/2006/relationships/hyperlink" Target="https://kusurvey.ca1.qualtrics.com/jfe/form/SV_085eZrS8I4jZIIC" TargetMode="External"/><Relationship Id="rId2" Type="http://schemas.openxmlformats.org/officeDocument/2006/relationships/notesSlide" Target="../notesSlides/notesSlide60.xml"/><Relationship Id="rId1" Type="http://schemas.openxmlformats.org/officeDocument/2006/relationships/slideLayout" Target="../slideLayouts/slideLayout53.xml"/><Relationship Id="rId5" Type="http://schemas.openxmlformats.org/officeDocument/2006/relationships/image" Target="../media/image5.png"/><Relationship Id="rId4" Type="http://schemas.openxmlformats.org/officeDocument/2006/relationships/image" Target="../media/image49.png"/></Relationships>
</file>

<file path=ppt/slides/_rels/slide61.xml.rels><?xml version="1.0" encoding="UTF-8" standalone="yes"?>
<Relationships xmlns="http://schemas.openxmlformats.org/package/2006/relationships"><Relationship Id="rId3" Type="http://schemas.openxmlformats.org/officeDocument/2006/relationships/hyperlink" Target="https://docs.google.com/document/d/136hwk-19xxZxbqXJj1LoCjANr9LHISMw/edit?usp=sharing&amp;ouid=117585145636670019940&amp;rtpof=true&amp;sd=true"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doi.org/10.1177/01987429211001816" TargetMode="External"/><Relationship Id="rId2" Type="http://schemas.openxmlformats.org/officeDocument/2006/relationships/notesSlide" Target="../notesSlides/notesSlide62.xml"/><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3" Type="http://schemas.openxmlformats.org/officeDocument/2006/relationships/hyperlink" Target="https://doi.org/10.1016/j.jsp.2014.12.004" TargetMode="External"/><Relationship Id="rId2" Type="http://schemas.openxmlformats.org/officeDocument/2006/relationships/notesSlide" Target="../notesSlides/notesSlide63.xml"/><Relationship Id="rId1" Type="http://schemas.openxmlformats.org/officeDocument/2006/relationships/slideLayout" Target="../slideLayouts/slideLayout47.xml"/><Relationship Id="rId5" Type="http://schemas.openxmlformats.org/officeDocument/2006/relationships/hyperlink" Target="https://team-tn.org/wp-content/uploads/2022/06/TEAM-General-Educator-Rubric.pdf" TargetMode="External"/><Relationship Id="rId4" Type="http://schemas.openxmlformats.org/officeDocument/2006/relationships/hyperlink" Target="https://intensiveintervention.org/tools-charts/levels-intervention-evidence"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bestforall.tnedu.gov/lessons-and-learning-item?content-id=4313" TargetMode="External"/><Relationship Id="rId2" Type="http://schemas.openxmlformats.org/officeDocument/2006/relationships/notesSlide" Target="../notesSlides/notesSlide64.xml"/><Relationship Id="rId1" Type="http://schemas.openxmlformats.org/officeDocument/2006/relationships/slideLayout" Target="../slideLayouts/slideLayout47.xml"/><Relationship Id="rId5" Type="http://schemas.openxmlformats.org/officeDocument/2006/relationships/hyperlink" Target="https://tennesseetsc.org/community-of-practice-supporting-resources/" TargetMode="External"/><Relationship Id="rId4" Type="http://schemas.openxmlformats.org/officeDocument/2006/relationships/hyperlink" Target="https://www.tn.gov/content/dam/tn/education/special-education/rti/Updated_RTI2_Manual.pdf"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tennesseetsc.org/community-of-practice-supporting-resources/" TargetMode="External"/><Relationship Id="rId2" Type="http://schemas.openxmlformats.org/officeDocument/2006/relationships/notesSlide" Target="../notesSlides/notesSlide65.xml"/><Relationship Id="rId1" Type="http://schemas.openxmlformats.org/officeDocument/2006/relationships/slideLayout" Target="../slideLayouts/slideLayout47.xml"/><Relationship Id="rId4" Type="http://schemas.openxmlformats.org/officeDocument/2006/relationships/hyperlink" Target="https://tennesseetsc.org/wp-content/uploads/2024/06/School-Implementation-Fidelity-Assessment_September-2024_FINAL.pdf"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doi.org/10.1177/1098300707311369" TargetMode="External"/><Relationship Id="rId2" Type="http://schemas.openxmlformats.org/officeDocument/2006/relationships/notesSlide" Target="../notesSlides/notesSlide66.xml"/><Relationship Id="rId1" Type="http://schemas.openxmlformats.org/officeDocument/2006/relationships/slideLayout" Target="../slideLayouts/slideLayout47.xml"/><Relationship Id="rId5" Type="http://schemas.openxmlformats.org/officeDocument/2006/relationships/hyperlink" Target="https://www.congress.gov/bill/108th-congress/house-bill/1350/text" TargetMode="External"/><Relationship Id="rId4" Type="http://schemas.openxmlformats.org/officeDocument/2006/relationships/hyperlink" Target="https://osepideasthatwork.org/supporting-and-responding-behavior-evidence-based-classroom-strategies-teacher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FCC89-B8AC-12ED-F14D-665551411B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FCBBAA-1426-A698-ADA5-992B6488BDB3}"/>
              </a:ext>
            </a:extLst>
          </p:cNvPr>
          <p:cNvSpPr>
            <a:spLocks noGrp="1"/>
          </p:cNvSpPr>
          <p:nvPr>
            <p:ph type="title"/>
          </p:nvPr>
        </p:nvSpPr>
        <p:spPr/>
        <p:txBody>
          <a:bodyPr/>
          <a:lstStyle/>
          <a:p>
            <a:r>
              <a:rPr lang="en-US"/>
              <a:t>Welcome and Attendance</a:t>
            </a:r>
          </a:p>
        </p:txBody>
      </p:sp>
      <p:sp>
        <p:nvSpPr>
          <p:cNvPr id="4" name="Text Placeholder 3">
            <a:extLst>
              <a:ext uri="{FF2B5EF4-FFF2-40B4-BE49-F238E27FC236}">
                <a16:creationId xmlns:a16="http://schemas.microsoft.com/office/drawing/2014/main" id="{A5A52C52-40DE-ED7F-80AB-1A314DB8AEDF}"/>
              </a:ext>
            </a:extLst>
          </p:cNvPr>
          <p:cNvSpPr>
            <a:spLocks noGrp="1"/>
          </p:cNvSpPr>
          <p:nvPr>
            <p:ph type="body" sz="quarter" idx="11"/>
          </p:nvPr>
        </p:nvSpPr>
        <p:spPr>
          <a:xfrm>
            <a:off x="633534" y="1824367"/>
            <a:ext cx="5460878" cy="4335485"/>
          </a:xfrm>
        </p:spPr>
        <p:txBody>
          <a:bodyPr/>
          <a:lstStyle/>
          <a:p>
            <a:pPr marL="457200" indent="-457200">
              <a:buFont typeface="+mj-lt"/>
              <a:buAutoNum type="arabicPeriod"/>
            </a:pPr>
            <a:r>
              <a:rPr lang="en-US"/>
              <a:t>Complete the attendance survey using the QR code.</a:t>
            </a:r>
          </a:p>
          <a:p>
            <a:pPr marL="457200" indent="-457200">
              <a:buFont typeface="+mj-lt"/>
              <a:buAutoNum type="arabicPeriod"/>
            </a:pPr>
            <a:r>
              <a:rPr lang="en-US"/>
              <a:t>Introduce yourself in the chat box by sharing your:</a:t>
            </a:r>
          </a:p>
          <a:p>
            <a:pPr marL="760831" lvl="1" indent="-342900">
              <a:buFont typeface="Arial" panose="020B0604020202020204" pitchFamily="34" charset="0"/>
              <a:buChar char="•"/>
            </a:pPr>
            <a:r>
              <a:rPr lang="en-US"/>
              <a:t>name,</a:t>
            </a:r>
          </a:p>
          <a:p>
            <a:pPr marL="760831" lvl="1" indent="-342900">
              <a:buFont typeface="Arial" panose="020B0604020202020204" pitchFamily="34" charset="0"/>
              <a:buChar char="•"/>
            </a:pPr>
            <a:r>
              <a:rPr lang="en-US"/>
              <a:t>district, and</a:t>
            </a:r>
          </a:p>
          <a:p>
            <a:pPr marL="760831" lvl="1" indent="-342900">
              <a:buFont typeface="Arial" panose="020B0604020202020204" pitchFamily="34" charset="0"/>
              <a:buChar char="•"/>
            </a:pPr>
            <a:r>
              <a:rPr lang="en-US"/>
              <a:t>position.</a:t>
            </a:r>
          </a:p>
          <a:p>
            <a:pPr marL="0" indent="0">
              <a:buNone/>
            </a:pPr>
            <a:endParaRPr lang="en-US"/>
          </a:p>
        </p:txBody>
      </p:sp>
      <p:sp>
        <p:nvSpPr>
          <p:cNvPr id="2" name="Picture Placeholder 1">
            <a:extLst>
              <a:ext uri="{FF2B5EF4-FFF2-40B4-BE49-F238E27FC236}">
                <a16:creationId xmlns:a16="http://schemas.microsoft.com/office/drawing/2014/main" id="{FC5E9EE1-887D-5B5D-9A3A-22680C728089}"/>
              </a:ext>
            </a:extLst>
          </p:cNvPr>
          <p:cNvSpPr>
            <a:spLocks noGrp="1"/>
          </p:cNvSpPr>
          <p:nvPr>
            <p:ph type="pic" sz="quarter" idx="10"/>
          </p:nvPr>
        </p:nvSpPr>
        <p:spPr/>
        <p:txBody>
          <a:bodyPr/>
          <a:lstStyle/>
          <a:p>
            <a:endParaRPr lang="en-US"/>
          </a:p>
        </p:txBody>
      </p:sp>
      <p:sp>
        <p:nvSpPr>
          <p:cNvPr id="5" name="Footer Placeholder 4">
            <a:extLst>
              <a:ext uri="{FF2B5EF4-FFF2-40B4-BE49-F238E27FC236}">
                <a16:creationId xmlns:a16="http://schemas.microsoft.com/office/drawing/2014/main" id="{8C74323E-1228-7785-5B58-206D6B2A1787}"/>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499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BECF9-FE26-0287-19EB-1337DC4AB480}"/>
              </a:ext>
            </a:extLst>
          </p:cNvPr>
          <p:cNvSpPr>
            <a:spLocks noGrp="1"/>
          </p:cNvSpPr>
          <p:nvPr>
            <p:ph type="title"/>
          </p:nvPr>
        </p:nvSpPr>
        <p:spPr/>
        <p:txBody>
          <a:bodyPr/>
          <a:lstStyle/>
          <a:p>
            <a:r>
              <a:rPr lang="en-US"/>
              <a:t>Importance of Tier I</a:t>
            </a:r>
          </a:p>
        </p:txBody>
      </p:sp>
      <p:sp>
        <p:nvSpPr>
          <p:cNvPr id="3" name="Text Placeholder 2">
            <a:extLst>
              <a:ext uri="{FF2B5EF4-FFF2-40B4-BE49-F238E27FC236}">
                <a16:creationId xmlns:a16="http://schemas.microsoft.com/office/drawing/2014/main" id="{3E3B04DF-CA95-D340-6A3F-6BD66CB4222C}"/>
              </a:ext>
            </a:extLst>
          </p:cNvPr>
          <p:cNvSpPr>
            <a:spLocks noGrp="1"/>
          </p:cNvSpPr>
          <p:nvPr>
            <p:ph type="body" sz="quarter" idx="10"/>
          </p:nvPr>
        </p:nvSpPr>
        <p:spPr/>
        <p:txBody>
          <a:bodyPr/>
          <a:lstStyle/>
          <a:p>
            <a:pPr marL="200660" indent="0">
              <a:buNone/>
            </a:pPr>
            <a:r>
              <a:rPr lang="en-US">
                <a:latin typeface="Arial"/>
                <a:cs typeface="Arial"/>
              </a:rPr>
              <a:t>Effective Tier II intervention depends on a solid Tier I foundation that:</a:t>
            </a:r>
            <a:endParaRPr lang="en-US"/>
          </a:p>
          <a:p>
            <a:pPr marL="685165" lvl="1" indent="-256540">
              <a:buFont typeface="Arial" panose="02070309020205020404" pitchFamily="49" charset="0"/>
              <a:buChar char="•"/>
            </a:pPr>
            <a:r>
              <a:rPr lang="en-US">
                <a:latin typeface="Arial"/>
                <a:cs typeface="Arial"/>
              </a:rPr>
              <a:t>teaches and reinforces school-appropriate behaviors that empower students to access Tier I instruction fully,</a:t>
            </a:r>
            <a:endParaRPr lang="en-US"/>
          </a:p>
          <a:p>
            <a:pPr marL="685165" lvl="1" indent="-256540">
              <a:buFont typeface="Arial" panose="020B0604020202020204" pitchFamily="34" charset="0"/>
              <a:buChar char="•"/>
            </a:pPr>
            <a:r>
              <a:rPr lang="en-US">
                <a:latin typeface="Arial"/>
                <a:cs typeface="Arial"/>
              </a:rPr>
              <a:t>fosters supportive relationships and creates positive, safe, and predictable learning spaces for all students, and</a:t>
            </a:r>
            <a:endParaRPr lang="en-US"/>
          </a:p>
          <a:p>
            <a:pPr marL="685165" lvl="1" indent="-256540">
              <a:buFont typeface="Arial" panose="02070309020205020404" pitchFamily="49" charset="0"/>
              <a:buChar char="•"/>
            </a:pPr>
            <a:r>
              <a:rPr lang="en-US">
                <a:latin typeface="Arial"/>
                <a:cs typeface="Arial"/>
              </a:rPr>
              <a:t>prioritizes data-driven decisions and continuous improvement of support for all students.</a:t>
            </a:r>
          </a:p>
          <a:p>
            <a:pPr marL="0" indent="0">
              <a:buNone/>
            </a:pPr>
            <a:endParaRPr lang="en-US"/>
          </a:p>
        </p:txBody>
      </p:sp>
      <p:sp>
        <p:nvSpPr>
          <p:cNvPr id="4" name="Footer Placeholder 3">
            <a:extLst>
              <a:ext uri="{FF2B5EF4-FFF2-40B4-BE49-F238E27FC236}">
                <a16:creationId xmlns:a16="http://schemas.microsoft.com/office/drawing/2014/main" id="{4A80AE2B-F22C-9162-205A-16EA2EB51E97}"/>
              </a:ext>
              <a:ext uri="{C183D7F6-B498-43B3-948B-1728B52AA6E4}">
                <adec:decorative xmlns:adec="http://schemas.microsoft.com/office/drawing/2017/decorative" val="1"/>
              </a:ext>
            </a:extLst>
          </p:cNvPr>
          <p:cNvSpPr>
            <a:spLocks noGrp="1"/>
          </p:cNvSpPr>
          <p:nvPr>
            <p:ph type="ftr" sz="quarter" idx="11"/>
          </p:nvPr>
        </p:nvSpPr>
        <p:spPr>
          <a:xfrm>
            <a:off x="9193495" y="6579306"/>
            <a:ext cx="2995330" cy="342246"/>
          </a:xfrm>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467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DB3DC-6097-E96D-9685-060EE97C4C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32466-0AD8-0173-F415-35349CF07E41}"/>
              </a:ext>
            </a:extLst>
          </p:cNvPr>
          <p:cNvSpPr>
            <a:spLocks noGrp="1"/>
          </p:cNvSpPr>
          <p:nvPr>
            <p:ph type="title"/>
          </p:nvPr>
        </p:nvSpPr>
        <p:spPr/>
        <p:txBody>
          <a:bodyPr/>
          <a:lstStyle/>
          <a:p>
            <a:r>
              <a:rPr lang="en-US"/>
              <a:t>Qualities of a Solid Tier I: Instruction and Intervention</a:t>
            </a:r>
          </a:p>
        </p:txBody>
      </p:sp>
      <p:sp>
        <p:nvSpPr>
          <p:cNvPr id="3" name="Text Placeholder 2">
            <a:extLst>
              <a:ext uri="{FF2B5EF4-FFF2-40B4-BE49-F238E27FC236}">
                <a16:creationId xmlns:a16="http://schemas.microsoft.com/office/drawing/2014/main" id="{7A4CFDD6-749A-556E-05F2-9AA4DBB48EC1}"/>
              </a:ext>
            </a:extLst>
          </p:cNvPr>
          <p:cNvSpPr>
            <a:spLocks noGrp="1"/>
          </p:cNvSpPr>
          <p:nvPr>
            <p:ph type="body" sz="quarter" idx="10"/>
          </p:nvPr>
        </p:nvSpPr>
        <p:spPr/>
        <p:txBody>
          <a:bodyPr>
            <a:normAutofit fontScale="92500"/>
          </a:bodyPr>
          <a:lstStyle/>
          <a:p>
            <a:pPr marL="0" indent="0">
              <a:buNone/>
            </a:pPr>
            <a:r>
              <a:rPr lang="en-US" b="1"/>
              <a:t>Tier I</a:t>
            </a:r>
          </a:p>
          <a:p>
            <a:pPr marL="514350" indent="-514350">
              <a:buFont typeface="+mj-lt"/>
              <a:buAutoNum type="arabicPeriod" startAt="32"/>
            </a:pPr>
            <a:r>
              <a:rPr lang="en-US"/>
              <a:t>School staff explicitly teach and review </a:t>
            </a:r>
            <a:r>
              <a:rPr lang="en-US" b="1"/>
              <a:t>school-wide expectations for learning. </a:t>
            </a:r>
          </a:p>
          <a:p>
            <a:pPr marL="514350" indent="-514350">
              <a:buFont typeface="+mj-lt"/>
              <a:buAutoNum type="arabicPeriod" startAt="32"/>
            </a:pPr>
            <a:r>
              <a:rPr lang="en-US"/>
              <a:t>School staff use a </a:t>
            </a:r>
            <a:r>
              <a:rPr lang="en-US" b="1"/>
              <a:t>continuum of strategies </a:t>
            </a:r>
            <a:r>
              <a:rPr lang="en-US"/>
              <a:t>to promote student independence, academic engagement, and behaviors that align with school-wide expectations.</a:t>
            </a:r>
          </a:p>
          <a:p>
            <a:pPr marL="514350" indent="-514350">
              <a:buFont typeface="+mj-lt"/>
              <a:buAutoNum type="arabicPeriod" startAt="32"/>
            </a:pPr>
            <a:r>
              <a:rPr lang="en-US"/>
              <a:t>Teachers deliver explicit and culturally responsive </a:t>
            </a:r>
            <a:r>
              <a:rPr lang="en-US" b="1"/>
              <a:t>instruction</a:t>
            </a:r>
            <a:r>
              <a:rPr lang="en-US"/>
              <a:t> with access points for all students.</a:t>
            </a:r>
          </a:p>
          <a:p>
            <a:pPr marL="514350" indent="-514350">
              <a:buFont typeface="+mj-lt"/>
              <a:buAutoNum type="arabicPeriod" startAt="32"/>
            </a:pPr>
            <a:r>
              <a:rPr lang="en-US"/>
              <a:t>The school provides </a:t>
            </a:r>
            <a:r>
              <a:rPr lang="en-US" b="1"/>
              <a:t>core (Tier 1) instruction</a:t>
            </a:r>
            <a:r>
              <a:rPr lang="en-US"/>
              <a:t> that is based on grade-level standards, research-based, and delivered using high-quality instructional materials.  </a:t>
            </a:r>
          </a:p>
        </p:txBody>
      </p:sp>
      <p:sp>
        <p:nvSpPr>
          <p:cNvPr id="5" name="Text Placeholder 4">
            <a:extLst>
              <a:ext uri="{FF2B5EF4-FFF2-40B4-BE49-F238E27FC236}">
                <a16:creationId xmlns:a16="http://schemas.microsoft.com/office/drawing/2014/main" id="{45139D3E-6474-374B-BA32-4447F6DB3497}"/>
              </a:ext>
            </a:extLst>
          </p:cNvPr>
          <p:cNvSpPr>
            <a:spLocks noGrp="1"/>
          </p:cNvSpPr>
          <p:nvPr>
            <p:ph type="body" sz="quarter" idx="12"/>
          </p:nvPr>
        </p:nvSpPr>
        <p:spPr/>
        <p:txBody>
          <a:bodyPr/>
          <a:lstStyle/>
          <a:p>
            <a:r>
              <a:rPr lang="en-US">
                <a:latin typeface="Arial"/>
                <a:cs typeface="Arial"/>
              </a:rPr>
              <a:t>(Tennessee TSC, </a:t>
            </a:r>
            <a:r>
              <a:rPr lang="en-US" err="1">
                <a:latin typeface="Arial"/>
                <a:cs typeface="Arial"/>
              </a:rPr>
              <a:t>n.d.d</a:t>
            </a:r>
            <a:r>
              <a:rPr lang="en-US">
                <a:latin typeface="Arial"/>
                <a:cs typeface="Arial"/>
              </a:rPr>
              <a:t>, see p. 5)</a:t>
            </a:r>
            <a:endParaRPr lang="en-US"/>
          </a:p>
          <a:p>
            <a:endParaRPr lang="en-US"/>
          </a:p>
        </p:txBody>
      </p:sp>
      <p:sp>
        <p:nvSpPr>
          <p:cNvPr id="4" name="Footer Placeholder 3">
            <a:extLst>
              <a:ext uri="{FF2B5EF4-FFF2-40B4-BE49-F238E27FC236}">
                <a16:creationId xmlns:a16="http://schemas.microsoft.com/office/drawing/2014/main" id="{49B1877F-7653-A161-C638-130B1FAF783F}"/>
              </a:ext>
              <a:ext uri="{C183D7F6-B498-43B3-948B-1728B52AA6E4}">
                <adec:decorative xmlns:adec="http://schemas.microsoft.com/office/drawing/2017/decorative" val="1"/>
              </a:ext>
            </a:extLst>
          </p:cNvPr>
          <p:cNvSpPr>
            <a:spLocks noGrp="1"/>
          </p:cNvSpPr>
          <p:nvPr>
            <p:ph type="ftr" sz="quarter" idx="11"/>
          </p:nvPr>
        </p:nvSpPr>
        <p:spPr>
          <a:xfrm>
            <a:off x="9193495" y="6579306"/>
            <a:ext cx="2995330" cy="342246"/>
          </a:xfrm>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4703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B3CC7-9412-CB33-7898-E0977DA15D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0E1E21-C263-9DA3-E2C8-AD17BFE49E68}"/>
              </a:ext>
            </a:extLst>
          </p:cNvPr>
          <p:cNvSpPr>
            <a:spLocks noGrp="1"/>
          </p:cNvSpPr>
          <p:nvPr>
            <p:ph type="title"/>
          </p:nvPr>
        </p:nvSpPr>
        <p:spPr/>
        <p:txBody>
          <a:bodyPr/>
          <a:lstStyle/>
          <a:p>
            <a:r>
              <a:rPr lang="en-US"/>
              <a:t>Qualities of a Solid Tier I in a Classroom</a:t>
            </a:r>
          </a:p>
        </p:txBody>
      </p:sp>
      <p:sp>
        <p:nvSpPr>
          <p:cNvPr id="4" name="Footer Placeholder 3">
            <a:extLst>
              <a:ext uri="{FF2B5EF4-FFF2-40B4-BE49-F238E27FC236}">
                <a16:creationId xmlns:a16="http://schemas.microsoft.com/office/drawing/2014/main" id="{70A2EFF5-B501-5029-E666-83E417829188}"/>
              </a:ext>
              <a:ext uri="{C183D7F6-B498-43B3-948B-1728B52AA6E4}">
                <adec:decorative xmlns:adec="http://schemas.microsoft.com/office/drawing/2017/decorative" val="1"/>
              </a:ext>
            </a:extLst>
          </p:cNvPr>
          <p:cNvSpPr>
            <a:spLocks noGrp="1"/>
          </p:cNvSpPr>
          <p:nvPr>
            <p:ph type="ftr" sz="quarter" idx="11"/>
          </p:nvPr>
        </p:nvSpPr>
        <p:spPr>
          <a:xfrm>
            <a:off x="9193495" y="6579306"/>
            <a:ext cx="2995330" cy="342246"/>
          </a:xfrm>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pic>
        <p:nvPicPr>
          <p:cNvPr id="9" name="Picture 2" descr="An image of the active supervision strategy check-up document is used as a self-reflection tool. The document asks users to respond Yes or No to a series of components related to implementing active supervision practices.&#10;">
            <a:extLst>
              <a:ext uri="{FF2B5EF4-FFF2-40B4-BE49-F238E27FC236}">
                <a16:creationId xmlns:a16="http://schemas.microsoft.com/office/drawing/2014/main" id="{4ADED4EB-6602-F922-C664-131D88B4289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1695" y="1780189"/>
            <a:ext cx="3003940" cy="38427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n image of the pre-correction checklist used as a self-reflection tool to review implementation of pre-correction practices. The checklist allows users to respond yes or no to a series of items that outline the key steps of pre-correction.&#10;">
            <a:extLst>
              <a:ext uri="{FF2B5EF4-FFF2-40B4-BE49-F238E27FC236}">
                <a16:creationId xmlns:a16="http://schemas.microsoft.com/office/drawing/2014/main" id="{E630FE0B-6317-C3FF-835F-12A449180B91}"/>
              </a:ext>
            </a:extLst>
          </p:cNvPr>
          <p:cNvPicPr>
            <a:picLocks noChangeAspect="1"/>
          </p:cNvPicPr>
          <p:nvPr/>
        </p:nvPicPr>
        <p:blipFill>
          <a:blip r:embed="rId4"/>
          <a:stretch>
            <a:fillRect/>
          </a:stretch>
        </p:blipFill>
        <p:spPr>
          <a:xfrm>
            <a:off x="4646345" y="1852199"/>
            <a:ext cx="2959165" cy="3723631"/>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1" name="Picture 2" descr="This graphic is a classroom routines and procedures checklist organized by areas such as arrival, transitions, and different classroom activities. The checklist asks users to indicate whether routines and procedures have been explicitly taught for each area.&#10;">
            <a:extLst>
              <a:ext uri="{FF2B5EF4-FFF2-40B4-BE49-F238E27FC236}">
                <a16:creationId xmlns:a16="http://schemas.microsoft.com/office/drawing/2014/main" id="{E2DFEF18-02AA-47B0-9DAF-A21607CB7DC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263189" y="1814099"/>
            <a:ext cx="3003941" cy="387142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3F170618-9DBB-A0EA-7B08-B4EA86D53395}"/>
              </a:ext>
            </a:extLst>
          </p:cNvPr>
          <p:cNvSpPr>
            <a:spLocks noGrp="1"/>
          </p:cNvSpPr>
          <p:nvPr>
            <p:ph type="body" sz="quarter" idx="12"/>
          </p:nvPr>
        </p:nvSpPr>
        <p:spPr/>
        <p:txBody>
          <a:bodyPr/>
          <a:lstStyle/>
          <a:p>
            <a:r>
              <a:rPr lang="en-US">
                <a:solidFill>
                  <a:srgbClr val="6E7073"/>
                </a:solidFill>
                <a:latin typeface="Arial"/>
                <a:cs typeface="Arial"/>
              </a:rPr>
              <a:t>(Tennessee TSC, </a:t>
            </a:r>
            <a:r>
              <a:rPr lang="en-US" err="1">
                <a:solidFill>
                  <a:srgbClr val="6E7073"/>
                </a:solidFill>
                <a:latin typeface="Arial"/>
                <a:cs typeface="Arial"/>
              </a:rPr>
              <a:t>n.d.a,b,c</a:t>
            </a:r>
            <a:r>
              <a:rPr lang="en-US">
                <a:solidFill>
                  <a:srgbClr val="6E7073"/>
                </a:solidFill>
                <a:latin typeface="Arial"/>
                <a:cs typeface="Arial"/>
              </a:rPr>
              <a:t>)</a:t>
            </a:r>
          </a:p>
          <a:p>
            <a:endParaRPr lang="en-US"/>
          </a:p>
        </p:txBody>
      </p:sp>
    </p:spTree>
    <p:extLst>
      <p:ext uri="{BB962C8B-B14F-4D97-AF65-F5344CB8AC3E}">
        <p14:creationId xmlns:p14="http://schemas.microsoft.com/office/powerpoint/2010/main" val="3819394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7CDD5-B82A-0EC6-0476-1598E6B95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AB8C7D-CD07-D8FF-969C-437628030E85}"/>
              </a:ext>
            </a:extLst>
          </p:cNvPr>
          <p:cNvSpPr>
            <a:spLocks noGrp="1"/>
          </p:cNvSpPr>
          <p:nvPr>
            <p:ph type="title"/>
          </p:nvPr>
        </p:nvSpPr>
        <p:spPr/>
        <p:txBody>
          <a:bodyPr/>
          <a:lstStyle/>
          <a:p>
            <a:r>
              <a:rPr lang="en-US"/>
              <a:t>Tools to Support a Solid Tier I</a:t>
            </a:r>
          </a:p>
        </p:txBody>
      </p:sp>
      <p:pic>
        <p:nvPicPr>
          <p:cNvPr id="6" name="Picture 5" descr="Image of the Tennessee Instructional Practice Guide (IPG), a tool used to observe and reflect on instructional practices aligned to Tennessee academic standards. The guide outlines indicators and descriptors for evaluating the quality of instruction and student engagement during a lesson.&#10;">
            <a:extLst>
              <a:ext uri="{FF2B5EF4-FFF2-40B4-BE49-F238E27FC236}">
                <a16:creationId xmlns:a16="http://schemas.microsoft.com/office/drawing/2014/main" id="{18A9AB41-6ECD-9E69-2806-1D382D8AF661}"/>
              </a:ext>
            </a:extLst>
          </p:cNvPr>
          <p:cNvPicPr>
            <a:picLocks noChangeAspect="1"/>
          </p:cNvPicPr>
          <p:nvPr/>
        </p:nvPicPr>
        <p:blipFill>
          <a:blip r:embed="rId3"/>
          <a:stretch>
            <a:fillRect/>
          </a:stretch>
        </p:blipFill>
        <p:spPr>
          <a:xfrm>
            <a:off x="1414106" y="1715220"/>
            <a:ext cx="3210150" cy="39801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Image of the Tennessee TEAM Rubric focusing on the Environment section. The rubric outlines indicators used to evaluate classroom environment, including expectations for respectful culture, routines and procedures, and the management of student behavior to support learning.&#10;">
            <a:extLst>
              <a:ext uri="{FF2B5EF4-FFF2-40B4-BE49-F238E27FC236}">
                <a16:creationId xmlns:a16="http://schemas.microsoft.com/office/drawing/2014/main" id="{1CA3A70B-6E38-C35F-0FC6-F2F22C1197B6}"/>
              </a:ext>
            </a:extLst>
          </p:cNvPr>
          <p:cNvPicPr>
            <a:picLocks noChangeAspect="1"/>
          </p:cNvPicPr>
          <p:nvPr/>
        </p:nvPicPr>
        <p:blipFill>
          <a:blip r:embed="rId4"/>
          <a:stretch>
            <a:fillRect/>
          </a:stretch>
        </p:blipFill>
        <p:spPr>
          <a:xfrm>
            <a:off x="5530494" y="2017501"/>
            <a:ext cx="4891425" cy="33755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 Placeholder 4">
            <a:extLst>
              <a:ext uri="{FF2B5EF4-FFF2-40B4-BE49-F238E27FC236}">
                <a16:creationId xmlns:a16="http://schemas.microsoft.com/office/drawing/2014/main" id="{3916B953-549F-006B-8E2A-293081243785}"/>
              </a:ext>
            </a:extLst>
          </p:cNvPr>
          <p:cNvSpPr>
            <a:spLocks noGrp="1"/>
          </p:cNvSpPr>
          <p:nvPr>
            <p:ph type="body" sz="quarter" idx="12"/>
          </p:nvPr>
        </p:nvSpPr>
        <p:spPr/>
        <p:txBody>
          <a:bodyPr/>
          <a:lstStyle/>
          <a:p>
            <a:r>
              <a:rPr lang="en-US">
                <a:latin typeface="Arial"/>
                <a:cs typeface="Arial"/>
              </a:rPr>
              <a:t>(Tennessee Department of Education, n.d., 2022)</a:t>
            </a:r>
          </a:p>
          <a:p>
            <a:endParaRPr lang="en-US"/>
          </a:p>
        </p:txBody>
      </p:sp>
      <p:sp>
        <p:nvSpPr>
          <p:cNvPr id="4" name="Footer Placeholder 3">
            <a:extLst>
              <a:ext uri="{FF2B5EF4-FFF2-40B4-BE49-F238E27FC236}">
                <a16:creationId xmlns:a16="http://schemas.microsoft.com/office/drawing/2014/main" id="{6C71383D-BF7B-3535-46AC-AC8152FC63E7}"/>
              </a:ext>
              <a:ext uri="{C183D7F6-B498-43B3-948B-1728B52AA6E4}">
                <adec:decorative xmlns:adec="http://schemas.microsoft.com/office/drawing/2017/decorative" val="1"/>
              </a:ext>
            </a:extLst>
          </p:cNvPr>
          <p:cNvSpPr>
            <a:spLocks noGrp="1"/>
          </p:cNvSpPr>
          <p:nvPr>
            <p:ph type="ftr" sz="quarter" idx="11"/>
          </p:nvPr>
        </p:nvSpPr>
        <p:spPr>
          <a:xfrm>
            <a:off x="9193495" y="6579306"/>
            <a:ext cx="2995330" cy="342246"/>
          </a:xfrm>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723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4E1603-BCD3-5DBC-6CCE-051BFE69B9C5}"/>
              </a:ext>
            </a:extLst>
          </p:cNvPr>
          <p:cNvSpPr>
            <a:spLocks noGrp="1"/>
          </p:cNvSpPr>
          <p:nvPr>
            <p:ph type="title"/>
          </p:nvPr>
        </p:nvSpPr>
        <p:spPr/>
        <p:txBody>
          <a:bodyPr/>
          <a:lstStyle/>
          <a:p>
            <a:r>
              <a:rPr lang="en-US" dirty="0"/>
              <a:t>Enhancing Tier I Instruction</a:t>
            </a:r>
          </a:p>
        </p:txBody>
      </p:sp>
      <p:sp>
        <p:nvSpPr>
          <p:cNvPr id="6" name="Footer Placeholder 5">
            <a:extLst>
              <a:ext uri="{FF2B5EF4-FFF2-40B4-BE49-F238E27FC236}">
                <a16:creationId xmlns:a16="http://schemas.microsoft.com/office/drawing/2014/main" id="{CA42AEC8-C5BC-E8B6-CF48-BF559D2FF711}"/>
              </a:ext>
            </a:extLst>
          </p:cNvPr>
          <p:cNvSpPr>
            <a:spLocks noGrp="1"/>
          </p:cNvSpPr>
          <p:nvPr>
            <p:ph type="ftr" sz="quarter" idx="10"/>
          </p:nvPr>
        </p:nvSpPr>
        <p:spPr/>
        <p:txBody>
          <a:bodyPr/>
          <a:lstStyle/>
          <a:p>
            <a:r>
              <a:rPr lang="en-US"/>
              <a:t>© Tennessee Department of Education </a:t>
            </a:r>
            <a:endParaRPr lang="id-ID"/>
          </a:p>
          <a:p>
            <a:endParaRPr lang="en-US"/>
          </a:p>
        </p:txBody>
      </p:sp>
      <p:sp>
        <p:nvSpPr>
          <p:cNvPr id="8" name="Content Placeholder 7">
            <a:extLst>
              <a:ext uri="{FF2B5EF4-FFF2-40B4-BE49-F238E27FC236}">
                <a16:creationId xmlns:a16="http://schemas.microsoft.com/office/drawing/2014/main" id="{32CBE621-459E-D073-0573-205298BE8F1C}"/>
              </a:ext>
            </a:extLst>
          </p:cNvPr>
          <p:cNvSpPr>
            <a:spLocks noGrp="1"/>
          </p:cNvSpPr>
          <p:nvPr>
            <p:ph sz="quarter" idx="11"/>
          </p:nvPr>
        </p:nvSpPr>
        <p:spPr>
          <a:xfrm>
            <a:off x="609441" y="1280131"/>
            <a:ext cx="10367962" cy="1619855"/>
          </a:xfrm>
        </p:spPr>
        <p:txBody>
          <a:bodyPr>
            <a:noAutofit/>
          </a:bodyPr>
          <a:lstStyle/>
          <a:p>
            <a:pPr marL="0" indent="0">
              <a:lnSpc>
                <a:spcPct val="110000"/>
              </a:lnSpc>
              <a:buNone/>
            </a:pPr>
            <a:r>
              <a:rPr lang="en-US" dirty="0"/>
              <a:t>School Leadership Teams must use multiple sources when evaluating the effectiveness of Tier 1 instruction and making decisions to enhance the support provided for all students. </a:t>
            </a:r>
          </a:p>
          <a:p>
            <a:pPr marL="0" indent="0">
              <a:lnSpc>
                <a:spcPct val="110000"/>
              </a:lnSpc>
              <a:buNone/>
            </a:pPr>
            <a:r>
              <a:rPr lang="en-US" dirty="0"/>
              <a:t>Example data sources include: </a:t>
            </a:r>
          </a:p>
          <a:p>
            <a:pPr marL="0" indent="0">
              <a:buNone/>
            </a:pPr>
            <a:endParaRPr lang="en-US" dirty="0"/>
          </a:p>
        </p:txBody>
      </p:sp>
      <p:sp>
        <p:nvSpPr>
          <p:cNvPr id="9" name="Content Placeholder 8">
            <a:extLst>
              <a:ext uri="{FF2B5EF4-FFF2-40B4-BE49-F238E27FC236}">
                <a16:creationId xmlns:a16="http://schemas.microsoft.com/office/drawing/2014/main" id="{259D6D4B-3CA0-EC1E-BBFB-433F6B15ACFA}"/>
              </a:ext>
            </a:extLst>
          </p:cNvPr>
          <p:cNvSpPr>
            <a:spLocks noGrp="1"/>
          </p:cNvSpPr>
          <p:nvPr>
            <p:ph sz="quarter" idx="12"/>
          </p:nvPr>
        </p:nvSpPr>
        <p:spPr>
          <a:xfrm>
            <a:off x="1011873" y="3370336"/>
            <a:ext cx="4781549" cy="3157763"/>
          </a:xfrm>
        </p:spPr>
        <p:txBody>
          <a:bodyPr/>
          <a:lstStyle/>
          <a:p>
            <a:pPr fontAlgn="t"/>
            <a:r>
              <a:rPr lang="en-US" dirty="0">
                <a:solidFill>
                  <a:srgbClr val="000000"/>
                </a:solidFill>
              </a:rPr>
              <a:t>Discipline </a:t>
            </a:r>
          </a:p>
          <a:p>
            <a:pPr fontAlgn="t"/>
            <a:r>
              <a:rPr lang="en-US" dirty="0">
                <a:solidFill>
                  <a:srgbClr val="000000"/>
                </a:solidFill>
              </a:rPr>
              <a:t>School climate</a:t>
            </a:r>
          </a:p>
          <a:p>
            <a:pPr fontAlgn="t"/>
            <a:r>
              <a:rPr lang="en-US" dirty="0">
                <a:solidFill>
                  <a:srgbClr val="000000"/>
                </a:solidFill>
              </a:rPr>
              <a:t>Behavior screenings </a:t>
            </a:r>
          </a:p>
          <a:p>
            <a:pPr fontAlgn="t"/>
            <a:r>
              <a:rPr lang="en-US" dirty="0">
                <a:solidFill>
                  <a:srgbClr val="000000"/>
                </a:solidFill>
              </a:rPr>
              <a:t>Attendance </a:t>
            </a:r>
          </a:p>
          <a:p>
            <a:pPr fontAlgn="t"/>
            <a:r>
              <a:rPr lang="en-US" dirty="0">
                <a:solidFill>
                  <a:srgbClr val="000000"/>
                </a:solidFill>
              </a:rPr>
              <a:t>Teacher nominations</a:t>
            </a:r>
          </a:p>
          <a:p>
            <a:pPr fontAlgn="t"/>
            <a:r>
              <a:rPr lang="en-US" dirty="0">
                <a:solidFill>
                  <a:srgbClr val="000000"/>
                </a:solidFill>
              </a:rPr>
              <a:t>Caregiver requests</a:t>
            </a:r>
          </a:p>
          <a:p>
            <a:pPr marL="0" indent="0">
              <a:buNone/>
            </a:pPr>
            <a:endParaRPr lang="en-US" dirty="0"/>
          </a:p>
        </p:txBody>
      </p:sp>
      <p:sp>
        <p:nvSpPr>
          <p:cNvPr id="10" name="Content Placeholder 9">
            <a:extLst>
              <a:ext uri="{FF2B5EF4-FFF2-40B4-BE49-F238E27FC236}">
                <a16:creationId xmlns:a16="http://schemas.microsoft.com/office/drawing/2014/main" id="{AED603D3-1976-F67B-C5D1-304A5F970726}"/>
              </a:ext>
            </a:extLst>
          </p:cNvPr>
          <p:cNvSpPr>
            <a:spLocks noGrp="1"/>
          </p:cNvSpPr>
          <p:nvPr>
            <p:ph sz="quarter" idx="13"/>
          </p:nvPr>
        </p:nvSpPr>
        <p:spPr>
          <a:xfrm>
            <a:off x="6094412" y="3370336"/>
            <a:ext cx="4781549" cy="2827263"/>
          </a:xfrm>
        </p:spPr>
        <p:txBody>
          <a:bodyPr>
            <a:normAutofit lnSpcReduction="10000"/>
          </a:bodyPr>
          <a:lstStyle/>
          <a:p>
            <a:pPr fontAlgn="t"/>
            <a:r>
              <a:rPr lang="en-US" dirty="0">
                <a:solidFill>
                  <a:srgbClr val="000000"/>
                </a:solidFill>
              </a:rPr>
              <a:t>Student input</a:t>
            </a:r>
          </a:p>
          <a:p>
            <a:pPr fontAlgn="t"/>
            <a:r>
              <a:rPr lang="en-US" dirty="0">
                <a:solidFill>
                  <a:srgbClr val="000000"/>
                </a:solidFill>
              </a:rPr>
              <a:t>Classroom observations </a:t>
            </a:r>
          </a:p>
          <a:p>
            <a:pPr fontAlgn="t"/>
            <a:r>
              <a:rPr lang="en-US" dirty="0">
                <a:solidFill>
                  <a:srgbClr val="000000"/>
                </a:solidFill>
              </a:rPr>
              <a:t>School Implementation Fidelity Assessment </a:t>
            </a:r>
          </a:p>
          <a:p>
            <a:pPr fontAlgn="t"/>
            <a:r>
              <a:rPr lang="en-US" dirty="0">
                <a:solidFill>
                  <a:srgbClr val="000000"/>
                </a:solidFill>
              </a:rPr>
              <a:t>Academic</a:t>
            </a:r>
          </a:p>
          <a:p>
            <a:pPr fontAlgn="t"/>
            <a:r>
              <a:rPr lang="en-US" dirty="0">
                <a:solidFill>
                  <a:srgbClr val="000000"/>
                </a:solidFill>
              </a:rPr>
              <a:t>Resource Maps</a:t>
            </a:r>
          </a:p>
          <a:p>
            <a:pPr fontAlgn="t"/>
            <a:r>
              <a:rPr lang="en-US" dirty="0">
                <a:solidFill>
                  <a:srgbClr val="000000"/>
                </a:solidFill>
              </a:rPr>
              <a:t>Teacher Report</a:t>
            </a:r>
          </a:p>
          <a:p>
            <a:endParaRPr lang="en-US" dirty="0"/>
          </a:p>
        </p:txBody>
      </p:sp>
    </p:spTree>
    <p:extLst>
      <p:ext uri="{BB962C8B-B14F-4D97-AF65-F5344CB8AC3E}">
        <p14:creationId xmlns:p14="http://schemas.microsoft.com/office/powerpoint/2010/main" val="3404563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8E9E-8C5F-C257-A0FE-25E1BF5AF0D8}"/>
              </a:ext>
            </a:extLst>
          </p:cNvPr>
          <p:cNvSpPr>
            <a:spLocks noGrp="1"/>
          </p:cNvSpPr>
          <p:nvPr>
            <p:ph type="title"/>
          </p:nvPr>
        </p:nvSpPr>
        <p:spPr/>
        <p:txBody>
          <a:bodyPr/>
          <a:lstStyle/>
          <a:p>
            <a:r>
              <a:rPr lang="en-US"/>
              <a:t>Evaluating the Need for More Intense Support</a:t>
            </a:r>
          </a:p>
        </p:txBody>
      </p:sp>
      <p:sp>
        <p:nvSpPr>
          <p:cNvPr id="3" name="Text Placeholder 2">
            <a:extLst>
              <a:ext uri="{FF2B5EF4-FFF2-40B4-BE49-F238E27FC236}">
                <a16:creationId xmlns:a16="http://schemas.microsoft.com/office/drawing/2014/main" id="{A14205E1-2757-F7B7-ABBE-A28CCE76DC93}"/>
              </a:ext>
            </a:extLst>
          </p:cNvPr>
          <p:cNvSpPr>
            <a:spLocks noGrp="1"/>
          </p:cNvSpPr>
          <p:nvPr>
            <p:ph type="body" sz="quarter" idx="10"/>
          </p:nvPr>
        </p:nvSpPr>
        <p:spPr/>
        <p:txBody>
          <a:bodyPr/>
          <a:lstStyle/>
          <a:p>
            <a:pPr marL="476250" indent="-342900">
              <a:spcBef>
                <a:spcPts val="600"/>
              </a:spcBef>
            </a:pPr>
            <a:r>
              <a:rPr lang="en-US">
                <a:latin typeface="Arial"/>
                <a:ea typeface="Open Sans Light"/>
                <a:cs typeface="Arial"/>
              </a:rPr>
              <a:t>Teams must use </a:t>
            </a:r>
            <a:r>
              <a:rPr lang="en-US" b="1">
                <a:solidFill>
                  <a:schemeClr val="tx1"/>
                </a:solidFill>
                <a:latin typeface="Arial"/>
                <a:ea typeface="Open Sans Light"/>
                <a:cs typeface="Arial"/>
              </a:rPr>
              <a:t>multiple</a:t>
            </a:r>
            <a:r>
              <a:rPr lang="en-US">
                <a:latin typeface="Arial"/>
                <a:ea typeface="Open Sans Light"/>
                <a:cs typeface="Arial"/>
              </a:rPr>
              <a:t> data sources and should use a problem-solving process to identify students' strengths and areas of need and inform decisions about re-teaching, intervention, and enrichment.</a:t>
            </a:r>
            <a:endParaRPr lang="en-US">
              <a:ea typeface="Open Sans Light"/>
            </a:endParaRPr>
          </a:p>
          <a:p>
            <a:pPr marL="476250" indent="-342900">
              <a:spcBef>
                <a:spcPts val="600"/>
              </a:spcBef>
            </a:pPr>
            <a:r>
              <a:rPr lang="en-US">
                <a:latin typeface="Arial"/>
                <a:ea typeface="Open Sans Light"/>
                <a:cs typeface="Arial"/>
              </a:rPr>
              <a:t>When multiple data sources indicate that a student is not making adequate gains from Tier I alone, intervention is provided in addition to Tier I instruction.</a:t>
            </a:r>
          </a:p>
          <a:p>
            <a:pPr marL="476250" indent="-342900">
              <a:spcBef>
                <a:spcPts val="600"/>
              </a:spcBef>
            </a:pPr>
            <a:r>
              <a:rPr lang="en-US">
                <a:latin typeface="Arial"/>
                <a:ea typeface="Open Sans Light"/>
                <a:cs typeface="Arial"/>
              </a:rPr>
              <a:t>In some cases, academic </a:t>
            </a:r>
            <a:r>
              <a:rPr lang="en-US" i="1">
                <a:latin typeface="Arial"/>
                <a:ea typeface="Open Sans Light"/>
                <a:cs typeface="Arial"/>
              </a:rPr>
              <a:t>and </a:t>
            </a:r>
            <a:r>
              <a:rPr lang="en-US">
                <a:latin typeface="Arial"/>
                <a:ea typeface="Open Sans Light"/>
                <a:cs typeface="Arial"/>
              </a:rPr>
              <a:t>non-academic intervention may be necessary.</a:t>
            </a:r>
          </a:p>
        </p:txBody>
      </p:sp>
      <p:sp>
        <p:nvSpPr>
          <p:cNvPr id="5" name="Text Placeholder 4">
            <a:extLst>
              <a:ext uri="{FF2B5EF4-FFF2-40B4-BE49-F238E27FC236}">
                <a16:creationId xmlns:a16="http://schemas.microsoft.com/office/drawing/2014/main" id="{B94CB394-1A57-5787-A235-08E04843D0D5}"/>
              </a:ext>
            </a:extLst>
          </p:cNvPr>
          <p:cNvSpPr>
            <a:spLocks noGrp="1"/>
          </p:cNvSpPr>
          <p:nvPr>
            <p:ph type="body" sz="quarter" idx="12"/>
          </p:nvPr>
        </p:nvSpPr>
        <p:spPr/>
        <p:txBody>
          <a:bodyPr/>
          <a:lstStyle/>
          <a:p>
            <a:r>
              <a:rPr lang="en-US"/>
              <a:t>(TDOE, 2023b)</a:t>
            </a:r>
          </a:p>
          <a:p>
            <a:endParaRPr lang="en-US"/>
          </a:p>
        </p:txBody>
      </p:sp>
      <p:sp>
        <p:nvSpPr>
          <p:cNvPr id="4" name="Footer Placeholder 3">
            <a:extLst>
              <a:ext uri="{FF2B5EF4-FFF2-40B4-BE49-F238E27FC236}">
                <a16:creationId xmlns:a16="http://schemas.microsoft.com/office/drawing/2014/main" id="{B0886BC5-AE60-92E5-AC83-6A54DC480A8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6499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B84A4A-FC67-9F5D-0575-E01717C39010}"/>
              </a:ext>
            </a:extLst>
          </p:cNvPr>
          <p:cNvSpPr>
            <a:spLocks noGrp="1"/>
          </p:cNvSpPr>
          <p:nvPr>
            <p:ph type="title"/>
          </p:nvPr>
        </p:nvSpPr>
        <p:spPr/>
        <p:txBody>
          <a:bodyPr/>
          <a:lstStyle/>
          <a:p>
            <a:r>
              <a:rPr lang="en-US"/>
              <a:t>Tier II Intervention</a:t>
            </a:r>
          </a:p>
        </p:txBody>
      </p:sp>
      <p:sp>
        <p:nvSpPr>
          <p:cNvPr id="7" name="Content Placeholder 6">
            <a:extLst>
              <a:ext uri="{FF2B5EF4-FFF2-40B4-BE49-F238E27FC236}">
                <a16:creationId xmlns:a16="http://schemas.microsoft.com/office/drawing/2014/main" id="{9C28502F-F4C4-FE39-8572-F77A7C36F3EC}"/>
              </a:ext>
            </a:extLst>
          </p:cNvPr>
          <p:cNvSpPr>
            <a:spLocks noGrp="1"/>
          </p:cNvSpPr>
          <p:nvPr>
            <p:ph sz="quarter" idx="12"/>
          </p:nvPr>
        </p:nvSpPr>
        <p:spPr>
          <a:xfrm>
            <a:off x="2114033" y="2220686"/>
            <a:ext cx="8478584" cy="3467595"/>
          </a:xfrm>
        </p:spPr>
        <p:txBody>
          <a:bodyPr/>
          <a:lstStyle/>
          <a:p>
            <a:pPr marL="0" indent="0">
              <a:buNone/>
            </a:pPr>
            <a:r>
              <a:rPr lang="en-US">
                <a:latin typeface="Arial"/>
                <a:cs typeface="Arial"/>
              </a:rPr>
              <a:t>Tier II intervention includes explicit and systematic skill-based interventions designed to address the </a:t>
            </a:r>
            <a:r>
              <a:rPr lang="en-US" b="1">
                <a:latin typeface="Arial"/>
                <a:cs typeface="Arial"/>
              </a:rPr>
              <a:t>specific needs</a:t>
            </a:r>
            <a:r>
              <a:rPr lang="en-US">
                <a:latin typeface="Arial"/>
                <a:cs typeface="Arial"/>
              </a:rPr>
              <a:t> of students and have application opportunities anchored in grade-level content and expectations, whenever possible.</a:t>
            </a:r>
          </a:p>
        </p:txBody>
      </p:sp>
      <p:sp>
        <p:nvSpPr>
          <p:cNvPr id="8" name="Text Placeholder 7">
            <a:extLst>
              <a:ext uri="{FF2B5EF4-FFF2-40B4-BE49-F238E27FC236}">
                <a16:creationId xmlns:a16="http://schemas.microsoft.com/office/drawing/2014/main" id="{FE2371E8-58F2-F433-D8F1-95891ADE989E}"/>
              </a:ext>
            </a:extLst>
          </p:cNvPr>
          <p:cNvSpPr>
            <a:spLocks noGrp="1"/>
          </p:cNvSpPr>
          <p:nvPr>
            <p:ph type="body" sz="quarter" idx="14"/>
          </p:nvPr>
        </p:nvSpPr>
        <p:spPr>
          <a:xfrm>
            <a:off x="2114033" y="6051204"/>
            <a:ext cx="4783137" cy="420849"/>
          </a:xfrm>
        </p:spPr>
        <p:txBody>
          <a:bodyPr/>
          <a:lstStyle/>
          <a:p>
            <a:r>
              <a:rPr lang="en-US" sz="1800"/>
              <a:t>(TDOE, 2023b)</a:t>
            </a:r>
          </a:p>
          <a:p>
            <a:endParaRPr lang="en-US"/>
          </a:p>
        </p:txBody>
      </p:sp>
      <p:sp>
        <p:nvSpPr>
          <p:cNvPr id="4" name="Footer Placeholder 3">
            <a:extLst>
              <a:ext uri="{FF2B5EF4-FFF2-40B4-BE49-F238E27FC236}">
                <a16:creationId xmlns:a16="http://schemas.microsoft.com/office/drawing/2014/main" id="{3CE4AB5A-D62B-E4DC-C839-7D0BCB400511}"/>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5832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A16F6-5D80-CF9F-5B04-DE88AEB703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38C08C-C9AD-E604-6871-D8D7A25403AB}"/>
              </a:ext>
            </a:extLst>
          </p:cNvPr>
          <p:cNvSpPr>
            <a:spLocks noGrp="1"/>
          </p:cNvSpPr>
          <p:nvPr>
            <p:ph type="title"/>
          </p:nvPr>
        </p:nvSpPr>
        <p:spPr/>
        <p:txBody>
          <a:bodyPr/>
          <a:lstStyle/>
          <a:p>
            <a:r>
              <a:rPr lang="en-US"/>
              <a:t>Characteristics of Tier II Interventions</a:t>
            </a:r>
          </a:p>
        </p:txBody>
      </p:sp>
      <p:sp>
        <p:nvSpPr>
          <p:cNvPr id="3" name="Text Placeholder 2">
            <a:extLst>
              <a:ext uri="{FF2B5EF4-FFF2-40B4-BE49-F238E27FC236}">
                <a16:creationId xmlns:a16="http://schemas.microsoft.com/office/drawing/2014/main" id="{A38552F2-E107-6034-54DD-5C471D895452}"/>
              </a:ext>
            </a:extLst>
          </p:cNvPr>
          <p:cNvSpPr>
            <a:spLocks noGrp="1"/>
          </p:cNvSpPr>
          <p:nvPr>
            <p:ph type="body" sz="quarter" idx="10"/>
          </p:nvPr>
        </p:nvSpPr>
        <p:spPr/>
        <p:txBody>
          <a:bodyPr>
            <a:normAutofit fontScale="92500" lnSpcReduction="20000"/>
          </a:bodyPr>
          <a:lstStyle/>
          <a:p>
            <a:pPr marL="0" indent="0">
              <a:buNone/>
            </a:pPr>
            <a:r>
              <a:rPr lang="en-US" sz="2600"/>
              <a:t>Tier II Interventions are:</a:t>
            </a:r>
          </a:p>
          <a:p>
            <a:pPr marL="342900" indent="-342900">
              <a:spcBef>
                <a:spcPts val="480"/>
              </a:spcBef>
              <a:buFont typeface="Arial,Sans-Serif"/>
              <a:buChar char="•"/>
            </a:pPr>
            <a:r>
              <a:rPr lang="en-US" sz="2600"/>
              <a:t>cohesively linked to Tier I instruction and expectations,</a:t>
            </a:r>
          </a:p>
          <a:p>
            <a:pPr marL="342900" indent="-342900">
              <a:spcBef>
                <a:spcPts val="480"/>
              </a:spcBef>
              <a:buFont typeface="Arial,Sans-Serif"/>
              <a:buChar char="•"/>
            </a:pPr>
            <a:r>
              <a:rPr lang="en-US" sz="2600"/>
              <a:t>supported by research,</a:t>
            </a:r>
          </a:p>
          <a:p>
            <a:pPr marL="342900" indent="-342900">
              <a:spcBef>
                <a:spcPts val="480"/>
              </a:spcBef>
              <a:buFont typeface="Arial,Sans-Serif"/>
              <a:buChar char="•"/>
            </a:pPr>
            <a:r>
              <a:rPr lang="en-US" sz="2600"/>
              <a:t>standardized,</a:t>
            </a:r>
          </a:p>
          <a:p>
            <a:pPr marL="342900" indent="-342900">
              <a:spcBef>
                <a:spcPts val="480"/>
              </a:spcBef>
              <a:buFont typeface="Arial,Sans-Serif"/>
              <a:buChar char="•"/>
            </a:pPr>
            <a:r>
              <a:rPr lang="en-US" sz="2600"/>
              <a:t>delivered by trained interventionists,</a:t>
            </a:r>
          </a:p>
          <a:p>
            <a:pPr marL="342900" indent="-342900">
              <a:spcBef>
                <a:spcPts val="480"/>
              </a:spcBef>
              <a:buFont typeface="Arial,Sans-Serif"/>
              <a:buChar char="•"/>
            </a:pPr>
            <a:r>
              <a:rPr lang="en-US" sz="2600"/>
              <a:t>administered at an appropriate dosage,</a:t>
            </a:r>
          </a:p>
          <a:p>
            <a:pPr marL="342900" indent="-342900">
              <a:spcBef>
                <a:spcPts val="480"/>
              </a:spcBef>
              <a:buFont typeface="Arial,Sans-Serif"/>
              <a:buChar char="•"/>
            </a:pPr>
            <a:r>
              <a:rPr lang="en-US" sz="2600"/>
              <a:t>comprehensive, and</a:t>
            </a:r>
          </a:p>
          <a:p>
            <a:pPr marL="342900" indent="-342900">
              <a:spcBef>
                <a:spcPts val="480"/>
              </a:spcBef>
              <a:buFont typeface="Arial,Sans-Serif"/>
              <a:buChar char="•"/>
            </a:pPr>
            <a:r>
              <a:rPr lang="en-US" sz="2600"/>
              <a:t>aligned with needed skills or behaviors.</a:t>
            </a:r>
          </a:p>
        </p:txBody>
      </p:sp>
      <p:sp>
        <p:nvSpPr>
          <p:cNvPr id="5" name="Text Placeholder 4">
            <a:extLst>
              <a:ext uri="{FF2B5EF4-FFF2-40B4-BE49-F238E27FC236}">
                <a16:creationId xmlns:a16="http://schemas.microsoft.com/office/drawing/2014/main" id="{387C5C59-92A4-7581-AAC0-36833F8B6DB9}"/>
              </a:ext>
            </a:extLst>
          </p:cNvPr>
          <p:cNvSpPr>
            <a:spLocks noGrp="1"/>
          </p:cNvSpPr>
          <p:nvPr>
            <p:ph type="body" sz="quarter" idx="12"/>
          </p:nvPr>
        </p:nvSpPr>
        <p:spPr>
          <a:xfrm>
            <a:off x="213756" y="6065326"/>
            <a:ext cx="7291449" cy="659703"/>
          </a:xfrm>
        </p:spPr>
        <p:txBody>
          <a:bodyPr>
            <a:normAutofit/>
          </a:bodyPr>
          <a:lstStyle/>
          <a:p>
            <a:r>
              <a:rPr lang="en-US"/>
              <a:t>(Fuchs et al., 2017; National Center on Intensive Intervention, 2022)</a:t>
            </a:r>
          </a:p>
        </p:txBody>
      </p:sp>
      <p:sp>
        <p:nvSpPr>
          <p:cNvPr id="4" name="Footer Placeholder 3">
            <a:extLst>
              <a:ext uri="{FF2B5EF4-FFF2-40B4-BE49-F238E27FC236}">
                <a16:creationId xmlns:a16="http://schemas.microsoft.com/office/drawing/2014/main" id="{C6E8DB69-352F-9EA4-4DAC-78F2514EFE4E}"/>
              </a:ext>
              <a:ext uri="{C183D7F6-B498-43B3-948B-1728B52AA6E4}">
                <adec:decorative xmlns:adec="http://schemas.microsoft.com/office/drawing/2017/decorative" val="1"/>
              </a:ext>
            </a:extLst>
          </p:cNvPr>
          <p:cNvSpPr>
            <a:spLocks noGrp="1"/>
          </p:cNvSpPr>
          <p:nvPr>
            <p:ph type="ftr" sz="quarter" idx="11"/>
          </p:nvPr>
        </p:nvSpPr>
        <p:spPr>
          <a:xfrm>
            <a:off x="9193495" y="6579306"/>
            <a:ext cx="2995330" cy="342246"/>
          </a:xfrm>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7162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9ACCCE-B853-37F8-C86F-E0F17EA890EA}"/>
              </a:ext>
            </a:extLst>
          </p:cNvPr>
          <p:cNvSpPr>
            <a:spLocks noGrp="1"/>
          </p:cNvSpPr>
          <p:nvPr>
            <p:ph type="title"/>
          </p:nvPr>
        </p:nvSpPr>
        <p:spPr>
          <a:xfrm>
            <a:off x="633534" y="228600"/>
            <a:ext cx="5460878" cy="1208314"/>
          </a:xfrm>
        </p:spPr>
        <p:txBody>
          <a:bodyPr anchor="ctr">
            <a:normAutofit/>
          </a:bodyPr>
          <a:lstStyle/>
          <a:p>
            <a:r>
              <a:rPr lang="en-US"/>
              <a:t>Cohesion with Tier I</a:t>
            </a:r>
          </a:p>
        </p:txBody>
      </p:sp>
      <p:sp>
        <p:nvSpPr>
          <p:cNvPr id="6" name="Text Placeholder 5">
            <a:extLst>
              <a:ext uri="{FF2B5EF4-FFF2-40B4-BE49-F238E27FC236}">
                <a16:creationId xmlns:a16="http://schemas.microsoft.com/office/drawing/2014/main" id="{376167C3-4534-03AA-011B-8EAC429FE043}"/>
              </a:ext>
            </a:extLst>
          </p:cNvPr>
          <p:cNvSpPr>
            <a:spLocks noGrp="1"/>
          </p:cNvSpPr>
          <p:nvPr>
            <p:ph type="body" sz="quarter" idx="11"/>
          </p:nvPr>
        </p:nvSpPr>
        <p:spPr>
          <a:xfrm>
            <a:off x="633534" y="1531919"/>
            <a:ext cx="5460878" cy="4335485"/>
          </a:xfrm>
        </p:spPr>
        <p:txBody>
          <a:bodyPr>
            <a:normAutofit/>
          </a:bodyPr>
          <a:lstStyle/>
          <a:p>
            <a:pPr marL="57148" indent="0">
              <a:buNone/>
            </a:pPr>
            <a:r>
              <a:rPr lang="en-US" b="1">
                <a:solidFill>
                  <a:schemeClr val="tx1">
                    <a:lumMod val="50000"/>
                  </a:schemeClr>
                </a:solidFill>
              </a:rPr>
              <a:t>Instructional coherence </a:t>
            </a:r>
            <a:r>
              <a:rPr lang="en-US"/>
              <a:t>ensures that instructional experiences are connected, and skill development is aligned with grade-level learning expectations at all tiers. </a:t>
            </a:r>
          </a:p>
          <a:p>
            <a:pPr marL="0" indent="0">
              <a:buNone/>
            </a:pPr>
            <a:endParaRPr lang="en-US"/>
          </a:p>
        </p:txBody>
      </p:sp>
      <p:pic>
        <p:nvPicPr>
          <p:cNvPr id="9" name="Graphic 8">
            <a:extLst>
              <a:ext uri="{FF2B5EF4-FFF2-40B4-BE49-F238E27FC236}">
                <a16:creationId xmlns:a16="http://schemas.microsoft.com/office/drawing/2014/main" id="{3989C6CE-31FC-EDF7-5973-B1A9EAF1879A}"/>
              </a:ext>
              <a:ext uri="{C183D7F6-B498-43B3-948B-1728B52AA6E4}">
                <adec:decorative xmlns:adec="http://schemas.microsoft.com/office/drawing/2017/decorative" val="1"/>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07225" y="838200"/>
            <a:ext cx="5181600" cy="5181600"/>
          </a:xfrm>
          <a:prstGeom prst="rect">
            <a:avLst/>
          </a:prstGeom>
        </p:spPr>
      </p:pic>
      <p:sp>
        <p:nvSpPr>
          <p:cNvPr id="4" name="Footer Placeholder 3">
            <a:extLst>
              <a:ext uri="{FF2B5EF4-FFF2-40B4-BE49-F238E27FC236}">
                <a16:creationId xmlns:a16="http://schemas.microsoft.com/office/drawing/2014/main" id="{EBCC4626-D038-3BF6-E02A-BDBAC35520DF}"/>
              </a:ext>
              <a:ext uri="{C183D7F6-B498-43B3-948B-1728B52AA6E4}">
                <adec:decorative xmlns:adec="http://schemas.microsoft.com/office/drawing/2017/decorative" val="1"/>
              </a:ext>
            </a:extLst>
          </p:cNvPr>
          <p:cNvSpPr>
            <a:spLocks noGrp="1"/>
          </p:cNvSpPr>
          <p:nvPr>
            <p:ph type="ftr" sz="quarter" idx="13"/>
          </p:nvPr>
        </p:nvSpPr>
        <p:spPr>
          <a:xfrm>
            <a:off x="1866308" y="6449470"/>
            <a:ext cx="2995330" cy="342246"/>
          </a:xfrm>
        </p:spPr>
        <p:txBody>
          <a:bodyPr anchor="ctr">
            <a:normAutofit/>
          </a:bodyPr>
          <a:lstStyle/>
          <a:p>
            <a:pPr>
              <a:lnSpc>
                <a:spcPct val="90000"/>
              </a:lnSpc>
              <a:spcAft>
                <a:spcPts val="600"/>
              </a:spcAft>
            </a:pPr>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pPr>
              <a:lnSpc>
                <a:spcPct val="90000"/>
              </a:lnSpc>
              <a:spcAft>
                <a:spcPts val="600"/>
              </a:spcAft>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7331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39BC0-D73E-44C9-9D75-84E07FED8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9E9F8-B8DB-8908-745D-56E63CE86887}"/>
              </a:ext>
            </a:extLst>
          </p:cNvPr>
          <p:cNvSpPr>
            <a:spLocks noGrp="1"/>
          </p:cNvSpPr>
          <p:nvPr>
            <p:ph type="title"/>
          </p:nvPr>
        </p:nvSpPr>
        <p:spPr/>
        <p:txBody>
          <a:bodyPr/>
          <a:lstStyle/>
          <a:p>
            <a:r>
              <a:rPr lang="en-US"/>
              <a:t>Connecting Tier I Instruction and Tier II Intervention</a:t>
            </a:r>
          </a:p>
        </p:txBody>
      </p:sp>
      <p:sp>
        <p:nvSpPr>
          <p:cNvPr id="3" name="Text Placeholder 2">
            <a:extLst>
              <a:ext uri="{FF2B5EF4-FFF2-40B4-BE49-F238E27FC236}">
                <a16:creationId xmlns:a16="http://schemas.microsoft.com/office/drawing/2014/main" id="{384F6456-63D7-E03F-3C16-2E93DE0DA0E4}"/>
              </a:ext>
            </a:extLst>
          </p:cNvPr>
          <p:cNvSpPr>
            <a:spLocks noGrp="1"/>
          </p:cNvSpPr>
          <p:nvPr>
            <p:ph type="body" sz="quarter" idx="10"/>
          </p:nvPr>
        </p:nvSpPr>
        <p:spPr/>
        <p:txBody>
          <a:bodyPr>
            <a:normAutofit lnSpcReduction="10000"/>
          </a:bodyPr>
          <a:lstStyle/>
          <a:p>
            <a:pPr marL="200660" indent="0">
              <a:spcBef>
                <a:spcPts val="700"/>
              </a:spcBef>
              <a:buNone/>
            </a:pPr>
            <a:r>
              <a:rPr lang="en-US">
                <a:latin typeface="Arial"/>
                <a:ea typeface="Open Sans Light"/>
                <a:cs typeface="Arial"/>
              </a:rPr>
              <a:t>Cohesion between Tier I instruction and intervention can be strengthened through:</a:t>
            </a:r>
            <a:endParaRPr lang="en-US">
              <a:ea typeface="Open Sans Light"/>
            </a:endParaRPr>
          </a:p>
          <a:p>
            <a:pPr marL="771525" lvl="1" indent="-342900">
              <a:spcBef>
                <a:spcPts val="700"/>
              </a:spcBef>
              <a:buSzPct val="100000"/>
              <a:buFont typeface="Arial" panose="020B0604020202020204" pitchFamily="34" charset="0"/>
              <a:buChar char="•"/>
            </a:pPr>
            <a:r>
              <a:rPr lang="en-US">
                <a:latin typeface="Arial"/>
                <a:ea typeface="Open Sans Light"/>
                <a:cs typeface="Arial"/>
              </a:rPr>
              <a:t>regular communication and collaboration between interventionists and teachers, </a:t>
            </a:r>
          </a:p>
          <a:p>
            <a:pPr marL="771525" lvl="1" indent="-342900">
              <a:spcBef>
                <a:spcPts val="700"/>
              </a:spcBef>
              <a:buSzPct val="100000"/>
              <a:buFont typeface="Arial" panose="020B0604020202020204" pitchFamily="34" charset="0"/>
              <a:buChar char="•"/>
            </a:pPr>
            <a:r>
              <a:rPr lang="en-US">
                <a:latin typeface="Arial"/>
                <a:ea typeface="Open Sans Light"/>
                <a:cs typeface="Arial"/>
              </a:rPr>
              <a:t>a unified approach to language and support strategies throughout a student's learning experience, </a:t>
            </a:r>
          </a:p>
          <a:p>
            <a:pPr marL="771525" lvl="1" indent="-342900">
              <a:spcBef>
                <a:spcPts val="700"/>
              </a:spcBef>
              <a:buSzPct val="100000"/>
              <a:buFont typeface="Arial" panose="020B0604020202020204" pitchFamily="34" charset="0"/>
              <a:buChar char="•"/>
            </a:pPr>
            <a:r>
              <a:rPr lang="en-US">
                <a:latin typeface="Arial"/>
                <a:ea typeface="Open Sans Light"/>
                <a:cs typeface="Arial"/>
              </a:rPr>
              <a:t>opportunities to practice developing skills using grade-level content and expectations, and</a:t>
            </a:r>
          </a:p>
          <a:p>
            <a:pPr marL="771525" lvl="1" indent="-342900">
              <a:spcBef>
                <a:spcPts val="700"/>
              </a:spcBef>
              <a:buSzPct val="100000"/>
              <a:buFont typeface="Arial" panose="020B0604020202020204" pitchFamily="34" charset="0"/>
              <a:buChar char="•"/>
            </a:pPr>
            <a:r>
              <a:rPr lang="en-US">
                <a:latin typeface="Arial"/>
                <a:ea typeface="Open Sans Light"/>
                <a:cs typeface="Arial"/>
              </a:rPr>
              <a:t>opportunities to generalize mastered skills across a variety of contexts.</a:t>
            </a:r>
          </a:p>
        </p:txBody>
      </p:sp>
      <p:sp>
        <p:nvSpPr>
          <p:cNvPr id="5" name="Text Placeholder 4">
            <a:extLst>
              <a:ext uri="{FF2B5EF4-FFF2-40B4-BE49-F238E27FC236}">
                <a16:creationId xmlns:a16="http://schemas.microsoft.com/office/drawing/2014/main" id="{4D1DD3C2-B839-5D38-C4A1-B1CF34F628EB}"/>
              </a:ext>
            </a:extLst>
          </p:cNvPr>
          <p:cNvSpPr>
            <a:spLocks noGrp="1"/>
          </p:cNvSpPr>
          <p:nvPr>
            <p:ph type="body" sz="quarter" idx="12"/>
          </p:nvPr>
        </p:nvSpPr>
        <p:spPr>
          <a:xfrm>
            <a:off x="213756" y="6065326"/>
            <a:ext cx="7291449" cy="659703"/>
          </a:xfrm>
        </p:spPr>
        <p:txBody>
          <a:bodyPr>
            <a:normAutofit/>
          </a:bodyPr>
          <a:lstStyle/>
          <a:p>
            <a:r>
              <a:rPr lang="en-US">
                <a:latin typeface="Arial"/>
                <a:cs typeface="Arial"/>
              </a:rPr>
              <a:t>(Tennessee Department of Education, 2024; Tennessee TSC, </a:t>
            </a:r>
            <a:r>
              <a:rPr lang="en-US" err="1">
                <a:latin typeface="Arial"/>
                <a:cs typeface="Arial"/>
              </a:rPr>
              <a:t>n.d.c</a:t>
            </a:r>
            <a:r>
              <a:rPr lang="en-US">
                <a:latin typeface="Arial"/>
                <a:cs typeface="Arial"/>
              </a:rPr>
              <a:t>)</a:t>
            </a:r>
          </a:p>
        </p:txBody>
      </p:sp>
      <p:sp>
        <p:nvSpPr>
          <p:cNvPr id="4" name="Footer Placeholder 3">
            <a:extLst>
              <a:ext uri="{FF2B5EF4-FFF2-40B4-BE49-F238E27FC236}">
                <a16:creationId xmlns:a16="http://schemas.microsoft.com/office/drawing/2014/main" id="{3601F2A7-9E8D-29A2-51F0-3FE2A4DEF9D8}"/>
              </a:ext>
              <a:ext uri="{C183D7F6-B498-43B3-948B-1728B52AA6E4}">
                <adec:decorative xmlns:adec="http://schemas.microsoft.com/office/drawing/2017/decorative" val="1"/>
              </a:ext>
            </a:extLst>
          </p:cNvPr>
          <p:cNvSpPr>
            <a:spLocks noGrp="1"/>
          </p:cNvSpPr>
          <p:nvPr>
            <p:ph type="ftr" sz="quarter" idx="11"/>
          </p:nvPr>
        </p:nvSpPr>
        <p:spPr>
          <a:xfrm>
            <a:off x="9193495" y="6579306"/>
            <a:ext cx="2995330" cy="342246"/>
          </a:xfrm>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390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81D68-7C0B-459A-F8ED-97CACFD9B6A1}"/>
              </a:ext>
            </a:extLst>
          </p:cNvPr>
          <p:cNvSpPr>
            <a:spLocks noGrp="1"/>
          </p:cNvSpPr>
          <p:nvPr>
            <p:ph type="title"/>
          </p:nvPr>
        </p:nvSpPr>
        <p:spPr/>
        <p:txBody>
          <a:bodyPr/>
          <a:lstStyle/>
          <a:p>
            <a:r>
              <a:rPr lang="en-US">
                <a:latin typeface="Georgia"/>
                <a:ea typeface="Open Sans Light"/>
                <a:cs typeface="Open Sans Light"/>
              </a:rPr>
              <a:t>Tier II Intervention:</a:t>
            </a:r>
            <a:br>
              <a:rPr lang="en-US">
                <a:latin typeface="Georgia"/>
                <a:ea typeface="Open Sans Light"/>
                <a:cs typeface="Open Sans Light"/>
              </a:rPr>
            </a:br>
            <a:r>
              <a:rPr lang="en-US">
                <a:latin typeface="Georgia"/>
                <a:ea typeface="Open Sans Light"/>
                <a:cs typeface="Open Sans Light"/>
              </a:rPr>
              <a:t>Check-In/Check-Out</a:t>
            </a:r>
            <a:endParaRPr lang="en-US"/>
          </a:p>
        </p:txBody>
      </p:sp>
      <p:sp>
        <p:nvSpPr>
          <p:cNvPr id="3" name="Subtitle 2">
            <a:extLst>
              <a:ext uri="{FF2B5EF4-FFF2-40B4-BE49-F238E27FC236}">
                <a16:creationId xmlns:a16="http://schemas.microsoft.com/office/drawing/2014/main" id="{938CD99D-2447-8A93-87DE-22AD6BAB1623}"/>
              </a:ext>
            </a:extLst>
          </p:cNvPr>
          <p:cNvSpPr>
            <a:spLocks noGrp="1"/>
          </p:cNvSpPr>
          <p:nvPr>
            <p:ph type="subTitle" idx="1"/>
          </p:nvPr>
        </p:nvSpPr>
        <p:spPr/>
        <p:txBody>
          <a:bodyPr/>
          <a:lstStyle/>
          <a:p>
            <a:r>
              <a:rPr lang="en-US"/>
              <a:t>Tennessee Tiered Supports Center</a:t>
            </a:r>
          </a:p>
        </p:txBody>
      </p:sp>
      <p:sp>
        <p:nvSpPr>
          <p:cNvPr id="4" name="Text Placeholder 3">
            <a:extLst>
              <a:ext uri="{FF2B5EF4-FFF2-40B4-BE49-F238E27FC236}">
                <a16:creationId xmlns:a16="http://schemas.microsoft.com/office/drawing/2014/main" id="{EFA71E74-9C6F-A5C1-8009-CAB1EEFA066E}"/>
              </a:ext>
            </a:extLst>
          </p:cNvPr>
          <p:cNvSpPr>
            <a:spLocks noGrp="1"/>
          </p:cNvSpPr>
          <p:nvPr>
            <p:ph type="body" sz="quarter" idx="10"/>
          </p:nvPr>
        </p:nvSpPr>
        <p:spPr/>
        <p:txBody>
          <a:bodyPr/>
          <a:lstStyle/>
          <a:p>
            <a:endParaRPr lang="en-US"/>
          </a:p>
        </p:txBody>
      </p:sp>
      <p:sp>
        <p:nvSpPr>
          <p:cNvPr id="5" name="Footer Placeholder 4">
            <a:extLst>
              <a:ext uri="{FF2B5EF4-FFF2-40B4-BE49-F238E27FC236}">
                <a16:creationId xmlns:a16="http://schemas.microsoft.com/office/drawing/2014/main" id="{7EFB6ACD-8D75-48F1-D323-021AAFE82C1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933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F17B0-6B22-8CF9-9801-CC63567DF68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5D6E740-6A3D-B111-ECE3-A4DF35EA2C75}"/>
              </a:ext>
            </a:extLst>
          </p:cNvPr>
          <p:cNvSpPr>
            <a:spLocks noGrp="1"/>
          </p:cNvSpPr>
          <p:nvPr>
            <p:ph type="title"/>
          </p:nvPr>
        </p:nvSpPr>
        <p:spPr/>
        <p:txBody>
          <a:bodyPr>
            <a:normAutofit/>
          </a:bodyPr>
          <a:lstStyle/>
          <a:p>
            <a:r>
              <a:rPr lang="en-US">
                <a:latin typeface="Georgia"/>
                <a:ea typeface="Open Sans Light"/>
                <a:cs typeface="Open Sans Light"/>
              </a:rPr>
              <a:t>Intervention Overview</a:t>
            </a:r>
            <a:endParaRPr lang="en-US" sz="3600"/>
          </a:p>
        </p:txBody>
      </p:sp>
      <p:sp>
        <p:nvSpPr>
          <p:cNvPr id="2" name="Footer Placeholder 1">
            <a:extLst>
              <a:ext uri="{FF2B5EF4-FFF2-40B4-BE49-F238E27FC236}">
                <a16:creationId xmlns:a16="http://schemas.microsoft.com/office/drawing/2014/main" id="{E6F38ED2-2D97-1238-7710-76A5DEA4E0F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3869767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AA5F-921A-0E05-2A80-8272E4447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24B72F-5435-FFB8-9A4E-CA0596678F29}"/>
              </a:ext>
            </a:extLst>
          </p:cNvPr>
          <p:cNvSpPr>
            <a:spLocks noGrp="1"/>
          </p:cNvSpPr>
          <p:nvPr>
            <p:ph type="title"/>
          </p:nvPr>
        </p:nvSpPr>
        <p:spPr/>
        <p:txBody>
          <a:bodyPr/>
          <a:lstStyle/>
          <a:p>
            <a:r>
              <a:rPr lang="en-US"/>
              <a:t>What Is Check-In/Check-Out?</a:t>
            </a:r>
          </a:p>
        </p:txBody>
      </p:sp>
      <p:sp>
        <p:nvSpPr>
          <p:cNvPr id="3" name="Text Placeholder 2">
            <a:extLst>
              <a:ext uri="{FF2B5EF4-FFF2-40B4-BE49-F238E27FC236}">
                <a16:creationId xmlns:a16="http://schemas.microsoft.com/office/drawing/2014/main" id="{90EF11A8-64CE-E641-1DE9-3ED5A5818ED1}"/>
              </a:ext>
            </a:extLst>
          </p:cNvPr>
          <p:cNvSpPr>
            <a:spLocks noGrp="1"/>
          </p:cNvSpPr>
          <p:nvPr>
            <p:ph type="body" sz="quarter" idx="10"/>
          </p:nvPr>
        </p:nvSpPr>
        <p:spPr/>
        <p:txBody>
          <a:bodyPr>
            <a:normAutofit/>
          </a:bodyPr>
          <a:lstStyle/>
          <a:p>
            <a:pPr marL="192405" indent="-192405">
              <a:lnSpc>
                <a:spcPct val="100000"/>
              </a:lnSpc>
              <a:spcBef>
                <a:spcPts val="700"/>
              </a:spcBef>
            </a:pPr>
            <a:r>
              <a:rPr lang="en-US">
                <a:latin typeface="Arial"/>
                <a:cs typeface="Arial"/>
              </a:rPr>
              <a:t>Check-In/Check-Out is a </a:t>
            </a:r>
            <a:r>
              <a:rPr lang="en-US" b="1">
                <a:latin typeface="Arial"/>
                <a:cs typeface="Arial"/>
              </a:rPr>
              <a:t>Tier II</a:t>
            </a:r>
            <a:r>
              <a:rPr lang="en-US">
                <a:latin typeface="Arial"/>
                <a:cs typeface="Arial"/>
              </a:rPr>
              <a:t> intervention, supported by research, that teaches and reinforces expected school behaviors.</a:t>
            </a:r>
            <a:endParaRPr lang="en-US"/>
          </a:p>
          <a:p>
            <a:pPr marL="192405" indent="-256540">
              <a:lnSpc>
                <a:spcPct val="100000"/>
              </a:lnSpc>
              <a:spcBef>
                <a:spcPts val="700"/>
              </a:spcBef>
              <a:buFont typeface="Arial"/>
            </a:pPr>
            <a:r>
              <a:rPr lang="en-US">
                <a:latin typeface="Arial"/>
                <a:cs typeface="Arial"/>
              </a:rPr>
              <a:t>It is designed to support </a:t>
            </a:r>
            <a:r>
              <a:rPr lang="en-US" b="1">
                <a:latin typeface="Arial"/>
                <a:cs typeface="Arial"/>
              </a:rPr>
              <a:t>performance</a:t>
            </a:r>
            <a:r>
              <a:rPr lang="en-US">
                <a:latin typeface="Arial"/>
                <a:cs typeface="Arial"/>
              </a:rPr>
              <a:t> </a:t>
            </a:r>
            <a:r>
              <a:rPr lang="en-US" b="1">
                <a:latin typeface="Arial"/>
                <a:cs typeface="Arial"/>
              </a:rPr>
              <a:t>deficits, </a:t>
            </a:r>
            <a:r>
              <a:rPr lang="en-US">
                <a:latin typeface="Arial"/>
                <a:cs typeface="Arial"/>
              </a:rPr>
              <a:t>or behaviors, that a student is capable of demonstrating but struggles to demonstrate consistently.</a:t>
            </a:r>
          </a:p>
          <a:p>
            <a:pPr marL="192405" indent="-256540">
              <a:lnSpc>
                <a:spcPct val="100000"/>
              </a:lnSpc>
              <a:spcBef>
                <a:spcPts val="700"/>
              </a:spcBef>
              <a:buFont typeface="Arial"/>
            </a:pPr>
            <a:r>
              <a:rPr lang="en-US">
                <a:latin typeface="Arial"/>
                <a:cs typeface="Arial"/>
              </a:rPr>
              <a:t>It is ideal for students who continue to demonstrate challenging behavior even when Tier 1 instruction and support are provided with fidelity.</a:t>
            </a:r>
          </a:p>
        </p:txBody>
      </p:sp>
      <p:sp>
        <p:nvSpPr>
          <p:cNvPr id="5" name="Text Placeholder 4">
            <a:extLst>
              <a:ext uri="{FF2B5EF4-FFF2-40B4-BE49-F238E27FC236}">
                <a16:creationId xmlns:a16="http://schemas.microsoft.com/office/drawing/2014/main" id="{9C1DC60F-B1B0-246F-7A5C-8FE7C4103CF9}"/>
              </a:ext>
            </a:extLst>
          </p:cNvPr>
          <p:cNvSpPr>
            <a:spLocks noGrp="1"/>
          </p:cNvSpPr>
          <p:nvPr>
            <p:ph type="body" sz="quarter" idx="12"/>
          </p:nvPr>
        </p:nvSpPr>
        <p:spPr>
          <a:xfrm>
            <a:off x="213756" y="6065326"/>
            <a:ext cx="7291449" cy="659703"/>
          </a:xfrm>
        </p:spPr>
        <p:txBody>
          <a:bodyPr>
            <a:normAutofit/>
          </a:bodyPr>
          <a:lstStyle/>
          <a:p>
            <a:pPr indent="-256540">
              <a:lnSpc>
                <a:spcPct val="100000"/>
              </a:lnSpc>
              <a:spcBef>
                <a:spcPts val="700"/>
              </a:spcBef>
              <a:buFont typeface="Arial,Sans-Serif"/>
            </a:pPr>
            <a:r>
              <a:rPr lang="en-US">
                <a:latin typeface="Arial"/>
                <a:cs typeface="Arial"/>
              </a:rPr>
              <a:t>(Hawken et al., 2021)</a:t>
            </a:r>
          </a:p>
        </p:txBody>
      </p:sp>
      <p:sp>
        <p:nvSpPr>
          <p:cNvPr id="4" name="Footer Placeholder 3">
            <a:extLst>
              <a:ext uri="{FF2B5EF4-FFF2-40B4-BE49-F238E27FC236}">
                <a16:creationId xmlns:a16="http://schemas.microsoft.com/office/drawing/2014/main" id="{88A32AB7-314F-5A30-9174-9EFFF79F8FE0}"/>
              </a:ext>
              <a:ext uri="{C183D7F6-B498-43B3-948B-1728B52AA6E4}">
                <adec:decorative xmlns:adec="http://schemas.microsoft.com/office/drawing/2017/decorative" val="1"/>
              </a:ext>
            </a:extLst>
          </p:cNvPr>
          <p:cNvSpPr>
            <a:spLocks noGrp="1"/>
          </p:cNvSpPr>
          <p:nvPr>
            <p:ph type="ftr" sz="quarter" idx="11"/>
          </p:nvPr>
        </p:nvSpPr>
        <p:spPr>
          <a:xfrm>
            <a:off x="9193495" y="6579306"/>
            <a:ext cx="2995330" cy="342246"/>
          </a:xfrm>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38981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7348A-46A1-AEE7-BD44-47320404AA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9DCC58-1BA6-6584-D5B5-DAB7F68294DF}"/>
              </a:ext>
            </a:extLst>
          </p:cNvPr>
          <p:cNvSpPr>
            <a:spLocks noGrp="1"/>
          </p:cNvSpPr>
          <p:nvPr>
            <p:ph type="title"/>
          </p:nvPr>
        </p:nvSpPr>
        <p:spPr/>
        <p:txBody>
          <a:bodyPr/>
          <a:lstStyle/>
          <a:p>
            <a:r>
              <a:rPr lang="en-US"/>
              <a:t>How Does Check-In/Check-Out Work?</a:t>
            </a:r>
          </a:p>
        </p:txBody>
      </p:sp>
      <p:sp>
        <p:nvSpPr>
          <p:cNvPr id="3" name="Text Placeholder 2">
            <a:extLst>
              <a:ext uri="{FF2B5EF4-FFF2-40B4-BE49-F238E27FC236}">
                <a16:creationId xmlns:a16="http://schemas.microsoft.com/office/drawing/2014/main" id="{9933021C-413F-D7C6-CA66-F4834307843F}"/>
              </a:ext>
            </a:extLst>
          </p:cNvPr>
          <p:cNvSpPr>
            <a:spLocks noGrp="1"/>
          </p:cNvSpPr>
          <p:nvPr>
            <p:ph type="body" sz="quarter" idx="10"/>
          </p:nvPr>
        </p:nvSpPr>
        <p:spPr/>
        <p:txBody>
          <a:bodyPr>
            <a:normAutofit/>
          </a:bodyPr>
          <a:lstStyle/>
          <a:p>
            <a:pPr marL="200025" indent="0">
              <a:buNone/>
            </a:pPr>
            <a:r>
              <a:rPr lang="en-US">
                <a:latin typeface="Arial"/>
                <a:cs typeface="Arial"/>
              </a:rPr>
              <a:t>Students participate in a </a:t>
            </a:r>
            <a:r>
              <a:rPr lang="en-US" b="1">
                <a:latin typeface="Arial"/>
                <a:cs typeface="Arial"/>
              </a:rPr>
              <a:t>daily cycle </a:t>
            </a:r>
            <a:r>
              <a:rPr lang="en-US">
                <a:latin typeface="Arial"/>
                <a:cs typeface="Arial"/>
              </a:rPr>
              <a:t>that involves:</a:t>
            </a:r>
          </a:p>
          <a:p>
            <a:pPr marL="685165" lvl="1" indent="-256540">
              <a:buSzPct val="100000"/>
              <a:buFont typeface="Arial" panose="020B0604020202020204" pitchFamily="34" charset="0"/>
              <a:buChar char="•"/>
            </a:pPr>
            <a:r>
              <a:rPr lang="en-US">
                <a:latin typeface="Arial"/>
                <a:cs typeface="Arial"/>
              </a:rPr>
              <a:t>a morning check-in with a mentor, </a:t>
            </a:r>
            <a:endParaRPr lang="en-US"/>
          </a:p>
          <a:p>
            <a:pPr marL="685165" lvl="1" indent="-256540">
              <a:buSzPct val="100000"/>
              <a:buFont typeface="Arial" panose="020B0604020202020204" pitchFamily="34" charset="0"/>
              <a:buChar char="•"/>
            </a:pPr>
            <a:r>
              <a:rPr lang="en-US">
                <a:latin typeface="Arial"/>
                <a:cs typeface="Arial"/>
              </a:rPr>
              <a:t>use of a daily progress report,</a:t>
            </a:r>
          </a:p>
          <a:p>
            <a:pPr marL="685165" lvl="1" indent="-256540">
              <a:buSzPct val="100000"/>
              <a:buFont typeface="Arial" panose="020B0604020202020204" pitchFamily="34" charset="0"/>
              <a:buChar char="•"/>
            </a:pPr>
            <a:r>
              <a:rPr lang="en-US">
                <a:latin typeface="Arial"/>
                <a:cs typeface="Arial"/>
              </a:rPr>
              <a:t>teacher feedback throughout the day,</a:t>
            </a:r>
          </a:p>
          <a:p>
            <a:pPr marL="685165" lvl="1" indent="-256540">
              <a:buSzPct val="100000"/>
              <a:buFont typeface="Arial" panose="020B0604020202020204" pitchFamily="34" charset="0"/>
              <a:buChar char="•"/>
            </a:pPr>
            <a:r>
              <a:rPr lang="en-US">
                <a:latin typeface="Arial"/>
                <a:cs typeface="Arial"/>
              </a:rPr>
              <a:t>an afternoon check-out with a mentor,</a:t>
            </a:r>
          </a:p>
          <a:p>
            <a:pPr marL="685165" lvl="1" indent="-256540">
              <a:buSzPct val="100000"/>
              <a:buFont typeface="Arial" panose="020B0604020202020204" pitchFamily="34" charset="0"/>
              <a:buChar char="•"/>
            </a:pPr>
            <a:r>
              <a:rPr lang="en-US">
                <a:latin typeface="Arial"/>
                <a:cs typeface="Arial"/>
              </a:rPr>
              <a:t>a reward for meeting a daily point goal, and</a:t>
            </a:r>
          </a:p>
          <a:p>
            <a:pPr marL="685165" lvl="1" indent="-256540">
              <a:buSzPct val="100000"/>
              <a:buFont typeface="Arial" panose="020B0604020202020204" pitchFamily="34" charset="0"/>
              <a:buChar char="•"/>
            </a:pPr>
            <a:r>
              <a:rPr lang="en-US">
                <a:latin typeface="Arial"/>
                <a:cs typeface="Arial"/>
              </a:rPr>
              <a:t>communication with home.</a:t>
            </a:r>
          </a:p>
        </p:txBody>
      </p:sp>
      <p:sp>
        <p:nvSpPr>
          <p:cNvPr id="5" name="Text Placeholder 4">
            <a:extLst>
              <a:ext uri="{FF2B5EF4-FFF2-40B4-BE49-F238E27FC236}">
                <a16:creationId xmlns:a16="http://schemas.microsoft.com/office/drawing/2014/main" id="{D3F20D00-66F2-D394-9993-8995D265D289}"/>
              </a:ext>
            </a:extLst>
          </p:cNvPr>
          <p:cNvSpPr>
            <a:spLocks noGrp="1"/>
          </p:cNvSpPr>
          <p:nvPr>
            <p:ph type="body" sz="quarter" idx="12"/>
          </p:nvPr>
        </p:nvSpPr>
        <p:spPr>
          <a:xfrm>
            <a:off x="213756" y="6065326"/>
            <a:ext cx="7291449" cy="659703"/>
          </a:xfrm>
        </p:spPr>
        <p:txBody>
          <a:bodyPr>
            <a:normAutofit/>
          </a:bodyPr>
          <a:lstStyle/>
          <a:p>
            <a:r>
              <a:rPr lang="en-US">
                <a:latin typeface="Arial"/>
                <a:cs typeface="Arial"/>
              </a:rPr>
              <a:t>(Hawken et al., 2021; </a:t>
            </a:r>
            <a:r>
              <a:rPr lang="en-US" err="1">
                <a:latin typeface="Arial"/>
                <a:cs typeface="Arial"/>
              </a:rPr>
              <a:t>Majeika</a:t>
            </a:r>
            <a:r>
              <a:rPr lang="en-US">
                <a:latin typeface="Arial"/>
                <a:cs typeface="Arial"/>
              </a:rPr>
              <a:t> et al., 2022)</a:t>
            </a:r>
          </a:p>
        </p:txBody>
      </p:sp>
      <p:sp>
        <p:nvSpPr>
          <p:cNvPr id="4" name="Footer Placeholder 3">
            <a:extLst>
              <a:ext uri="{FF2B5EF4-FFF2-40B4-BE49-F238E27FC236}">
                <a16:creationId xmlns:a16="http://schemas.microsoft.com/office/drawing/2014/main" id="{7FF9470D-70B6-FDED-ECE1-39F1C485852A}"/>
              </a:ext>
              <a:ext uri="{C183D7F6-B498-43B3-948B-1728B52AA6E4}">
                <adec:decorative xmlns:adec="http://schemas.microsoft.com/office/drawing/2017/decorative" val="1"/>
              </a:ext>
            </a:extLst>
          </p:cNvPr>
          <p:cNvSpPr>
            <a:spLocks noGrp="1"/>
          </p:cNvSpPr>
          <p:nvPr>
            <p:ph type="ftr" sz="quarter" idx="11"/>
          </p:nvPr>
        </p:nvSpPr>
        <p:spPr>
          <a:xfrm>
            <a:off x="9193495" y="6579306"/>
            <a:ext cx="2995330" cy="342246"/>
          </a:xfrm>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2431263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CFAF33-9C04-D029-7DEE-2C8959114BF0}"/>
              </a:ext>
            </a:extLst>
          </p:cNvPr>
          <p:cNvSpPr>
            <a:spLocks noGrp="1"/>
          </p:cNvSpPr>
          <p:nvPr>
            <p:ph type="title"/>
          </p:nvPr>
        </p:nvSpPr>
        <p:spPr/>
        <p:txBody>
          <a:bodyPr anchor="ctr">
            <a:normAutofit/>
          </a:bodyPr>
          <a:lstStyle/>
          <a:p>
            <a:r>
              <a:rPr lang="en-US"/>
              <a:t>Daily Cycle </a:t>
            </a:r>
          </a:p>
        </p:txBody>
      </p:sp>
      <p:sp>
        <p:nvSpPr>
          <p:cNvPr id="8" name="Picture Placeholder 7">
            <a:extLst>
              <a:ext uri="{FF2B5EF4-FFF2-40B4-BE49-F238E27FC236}">
                <a16:creationId xmlns:a16="http://schemas.microsoft.com/office/drawing/2014/main" id="{62872872-D87D-5570-730E-A00C243D8CA7}"/>
              </a:ext>
              <a:ext uri="{C183D7F6-B498-43B3-948B-1728B52AA6E4}">
                <adec:decorative xmlns:adec="http://schemas.microsoft.com/office/drawing/2017/decorative" val="1"/>
              </a:ext>
            </a:extLst>
          </p:cNvPr>
          <p:cNvSpPr>
            <a:spLocks noGrp="1"/>
          </p:cNvSpPr>
          <p:nvPr>
            <p:ph type="pic" sz="quarter" idx="10"/>
          </p:nvPr>
        </p:nvSpPr>
        <p:spPr/>
        <p:txBody>
          <a:bodyPr/>
          <a:lstStyle/>
          <a:p>
            <a:endParaRPr lang="en-US"/>
          </a:p>
        </p:txBody>
      </p:sp>
      <p:sp>
        <p:nvSpPr>
          <p:cNvPr id="2" name="Footer Placeholder 1">
            <a:extLst>
              <a:ext uri="{FF2B5EF4-FFF2-40B4-BE49-F238E27FC236}">
                <a16:creationId xmlns:a16="http://schemas.microsoft.com/office/drawing/2014/main" id="{0AEC007B-4F1C-30DB-5FF0-EAAF5D15BF4A}"/>
              </a:ext>
              <a:ext uri="{C183D7F6-B498-43B3-948B-1728B52AA6E4}">
                <adec:decorative xmlns:adec="http://schemas.microsoft.com/office/drawing/2017/decorative" val="1"/>
              </a:ext>
            </a:extLst>
          </p:cNvPr>
          <p:cNvSpPr>
            <a:spLocks noGrp="1"/>
          </p:cNvSpPr>
          <p:nvPr>
            <p:ph type="ftr" sz="quarter" idx="11"/>
          </p:nvPr>
        </p:nvSpPr>
        <p:spPr/>
        <p:txBody>
          <a:bodyPr anchor="ctr">
            <a:normAutofit/>
          </a:bodyPr>
          <a:lstStyle/>
          <a:p>
            <a:pPr>
              <a:lnSpc>
                <a:spcPct val="90000"/>
              </a:lnSpc>
              <a:spcAft>
                <a:spcPts val="600"/>
              </a:spcAft>
            </a:pPr>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pPr>
              <a:lnSpc>
                <a:spcPct val="90000"/>
              </a:lnSpc>
              <a:spcAft>
                <a:spcPts val="600"/>
              </a:spcAft>
            </a:pPr>
            <a:endParaRPr lang="en-US">
              <a:latin typeface="Arial" panose="020B0604020202020204" pitchFamily="34" charset="0"/>
              <a:cs typeface="Arial" panose="020B0604020202020204" pitchFamily="34" charset="0"/>
            </a:endParaRPr>
          </a:p>
        </p:txBody>
      </p:sp>
      <p:pic>
        <p:nvPicPr>
          <p:cNvPr id="9" name="Picture 8" descr="Shows the daily Check-In/Check-Out cycle: morning check-in, instruction and feedback during the day, afternoon check-out, and home check-in.">
            <a:extLst>
              <a:ext uri="{FF2B5EF4-FFF2-40B4-BE49-F238E27FC236}">
                <a16:creationId xmlns:a16="http://schemas.microsoft.com/office/drawing/2014/main" id="{DABEF9BC-4F36-7B14-E0DD-69A7F04D87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28968" y="1232899"/>
            <a:ext cx="5024696" cy="4703975"/>
          </a:xfrm>
          <a:prstGeom prst="rect">
            <a:avLst/>
          </a:prstGeom>
        </p:spPr>
      </p:pic>
    </p:spTree>
    <p:extLst>
      <p:ext uri="{BB962C8B-B14F-4D97-AF65-F5344CB8AC3E}">
        <p14:creationId xmlns:p14="http://schemas.microsoft.com/office/powerpoint/2010/main" val="1971738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93DBE3E-555A-3319-6175-7AE01042CBC0}"/>
              </a:ext>
            </a:extLst>
          </p:cNvPr>
          <p:cNvSpPr>
            <a:spLocks noGrp="1"/>
          </p:cNvSpPr>
          <p:nvPr>
            <p:ph type="title"/>
          </p:nvPr>
        </p:nvSpPr>
        <p:spPr/>
        <p:txBody>
          <a:bodyPr/>
          <a:lstStyle/>
          <a:p>
            <a:r>
              <a:rPr lang="en-US">
                <a:solidFill>
                  <a:srgbClr val="1B365D"/>
                </a:solidFill>
              </a:rPr>
              <a:t>Who is Check-In/Check-Out For?</a:t>
            </a:r>
            <a:endParaRPr lang="en-US"/>
          </a:p>
        </p:txBody>
      </p:sp>
      <p:sp>
        <p:nvSpPr>
          <p:cNvPr id="8" name="Text Placeholder 7">
            <a:extLst>
              <a:ext uri="{FF2B5EF4-FFF2-40B4-BE49-F238E27FC236}">
                <a16:creationId xmlns:a16="http://schemas.microsoft.com/office/drawing/2014/main" id="{C190B2D4-758B-FD68-C8D2-9809F487C16B}"/>
              </a:ext>
            </a:extLst>
          </p:cNvPr>
          <p:cNvSpPr>
            <a:spLocks noGrp="1"/>
          </p:cNvSpPr>
          <p:nvPr>
            <p:ph type="body" sz="quarter" idx="11"/>
          </p:nvPr>
        </p:nvSpPr>
        <p:spPr/>
        <p:txBody>
          <a:bodyPr/>
          <a:lstStyle/>
          <a:p>
            <a:r>
              <a:rPr lang="en-US"/>
              <a:t>Ideal for behavior that is: </a:t>
            </a:r>
          </a:p>
        </p:txBody>
      </p:sp>
      <p:sp>
        <p:nvSpPr>
          <p:cNvPr id="9" name="Content Placeholder 8">
            <a:extLst>
              <a:ext uri="{FF2B5EF4-FFF2-40B4-BE49-F238E27FC236}">
                <a16:creationId xmlns:a16="http://schemas.microsoft.com/office/drawing/2014/main" id="{A0AE41F3-79AA-3771-2732-869A217E76DA}"/>
              </a:ext>
            </a:extLst>
          </p:cNvPr>
          <p:cNvSpPr>
            <a:spLocks noGrp="1"/>
          </p:cNvSpPr>
          <p:nvPr>
            <p:ph sz="quarter" idx="15"/>
          </p:nvPr>
        </p:nvSpPr>
        <p:spPr/>
        <p:txBody>
          <a:bodyPr/>
          <a:lstStyle/>
          <a:p>
            <a:pPr fontAlgn="ctr"/>
            <a:r>
              <a:rPr lang="en-US"/>
              <a:t>externalized,</a:t>
            </a:r>
          </a:p>
          <a:p>
            <a:pPr fontAlgn="ctr"/>
            <a:r>
              <a:rPr lang="en-US"/>
              <a:t>low in intensity,</a:t>
            </a:r>
          </a:p>
          <a:p>
            <a:pPr fontAlgn="ctr"/>
            <a:r>
              <a:rPr lang="en-US"/>
              <a:t>within the student’s skill set or demonstrated competencies, and</a:t>
            </a:r>
          </a:p>
          <a:p>
            <a:pPr fontAlgn="ctr"/>
            <a:r>
              <a:rPr lang="en-US"/>
              <a:t>observed across multiple environments.</a:t>
            </a:r>
          </a:p>
        </p:txBody>
      </p:sp>
      <p:sp>
        <p:nvSpPr>
          <p:cNvPr id="10" name="Text Placeholder 9">
            <a:extLst>
              <a:ext uri="{FF2B5EF4-FFF2-40B4-BE49-F238E27FC236}">
                <a16:creationId xmlns:a16="http://schemas.microsoft.com/office/drawing/2014/main" id="{6978D7D9-59FC-5177-DC6A-7017F9D3C1D9}"/>
              </a:ext>
            </a:extLst>
          </p:cNvPr>
          <p:cNvSpPr>
            <a:spLocks noGrp="1"/>
          </p:cNvSpPr>
          <p:nvPr>
            <p:ph type="body" sz="quarter" idx="16"/>
          </p:nvPr>
        </p:nvSpPr>
        <p:spPr/>
        <p:txBody>
          <a:bodyPr/>
          <a:lstStyle/>
          <a:p>
            <a:r>
              <a:rPr lang="en-US"/>
              <a:t>Not for behavior that is:</a:t>
            </a:r>
          </a:p>
        </p:txBody>
      </p:sp>
      <p:sp>
        <p:nvSpPr>
          <p:cNvPr id="11" name="Content Placeholder 10">
            <a:extLst>
              <a:ext uri="{FF2B5EF4-FFF2-40B4-BE49-F238E27FC236}">
                <a16:creationId xmlns:a16="http://schemas.microsoft.com/office/drawing/2014/main" id="{A350D8D9-E797-5459-8924-980FBF08BB19}"/>
              </a:ext>
            </a:extLst>
          </p:cNvPr>
          <p:cNvSpPr>
            <a:spLocks noGrp="1"/>
          </p:cNvSpPr>
          <p:nvPr>
            <p:ph sz="quarter" idx="17"/>
          </p:nvPr>
        </p:nvSpPr>
        <p:spPr/>
        <p:txBody>
          <a:bodyPr/>
          <a:lstStyle/>
          <a:p>
            <a:pPr fontAlgn="t"/>
            <a:r>
              <a:rPr lang="en-US"/>
              <a:t>internalized,</a:t>
            </a:r>
          </a:p>
          <a:p>
            <a:pPr fontAlgn="t"/>
            <a:r>
              <a:rPr lang="en-US"/>
              <a:t>dangerous,</a:t>
            </a:r>
          </a:p>
          <a:p>
            <a:pPr fontAlgn="t"/>
            <a:r>
              <a:rPr lang="en-US"/>
              <a:t>related to inattentiveness or impulsive tendencies, and</a:t>
            </a:r>
          </a:p>
          <a:p>
            <a:pPr fontAlgn="t"/>
            <a:r>
              <a:rPr lang="en-US"/>
              <a:t>in need of individualized support.</a:t>
            </a:r>
          </a:p>
        </p:txBody>
      </p:sp>
      <p:sp>
        <p:nvSpPr>
          <p:cNvPr id="12" name="Text Placeholder 11">
            <a:extLst>
              <a:ext uri="{FF2B5EF4-FFF2-40B4-BE49-F238E27FC236}">
                <a16:creationId xmlns:a16="http://schemas.microsoft.com/office/drawing/2014/main" id="{D50362B7-E730-603A-8470-34A37149E2E4}"/>
              </a:ext>
            </a:extLst>
          </p:cNvPr>
          <p:cNvSpPr>
            <a:spLocks noGrp="1"/>
          </p:cNvSpPr>
          <p:nvPr>
            <p:ph type="body" sz="quarter" idx="18"/>
          </p:nvPr>
        </p:nvSpPr>
        <p:spPr/>
        <p:txBody>
          <a:bodyPr/>
          <a:lstStyle/>
          <a:p>
            <a:r>
              <a:rPr lang="en-US">
                <a:latin typeface="Arial"/>
                <a:cs typeface="Arial"/>
              </a:rPr>
              <a:t>(Hawken et al., 2021; McDaniel et al., 2024)</a:t>
            </a:r>
          </a:p>
        </p:txBody>
      </p:sp>
      <p:sp>
        <p:nvSpPr>
          <p:cNvPr id="6" name="Footer Placeholder 5">
            <a:extLst>
              <a:ext uri="{FF2B5EF4-FFF2-40B4-BE49-F238E27FC236}">
                <a16:creationId xmlns:a16="http://schemas.microsoft.com/office/drawing/2014/main" id="{C7720734-E270-7A6D-1A27-FECEFE0F3AC7}"/>
              </a:ext>
              <a:ext uri="{C183D7F6-B498-43B3-948B-1728B52AA6E4}">
                <adec:decorative xmlns:adec="http://schemas.microsoft.com/office/drawing/2017/decorative" val="1"/>
              </a:ext>
            </a:extLst>
          </p:cNvPr>
          <p:cNvSpPr>
            <a:spLocks noGrp="1"/>
          </p:cNvSpPr>
          <p:nvPr>
            <p:ph type="ftr" sz="quarter" idx="10"/>
          </p:nvPr>
        </p:nvSpPr>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466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08D3F6-DD12-B00A-7063-F18186D2D283}"/>
              </a:ext>
              <a:ext uri="{C183D7F6-B498-43B3-948B-1728B52AA6E4}">
                <adec:decorative xmlns:adec="http://schemas.microsoft.com/office/drawing/2017/decorative" val="1"/>
              </a:ext>
            </a:extLst>
          </p:cNvPr>
          <p:cNvSpPr>
            <a:spLocks noGrp="1"/>
          </p:cNvSpPr>
          <p:nvPr>
            <p:ph type="pic" sz="quarter" idx="15"/>
          </p:nvPr>
        </p:nvSpPr>
        <p:spPr/>
        <p:txBody>
          <a:bodyPr/>
          <a:lstStyle/>
          <a:p>
            <a:endParaRPr lang="en-US"/>
          </a:p>
        </p:txBody>
      </p:sp>
      <p:sp>
        <p:nvSpPr>
          <p:cNvPr id="2" name="Title 1">
            <a:extLst>
              <a:ext uri="{FF2B5EF4-FFF2-40B4-BE49-F238E27FC236}">
                <a16:creationId xmlns:a16="http://schemas.microsoft.com/office/drawing/2014/main" id="{A6609C4F-8816-E089-0881-F1CC0E5737CE}"/>
              </a:ext>
            </a:extLst>
          </p:cNvPr>
          <p:cNvSpPr>
            <a:spLocks noGrp="1"/>
          </p:cNvSpPr>
          <p:nvPr>
            <p:ph type="title"/>
          </p:nvPr>
        </p:nvSpPr>
        <p:spPr/>
        <p:txBody>
          <a:bodyPr/>
          <a:lstStyle/>
          <a:p>
            <a:r>
              <a:rPr lang="en-US"/>
              <a:t>Let’s Check In!</a:t>
            </a:r>
          </a:p>
        </p:txBody>
      </p:sp>
      <p:sp>
        <p:nvSpPr>
          <p:cNvPr id="5" name="Content Placeholder 4">
            <a:extLst>
              <a:ext uri="{FF2B5EF4-FFF2-40B4-BE49-F238E27FC236}">
                <a16:creationId xmlns:a16="http://schemas.microsoft.com/office/drawing/2014/main" id="{C03786E8-6E96-71D8-0627-1ED481116DAC}"/>
              </a:ext>
            </a:extLst>
          </p:cNvPr>
          <p:cNvSpPr>
            <a:spLocks noGrp="1"/>
          </p:cNvSpPr>
          <p:nvPr>
            <p:ph sz="quarter" idx="16"/>
          </p:nvPr>
        </p:nvSpPr>
        <p:spPr>
          <a:xfrm>
            <a:off x="5589973" y="2474259"/>
            <a:ext cx="4643239" cy="2097741"/>
          </a:xfrm>
        </p:spPr>
        <p:txBody>
          <a:bodyPr/>
          <a:lstStyle/>
          <a:p>
            <a:pPr marL="0" indent="0">
              <a:buNone/>
            </a:pPr>
            <a:r>
              <a:rPr lang="en-US"/>
              <a:t>Complete the poll by selecting </a:t>
            </a:r>
            <a:r>
              <a:rPr lang="en-US" b="1"/>
              <a:t>all </a:t>
            </a:r>
            <a:r>
              <a:rPr lang="en-US"/>
              <a:t>the answers that apply.</a:t>
            </a:r>
          </a:p>
          <a:p>
            <a:pPr marL="0" indent="0">
              <a:buNone/>
            </a:pPr>
            <a:endParaRPr lang="en-US"/>
          </a:p>
        </p:txBody>
      </p:sp>
      <p:pic>
        <p:nvPicPr>
          <p:cNvPr id="14" name="Picture 13">
            <a:extLst>
              <a:ext uri="{FF2B5EF4-FFF2-40B4-BE49-F238E27FC236}">
                <a16:creationId xmlns:a16="http://schemas.microsoft.com/office/drawing/2014/main" id="{46060853-32E3-2FFE-A9E8-EF3F80CE32DA}"/>
              </a:ext>
              <a:ext uri="{C183D7F6-B498-43B3-948B-1728B52AA6E4}">
                <adec:decorative xmlns:adec="http://schemas.microsoft.com/office/drawing/2017/decorative" val="1"/>
              </a:ext>
            </a:extLst>
          </p:cNvPr>
          <p:cNvPicPr>
            <a:picLocks noChangeAspect="1" noChangeArrowheads="1"/>
          </p:cNvPicPr>
          <p:nvPr/>
        </p:nvPicPr>
        <p:blipFill>
          <a:blip r:embed="rId3" cstate="print">
            <a:duotone>
              <a:srgbClr val="0E2B5A">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1091186" y="2286000"/>
            <a:ext cx="1973788" cy="2286000"/>
          </a:xfrm>
          <a:prstGeom prst="rect">
            <a:avLst/>
          </a:prstGeom>
          <a:noFill/>
          <a:effectLst>
            <a:outerShdw blurRad="63500" dist="39703"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9143C8A5-283D-63CF-A124-4524A879BA09}"/>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299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AE964-D1AE-EE08-F9A4-B7F8BE43271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6716AD9-B0BC-7E34-81E1-0B48362C0DB6}"/>
              </a:ext>
            </a:extLst>
          </p:cNvPr>
          <p:cNvSpPr>
            <a:spLocks noGrp="1"/>
          </p:cNvSpPr>
          <p:nvPr>
            <p:ph type="title"/>
          </p:nvPr>
        </p:nvSpPr>
        <p:spPr/>
        <p:txBody>
          <a:bodyPr>
            <a:normAutofit/>
          </a:bodyPr>
          <a:lstStyle/>
          <a:p>
            <a:r>
              <a:rPr lang="en-US">
                <a:latin typeface="Georgia"/>
                <a:ea typeface="Open Sans Light"/>
                <a:cs typeface="Open Sans Light"/>
              </a:rPr>
              <a:t>Implementation</a:t>
            </a:r>
            <a:endParaRPr lang="en-US" sz="3600"/>
          </a:p>
        </p:txBody>
      </p:sp>
      <p:sp>
        <p:nvSpPr>
          <p:cNvPr id="7" name="Text Placeholder 6">
            <a:extLst>
              <a:ext uri="{FF2B5EF4-FFF2-40B4-BE49-F238E27FC236}">
                <a16:creationId xmlns:a16="http://schemas.microsoft.com/office/drawing/2014/main" id="{28DB77A5-E647-F4A1-350E-8A47844B156A}"/>
              </a:ext>
            </a:extLst>
          </p:cNvPr>
          <p:cNvSpPr>
            <a:spLocks noGrp="1"/>
          </p:cNvSpPr>
          <p:nvPr>
            <p:ph type="body" sz="quarter" idx="10"/>
          </p:nvPr>
        </p:nvSpPr>
        <p:spPr/>
        <p:txBody>
          <a:bodyPr vert="horz" lIns="91440" tIns="45720" rIns="91440" bIns="45720" rtlCol="0" anchor="t">
            <a:normAutofit/>
          </a:bodyPr>
          <a:lstStyle/>
          <a:p>
            <a:r>
              <a:rPr lang="en-US"/>
              <a:t>Materials, the Daily Cycle, and Roles and Responsibilities</a:t>
            </a:r>
          </a:p>
          <a:p>
            <a:endParaRPr lang="en-US" sz="2400"/>
          </a:p>
        </p:txBody>
      </p:sp>
      <p:sp>
        <p:nvSpPr>
          <p:cNvPr id="2" name="Footer Placeholder 1">
            <a:extLst>
              <a:ext uri="{FF2B5EF4-FFF2-40B4-BE49-F238E27FC236}">
                <a16:creationId xmlns:a16="http://schemas.microsoft.com/office/drawing/2014/main" id="{1E5F0BB1-89D7-DFC2-8D0E-FB01E2B87FD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1962762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D272B-8EE9-E680-A9E5-438FE84F4C3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401E34F-BF66-F406-6E91-1B7B57A772F9}"/>
              </a:ext>
            </a:extLst>
          </p:cNvPr>
          <p:cNvSpPr>
            <a:spLocks noGrp="1"/>
          </p:cNvSpPr>
          <p:nvPr>
            <p:ph type="title"/>
          </p:nvPr>
        </p:nvSpPr>
        <p:spPr/>
        <p:txBody>
          <a:bodyPr/>
          <a:lstStyle/>
          <a:p>
            <a:r>
              <a:rPr lang="en-US"/>
              <a:t>Materials</a:t>
            </a:r>
          </a:p>
        </p:txBody>
      </p:sp>
      <p:sp>
        <p:nvSpPr>
          <p:cNvPr id="9" name="Content Placeholder 8">
            <a:extLst>
              <a:ext uri="{FF2B5EF4-FFF2-40B4-BE49-F238E27FC236}">
                <a16:creationId xmlns:a16="http://schemas.microsoft.com/office/drawing/2014/main" id="{82428953-541A-82D9-1B6E-5E1F304B72F1}"/>
              </a:ext>
            </a:extLst>
          </p:cNvPr>
          <p:cNvSpPr>
            <a:spLocks noGrp="1"/>
          </p:cNvSpPr>
          <p:nvPr>
            <p:ph sz="quarter" idx="12"/>
          </p:nvPr>
        </p:nvSpPr>
        <p:spPr>
          <a:xfrm>
            <a:off x="2475691" y="1358992"/>
            <a:ext cx="3721099" cy="901700"/>
          </a:xfrm>
        </p:spPr>
        <p:txBody>
          <a:bodyPr/>
          <a:lstStyle/>
          <a:p>
            <a:pPr marL="0" indent="0">
              <a:buNone/>
            </a:pPr>
            <a:r>
              <a:rPr lang="en-US" b="1">
                <a:solidFill>
                  <a:schemeClr val="accent2"/>
                </a:solidFill>
              </a:rPr>
              <a:t>Daily Progress Report</a:t>
            </a:r>
          </a:p>
        </p:txBody>
      </p:sp>
      <p:pic>
        <p:nvPicPr>
          <p:cNvPr id="2" name="Picture 1" descr="This is an image of an elementary school daily progress report- example #1 ">
            <a:extLst>
              <a:ext uri="{FF2B5EF4-FFF2-40B4-BE49-F238E27FC236}">
                <a16:creationId xmlns:a16="http://schemas.microsoft.com/office/drawing/2014/main" id="{B171C5A2-ADED-841F-DFED-EAFD1E0E278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451194" y="1976351"/>
            <a:ext cx="3745596" cy="2216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ontent Placeholder 9">
            <a:extLst>
              <a:ext uri="{FF2B5EF4-FFF2-40B4-BE49-F238E27FC236}">
                <a16:creationId xmlns:a16="http://schemas.microsoft.com/office/drawing/2014/main" id="{5F0D56D5-406C-4553-762B-F6E9055F5A5F}"/>
              </a:ext>
            </a:extLst>
          </p:cNvPr>
          <p:cNvSpPr>
            <a:spLocks noGrp="1"/>
          </p:cNvSpPr>
          <p:nvPr>
            <p:ph sz="quarter" idx="13"/>
          </p:nvPr>
        </p:nvSpPr>
        <p:spPr>
          <a:xfrm>
            <a:off x="3570280" y="4681853"/>
            <a:ext cx="2626510" cy="1197477"/>
          </a:xfrm>
        </p:spPr>
        <p:txBody>
          <a:bodyPr vert="horz" lIns="91440" tIns="45720" rIns="91440" bIns="45720" rtlCol="0" anchor="t">
            <a:normAutofit/>
          </a:bodyPr>
          <a:lstStyle/>
          <a:p>
            <a:pPr marL="0" indent="0">
              <a:buNone/>
            </a:pPr>
            <a:r>
              <a:rPr lang="en-US" b="1">
                <a:solidFill>
                  <a:schemeClr val="accent2"/>
                </a:solidFill>
              </a:rPr>
              <a:t>Home Communication Report</a:t>
            </a:r>
          </a:p>
        </p:txBody>
      </p:sp>
      <p:pic>
        <p:nvPicPr>
          <p:cNvPr id="3" name="Picture 2" descr="This image is the CICO email home communication example #3. &#10;">
            <a:extLst>
              <a:ext uri="{FF2B5EF4-FFF2-40B4-BE49-F238E27FC236}">
                <a16:creationId xmlns:a16="http://schemas.microsoft.com/office/drawing/2014/main" id="{D8D6B990-81BD-2C0B-9CA6-C4AD75EED99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617571" y="4279106"/>
            <a:ext cx="4724401" cy="2002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5">
            <a:extLst>
              <a:ext uri="{FF2B5EF4-FFF2-40B4-BE49-F238E27FC236}">
                <a16:creationId xmlns:a16="http://schemas.microsoft.com/office/drawing/2014/main" id="{AF9252A4-5735-5101-8408-AB75067CC9DE}"/>
              </a:ext>
            </a:extLst>
          </p:cNvPr>
          <p:cNvSpPr>
            <a:spLocks noGrp="1"/>
          </p:cNvSpPr>
          <p:nvPr>
            <p:ph type="body" sz="quarter" idx="4294967295"/>
          </p:nvPr>
        </p:nvSpPr>
        <p:spPr>
          <a:xfrm>
            <a:off x="1949450" y="6388100"/>
            <a:ext cx="5522913" cy="411163"/>
          </a:xfrm>
        </p:spPr>
        <p:txBody>
          <a:bodyPr>
            <a:noAutofit/>
          </a:bodyPr>
          <a:lstStyle/>
          <a:p>
            <a:pPr marL="0" indent="0">
              <a:buNone/>
            </a:pPr>
            <a:r>
              <a:rPr lang="en-US" sz="1800">
                <a:solidFill>
                  <a:schemeClr val="tx1">
                    <a:lumMod val="50000"/>
                  </a:schemeClr>
                </a:solidFill>
                <a:latin typeface="Arial"/>
                <a:cs typeface="Arial"/>
              </a:rPr>
              <a:t>(Tennessee Tiered Supports Center, 2023)</a:t>
            </a:r>
          </a:p>
        </p:txBody>
      </p:sp>
      <p:pic>
        <p:nvPicPr>
          <p:cNvPr id="4" name="Picture 3">
            <a:extLst>
              <a:ext uri="{FF2B5EF4-FFF2-40B4-BE49-F238E27FC236}">
                <a16:creationId xmlns:a16="http://schemas.microsoft.com/office/drawing/2014/main" id="{72ED09D5-DBD0-0C4D-9774-EF6547740EF0}"/>
              </a:ext>
              <a:ext uri="{C183D7F6-B498-43B3-948B-1728B52AA6E4}">
                <adec:decorative xmlns:adec="http://schemas.microsoft.com/office/drawing/2017/decorative" val="1"/>
              </a:ext>
            </a:extLst>
          </p:cNvPr>
          <p:cNvPicPr>
            <a:picLocks noChangeAspect="1"/>
          </p:cNvPicPr>
          <p:nvPr/>
        </p:nvPicPr>
        <p:blipFill rotWithShape="1">
          <a:blip r:embed="rId5">
            <a:duotone>
              <a:schemeClr val="accent2">
                <a:shade val="45000"/>
                <a:satMod val="135000"/>
              </a:schemeClr>
              <a:prstClr val="white"/>
            </a:duotone>
            <a:extLst>
              <a:ext uri="{BEBA8EAE-BF5A-486C-A8C5-ECC9F3942E4B}">
                <a14:imgProps xmlns:a14="http://schemas.microsoft.com/office/drawing/2010/main">
                  <a14:imgLayer r:embed="rId6">
                    <a14:imgEffect>
                      <a14:sharpenSoften amount="63000"/>
                    </a14:imgEffect>
                    <a14:imgEffect>
                      <a14:brightnessContrast bright="-57000"/>
                    </a14:imgEffect>
                  </a14:imgLayer>
                </a14:imgProps>
              </a:ext>
              <a:ext uri="{28A0092B-C50C-407E-A947-70E740481C1C}">
                <a14:useLocalDpi xmlns:a14="http://schemas.microsoft.com/office/drawing/2010/main"/>
              </a:ext>
            </a:extLst>
          </a:blip>
          <a:srcRect/>
          <a:stretch/>
        </p:blipFill>
        <p:spPr>
          <a:xfrm>
            <a:off x="8587902" y="883868"/>
            <a:ext cx="1905001" cy="2200602"/>
          </a:xfrm>
          <a:prstGeom prst="rect">
            <a:avLst/>
          </a:prstGeom>
        </p:spPr>
      </p:pic>
      <p:sp>
        <p:nvSpPr>
          <p:cNvPr id="12" name="Footer Placeholder 3">
            <a:extLst>
              <a:ext uri="{FF2B5EF4-FFF2-40B4-BE49-F238E27FC236}">
                <a16:creationId xmlns:a16="http://schemas.microsoft.com/office/drawing/2014/main" id="{5666E58F-56B2-C204-E147-A7DF24B03128}"/>
              </a:ext>
              <a:ext uri="{C183D7F6-B498-43B3-948B-1728B52AA6E4}">
                <adec:decorative xmlns:adec="http://schemas.microsoft.com/office/drawing/2017/decorative" val="1"/>
              </a:ext>
            </a:extLst>
          </p:cNvPr>
          <p:cNvSpPr txBox="1">
            <a:spLocks/>
          </p:cNvSpPr>
          <p:nvPr/>
        </p:nvSpPr>
        <p:spPr>
          <a:xfrm>
            <a:off x="9439154" y="6629400"/>
            <a:ext cx="2995330" cy="342246"/>
          </a:xfrm>
          <a:prstGeom prst="rect">
            <a:avLst/>
          </a:prstGeom>
        </p:spPr>
        <p:txBody>
          <a:bodyPr vert="horz" lIns="91440" tIns="45720" rIns="91440" bIns="45720" rtlCol="0" anchor="ctr">
            <a:normAutofit fontScale="85000" lnSpcReduction="10000"/>
          </a:bodyPr>
          <a:lstStyle>
            <a:lvl1pPr marL="0" indent="0" algn="l" defTabSz="685629" rtl="0" eaLnBrk="1" latinLnBrk="0" hangingPunct="1">
              <a:spcBef>
                <a:spcPct val="20000"/>
              </a:spcBef>
              <a:buClr>
                <a:schemeClr val="tx1"/>
              </a:buClr>
              <a:buFontTx/>
              <a:buNone/>
              <a:defRPr sz="1400" kern="1200">
                <a:solidFill>
                  <a:srgbClr val="000000"/>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685629" rtl="0" eaLnBrk="1" latinLnBrk="0" hangingPunct="1">
              <a:spcBef>
                <a:spcPct val="20000"/>
              </a:spcBef>
              <a:buClr>
                <a:schemeClr val="tx1"/>
              </a:buClr>
              <a:buFontTx/>
              <a:buNone/>
              <a:defRPr sz="1400" kern="1200">
                <a:solidFill>
                  <a:srgbClr val="000000"/>
                </a:solidFill>
                <a:latin typeface="Arial" panose="020B0604020202020204" pitchFamily="34" charset="0"/>
                <a:ea typeface="Open Sans" panose="020B0606030504020204" pitchFamily="34" charset="0"/>
                <a:cs typeface="Arial" panose="020B0604020202020204" pitchFamily="34" charset="0"/>
              </a:defRPr>
            </a:lvl2pPr>
            <a:lvl3pPr marL="914400" indent="0" algn="l" defTabSz="685629" rtl="0" eaLnBrk="1" latinLnBrk="0" hangingPunct="1">
              <a:spcBef>
                <a:spcPct val="20000"/>
              </a:spcBef>
              <a:buClr>
                <a:schemeClr val="tx1"/>
              </a:buClr>
              <a:buFontTx/>
              <a:buNone/>
              <a:defRPr sz="1400" kern="1200">
                <a:solidFill>
                  <a:srgbClr val="000000"/>
                </a:solidFill>
                <a:latin typeface="Arial" panose="020B0604020202020204" pitchFamily="34" charset="0"/>
                <a:ea typeface="Open Sans" panose="020B0606030504020204" pitchFamily="34" charset="0"/>
                <a:cs typeface="Arial" panose="020B0604020202020204" pitchFamily="34" charset="0"/>
              </a:defRPr>
            </a:lvl3pPr>
            <a:lvl4pPr marL="1371600" indent="0" algn="l" defTabSz="685629" rtl="0" eaLnBrk="1" latinLnBrk="0" hangingPunct="1">
              <a:spcBef>
                <a:spcPct val="20000"/>
              </a:spcBef>
              <a:buClr>
                <a:schemeClr val="tx1"/>
              </a:buClr>
              <a:buFontTx/>
              <a:buNone/>
              <a:defRPr sz="1400" kern="1200">
                <a:solidFill>
                  <a:srgbClr val="000000"/>
                </a:solidFill>
                <a:latin typeface="Arial" panose="020B0604020202020204" pitchFamily="34" charset="0"/>
                <a:ea typeface="Open Sans" panose="020B0606030504020204" pitchFamily="34" charset="0"/>
                <a:cs typeface="Arial" panose="020B0604020202020204" pitchFamily="34" charset="0"/>
              </a:defRPr>
            </a:lvl4pPr>
            <a:lvl5pPr marL="1828800" indent="0" algn="l" defTabSz="685629" rtl="0" eaLnBrk="1" latinLnBrk="0" hangingPunct="1">
              <a:spcBef>
                <a:spcPct val="20000"/>
              </a:spcBef>
              <a:buClr>
                <a:schemeClr val="tx1"/>
              </a:buClr>
              <a:buFontTx/>
              <a:buNone/>
              <a:defRPr sz="1400" kern="1200">
                <a:solidFill>
                  <a:srgbClr val="000000"/>
                </a:solidFill>
                <a:latin typeface="Arial" panose="020B0604020202020204" pitchFamily="34" charset="0"/>
                <a:ea typeface="Open Sans" panose="020B0606030504020204" pitchFamily="34" charset="0"/>
                <a:cs typeface="Arial" panose="020B0604020202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 Tennessee Department of Education </a:t>
            </a:r>
            <a:endParaRPr lang="id-ID"/>
          </a:p>
          <a:p>
            <a:endParaRPr lang="en-US"/>
          </a:p>
        </p:txBody>
      </p:sp>
    </p:spTree>
    <p:extLst>
      <p:ext uri="{BB962C8B-B14F-4D97-AF65-F5344CB8AC3E}">
        <p14:creationId xmlns:p14="http://schemas.microsoft.com/office/powerpoint/2010/main" val="3924756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16287-5193-D89F-D435-43E0305A2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81F811-5620-B3FB-D259-C24AA723B3B5}"/>
              </a:ext>
            </a:extLst>
          </p:cNvPr>
          <p:cNvSpPr>
            <a:spLocks noGrp="1"/>
          </p:cNvSpPr>
          <p:nvPr>
            <p:ph type="title"/>
          </p:nvPr>
        </p:nvSpPr>
        <p:spPr/>
        <p:txBody>
          <a:bodyPr/>
          <a:lstStyle/>
          <a:p>
            <a:r>
              <a:rPr lang="en-US"/>
              <a:t>Daily Progress Report </a:t>
            </a:r>
          </a:p>
        </p:txBody>
      </p:sp>
      <p:sp>
        <p:nvSpPr>
          <p:cNvPr id="3" name="Text Placeholder 2">
            <a:extLst>
              <a:ext uri="{FF2B5EF4-FFF2-40B4-BE49-F238E27FC236}">
                <a16:creationId xmlns:a16="http://schemas.microsoft.com/office/drawing/2014/main" id="{2B12447D-1F1C-8E81-FB82-CFD20F220994}"/>
              </a:ext>
            </a:extLst>
          </p:cNvPr>
          <p:cNvSpPr>
            <a:spLocks noGrp="1"/>
          </p:cNvSpPr>
          <p:nvPr>
            <p:ph type="body" sz="quarter" idx="10"/>
          </p:nvPr>
        </p:nvSpPr>
        <p:spPr/>
        <p:txBody>
          <a:bodyPr>
            <a:normAutofit lnSpcReduction="10000"/>
          </a:bodyPr>
          <a:lstStyle/>
          <a:p>
            <a:pPr>
              <a:buSzPct val="100000"/>
            </a:pPr>
            <a:r>
              <a:rPr lang="en-US">
                <a:latin typeface="Arial"/>
              </a:rPr>
              <a:t>A Daily Progress Report is a standardized form that is used to evaluate student behavior.</a:t>
            </a:r>
          </a:p>
          <a:p>
            <a:pPr>
              <a:buSzPct val="100000"/>
            </a:pPr>
            <a:r>
              <a:rPr lang="en-US">
                <a:latin typeface="Arial"/>
              </a:rPr>
              <a:t>The form includes:</a:t>
            </a:r>
          </a:p>
          <a:p>
            <a:pPr marL="579438" lvl="1" indent="-322263">
              <a:buSzPct val="100000"/>
            </a:pPr>
            <a:r>
              <a:rPr lang="en-US">
                <a:latin typeface="Arial"/>
              </a:rPr>
              <a:t>behavior expectations,</a:t>
            </a:r>
          </a:p>
          <a:p>
            <a:pPr marL="579438" lvl="1" indent="-322263">
              <a:buSzPct val="100000"/>
            </a:pPr>
            <a:r>
              <a:rPr lang="en-US">
                <a:latin typeface="Arial"/>
              </a:rPr>
              <a:t>intervals for evaluating student behavior throughout the school day,</a:t>
            </a:r>
          </a:p>
          <a:p>
            <a:pPr marL="579438" lvl="1" indent="-322263">
              <a:buSzPct val="100000"/>
            </a:pPr>
            <a:r>
              <a:rPr lang="en-US">
                <a:latin typeface="Arial"/>
              </a:rPr>
              <a:t>a behavior rating scale,</a:t>
            </a:r>
          </a:p>
          <a:p>
            <a:pPr marL="579438" lvl="1" indent="-322263">
              <a:buSzPct val="100000"/>
            </a:pPr>
            <a:r>
              <a:rPr lang="en-US">
                <a:latin typeface="Arial"/>
              </a:rPr>
              <a:t>opportunities to earn points throughout the day,</a:t>
            </a:r>
          </a:p>
          <a:p>
            <a:pPr marL="579438" lvl="1" indent="-322263">
              <a:buSzPct val="100000"/>
            </a:pPr>
            <a:r>
              <a:rPr lang="en-US">
                <a:latin typeface="Arial"/>
              </a:rPr>
              <a:t>space to total earned points and compare the total to a point goal, and </a:t>
            </a:r>
          </a:p>
          <a:p>
            <a:pPr marL="579438" lvl="1" indent="-322263">
              <a:buSzPct val="100000"/>
            </a:pPr>
            <a:r>
              <a:rPr lang="en-US">
                <a:latin typeface="Arial"/>
              </a:rPr>
              <a:t>space for a parent signature.</a:t>
            </a:r>
            <a:endParaRPr lang="en-US"/>
          </a:p>
        </p:txBody>
      </p:sp>
      <p:sp>
        <p:nvSpPr>
          <p:cNvPr id="5" name="Text Placeholder 4">
            <a:extLst>
              <a:ext uri="{FF2B5EF4-FFF2-40B4-BE49-F238E27FC236}">
                <a16:creationId xmlns:a16="http://schemas.microsoft.com/office/drawing/2014/main" id="{77734139-6B20-5A3E-E480-B82B9A4DF7D4}"/>
              </a:ext>
            </a:extLst>
          </p:cNvPr>
          <p:cNvSpPr>
            <a:spLocks noGrp="1"/>
          </p:cNvSpPr>
          <p:nvPr>
            <p:ph type="body" sz="quarter" idx="12"/>
          </p:nvPr>
        </p:nvSpPr>
        <p:spPr/>
        <p:txBody>
          <a:bodyPr/>
          <a:lstStyle/>
          <a:p>
            <a:r>
              <a:rPr lang="en-US"/>
              <a:t>(Hawken &amp; Horner, 2003)</a:t>
            </a:r>
          </a:p>
          <a:p>
            <a:endParaRPr lang="en-US"/>
          </a:p>
        </p:txBody>
      </p:sp>
      <p:sp>
        <p:nvSpPr>
          <p:cNvPr id="4" name="Footer Placeholder 3">
            <a:extLst>
              <a:ext uri="{FF2B5EF4-FFF2-40B4-BE49-F238E27FC236}">
                <a16:creationId xmlns:a16="http://schemas.microsoft.com/office/drawing/2014/main" id="{9743AA60-E1AC-2998-AAEB-19496638A25F}"/>
              </a:ext>
              <a:ext uri="{C183D7F6-B498-43B3-948B-1728B52AA6E4}">
                <adec:decorative xmlns:adec="http://schemas.microsoft.com/office/drawing/2017/decorative" val="1"/>
              </a:ext>
            </a:extLst>
          </p:cNvPr>
          <p:cNvSpPr>
            <a:spLocks noGrp="1"/>
          </p:cNvSpPr>
          <p:nvPr>
            <p:ph type="ftr" sz="quarter" idx="11"/>
          </p:nvPr>
        </p:nvSpPr>
        <p:spPr>
          <a:xfrm>
            <a:off x="9193495" y="6579306"/>
            <a:ext cx="2995330" cy="342246"/>
          </a:xfrm>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3754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565D4AC-AF16-3D5F-3346-F3C73F5A3755}"/>
              </a:ext>
            </a:extLst>
          </p:cNvPr>
          <p:cNvSpPr>
            <a:spLocks noGrp="1"/>
          </p:cNvSpPr>
          <p:nvPr>
            <p:ph type="title"/>
          </p:nvPr>
        </p:nvSpPr>
        <p:spPr>
          <a:xfrm>
            <a:off x="2102329" y="228600"/>
            <a:ext cx="9610245" cy="1208314"/>
          </a:xfrm>
        </p:spPr>
        <p:txBody>
          <a:bodyPr anchor="ctr">
            <a:normAutofit/>
          </a:bodyPr>
          <a:lstStyle/>
          <a:p>
            <a:r>
              <a:rPr lang="en-US"/>
              <a:t>Elementary Daily Progress Report</a:t>
            </a:r>
          </a:p>
        </p:txBody>
      </p:sp>
      <p:pic>
        <p:nvPicPr>
          <p:cNvPr id="13" name="Picture 12" descr="Template for an Elementary School Daily Progress Report used in a Check-In/Check-Out system. Teachers rate student behavior during different class periods on Be Safe, Be Respectful, and Be Responsible using a 0–2 scale. The form includes fields for student information, check-in/check-out, daily point totals, and whether the daily goal was met. A link to this resource is provided on slide 57.">
            <a:extLst>
              <a:ext uri="{FF2B5EF4-FFF2-40B4-BE49-F238E27FC236}">
                <a16:creationId xmlns:a16="http://schemas.microsoft.com/office/drawing/2014/main" id="{72867D3A-D09B-1A63-FBB2-0933D33C14C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246261" y="1531917"/>
            <a:ext cx="7322384" cy="4335483"/>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 Placeholder 11">
            <a:extLst>
              <a:ext uri="{FF2B5EF4-FFF2-40B4-BE49-F238E27FC236}">
                <a16:creationId xmlns:a16="http://schemas.microsoft.com/office/drawing/2014/main" id="{48230FB8-07AC-CF00-184F-E0FF47A4F530}"/>
              </a:ext>
            </a:extLst>
          </p:cNvPr>
          <p:cNvSpPr>
            <a:spLocks noGrp="1"/>
          </p:cNvSpPr>
          <p:nvPr>
            <p:ph type="body" sz="quarter" idx="14"/>
          </p:nvPr>
        </p:nvSpPr>
        <p:spPr>
          <a:xfrm>
            <a:off x="2102329" y="6215623"/>
            <a:ext cx="4783137" cy="413777"/>
          </a:xfrm>
        </p:spPr>
        <p:txBody>
          <a:bodyPr>
            <a:normAutofit/>
          </a:bodyPr>
          <a:lstStyle/>
          <a:p>
            <a:pPr>
              <a:lnSpc>
                <a:spcPct val="90000"/>
              </a:lnSpc>
            </a:pPr>
            <a:r>
              <a:rPr lang="en-US" sz="1800">
                <a:solidFill>
                  <a:schemeClr val="tx1">
                    <a:lumMod val="50000"/>
                  </a:schemeClr>
                </a:solidFill>
              </a:rPr>
              <a:t>(Tennessee Tiered Supports Center, 2023)</a:t>
            </a:r>
          </a:p>
        </p:txBody>
      </p:sp>
      <p:sp>
        <p:nvSpPr>
          <p:cNvPr id="3" name="Footer Placeholder 2">
            <a:extLst>
              <a:ext uri="{FF2B5EF4-FFF2-40B4-BE49-F238E27FC236}">
                <a16:creationId xmlns:a16="http://schemas.microsoft.com/office/drawing/2014/main" id="{9CC809A4-91F2-90E0-3641-3780BF918C3A}"/>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nchor="ctr">
            <a:normAutofit/>
          </a:bodyPr>
          <a:lstStyle/>
          <a:p>
            <a:pPr>
              <a:lnSpc>
                <a:spcPct val="90000"/>
              </a:lnSpc>
              <a:spcAft>
                <a:spcPts val="600"/>
              </a:spcAft>
            </a:pPr>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pPr>
              <a:lnSpc>
                <a:spcPct val="90000"/>
              </a:lnSpc>
              <a:spcAft>
                <a:spcPts val="600"/>
              </a:spcAft>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374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B839E-0262-ABB5-8F98-E920C3D9EFAF}"/>
              </a:ext>
            </a:extLst>
          </p:cNvPr>
          <p:cNvSpPr>
            <a:spLocks noGrp="1"/>
          </p:cNvSpPr>
          <p:nvPr>
            <p:ph type="title"/>
          </p:nvPr>
        </p:nvSpPr>
        <p:spPr/>
        <p:txBody>
          <a:bodyPr/>
          <a:lstStyle/>
          <a:p>
            <a:r>
              <a:rPr kumimoji="0" lang="en-US" sz="3599" b="1" i="0" u="none" strike="noStrike" kern="1200" cap="none" spc="0" normalizeH="0" baseline="0" noProof="0">
                <a:ln>
                  <a:noFill/>
                </a:ln>
                <a:solidFill>
                  <a:srgbClr val="0E2B5A"/>
                </a:solidFill>
                <a:effectLst/>
                <a:uLnTx/>
                <a:uFillTx/>
                <a:latin typeface="Georgia" panose="02040502050405020303" pitchFamily="18" charset="0"/>
                <a:ea typeface="Open Sans Extrabold" panose="020B0606030504020204" pitchFamily="34" charset="0"/>
                <a:cs typeface="Open Sans Extrabold" panose="020B0606030504020204" pitchFamily="34" charset="0"/>
              </a:rPr>
              <a:t>Disclaimer: Generative AI Tools</a:t>
            </a:r>
            <a:endParaRPr lang="en-US"/>
          </a:p>
        </p:txBody>
      </p:sp>
      <p:sp>
        <p:nvSpPr>
          <p:cNvPr id="2" name="Content Placeholder 1">
            <a:extLst>
              <a:ext uri="{FF2B5EF4-FFF2-40B4-BE49-F238E27FC236}">
                <a16:creationId xmlns:a16="http://schemas.microsoft.com/office/drawing/2014/main" id="{C701A828-827B-E1CE-A04B-80B81FDF73D5}"/>
              </a:ext>
            </a:extLst>
          </p:cNvPr>
          <p:cNvSpPr>
            <a:spLocks noGrp="1"/>
          </p:cNvSpPr>
          <p:nvPr>
            <p:ph sz="quarter" idx="12"/>
          </p:nvPr>
        </p:nvSpPr>
        <p:spPr>
          <a:xfrm>
            <a:off x="2102330" y="1468417"/>
            <a:ext cx="9610246" cy="4335483"/>
          </a:xfrm>
        </p:spPr>
        <p:txBody>
          <a:bodyPr>
            <a:noAutofit/>
          </a:bodyPr>
          <a:lstStyle/>
          <a:p>
            <a:pPr marL="0" marR="0" lvl="0" indent="0"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The State of Tennessee does not currently permit the use of generative AI tools (e.g., Otter, Fireflies) in meetings hosted on state resources. Meetings with contractors, vendors, and subrecipients are not public meetings and may involve discussion of protected state data. Generative AI tools are not adequately regulated and are designed to train on data that is collected and may misrepresent data or release protected data to the general public. </a:t>
            </a:r>
          </a:p>
          <a:p>
            <a:pPr marL="0" marR="0" lvl="0" indent="0"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endParaRPr>
          </a:p>
          <a:p>
            <a:pPr marL="0" marR="0" lvl="0" indent="0" algn="l" defTabSz="685629" rtl="0" eaLnBrk="1" fontAlgn="auto" latinLnBrk="0" hangingPunct="1">
              <a:lnSpc>
                <a:spcPct val="100000"/>
              </a:lnSpc>
              <a:spcBef>
                <a:spcPct val="20000"/>
              </a:spcBef>
              <a:spcAft>
                <a:spcPts val="0"/>
              </a:spcAft>
              <a:buClr>
                <a:srgbClr val="3C3E40"/>
              </a:buClr>
              <a:buSzTx/>
              <a:buFont typeface="Wingdings" panose="05000000000000000000" pitchFamily="2" charset="2"/>
              <a:buNone/>
              <a:tabLst/>
              <a:defRPr/>
            </a:pPr>
            <a:r>
              <a:rPr kumimoji="0" lang="en-US" b="0" i="0" u="none" strike="noStrike" kern="1200" cap="none" spc="0" normalizeH="0" baseline="0" noProof="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While the state supports your desire to maintain documentation of the meeting and what you learn, please respect our decision to safeguard information and do not attempt to use tools such as these. If you choose to use a tool such as these, the state will block such tools from the meeting.</a:t>
            </a:r>
          </a:p>
        </p:txBody>
      </p:sp>
      <p:sp>
        <p:nvSpPr>
          <p:cNvPr id="3" name="Footer Placeholder 2">
            <a:extLst>
              <a:ext uri="{FF2B5EF4-FFF2-40B4-BE49-F238E27FC236}">
                <a16:creationId xmlns:a16="http://schemas.microsoft.com/office/drawing/2014/main" id="{F95D33AD-749E-7FB9-83E9-77820667BC64}"/>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537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C45E10-D0F0-4BB4-D5BE-4E01DA2C5A49}"/>
              </a:ext>
            </a:extLst>
          </p:cNvPr>
          <p:cNvSpPr>
            <a:spLocks noGrp="1"/>
          </p:cNvSpPr>
          <p:nvPr>
            <p:ph type="title"/>
          </p:nvPr>
        </p:nvSpPr>
        <p:spPr/>
        <p:txBody>
          <a:bodyPr/>
          <a:lstStyle/>
          <a:p>
            <a:r>
              <a:rPr lang="en-US" sz="3600"/>
              <a:t>Home Communication</a:t>
            </a:r>
            <a:endParaRPr lang="en-US"/>
          </a:p>
        </p:txBody>
      </p:sp>
      <p:pic>
        <p:nvPicPr>
          <p:cNvPr id="8" name="Picture 7" descr="Template for a CICO Home Communication Report used to share a student’s behavior progress with caregivers. The form includes student information, a daily goal, ratings for Be Safe, Be Respectful, and Be Responsible across school activities, and an indication of whether the student met their goal.">
            <a:extLst>
              <a:ext uri="{FF2B5EF4-FFF2-40B4-BE49-F238E27FC236}">
                <a16:creationId xmlns:a16="http://schemas.microsoft.com/office/drawing/2014/main" id="{3D2A2AC4-710A-014F-7F2F-266222904EC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318045" y="1600264"/>
            <a:ext cx="4837320" cy="46895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5">
            <a:extLst>
              <a:ext uri="{FF2B5EF4-FFF2-40B4-BE49-F238E27FC236}">
                <a16:creationId xmlns:a16="http://schemas.microsoft.com/office/drawing/2014/main" id="{C9B5322E-0B37-F39F-8D5F-2A9C9CF738E0}"/>
              </a:ext>
            </a:extLst>
          </p:cNvPr>
          <p:cNvSpPr>
            <a:spLocks noGrp="1"/>
          </p:cNvSpPr>
          <p:nvPr>
            <p:ph type="body" sz="quarter" idx="12"/>
          </p:nvPr>
        </p:nvSpPr>
        <p:spPr>
          <a:xfrm>
            <a:off x="7920841" y="2683824"/>
            <a:ext cx="3360718" cy="2375065"/>
          </a:xfrm>
        </p:spPr>
        <p:txBody>
          <a:bodyPr/>
          <a:lstStyle/>
          <a:p>
            <a:pPr>
              <a:buNone/>
            </a:pPr>
            <a:r>
              <a:rPr lang="en-US"/>
              <a:t>Home communication reports are used to share student progress with parents. </a:t>
            </a:r>
          </a:p>
        </p:txBody>
      </p:sp>
      <p:sp>
        <p:nvSpPr>
          <p:cNvPr id="7" name="Text Placeholder 6">
            <a:extLst>
              <a:ext uri="{FF2B5EF4-FFF2-40B4-BE49-F238E27FC236}">
                <a16:creationId xmlns:a16="http://schemas.microsoft.com/office/drawing/2014/main" id="{B4712E60-4B03-F045-6840-66F12BD89A07}"/>
              </a:ext>
            </a:extLst>
          </p:cNvPr>
          <p:cNvSpPr>
            <a:spLocks noGrp="1"/>
          </p:cNvSpPr>
          <p:nvPr>
            <p:ph type="body" sz="quarter" idx="14"/>
          </p:nvPr>
        </p:nvSpPr>
        <p:spPr/>
        <p:txBody>
          <a:bodyPr/>
          <a:lstStyle/>
          <a:p>
            <a:r>
              <a:rPr lang="en-US">
                <a:ea typeface="Calibri"/>
                <a:cs typeface="Calibri"/>
              </a:rPr>
              <a:t>(</a:t>
            </a:r>
            <a:r>
              <a:rPr lang="en-US">
                <a:cs typeface="Times New Roman"/>
              </a:rPr>
              <a:t>Tennessee Tiered Supports Center</a:t>
            </a:r>
            <a:r>
              <a:rPr lang="en-US">
                <a:ea typeface="Calibri"/>
                <a:cs typeface="Calibri"/>
              </a:rPr>
              <a:t>, </a:t>
            </a:r>
            <a:r>
              <a:rPr lang="en-US">
                <a:cs typeface="Times New Roman"/>
              </a:rPr>
              <a:t>2023)</a:t>
            </a:r>
            <a:endParaRPr lang="en-US"/>
          </a:p>
          <a:p>
            <a:endParaRPr lang="en-US"/>
          </a:p>
        </p:txBody>
      </p:sp>
      <p:sp>
        <p:nvSpPr>
          <p:cNvPr id="2" name="Footer Placeholder 1">
            <a:extLst>
              <a:ext uri="{FF2B5EF4-FFF2-40B4-BE49-F238E27FC236}">
                <a16:creationId xmlns:a16="http://schemas.microsoft.com/office/drawing/2014/main" id="{C3047B6B-65DE-0964-C959-102CA7B7278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559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ACDA5-16EB-5BE1-D614-FC44850632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93DB2A-C06C-54C3-B521-0BF545330A59}"/>
              </a:ext>
            </a:extLst>
          </p:cNvPr>
          <p:cNvSpPr>
            <a:spLocks noGrp="1"/>
          </p:cNvSpPr>
          <p:nvPr>
            <p:ph type="title"/>
          </p:nvPr>
        </p:nvSpPr>
        <p:spPr/>
        <p:txBody>
          <a:bodyPr/>
          <a:lstStyle/>
          <a:p>
            <a:r>
              <a:rPr lang="en-US"/>
              <a:t>Point Goals and Rewards</a:t>
            </a:r>
          </a:p>
        </p:txBody>
      </p:sp>
      <p:sp>
        <p:nvSpPr>
          <p:cNvPr id="3" name="Text Placeholder 2">
            <a:extLst>
              <a:ext uri="{FF2B5EF4-FFF2-40B4-BE49-F238E27FC236}">
                <a16:creationId xmlns:a16="http://schemas.microsoft.com/office/drawing/2014/main" id="{47024497-7545-E9EE-35B5-B82E9884E1A5}"/>
              </a:ext>
            </a:extLst>
          </p:cNvPr>
          <p:cNvSpPr>
            <a:spLocks noGrp="1"/>
          </p:cNvSpPr>
          <p:nvPr>
            <p:ph type="body" sz="quarter" idx="10"/>
          </p:nvPr>
        </p:nvSpPr>
        <p:spPr/>
        <p:txBody>
          <a:bodyPr>
            <a:normAutofit/>
          </a:bodyPr>
          <a:lstStyle/>
          <a:p>
            <a:pPr>
              <a:buFont typeface="Noto Sans Symbols"/>
              <a:buChar char="•"/>
            </a:pPr>
            <a:r>
              <a:rPr lang="en-US">
                <a:latin typeface="Arial"/>
              </a:rPr>
              <a:t>Before intervention begins, a daily </a:t>
            </a:r>
            <a:r>
              <a:rPr lang="en-US" b="1">
                <a:latin typeface="Arial"/>
              </a:rPr>
              <a:t>point goal</a:t>
            </a:r>
            <a:r>
              <a:rPr lang="en-US">
                <a:latin typeface="Arial"/>
              </a:rPr>
              <a:t> is set for each student.</a:t>
            </a:r>
          </a:p>
          <a:p>
            <a:pPr marL="523875" lvl="1" indent="-266700">
              <a:buSzPct val="100000"/>
            </a:pPr>
            <a:r>
              <a:rPr lang="en-US">
                <a:latin typeface="Arial"/>
              </a:rPr>
              <a:t>The initial point goal is based on baseline data.</a:t>
            </a:r>
          </a:p>
          <a:p>
            <a:pPr marL="523875" lvl="1" indent="-266700">
              <a:buSzPct val="100000"/>
            </a:pPr>
            <a:r>
              <a:rPr lang="en-US">
                <a:latin typeface="Arial"/>
              </a:rPr>
              <a:t>The goal can change over time.</a:t>
            </a:r>
          </a:p>
          <a:p>
            <a:pPr>
              <a:buFont typeface="Noto Sans Symbols"/>
              <a:buChar char="•"/>
            </a:pPr>
            <a:r>
              <a:rPr lang="en-US">
                <a:latin typeface="Arial"/>
              </a:rPr>
              <a:t>Students earn a </a:t>
            </a:r>
            <a:r>
              <a:rPr lang="en-US" b="1">
                <a:latin typeface="Arial"/>
              </a:rPr>
              <a:t>reward </a:t>
            </a:r>
            <a:r>
              <a:rPr lang="en-US">
                <a:latin typeface="Arial"/>
              </a:rPr>
              <a:t>for meeting their point goal.</a:t>
            </a:r>
          </a:p>
          <a:p>
            <a:pPr marL="523875" lvl="1" indent="-266700">
              <a:buSzPct val="100000"/>
            </a:pPr>
            <a:r>
              <a:rPr lang="en-US">
                <a:latin typeface="Arial"/>
              </a:rPr>
              <a:t>Rewards are selected based on student preferences and interest.</a:t>
            </a:r>
          </a:p>
          <a:p>
            <a:pPr marL="523875" lvl="1" indent="-266700">
              <a:buSzPct val="100000"/>
            </a:pPr>
            <a:r>
              <a:rPr lang="en-US">
                <a:latin typeface="Arial"/>
              </a:rPr>
              <a:t>Rewards can change over time and include no-cost, intangible options.</a:t>
            </a:r>
          </a:p>
          <a:p>
            <a:pPr marL="523875" lvl="1" indent="-266700">
              <a:buSzPct val="100000"/>
            </a:pPr>
            <a:r>
              <a:rPr lang="en-US">
                <a:latin typeface="Arial"/>
              </a:rPr>
              <a:t>The reward schedule should be faded over time.</a:t>
            </a:r>
          </a:p>
        </p:txBody>
      </p:sp>
      <p:sp>
        <p:nvSpPr>
          <p:cNvPr id="5" name="Text Placeholder 4">
            <a:extLst>
              <a:ext uri="{FF2B5EF4-FFF2-40B4-BE49-F238E27FC236}">
                <a16:creationId xmlns:a16="http://schemas.microsoft.com/office/drawing/2014/main" id="{810E9CC4-814B-501D-C9A8-CE1FE9E52D80}"/>
              </a:ext>
            </a:extLst>
          </p:cNvPr>
          <p:cNvSpPr>
            <a:spLocks noGrp="1"/>
          </p:cNvSpPr>
          <p:nvPr>
            <p:ph type="body" sz="quarter" idx="12"/>
          </p:nvPr>
        </p:nvSpPr>
        <p:spPr/>
        <p:txBody>
          <a:bodyPr/>
          <a:lstStyle/>
          <a:p>
            <a:r>
              <a:rPr lang="en-US"/>
              <a:t>(Tennessee Tiered Supports Center, 2023)</a:t>
            </a:r>
          </a:p>
        </p:txBody>
      </p:sp>
      <p:sp>
        <p:nvSpPr>
          <p:cNvPr id="4" name="Footer Placeholder 3">
            <a:extLst>
              <a:ext uri="{FF2B5EF4-FFF2-40B4-BE49-F238E27FC236}">
                <a16:creationId xmlns:a16="http://schemas.microsoft.com/office/drawing/2014/main" id="{9AE494FB-B0AE-79DC-C878-BB0209B5E401}"/>
              </a:ext>
              <a:ext uri="{C183D7F6-B498-43B3-948B-1728B52AA6E4}">
                <adec:decorative xmlns:adec="http://schemas.microsoft.com/office/drawing/2017/decorative" val="1"/>
              </a:ext>
            </a:extLst>
          </p:cNvPr>
          <p:cNvSpPr>
            <a:spLocks noGrp="1"/>
          </p:cNvSpPr>
          <p:nvPr>
            <p:ph type="ftr" sz="quarter" idx="11"/>
          </p:nvPr>
        </p:nvSpPr>
        <p:spPr>
          <a:xfrm>
            <a:off x="9193495" y="6579306"/>
            <a:ext cx="2995330" cy="342246"/>
          </a:xfrm>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5597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5854-63C4-82E9-1328-53B55817AB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DBFA33-C839-FDCE-7308-98D8FFDC6AD8}"/>
              </a:ext>
            </a:extLst>
          </p:cNvPr>
          <p:cNvSpPr>
            <a:spLocks noGrp="1"/>
          </p:cNvSpPr>
          <p:nvPr>
            <p:ph type="title"/>
          </p:nvPr>
        </p:nvSpPr>
        <p:spPr/>
        <p:txBody>
          <a:bodyPr/>
          <a:lstStyle/>
          <a:p>
            <a:r>
              <a:rPr lang="en-US"/>
              <a:t>Roles and Responsibilities</a:t>
            </a:r>
          </a:p>
        </p:txBody>
      </p:sp>
      <p:sp>
        <p:nvSpPr>
          <p:cNvPr id="3" name="Text Placeholder 2">
            <a:extLst>
              <a:ext uri="{FF2B5EF4-FFF2-40B4-BE49-F238E27FC236}">
                <a16:creationId xmlns:a16="http://schemas.microsoft.com/office/drawing/2014/main" id="{D0E9D6A3-3D51-F85C-9A96-E10AD58E45C7}"/>
              </a:ext>
            </a:extLst>
          </p:cNvPr>
          <p:cNvSpPr>
            <a:spLocks noGrp="1"/>
          </p:cNvSpPr>
          <p:nvPr>
            <p:ph type="body" sz="quarter" idx="10"/>
          </p:nvPr>
        </p:nvSpPr>
        <p:spPr/>
        <p:txBody>
          <a:bodyPr>
            <a:normAutofit/>
          </a:bodyPr>
          <a:lstStyle/>
          <a:p>
            <a:pPr indent="-256540"/>
            <a:r>
              <a:rPr lang="en-US">
                <a:latin typeface="Arial"/>
                <a:cs typeface="Arial"/>
              </a:rPr>
              <a:t>The intervention involves participation from:</a:t>
            </a:r>
          </a:p>
          <a:p>
            <a:pPr marL="685165" lvl="1" indent="-256540"/>
            <a:r>
              <a:rPr lang="en-US">
                <a:latin typeface="Arial"/>
                <a:cs typeface="Arial"/>
              </a:rPr>
              <a:t>a Check-In/Check-Out coordinator,</a:t>
            </a:r>
          </a:p>
          <a:p>
            <a:pPr marL="685165" lvl="1" indent="-256540"/>
            <a:r>
              <a:rPr lang="en-US">
                <a:latin typeface="Arial"/>
                <a:cs typeface="Arial"/>
              </a:rPr>
              <a:t>a Check-In/Check-Out mentor, </a:t>
            </a:r>
          </a:p>
          <a:p>
            <a:pPr marL="685165" lvl="1" indent="-256540"/>
            <a:r>
              <a:rPr lang="en-US">
                <a:latin typeface="Arial"/>
                <a:cs typeface="Arial"/>
              </a:rPr>
              <a:t>classroom teachers, </a:t>
            </a:r>
          </a:p>
          <a:p>
            <a:pPr marL="685165" lvl="1" indent="-256540"/>
            <a:r>
              <a:rPr lang="en-US">
                <a:latin typeface="Arial"/>
                <a:cs typeface="Arial"/>
              </a:rPr>
              <a:t>the student, and </a:t>
            </a:r>
          </a:p>
          <a:p>
            <a:pPr marL="685165" lvl="1" indent="-256540"/>
            <a:r>
              <a:rPr lang="en-US">
                <a:latin typeface="Arial"/>
                <a:cs typeface="Arial"/>
              </a:rPr>
              <a:t>a parent.</a:t>
            </a:r>
          </a:p>
          <a:p>
            <a:pPr indent="-256540"/>
            <a:r>
              <a:rPr lang="en-US">
                <a:latin typeface="Arial"/>
                <a:cs typeface="Arial"/>
              </a:rPr>
              <a:t>Each individual has unique intervention responsibilities.</a:t>
            </a:r>
          </a:p>
        </p:txBody>
      </p:sp>
      <p:sp>
        <p:nvSpPr>
          <p:cNvPr id="4" name="Footer Placeholder 3">
            <a:extLst>
              <a:ext uri="{FF2B5EF4-FFF2-40B4-BE49-F238E27FC236}">
                <a16:creationId xmlns:a16="http://schemas.microsoft.com/office/drawing/2014/main" id="{F00AB3A6-F7CF-443F-45C9-37FCD36A494C}"/>
              </a:ext>
              <a:ext uri="{C183D7F6-B498-43B3-948B-1728B52AA6E4}">
                <adec:decorative xmlns:adec="http://schemas.microsoft.com/office/drawing/2017/decorative" val="1"/>
              </a:ext>
            </a:extLst>
          </p:cNvPr>
          <p:cNvSpPr>
            <a:spLocks noGrp="1"/>
          </p:cNvSpPr>
          <p:nvPr>
            <p:ph type="ftr" sz="quarter" idx="11"/>
          </p:nvPr>
        </p:nvSpPr>
        <p:spPr>
          <a:xfrm>
            <a:off x="9193495" y="6579306"/>
            <a:ext cx="2995330" cy="342246"/>
          </a:xfrm>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7059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0B561-11A0-281F-C14B-2206D966D7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018DEA3-EFC0-EB7C-256C-49233105D9C1}"/>
              </a:ext>
            </a:extLst>
          </p:cNvPr>
          <p:cNvSpPr>
            <a:spLocks noGrp="1"/>
          </p:cNvSpPr>
          <p:nvPr>
            <p:ph type="title"/>
          </p:nvPr>
        </p:nvSpPr>
        <p:spPr/>
        <p:txBody>
          <a:bodyPr anchor="ctr">
            <a:normAutofit/>
          </a:bodyPr>
          <a:lstStyle/>
          <a:p>
            <a:r>
              <a:rPr lang="en-US"/>
              <a:t>Morning Check-In </a:t>
            </a:r>
          </a:p>
        </p:txBody>
      </p:sp>
      <p:sp>
        <p:nvSpPr>
          <p:cNvPr id="4" name="Picture Placeholder 3">
            <a:extLst>
              <a:ext uri="{FF2B5EF4-FFF2-40B4-BE49-F238E27FC236}">
                <a16:creationId xmlns:a16="http://schemas.microsoft.com/office/drawing/2014/main" id="{A07358A2-80DA-6188-341B-F67C920F4400}"/>
              </a:ext>
              <a:ext uri="{C183D7F6-B498-43B3-948B-1728B52AA6E4}">
                <adec:decorative xmlns:adec="http://schemas.microsoft.com/office/drawing/2017/decorative" val="1"/>
              </a:ext>
            </a:extLst>
          </p:cNvPr>
          <p:cNvSpPr>
            <a:spLocks noGrp="1"/>
          </p:cNvSpPr>
          <p:nvPr>
            <p:ph type="pic" sz="quarter" idx="10"/>
          </p:nvPr>
        </p:nvSpPr>
        <p:spPr/>
        <p:txBody>
          <a:bodyPr/>
          <a:lstStyle/>
          <a:p>
            <a:endParaRPr lang="en-US"/>
          </a:p>
        </p:txBody>
      </p:sp>
      <p:sp>
        <p:nvSpPr>
          <p:cNvPr id="2" name="Footer Placeholder 1">
            <a:extLst>
              <a:ext uri="{FF2B5EF4-FFF2-40B4-BE49-F238E27FC236}">
                <a16:creationId xmlns:a16="http://schemas.microsoft.com/office/drawing/2014/main" id="{01515152-54D0-38F8-DC0C-905B2F28407E}"/>
              </a:ext>
              <a:ext uri="{C183D7F6-B498-43B3-948B-1728B52AA6E4}">
                <adec:decorative xmlns:adec="http://schemas.microsoft.com/office/drawing/2017/decorative" val="1"/>
              </a:ext>
            </a:extLst>
          </p:cNvPr>
          <p:cNvSpPr>
            <a:spLocks noGrp="1"/>
          </p:cNvSpPr>
          <p:nvPr>
            <p:ph type="ftr" sz="quarter" idx="11"/>
          </p:nvPr>
        </p:nvSpPr>
        <p:spPr/>
        <p:txBody>
          <a:bodyPr anchor="ctr">
            <a:normAutofit/>
          </a:bodyPr>
          <a:lstStyle/>
          <a:p>
            <a:pPr>
              <a:lnSpc>
                <a:spcPct val="90000"/>
              </a:lnSpc>
              <a:spcAft>
                <a:spcPts val="600"/>
              </a:spcAft>
            </a:pPr>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pPr>
              <a:lnSpc>
                <a:spcPct val="90000"/>
              </a:lnSpc>
              <a:spcAft>
                <a:spcPts val="600"/>
              </a:spcAft>
            </a:pPr>
            <a:endParaRPr lang="en-US">
              <a:latin typeface="Arial" panose="020B0604020202020204" pitchFamily="34" charset="0"/>
              <a:cs typeface="Arial" panose="020B0604020202020204" pitchFamily="34" charset="0"/>
            </a:endParaRPr>
          </a:p>
        </p:txBody>
      </p:sp>
      <p:pic>
        <p:nvPicPr>
          <p:cNvPr id="3" name="Picture 2" descr="Shows the daily Check-In/Check-Out cycle: morning check-in, instruction and feedback during the day, afternoon check-out, and home check-in. This graphic highlights the Morning Check-In. &#10;">
            <a:extLst>
              <a:ext uri="{FF2B5EF4-FFF2-40B4-BE49-F238E27FC236}">
                <a16:creationId xmlns:a16="http://schemas.microsoft.com/office/drawing/2014/main" id="{A7F1AA4F-F947-ACC2-74B1-A68894198AB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48771" y="1448789"/>
            <a:ext cx="4469570" cy="4335483"/>
          </a:xfrm>
          <a:prstGeom prst="rect">
            <a:avLst/>
          </a:prstGeom>
          <a:noFill/>
        </p:spPr>
      </p:pic>
    </p:spTree>
    <p:extLst>
      <p:ext uri="{BB962C8B-B14F-4D97-AF65-F5344CB8AC3E}">
        <p14:creationId xmlns:p14="http://schemas.microsoft.com/office/powerpoint/2010/main" val="3665176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0205AFD-4786-FC7A-F8C3-50FDEB80F8EC}"/>
              </a:ext>
            </a:extLst>
          </p:cNvPr>
          <p:cNvSpPr>
            <a:spLocks noGrp="1"/>
          </p:cNvSpPr>
          <p:nvPr>
            <p:ph type="title"/>
          </p:nvPr>
        </p:nvSpPr>
        <p:spPr/>
        <p:txBody>
          <a:bodyPr/>
          <a:lstStyle/>
          <a:p>
            <a:r>
              <a:rPr lang="en-US" sz="3600">
                <a:solidFill>
                  <a:srgbClr val="1B365D"/>
                </a:solidFill>
              </a:rPr>
              <a:t>Morning Check-In Roles and Responsibilities</a:t>
            </a:r>
            <a:endParaRPr lang="en-US"/>
          </a:p>
        </p:txBody>
      </p:sp>
      <p:sp>
        <p:nvSpPr>
          <p:cNvPr id="18" name="Content Placeholder 4">
            <a:extLst>
              <a:ext uri="{FF2B5EF4-FFF2-40B4-BE49-F238E27FC236}">
                <a16:creationId xmlns:a16="http://schemas.microsoft.com/office/drawing/2014/main" id="{BD58EFF8-A186-6133-8A26-F5048F1A79E4}"/>
              </a:ext>
            </a:extLst>
          </p:cNvPr>
          <p:cNvSpPr>
            <a:spLocks noGrp="1"/>
          </p:cNvSpPr>
          <p:nvPr>
            <p:ph sz="quarter" idx="13"/>
          </p:nvPr>
        </p:nvSpPr>
        <p:spPr>
          <a:xfrm>
            <a:off x="609441" y="1422499"/>
            <a:ext cx="2911475" cy="660400"/>
          </a:xfrm>
        </p:spPr>
        <p:txBody>
          <a:bodyPr anchor="ctr"/>
          <a:lstStyle/>
          <a:p>
            <a:pPr marL="0" indent="0">
              <a:buNone/>
            </a:pPr>
            <a:r>
              <a:rPr lang="en-US" b="1"/>
              <a:t>Role</a:t>
            </a:r>
            <a:endParaRPr lang="en-US"/>
          </a:p>
        </p:txBody>
      </p:sp>
      <p:sp>
        <p:nvSpPr>
          <p:cNvPr id="13" name="Content Placeholder 12">
            <a:extLst>
              <a:ext uri="{FF2B5EF4-FFF2-40B4-BE49-F238E27FC236}">
                <a16:creationId xmlns:a16="http://schemas.microsoft.com/office/drawing/2014/main" id="{EAB73DDE-90FC-7844-2F8D-C663124336B4}"/>
              </a:ext>
            </a:extLst>
          </p:cNvPr>
          <p:cNvSpPr>
            <a:spLocks noGrp="1"/>
          </p:cNvSpPr>
          <p:nvPr>
            <p:ph sz="quarter" idx="14"/>
          </p:nvPr>
        </p:nvSpPr>
        <p:spPr>
          <a:xfrm>
            <a:off x="3520916" y="1422498"/>
            <a:ext cx="8066522" cy="660401"/>
          </a:xfrm>
        </p:spPr>
        <p:txBody>
          <a:bodyPr anchor="ctr"/>
          <a:lstStyle/>
          <a:p>
            <a:pPr marL="0" indent="0">
              <a:buNone/>
            </a:pPr>
            <a:r>
              <a:rPr lang="en-US" b="1"/>
              <a:t>Responsibilities</a:t>
            </a:r>
            <a:endParaRPr lang="en-US"/>
          </a:p>
        </p:txBody>
      </p:sp>
      <p:sp>
        <p:nvSpPr>
          <p:cNvPr id="14" name="Content Placeholder 13">
            <a:extLst>
              <a:ext uri="{FF2B5EF4-FFF2-40B4-BE49-F238E27FC236}">
                <a16:creationId xmlns:a16="http://schemas.microsoft.com/office/drawing/2014/main" id="{6984C9D5-D0BB-8668-F0B3-9A2DC7A4ECFA}"/>
              </a:ext>
            </a:extLst>
          </p:cNvPr>
          <p:cNvSpPr>
            <a:spLocks noGrp="1"/>
          </p:cNvSpPr>
          <p:nvPr>
            <p:ph sz="quarter" idx="15"/>
          </p:nvPr>
        </p:nvSpPr>
        <p:spPr>
          <a:xfrm>
            <a:off x="830805" y="2953266"/>
            <a:ext cx="2911475" cy="660400"/>
          </a:xfrm>
        </p:spPr>
        <p:txBody>
          <a:bodyPr/>
          <a:lstStyle/>
          <a:p>
            <a:pPr marL="0" indent="0">
              <a:buNone/>
            </a:pPr>
            <a:r>
              <a:rPr lang="en-US" b="1"/>
              <a:t>Mentor</a:t>
            </a:r>
            <a:endParaRPr lang="en-US"/>
          </a:p>
        </p:txBody>
      </p:sp>
      <p:sp>
        <p:nvSpPr>
          <p:cNvPr id="15" name="Content Placeholder 14">
            <a:extLst>
              <a:ext uri="{FF2B5EF4-FFF2-40B4-BE49-F238E27FC236}">
                <a16:creationId xmlns:a16="http://schemas.microsoft.com/office/drawing/2014/main" id="{20E83A35-F4B0-ED7E-E904-1D88EA149024}"/>
              </a:ext>
            </a:extLst>
          </p:cNvPr>
          <p:cNvSpPr>
            <a:spLocks noGrp="1"/>
          </p:cNvSpPr>
          <p:nvPr>
            <p:ph sz="quarter" idx="16"/>
          </p:nvPr>
        </p:nvSpPr>
        <p:spPr>
          <a:xfrm>
            <a:off x="3512862" y="2260226"/>
            <a:ext cx="8066522" cy="2440175"/>
          </a:xfrm>
        </p:spPr>
        <p:txBody>
          <a:bodyPr>
            <a:normAutofit fontScale="85000" lnSpcReduction="20000"/>
          </a:bodyPr>
          <a:lstStyle/>
          <a:p>
            <a:pPr marL="457200" lvl="0" indent="-457200" defTabSz="914400">
              <a:lnSpc>
                <a:spcPct val="120000"/>
              </a:lnSpc>
              <a:spcBef>
                <a:spcPts val="150"/>
              </a:spcBef>
              <a:buClrTx/>
              <a:buFont typeface="Arial" panose="020B0604020202020204" pitchFamily="34" charset="0"/>
              <a:buAutoNum type="arabicPeriod"/>
              <a:defRPr/>
            </a:pPr>
            <a:r>
              <a:rPr lang="en-US" sz="2800">
                <a:latin typeface="Arial"/>
                <a:cs typeface="Arial"/>
              </a:rPr>
              <a:t>Gives the student a Daily Progress Report</a:t>
            </a:r>
          </a:p>
          <a:p>
            <a:pPr marL="457200" indent="-457200">
              <a:lnSpc>
                <a:spcPct val="120000"/>
              </a:lnSpc>
              <a:spcBef>
                <a:spcPts val="150"/>
              </a:spcBef>
              <a:buAutoNum type="arabicPeriod"/>
              <a:tabLst/>
            </a:pPr>
            <a:r>
              <a:rPr lang="en-US" sz="2800">
                <a:latin typeface="Arial"/>
                <a:cs typeface="Arial"/>
              </a:rPr>
              <a:t>Reviews behavior expectations, behavior rating scale, and point goal</a:t>
            </a:r>
          </a:p>
          <a:p>
            <a:pPr marL="457200" indent="-457200">
              <a:lnSpc>
                <a:spcPct val="120000"/>
              </a:lnSpc>
              <a:spcBef>
                <a:spcPts val="150"/>
              </a:spcBef>
              <a:buAutoNum type="arabicPeriod"/>
              <a:tabLst/>
            </a:pPr>
            <a:r>
              <a:rPr lang="en-US" sz="2800">
                <a:latin typeface="Arial"/>
                <a:cs typeface="Arial"/>
              </a:rPr>
              <a:t>Ensures student has materials needed for school success</a:t>
            </a:r>
          </a:p>
          <a:p>
            <a:pPr marL="457200" indent="-457200">
              <a:lnSpc>
                <a:spcPct val="120000"/>
              </a:lnSpc>
              <a:spcBef>
                <a:spcPts val="150"/>
              </a:spcBef>
              <a:buAutoNum type="arabicPeriod"/>
              <a:tabLst/>
            </a:pPr>
            <a:r>
              <a:rPr lang="en-US" sz="2800">
                <a:latin typeface="Arial"/>
                <a:cs typeface="Arial"/>
              </a:rPr>
              <a:t>Provides encouragement</a:t>
            </a:r>
          </a:p>
        </p:txBody>
      </p:sp>
      <p:sp>
        <p:nvSpPr>
          <p:cNvPr id="16" name="Content Placeholder 15">
            <a:extLst>
              <a:ext uri="{FF2B5EF4-FFF2-40B4-BE49-F238E27FC236}">
                <a16:creationId xmlns:a16="http://schemas.microsoft.com/office/drawing/2014/main" id="{E9FB5F36-3565-1202-A548-818A3366696B}"/>
              </a:ext>
            </a:extLst>
          </p:cNvPr>
          <p:cNvSpPr>
            <a:spLocks noGrp="1"/>
          </p:cNvSpPr>
          <p:nvPr>
            <p:ph sz="quarter" idx="17"/>
          </p:nvPr>
        </p:nvSpPr>
        <p:spPr>
          <a:xfrm>
            <a:off x="760412" y="5144433"/>
            <a:ext cx="2911475" cy="660400"/>
          </a:xfrm>
        </p:spPr>
        <p:txBody>
          <a:bodyPr/>
          <a:lstStyle/>
          <a:p>
            <a:pPr marL="0" indent="0">
              <a:buNone/>
            </a:pPr>
            <a:r>
              <a:rPr lang="en-US" b="1"/>
              <a:t>Student</a:t>
            </a:r>
          </a:p>
        </p:txBody>
      </p:sp>
      <p:sp>
        <p:nvSpPr>
          <p:cNvPr id="17" name="Content Placeholder 16">
            <a:extLst>
              <a:ext uri="{FF2B5EF4-FFF2-40B4-BE49-F238E27FC236}">
                <a16:creationId xmlns:a16="http://schemas.microsoft.com/office/drawing/2014/main" id="{E92FCF55-013F-C5B3-1DF8-50FE2335B3DF}"/>
              </a:ext>
            </a:extLst>
          </p:cNvPr>
          <p:cNvSpPr>
            <a:spLocks noGrp="1"/>
          </p:cNvSpPr>
          <p:nvPr>
            <p:ph sz="quarter" idx="18"/>
          </p:nvPr>
        </p:nvSpPr>
        <p:spPr>
          <a:xfrm>
            <a:off x="3512862" y="4801560"/>
            <a:ext cx="7512948" cy="1572642"/>
          </a:xfrm>
        </p:spPr>
        <p:txBody>
          <a:bodyPr>
            <a:normAutofit lnSpcReduction="10000"/>
          </a:bodyPr>
          <a:lstStyle/>
          <a:p>
            <a:pPr marL="457200" indent="-457200">
              <a:spcBef>
                <a:spcPts val="750"/>
              </a:spcBef>
              <a:buFont typeface="+mj-lt"/>
              <a:buAutoNum type="arabicPeriod"/>
            </a:pPr>
            <a:r>
              <a:rPr lang="en-US">
                <a:latin typeface="Arial"/>
                <a:cs typeface="Arial"/>
              </a:rPr>
              <a:t>Returns Home Communication Report from the previous day, if applicable</a:t>
            </a:r>
          </a:p>
          <a:p>
            <a:pPr marL="457200" indent="-457200">
              <a:spcBef>
                <a:spcPts val="750"/>
              </a:spcBef>
              <a:buFont typeface="+mj-lt"/>
              <a:buAutoNum type="arabicPeriod"/>
            </a:pPr>
            <a:r>
              <a:rPr lang="en-US"/>
              <a:t>Receives a new Daily Progress Report and takes it to class</a:t>
            </a:r>
          </a:p>
        </p:txBody>
      </p:sp>
      <p:cxnSp>
        <p:nvCxnSpPr>
          <p:cNvPr id="19" name="Straight Connector 18">
            <a:extLst>
              <a:ext uri="{FF2B5EF4-FFF2-40B4-BE49-F238E27FC236}">
                <a16:creationId xmlns:a16="http://schemas.microsoft.com/office/drawing/2014/main" id="{B89641E7-E36D-9154-89DC-6B5030131FAA}"/>
              </a:ext>
              <a:ext uri="{C183D7F6-B498-43B3-948B-1728B52AA6E4}">
                <adec:decorative xmlns:adec="http://schemas.microsoft.com/office/drawing/2017/decorative" val="1"/>
              </a:ext>
            </a:extLst>
          </p:cNvPr>
          <p:cNvCxnSpPr>
            <a:cxnSpLocks/>
          </p:cNvCxnSpPr>
          <p:nvPr/>
        </p:nvCxnSpPr>
        <p:spPr>
          <a:xfrm>
            <a:off x="830805" y="4700401"/>
            <a:ext cx="1019500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CE44D5C6-F320-9CB0-00A7-2C2E177920AB}"/>
              </a:ext>
            </a:extLst>
          </p:cNvPr>
          <p:cNvSpPr>
            <a:spLocks noGrp="1"/>
          </p:cNvSpPr>
          <p:nvPr>
            <p:ph type="body" sz="quarter" idx="4294967295"/>
          </p:nvPr>
        </p:nvSpPr>
        <p:spPr>
          <a:xfrm>
            <a:off x="478371" y="6374295"/>
            <a:ext cx="5616041" cy="350733"/>
          </a:xfrm>
        </p:spPr>
        <p:txBody>
          <a:bodyPr>
            <a:noAutofit/>
          </a:bodyPr>
          <a:lstStyle/>
          <a:p>
            <a:pPr marL="0" indent="0">
              <a:buNone/>
            </a:pPr>
            <a:r>
              <a:rPr lang="en-US" sz="1800"/>
              <a:t>(Hawken, 2021)</a:t>
            </a:r>
          </a:p>
          <a:p>
            <a:pPr marL="0" indent="0">
              <a:buNone/>
            </a:pPr>
            <a:endParaRPr lang="en-US"/>
          </a:p>
        </p:txBody>
      </p:sp>
    </p:spTree>
    <p:extLst>
      <p:ext uri="{BB962C8B-B14F-4D97-AF65-F5344CB8AC3E}">
        <p14:creationId xmlns:p14="http://schemas.microsoft.com/office/powerpoint/2010/main" val="3175390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39F73-EC99-0F73-91B4-FD30FB3BCB1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C3A6B14-EC90-49B6-EBC2-08F8194ACB46}"/>
              </a:ext>
            </a:extLst>
          </p:cNvPr>
          <p:cNvSpPr>
            <a:spLocks noGrp="1"/>
          </p:cNvSpPr>
          <p:nvPr>
            <p:ph type="title"/>
          </p:nvPr>
        </p:nvSpPr>
        <p:spPr/>
        <p:txBody>
          <a:bodyPr anchor="ctr">
            <a:normAutofit/>
          </a:bodyPr>
          <a:lstStyle/>
          <a:p>
            <a:r>
              <a:rPr lang="en-US"/>
              <a:t>Instruction and Feedback </a:t>
            </a:r>
          </a:p>
        </p:txBody>
      </p:sp>
      <p:sp>
        <p:nvSpPr>
          <p:cNvPr id="3" name="Picture Placeholder 2">
            <a:extLst>
              <a:ext uri="{FF2B5EF4-FFF2-40B4-BE49-F238E27FC236}">
                <a16:creationId xmlns:a16="http://schemas.microsoft.com/office/drawing/2014/main" id="{0E23A4FA-A0D5-1B15-1A7C-2B7F6BD35800}"/>
              </a:ext>
            </a:extLst>
          </p:cNvPr>
          <p:cNvSpPr>
            <a:spLocks noGrp="1"/>
          </p:cNvSpPr>
          <p:nvPr>
            <p:ph type="pic" sz="quarter" idx="10"/>
          </p:nvPr>
        </p:nvSpPr>
        <p:spPr/>
        <p:txBody>
          <a:bodyPr/>
          <a:lstStyle/>
          <a:p>
            <a:endParaRPr lang="en-US"/>
          </a:p>
        </p:txBody>
      </p:sp>
      <p:sp>
        <p:nvSpPr>
          <p:cNvPr id="2" name="Footer Placeholder 1">
            <a:extLst>
              <a:ext uri="{FF2B5EF4-FFF2-40B4-BE49-F238E27FC236}">
                <a16:creationId xmlns:a16="http://schemas.microsoft.com/office/drawing/2014/main" id="{6841C716-158F-7E53-5D1E-A717B0AC0F32}"/>
              </a:ext>
              <a:ext uri="{C183D7F6-B498-43B3-948B-1728B52AA6E4}">
                <adec:decorative xmlns:adec="http://schemas.microsoft.com/office/drawing/2017/decorative" val="1"/>
              </a:ext>
            </a:extLst>
          </p:cNvPr>
          <p:cNvSpPr>
            <a:spLocks noGrp="1"/>
          </p:cNvSpPr>
          <p:nvPr>
            <p:ph type="ftr" sz="quarter" idx="11"/>
          </p:nvPr>
        </p:nvSpPr>
        <p:spPr/>
        <p:txBody>
          <a:bodyPr anchor="ctr">
            <a:normAutofit/>
          </a:bodyPr>
          <a:lstStyle/>
          <a:p>
            <a:pPr>
              <a:lnSpc>
                <a:spcPct val="90000"/>
              </a:lnSpc>
              <a:spcAft>
                <a:spcPts val="600"/>
              </a:spcAft>
            </a:pPr>
            <a:r>
              <a:rPr lang="en-US"/>
              <a:t>© Tennessee Department of Education </a:t>
            </a:r>
            <a:endParaRPr lang="id-ID"/>
          </a:p>
          <a:p>
            <a:pPr>
              <a:lnSpc>
                <a:spcPct val="90000"/>
              </a:lnSpc>
              <a:spcAft>
                <a:spcPts val="600"/>
              </a:spcAft>
            </a:pPr>
            <a:endParaRPr lang="en-US"/>
          </a:p>
        </p:txBody>
      </p:sp>
      <p:pic>
        <p:nvPicPr>
          <p:cNvPr id="4" name="Picture 3" descr="Shows the daily Check-In/Check-Out cycle: morning check-in, instruction and feedback during the day, afternoon check-out, and home check-in.This highlights the Instruction and Feedback portion. &#10;">
            <a:extLst>
              <a:ext uri="{FF2B5EF4-FFF2-40B4-BE49-F238E27FC236}">
                <a16:creationId xmlns:a16="http://schemas.microsoft.com/office/drawing/2014/main" id="{B6478C55-94BA-699B-EE58-6C75071927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70009" y="1424341"/>
            <a:ext cx="4227094" cy="4335483"/>
          </a:xfrm>
          <a:prstGeom prst="rect">
            <a:avLst/>
          </a:prstGeom>
          <a:noFill/>
        </p:spPr>
      </p:pic>
    </p:spTree>
    <p:extLst>
      <p:ext uri="{BB962C8B-B14F-4D97-AF65-F5344CB8AC3E}">
        <p14:creationId xmlns:p14="http://schemas.microsoft.com/office/powerpoint/2010/main" val="2767076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24BDD-183D-A9AE-AF63-D5F61ECA1C2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108CEA56-D4A4-2D22-1C66-BDE57FE03CB0}"/>
              </a:ext>
            </a:extLst>
          </p:cNvPr>
          <p:cNvSpPr>
            <a:spLocks noGrp="1"/>
          </p:cNvSpPr>
          <p:nvPr>
            <p:ph type="title"/>
          </p:nvPr>
        </p:nvSpPr>
        <p:spPr/>
        <p:txBody>
          <a:bodyPr/>
          <a:lstStyle/>
          <a:p>
            <a:r>
              <a:rPr lang="en-US" sz="3600"/>
              <a:t>Instruction and Feedback Roles and Responsibilities</a:t>
            </a:r>
            <a:endParaRPr lang="en-US"/>
          </a:p>
        </p:txBody>
      </p:sp>
      <p:sp>
        <p:nvSpPr>
          <p:cNvPr id="18" name="Content Placeholder 4">
            <a:extLst>
              <a:ext uri="{FF2B5EF4-FFF2-40B4-BE49-F238E27FC236}">
                <a16:creationId xmlns:a16="http://schemas.microsoft.com/office/drawing/2014/main" id="{8CB43D30-C2E2-E67A-07D8-72EA9F4E1FC5}"/>
              </a:ext>
            </a:extLst>
          </p:cNvPr>
          <p:cNvSpPr>
            <a:spLocks noGrp="1"/>
          </p:cNvSpPr>
          <p:nvPr>
            <p:ph sz="quarter" idx="13"/>
          </p:nvPr>
        </p:nvSpPr>
        <p:spPr>
          <a:xfrm>
            <a:off x="609441" y="1422499"/>
            <a:ext cx="2911475" cy="660400"/>
          </a:xfrm>
        </p:spPr>
        <p:txBody>
          <a:bodyPr anchor="ctr"/>
          <a:lstStyle/>
          <a:p>
            <a:pPr marL="0" indent="0">
              <a:buNone/>
            </a:pPr>
            <a:r>
              <a:rPr lang="en-US" b="1"/>
              <a:t>Role</a:t>
            </a:r>
            <a:endParaRPr lang="en-US"/>
          </a:p>
        </p:txBody>
      </p:sp>
      <p:sp>
        <p:nvSpPr>
          <p:cNvPr id="13" name="Content Placeholder 12">
            <a:extLst>
              <a:ext uri="{FF2B5EF4-FFF2-40B4-BE49-F238E27FC236}">
                <a16:creationId xmlns:a16="http://schemas.microsoft.com/office/drawing/2014/main" id="{269ABBEF-3034-3942-6791-17235DAFDFD2}"/>
              </a:ext>
            </a:extLst>
          </p:cNvPr>
          <p:cNvSpPr>
            <a:spLocks noGrp="1"/>
          </p:cNvSpPr>
          <p:nvPr>
            <p:ph sz="quarter" idx="14"/>
          </p:nvPr>
        </p:nvSpPr>
        <p:spPr>
          <a:xfrm>
            <a:off x="3520916" y="1422498"/>
            <a:ext cx="8066522" cy="660401"/>
          </a:xfrm>
        </p:spPr>
        <p:txBody>
          <a:bodyPr anchor="ctr"/>
          <a:lstStyle/>
          <a:p>
            <a:pPr marL="0" indent="0">
              <a:buNone/>
            </a:pPr>
            <a:r>
              <a:rPr lang="en-US" b="1"/>
              <a:t>Responsibilities</a:t>
            </a:r>
            <a:endParaRPr lang="en-US"/>
          </a:p>
        </p:txBody>
      </p:sp>
      <p:sp>
        <p:nvSpPr>
          <p:cNvPr id="14" name="Content Placeholder 13">
            <a:extLst>
              <a:ext uri="{FF2B5EF4-FFF2-40B4-BE49-F238E27FC236}">
                <a16:creationId xmlns:a16="http://schemas.microsoft.com/office/drawing/2014/main" id="{E8F56EFE-6702-F2D4-3C48-A034B6765D6E}"/>
              </a:ext>
            </a:extLst>
          </p:cNvPr>
          <p:cNvSpPr>
            <a:spLocks noGrp="1"/>
          </p:cNvSpPr>
          <p:nvPr>
            <p:ph sz="quarter" idx="15"/>
          </p:nvPr>
        </p:nvSpPr>
        <p:spPr>
          <a:xfrm>
            <a:off x="830805" y="2953266"/>
            <a:ext cx="2911475" cy="660400"/>
          </a:xfrm>
        </p:spPr>
        <p:txBody>
          <a:bodyPr/>
          <a:lstStyle/>
          <a:p>
            <a:pPr marL="0" indent="0">
              <a:buNone/>
            </a:pPr>
            <a:r>
              <a:rPr lang="en-US" b="1"/>
              <a:t>Mentor</a:t>
            </a:r>
            <a:endParaRPr lang="en-US"/>
          </a:p>
        </p:txBody>
      </p:sp>
      <p:sp>
        <p:nvSpPr>
          <p:cNvPr id="15" name="Content Placeholder 14">
            <a:extLst>
              <a:ext uri="{FF2B5EF4-FFF2-40B4-BE49-F238E27FC236}">
                <a16:creationId xmlns:a16="http://schemas.microsoft.com/office/drawing/2014/main" id="{95E0134F-A236-91F9-8401-A5C1D48075BE}"/>
              </a:ext>
            </a:extLst>
          </p:cNvPr>
          <p:cNvSpPr>
            <a:spLocks noGrp="1"/>
          </p:cNvSpPr>
          <p:nvPr>
            <p:ph sz="quarter" idx="16"/>
          </p:nvPr>
        </p:nvSpPr>
        <p:spPr>
          <a:xfrm>
            <a:off x="3512862" y="2260226"/>
            <a:ext cx="8066522" cy="2440175"/>
          </a:xfrm>
        </p:spPr>
        <p:txBody>
          <a:bodyPr>
            <a:normAutofit/>
          </a:bodyPr>
          <a:lstStyle/>
          <a:p>
            <a:pPr marL="457200" indent="-457200">
              <a:spcBef>
                <a:spcPts val="750"/>
              </a:spcBef>
              <a:buAutoNum type="arabicPeriod"/>
              <a:tabLst/>
            </a:pPr>
            <a:r>
              <a:rPr lang="en-US">
                <a:latin typeface="Arial"/>
                <a:cs typeface="Arial"/>
              </a:rPr>
              <a:t>Checks in with student before instruction begins</a:t>
            </a:r>
          </a:p>
          <a:p>
            <a:pPr marL="457200" indent="-457200">
              <a:spcBef>
                <a:spcPts val="750"/>
              </a:spcBef>
              <a:buAutoNum type="arabicPeriod"/>
              <a:tabLst/>
            </a:pPr>
            <a:r>
              <a:rPr lang="en-US">
                <a:latin typeface="Arial"/>
                <a:cs typeface="Arial"/>
              </a:rPr>
              <a:t>Delivers instruction</a:t>
            </a:r>
          </a:p>
          <a:p>
            <a:pPr marL="457200" indent="-457200">
              <a:spcBef>
                <a:spcPts val="750"/>
              </a:spcBef>
              <a:buAutoNum type="arabicPeriod"/>
              <a:tabLst/>
            </a:pPr>
            <a:r>
              <a:rPr lang="en-US">
                <a:latin typeface="Arial"/>
                <a:cs typeface="Arial"/>
              </a:rPr>
              <a:t>Uses the Daily Progress Report to rate the student’s behavior at the end of class</a:t>
            </a:r>
          </a:p>
          <a:p>
            <a:pPr marL="457200" indent="-457200">
              <a:spcBef>
                <a:spcPts val="750"/>
              </a:spcBef>
              <a:buAutoNum type="arabicPeriod"/>
              <a:tabLst/>
            </a:pPr>
            <a:r>
              <a:rPr lang="en-US">
                <a:latin typeface="Arial"/>
                <a:cs typeface="Arial"/>
              </a:rPr>
              <a:t>Gives feedback to the student based on the ratings</a:t>
            </a:r>
          </a:p>
        </p:txBody>
      </p:sp>
      <p:sp>
        <p:nvSpPr>
          <p:cNvPr id="16" name="Content Placeholder 15">
            <a:extLst>
              <a:ext uri="{FF2B5EF4-FFF2-40B4-BE49-F238E27FC236}">
                <a16:creationId xmlns:a16="http://schemas.microsoft.com/office/drawing/2014/main" id="{A634B7A6-62BD-596C-A6BB-361ECCE252CA}"/>
              </a:ext>
            </a:extLst>
          </p:cNvPr>
          <p:cNvSpPr>
            <a:spLocks noGrp="1"/>
          </p:cNvSpPr>
          <p:nvPr>
            <p:ph sz="quarter" idx="17"/>
          </p:nvPr>
        </p:nvSpPr>
        <p:spPr>
          <a:xfrm>
            <a:off x="760412" y="5144433"/>
            <a:ext cx="2911475" cy="660400"/>
          </a:xfrm>
        </p:spPr>
        <p:txBody>
          <a:bodyPr/>
          <a:lstStyle/>
          <a:p>
            <a:pPr marL="0" indent="0">
              <a:buNone/>
            </a:pPr>
            <a:r>
              <a:rPr lang="en-US" b="1"/>
              <a:t>Student</a:t>
            </a:r>
          </a:p>
        </p:txBody>
      </p:sp>
      <p:sp>
        <p:nvSpPr>
          <p:cNvPr id="17" name="Content Placeholder 16">
            <a:extLst>
              <a:ext uri="{FF2B5EF4-FFF2-40B4-BE49-F238E27FC236}">
                <a16:creationId xmlns:a16="http://schemas.microsoft.com/office/drawing/2014/main" id="{FA8364ED-DAEE-5C5E-2B20-56E56F114828}"/>
              </a:ext>
            </a:extLst>
          </p:cNvPr>
          <p:cNvSpPr>
            <a:spLocks noGrp="1"/>
          </p:cNvSpPr>
          <p:nvPr>
            <p:ph sz="quarter" idx="18"/>
          </p:nvPr>
        </p:nvSpPr>
        <p:spPr>
          <a:xfrm>
            <a:off x="3512862" y="4801560"/>
            <a:ext cx="7512948" cy="1572642"/>
          </a:xfrm>
        </p:spPr>
        <p:txBody>
          <a:bodyPr>
            <a:normAutofit/>
          </a:bodyPr>
          <a:lstStyle/>
          <a:p>
            <a:pPr marL="457200" indent="-457200">
              <a:lnSpc>
                <a:spcPct val="100000"/>
              </a:lnSpc>
              <a:spcBef>
                <a:spcPts val="750"/>
              </a:spcBef>
              <a:buFont typeface="+mj-lt"/>
              <a:buAutoNum type="arabicPeriod"/>
            </a:pPr>
            <a:r>
              <a:rPr lang="en-US">
                <a:latin typeface="Arial"/>
                <a:cs typeface="Arial"/>
              </a:rPr>
              <a:t>Brings the Daily Progress Report to class</a:t>
            </a:r>
          </a:p>
          <a:p>
            <a:pPr marL="457200" indent="-457200">
              <a:lnSpc>
                <a:spcPct val="100000"/>
              </a:lnSpc>
              <a:spcBef>
                <a:spcPts val="750"/>
              </a:spcBef>
              <a:buFont typeface="+mj-lt"/>
              <a:buAutoNum type="arabicPeriod"/>
            </a:pPr>
            <a:r>
              <a:rPr lang="en-US">
                <a:latin typeface="Arial"/>
                <a:cs typeface="Arial"/>
              </a:rPr>
              <a:t>Participates in a feedback conference with the teacher at the end of class.</a:t>
            </a:r>
          </a:p>
        </p:txBody>
      </p:sp>
      <p:cxnSp>
        <p:nvCxnSpPr>
          <p:cNvPr id="19" name="Straight Connector 18">
            <a:extLst>
              <a:ext uri="{FF2B5EF4-FFF2-40B4-BE49-F238E27FC236}">
                <a16:creationId xmlns:a16="http://schemas.microsoft.com/office/drawing/2014/main" id="{47BAAB33-3DBC-1353-2993-A7D77AFD17EC}"/>
              </a:ext>
              <a:ext uri="{C183D7F6-B498-43B3-948B-1728B52AA6E4}">
                <adec:decorative xmlns:adec="http://schemas.microsoft.com/office/drawing/2017/decorative" val="1"/>
              </a:ext>
            </a:extLst>
          </p:cNvPr>
          <p:cNvCxnSpPr>
            <a:cxnSpLocks/>
          </p:cNvCxnSpPr>
          <p:nvPr/>
        </p:nvCxnSpPr>
        <p:spPr>
          <a:xfrm>
            <a:off x="830805" y="4700401"/>
            <a:ext cx="1019500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8E456267-4DA8-C0CC-325F-9D1B92A8FFA4}"/>
              </a:ext>
            </a:extLst>
          </p:cNvPr>
          <p:cNvSpPr>
            <a:spLocks noGrp="1"/>
          </p:cNvSpPr>
          <p:nvPr>
            <p:ph type="body" sz="quarter" idx="4294967295"/>
          </p:nvPr>
        </p:nvSpPr>
        <p:spPr>
          <a:xfrm>
            <a:off x="478371" y="6374295"/>
            <a:ext cx="5616041" cy="350733"/>
          </a:xfrm>
        </p:spPr>
        <p:txBody>
          <a:bodyPr>
            <a:noAutofit/>
          </a:bodyPr>
          <a:lstStyle/>
          <a:p>
            <a:pPr marL="0" indent="0">
              <a:buNone/>
            </a:pPr>
            <a:r>
              <a:rPr lang="en-US" sz="1800"/>
              <a:t>(Hawken, 2021)</a:t>
            </a:r>
          </a:p>
          <a:p>
            <a:pPr marL="0" indent="0">
              <a:buNone/>
            </a:pPr>
            <a:endParaRPr lang="en-US"/>
          </a:p>
        </p:txBody>
      </p:sp>
    </p:spTree>
    <p:extLst>
      <p:ext uri="{BB962C8B-B14F-4D97-AF65-F5344CB8AC3E}">
        <p14:creationId xmlns:p14="http://schemas.microsoft.com/office/powerpoint/2010/main" val="503929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B32ED-E25F-36A3-5215-70F1A81EE1A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6125ECB-7341-96E2-CC83-C594F98CE02B}"/>
              </a:ext>
            </a:extLst>
          </p:cNvPr>
          <p:cNvSpPr>
            <a:spLocks noGrp="1"/>
          </p:cNvSpPr>
          <p:nvPr>
            <p:ph type="title"/>
          </p:nvPr>
        </p:nvSpPr>
        <p:spPr/>
        <p:txBody>
          <a:bodyPr anchor="ctr">
            <a:normAutofit/>
          </a:bodyPr>
          <a:lstStyle/>
          <a:p>
            <a:r>
              <a:rPr lang="en-US"/>
              <a:t>Afternoon Check-Out</a:t>
            </a:r>
          </a:p>
        </p:txBody>
      </p:sp>
      <p:pic>
        <p:nvPicPr>
          <p:cNvPr id="6" name="Picture 5" descr="Shows the daily Check-In/Check-Out cycle: morning check-in, instruction and feedback during the day, afternoon check-out, and home check-in. This highlights the Afternoon Check-Out.&#10;">
            <a:extLst>
              <a:ext uri="{FF2B5EF4-FFF2-40B4-BE49-F238E27FC236}">
                <a16:creationId xmlns:a16="http://schemas.microsoft.com/office/drawing/2014/main" id="{3CEBFEC0-EBCE-4E45-3D13-AA689850C77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04921" y="1261258"/>
            <a:ext cx="4357269" cy="4335483"/>
          </a:xfrm>
          <a:prstGeom prst="rect">
            <a:avLst/>
          </a:prstGeom>
          <a:noFill/>
        </p:spPr>
      </p:pic>
      <p:sp>
        <p:nvSpPr>
          <p:cNvPr id="3" name="Picture Placeholder 2">
            <a:extLst>
              <a:ext uri="{FF2B5EF4-FFF2-40B4-BE49-F238E27FC236}">
                <a16:creationId xmlns:a16="http://schemas.microsoft.com/office/drawing/2014/main" id="{E97C49CF-8644-6BD5-BB2D-8529A7ECF76C}"/>
              </a:ext>
              <a:ext uri="{C183D7F6-B498-43B3-948B-1728B52AA6E4}">
                <adec:decorative xmlns:adec="http://schemas.microsoft.com/office/drawing/2017/decorative" val="1"/>
              </a:ext>
            </a:extLst>
          </p:cNvPr>
          <p:cNvSpPr>
            <a:spLocks noGrp="1"/>
          </p:cNvSpPr>
          <p:nvPr>
            <p:ph type="pic" sz="quarter" idx="10"/>
          </p:nvPr>
        </p:nvSpPr>
        <p:spPr/>
        <p:txBody>
          <a:bodyPr/>
          <a:lstStyle/>
          <a:p>
            <a:endParaRPr lang="en-US"/>
          </a:p>
        </p:txBody>
      </p:sp>
      <p:sp>
        <p:nvSpPr>
          <p:cNvPr id="2" name="Footer Placeholder 1">
            <a:extLst>
              <a:ext uri="{FF2B5EF4-FFF2-40B4-BE49-F238E27FC236}">
                <a16:creationId xmlns:a16="http://schemas.microsoft.com/office/drawing/2014/main" id="{E477F565-6D07-29E6-50B8-6B3B76C7269C}"/>
              </a:ext>
              <a:ext uri="{C183D7F6-B498-43B3-948B-1728B52AA6E4}">
                <adec:decorative xmlns:adec="http://schemas.microsoft.com/office/drawing/2017/decorative" val="1"/>
              </a:ext>
            </a:extLst>
          </p:cNvPr>
          <p:cNvSpPr>
            <a:spLocks noGrp="1"/>
          </p:cNvSpPr>
          <p:nvPr>
            <p:ph type="ftr" sz="quarter" idx="11"/>
          </p:nvPr>
        </p:nvSpPr>
        <p:spPr/>
        <p:txBody>
          <a:bodyPr anchor="ctr">
            <a:normAutofit/>
          </a:bodyPr>
          <a:lstStyle/>
          <a:p>
            <a:pPr>
              <a:lnSpc>
                <a:spcPct val="90000"/>
              </a:lnSpc>
              <a:spcAft>
                <a:spcPts val="600"/>
              </a:spcAft>
            </a:pPr>
            <a:r>
              <a:rPr lang="en-US"/>
              <a:t>© Tennessee Department of Education </a:t>
            </a:r>
            <a:endParaRPr lang="id-ID"/>
          </a:p>
          <a:p>
            <a:pPr>
              <a:lnSpc>
                <a:spcPct val="90000"/>
              </a:lnSpc>
              <a:spcAft>
                <a:spcPts val="600"/>
              </a:spcAft>
            </a:pPr>
            <a:endParaRPr lang="en-US"/>
          </a:p>
        </p:txBody>
      </p:sp>
    </p:spTree>
    <p:extLst>
      <p:ext uri="{BB962C8B-B14F-4D97-AF65-F5344CB8AC3E}">
        <p14:creationId xmlns:p14="http://schemas.microsoft.com/office/powerpoint/2010/main" val="2067134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AF924-1EF1-FED9-0680-4ABF6E065BF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1D49850D-9C05-ABA4-D5D5-23323F8FABE1}"/>
              </a:ext>
            </a:extLst>
          </p:cNvPr>
          <p:cNvSpPr>
            <a:spLocks noGrp="1"/>
          </p:cNvSpPr>
          <p:nvPr>
            <p:ph type="title"/>
          </p:nvPr>
        </p:nvSpPr>
        <p:spPr/>
        <p:txBody>
          <a:bodyPr/>
          <a:lstStyle/>
          <a:p>
            <a:r>
              <a:rPr lang="en-US" sz="3600"/>
              <a:t>Afternoon Check-Out Roles and Responsibilities</a:t>
            </a:r>
            <a:endParaRPr lang="en-US"/>
          </a:p>
        </p:txBody>
      </p:sp>
      <p:sp>
        <p:nvSpPr>
          <p:cNvPr id="18" name="Content Placeholder 4">
            <a:extLst>
              <a:ext uri="{FF2B5EF4-FFF2-40B4-BE49-F238E27FC236}">
                <a16:creationId xmlns:a16="http://schemas.microsoft.com/office/drawing/2014/main" id="{4B69A8DC-E048-41C7-F5EF-8F67C5F661C8}"/>
              </a:ext>
            </a:extLst>
          </p:cNvPr>
          <p:cNvSpPr>
            <a:spLocks noGrp="1"/>
          </p:cNvSpPr>
          <p:nvPr>
            <p:ph sz="quarter" idx="13"/>
          </p:nvPr>
        </p:nvSpPr>
        <p:spPr>
          <a:xfrm>
            <a:off x="609441" y="1422499"/>
            <a:ext cx="2911475" cy="660400"/>
          </a:xfrm>
        </p:spPr>
        <p:txBody>
          <a:bodyPr anchor="ctr"/>
          <a:lstStyle/>
          <a:p>
            <a:pPr marL="0" indent="0">
              <a:buNone/>
            </a:pPr>
            <a:r>
              <a:rPr lang="en-US" b="1"/>
              <a:t>Role</a:t>
            </a:r>
            <a:endParaRPr lang="en-US"/>
          </a:p>
        </p:txBody>
      </p:sp>
      <p:sp>
        <p:nvSpPr>
          <p:cNvPr id="13" name="Content Placeholder 12">
            <a:extLst>
              <a:ext uri="{FF2B5EF4-FFF2-40B4-BE49-F238E27FC236}">
                <a16:creationId xmlns:a16="http://schemas.microsoft.com/office/drawing/2014/main" id="{C9DF82A0-C7F0-EB9B-4ACA-FE9B52A9029B}"/>
              </a:ext>
            </a:extLst>
          </p:cNvPr>
          <p:cNvSpPr>
            <a:spLocks noGrp="1"/>
          </p:cNvSpPr>
          <p:nvPr>
            <p:ph sz="quarter" idx="14"/>
          </p:nvPr>
        </p:nvSpPr>
        <p:spPr>
          <a:xfrm>
            <a:off x="3520916" y="1422498"/>
            <a:ext cx="8066522" cy="660401"/>
          </a:xfrm>
        </p:spPr>
        <p:txBody>
          <a:bodyPr anchor="ctr"/>
          <a:lstStyle/>
          <a:p>
            <a:pPr marL="0" indent="0">
              <a:buNone/>
            </a:pPr>
            <a:r>
              <a:rPr lang="en-US" b="1"/>
              <a:t>Responsibilities</a:t>
            </a:r>
            <a:endParaRPr lang="en-US"/>
          </a:p>
        </p:txBody>
      </p:sp>
      <p:sp>
        <p:nvSpPr>
          <p:cNvPr id="14" name="Content Placeholder 13">
            <a:extLst>
              <a:ext uri="{FF2B5EF4-FFF2-40B4-BE49-F238E27FC236}">
                <a16:creationId xmlns:a16="http://schemas.microsoft.com/office/drawing/2014/main" id="{9D6BC4B9-B9CD-738A-6332-6AEE626D9884}"/>
              </a:ext>
            </a:extLst>
          </p:cNvPr>
          <p:cNvSpPr>
            <a:spLocks noGrp="1"/>
          </p:cNvSpPr>
          <p:nvPr>
            <p:ph sz="quarter" idx="15"/>
          </p:nvPr>
        </p:nvSpPr>
        <p:spPr>
          <a:xfrm>
            <a:off x="830805" y="2953266"/>
            <a:ext cx="2911475" cy="660400"/>
          </a:xfrm>
        </p:spPr>
        <p:txBody>
          <a:bodyPr/>
          <a:lstStyle/>
          <a:p>
            <a:pPr marL="0" indent="0">
              <a:buNone/>
            </a:pPr>
            <a:r>
              <a:rPr lang="en-US" b="1"/>
              <a:t>Mentor</a:t>
            </a:r>
            <a:endParaRPr lang="en-US"/>
          </a:p>
        </p:txBody>
      </p:sp>
      <p:sp>
        <p:nvSpPr>
          <p:cNvPr id="15" name="Content Placeholder 14">
            <a:extLst>
              <a:ext uri="{FF2B5EF4-FFF2-40B4-BE49-F238E27FC236}">
                <a16:creationId xmlns:a16="http://schemas.microsoft.com/office/drawing/2014/main" id="{06539A28-297D-D343-BA29-B0EC3F912568}"/>
              </a:ext>
            </a:extLst>
          </p:cNvPr>
          <p:cNvSpPr>
            <a:spLocks noGrp="1"/>
          </p:cNvSpPr>
          <p:nvPr>
            <p:ph sz="quarter" idx="16"/>
          </p:nvPr>
        </p:nvSpPr>
        <p:spPr>
          <a:xfrm>
            <a:off x="3512862" y="2260226"/>
            <a:ext cx="8066522" cy="2440175"/>
          </a:xfrm>
        </p:spPr>
        <p:txBody>
          <a:bodyPr>
            <a:normAutofit lnSpcReduction="10000"/>
          </a:bodyPr>
          <a:lstStyle/>
          <a:p>
            <a:pPr marL="457200" indent="-457200">
              <a:spcBef>
                <a:spcPts val="700"/>
              </a:spcBef>
              <a:buAutoNum type="arabicPeriod"/>
              <a:tabLst/>
            </a:pPr>
            <a:r>
              <a:rPr lang="en-US">
                <a:latin typeface="Arial"/>
                <a:cs typeface="Arial"/>
              </a:rPr>
              <a:t>Totals the student’s earned points and compares the total to the daily goal</a:t>
            </a:r>
          </a:p>
          <a:p>
            <a:pPr marL="457200" indent="-457200">
              <a:spcBef>
                <a:spcPts val="700"/>
              </a:spcBef>
              <a:buAutoNum type="arabicPeriod"/>
              <a:tabLst/>
            </a:pPr>
            <a:r>
              <a:rPr lang="en-US">
                <a:latin typeface="Arial"/>
                <a:cs typeface="Arial"/>
              </a:rPr>
              <a:t>Provides positive feedback and a reward, if earned</a:t>
            </a:r>
          </a:p>
          <a:p>
            <a:pPr marL="457200" indent="-457200">
              <a:spcBef>
                <a:spcPts val="700"/>
              </a:spcBef>
              <a:buAutoNum type="arabicPeriod"/>
              <a:tabLst/>
            </a:pPr>
            <a:r>
              <a:rPr lang="en-US">
                <a:latin typeface="Arial"/>
                <a:cs typeface="Arial"/>
              </a:rPr>
              <a:t>Completes a Home Communication Report</a:t>
            </a:r>
          </a:p>
          <a:p>
            <a:pPr marL="457200" indent="-457200">
              <a:spcBef>
                <a:spcPts val="700"/>
              </a:spcBef>
              <a:buAutoNum type="arabicPeriod"/>
              <a:tabLst/>
            </a:pPr>
            <a:r>
              <a:rPr lang="en-US">
                <a:latin typeface="Arial"/>
                <a:cs typeface="Arial"/>
              </a:rPr>
              <a:t>Records intervention data for progress monitoring purposes</a:t>
            </a:r>
          </a:p>
        </p:txBody>
      </p:sp>
      <p:sp>
        <p:nvSpPr>
          <p:cNvPr id="16" name="Content Placeholder 15">
            <a:extLst>
              <a:ext uri="{FF2B5EF4-FFF2-40B4-BE49-F238E27FC236}">
                <a16:creationId xmlns:a16="http://schemas.microsoft.com/office/drawing/2014/main" id="{FBCBD0A2-7669-735E-B05B-65BF1CBFEB0F}"/>
              </a:ext>
            </a:extLst>
          </p:cNvPr>
          <p:cNvSpPr>
            <a:spLocks noGrp="1"/>
          </p:cNvSpPr>
          <p:nvPr>
            <p:ph sz="quarter" idx="17"/>
          </p:nvPr>
        </p:nvSpPr>
        <p:spPr>
          <a:xfrm>
            <a:off x="760412" y="5144433"/>
            <a:ext cx="2911475" cy="660400"/>
          </a:xfrm>
        </p:spPr>
        <p:txBody>
          <a:bodyPr/>
          <a:lstStyle/>
          <a:p>
            <a:pPr marL="0" indent="0">
              <a:buNone/>
            </a:pPr>
            <a:r>
              <a:rPr lang="en-US" b="1"/>
              <a:t>Student</a:t>
            </a:r>
          </a:p>
        </p:txBody>
      </p:sp>
      <p:sp>
        <p:nvSpPr>
          <p:cNvPr id="17" name="Content Placeholder 16">
            <a:extLst>
              <a:ext uri="{FF2B5EF4-FFF2-40B4-BE49-F238E27FC236}">
                <a16:creationId xmlns:a16="http://schemas.microsoft.com/office/drawing/2014/main" id="{C364838F-626D-BD75-A62C-9EC69791423D}"/>
              </a:ext>
            </a:extLst>
          </p:cNvPr>
          <p:cNvSpPr>
            <a:spLocks noGrp="1"/>
          </p:cNvSpPr>
          <p:nvPr>
            <p:ph sz="quarter" idx="18"/>
          </p:nvPr>
        </p:nvSpPr>
        <p:spPr>
          <a:xfrm>
            <a:off x="3512862" y="4801560"/>
            <a:ext cx="7512948" cy="1572642"/>
          </a:xfrm>
        </p:spPr>
        <p:txBody>
          <a:bodyPr>
            <a:normAutofit/>
          </a:bodyPr>
          <a:lstStyle/>
          <a:p>
            <a:pPr marL="457200" indent="-457200">
              <a:lnSpc>
                <a:spcPct val="100000"/>
              </a:lnSpc>
              <a:spcBef>
                <a:spcPts val="700"/>
              </a:spcBef>
              <a:buFont typeface="+mj-lt"/>
              <a:buAutoNum type="arabicPeriod"/>
            </a:pPr>
            <a:r>
              <a:rPr lang="en-US">
                <a:solidFill>
                  <a:schemeClr val="tx1">
                    <a:lumMod val="50000"/>
                  </a:schemeClr>
                </a:solidFill>
                <a:latin typeface="Arial"/>
                <a:cs typeface="Arial"/>
              </a:rPr>
              <a:t>Receives reward if earned</a:t>
            </a:r>
          </a:p>
          <a:p>
            <a:pPr marL="457200" indent="-457200">
              <a:lnSpc>
                <a:spcPct val="100000"/>
              </a:lnSpc>
              <a:spcBef>
                <a:spcPts val="700"/>
              </a:spcBef>
              <a:buFont typeface="+mj-lt"/>
              <a:buAutoNum type="arabicPeriod"/>
            </a:pPr>
            <a:r>
              <a:rPr lang="en-US">
                <a:latin typeface="Arial"/>
                <a:cs typeface="Arial"/>
              </a:rPr>
              <a:t>Takes the completed Home Communication Form home</a:t>
            </a:r>
          </a:p>
        </p:txBody>
      </p:sp>
      <p:cxnSp>
        <p:nvCxnSpPr>
          <p:cNvPr id="19" name="Straight Connector 18">
            <a:extLst>
              <a:ext uri="{FF2B5EF4-FFF2-40B4-BE49-F238E27FC236}">
                <a16:creationId xmlns:a16="http://schemas.microsoft.com/office/drawing/2014/main" id="{E0CF7419-1831-2B6D-3A5D-CA2BD38FD4ED}"/>
              </a:ext>
              <a:ext uri="{C183D7F6-B498-43B3-948B-1728B52AA6E4}">
                <adec:decorative xmlns:adec="http://schemas.microsoft.com/office/drawing/2017/decorative" val="1"/>
              </a:ext>
            </a:extLst>
          </p:cNvPr>
          <p:cNvCxnSpPr>
            <a:cxnSpLocks/>
          </p:cNvCxnSpPr>
          <p:nvPr/>
        </p:nvCxnSpPr>
        <p:spPr>
          <a:xfrm>
            <a:off x="830805" y="4700401"/>
            <a:ext cx="1019500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62D68D25-6AA0-49FD-03CC-B8B0D8A6FAEF}"/>
              </a:ext>
            </a:extLst>
          </p:cNvPr>
          <p:cNvSpPr>
            <a:spLocks noGrp="1"/>
          </p:cNvSpPr>
          <p:nvPr>
            <p:ph type="body" sz="quarter" idx="4294967295"/>
          </p:nvPr>
        </p:nvSpPr>
        <p:spPr>
          <a:xfrm>
            <a:off x="478371" y="6374295"/>
            <a:ext cx="5616041" cy="350733"/>
          </a:xfrm>
        </p:spPr>
        <p:txBody>
          <a:bodyPr>
            <a:noAutofit/>
          </a:bodyPr>
          <a:lstStyle/>
          <a:p>
            <a:pPr marL="0" indent="0">
              <a:buNone/>
            </a:pPr>
            <a:r>
              <a:rPr lang="en-US" sz="1800"/>
              <a:t>(Hawken, 2021)</a:t>
            </a:r>
          </a:p>
          <a:p>
            <a:pPr marL="0" indent="0">
              <a:buNone/>
            </a:pPr>
            <a:endParaRPr lang="en-US"/>
          </a:p>
        </p:txBody>
      </p:sp>
    </p:spTree>
    <p:extLst>
      <p:ext uri="{BB962C8B-B14F-4D97-AF65-F5344CB8AC3E}">
        <p14:creationId xmlns:p14="http://schemas.microsoft.com/office/powerpoint/2010/main" val="625789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098F3-1E59-2073-D986-4A152650704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2E0CEED-1040-9926-DF3A-030CBC6720C4}"/>
              </a:ext>
            </a:extLst>
          </p:cNvPr>
          <p:cNvSpPr>
            <a:spLocks noGrp="1"/>
          </p:cNvSpPr>
          <p:nvPr>
            <p:ph type="title"/>
          </p:nvPr>
        </p:nvSpPr>
        <p:spPr/>
        <p:txBody>
          <a:bodyPr anchor="ctr">
            <a:normAutofit/>
          </a:bodyPr>
          <a:lstStyle/>
          <a:p>
            <a:r>
              <a:rPr lang="en-US"/>
              <a:t>Home Check-In</a:t>
            </a:r>
          </a:p>
        </p:txBody>
      </p:sp>
      <p:sp>
        <p:nvSpPr>
          <p:cNvPr id="4" name="Picture Placeholder 3">
            <a:extLst>
              <a:ext uri="{FF2B5EF4-FFF2-40B4-BE49-F238E27FC236}">
                <a16:creationId xmlns:a16="http://schemas.microsoft.com/office/drawing/2014/main" id="{42F8D795-32EF-2301-F363-D901069176DA}"/>
              </a:ext>
              <a:ext uri="{C183D7F6-B498-43B3-948B-1728B52AA6E4}">
                <adec:decorative xmlns:adec="http://schemas.microsoft.com/office/drawing/2017/decorative" val="1"/>
              </a:ext>
            </a:extLst>
          </p:cNvPr>
          <p:cNvSpPr>
            <a:spLocks noGrp="1"/>
          </p:cNvSpPr>
          <p:nvPr>
            <p:ph type="pic" sz="quarter" idx="10"/>
          </p:nvPr>
        </p:nvSpPr>
        <p:spPr/>
        <p:txBody>
          <a:bodyPr/>
          <a:lstStyle/>
          <a:p>
            <a:endParaRPr lang="en-US"/>
          </a:p>
        </p:txBody>
      </p:sp>
      <p:pic>
        <p:nvPicPr>
          <p:cNvPr id="3" name="Picture 2" descr="Shows the daily Check-In/Check-Out cycle: morning check-in, instruction and feedback during the day, afternoon check-out, and home check-in.This one highlights the Home Check-In.&#10;">
            <a:extLst>
              <a:ext uri="{FF2B5EF4-FFF2-40B4-BE49-F238E27FC236}">
                <a16:creationId xmlns:a16="http://schemas.microsoft.com/office/drawing/2014/main" id="{2673E69D-AD35-7F5B-C9AA-B2F78D46195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86399" y="1261258"/>
            <a:ext cx="4575707" cy="4335483"/>
          </a:xfrm>
          <a:prstGeom prst="rect">
            <a:avLst/>
          </a:prstGeom>
          <a:noFill/>
        </p:spPr>
      </p:pic>
      <p:sp>
        <p:nvSpPr>
          <p:cNvPr id="2" name="Footer Placeholder 1">
            <a:extLst>
              <a:ext uri="{FF2B5EF4-FFF2-40B4-BE49-F238E27FC236}">
                <a16:creationId xmlns:a16="http://schemas.microsoft.com/office/drawing/2014/main" id="{4F738536-5B3D-1B2B-C170-896FD1AAF2B1}"/>
              </a:ext>
              <a:ext uri="{C183D7F6-B498-43B3-948B-1728B52AA6E4}">
                <adec:decorative xmlns:adec="http://schemas.microsoft.com/office/drawing/2017/decorative" val="1"/>
              </a:ext>
            </a:extLst>
          </p:cNvPr>
          <p:cNvSpPr>
            <a:spLocks noGrp="1"/>
          </p:cNvSpPr>
          <p:nvPr>
            <p:ph type="ftr" sz="quarter" idx="11"/>
          </p:nvPr>
        </p:nvSpPr>
        <p:spPr/>
        <p:txBody>
          <a:bodyPr anchor="ctr">
            <a:normAutofit/>
          </a:bodyPr>
          <a:lstStyle/>
          <a:p>
            <a:pPr>
              <a:lnSpc>
                <a:spcPct val="90000"/>
              </a:lnSpc>
              <a:spcAft>
                <a:spcPts val="600"/>
              </a:spcAft>
            </a:pPr>
            <a:r>
              <a:rPr lang="en-US"/>
              <a:t>© Tennessee Department of Education </a:t>
            </a:r>
            <a:endParaRPr lang="id-ID"/>
          </a:p>
          <a:p>
            <a:pPr>
              <a:lnSpc>
                <a:spcPct val="90000"/>
              </a:lnSpc>
              <a:spcAft>
                <a:spcPts val="600"/>
              </a:spcAft>
            </a:pPr>
            <a:endParaRPr lang="en-US"/>
          </a:p>
        </p:txBody>
      </p:sp>
    </p:spTree>
    <p:extLst>
      <p:ext uri="{BB962C8B-B14F-4D97-AF65-F5344CB8AC3E}">
        <p14:creationId xmlns:p14="http://schemas.microsoft.com/office/powerpoint/2010/main" val="2257441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E1F5F-8E96-4541-FB75-F3A92C75B373}"/>
              </a:ext>
            </a:extLst>
          </p:cNvPr>
          <p:cNvSpPr>
            <a:spLocks noGrp="1"/>
          </p:cNvSpPr>
          <p:nvPr>
            <p:ph type="title"/>
          </p:nvPr>
        </p:nvSpPr>
        <p:spPr/>
        <p:txBody>
          <a:bodyPr/>
          <a:lstStyle/>
          <a:p>
            <a:r>
              <a:rPr lang="en-US"/>
              <a:t>Agenda</a:t>
            </a:r>
          </a:p>
        </p:txBody>
      </p:sp>
      <p:sp>
        <p:nvSpPr>
          <p:cNvPr id="3" name="Text Placeholder 2">
            <a:extLst>
              <a:ext uri="{FF2B5EF4-FFF2-40B4-BE49-F238E27FC236}">
                <a16:creationId xmlns:a16="http://schemas.microsoft.com/office/drawing/2014/main" id="{C1A4AEC5-2FCB-8EA7-06F1-DAF09378DD15}"/>
              </a:ext>
            </a:extLst>
          </p:cNvPr>
          <p:cNvSpPr>
            <a:spLocks noGrp="1"/>
          </p:cNvSpPr>
          <p:nvPr>
            <p:ph type="body" sz="quarter" idx="10"/>
          </p:nvPr>
        </p:nvSpPr>
        <p:spPr/>
        <p:txBody>
          <a:bodyPr/>
          <a:lstStyle/>
          <a:p>
            <a:r>
              <a:rPr lang="en-US"/>
              <a:t>Welcome and Attendance</a:t>
            </a:r>
          </a:p>
          <a:p>
            <a:pPr marL="192405" indent="-192405"/>
            <a:r>
              <a:rPr lang="en-US">
                <a:latin typeface="Arial"/>
                <a:ea typeface="Open Sans Light"/>
                <a:cs typeface="Arial"/>
              </a:rPr>
              <a:t>Linking Tier I Instruction and Tier II Intervention</a:t>
            </a:r>
          </a:p>
          <a:p>
            <a:r>
              <a:rPr lang="en-US"/>
              <a:t>Intervention Overview</a:t>
            </a:r>
          </a:p>
          <a:p>
            <a:r>
              <a:rPr lang="en-US"/>
              <a:t>Implementation</a:t>
            </a:r>
          </a:p>
          <a:p>
            <a:r>
              <a:rPr lang="en-US"/>
              <a:t>Implementation Tips</a:t>
            </a:r>
          </a:p>
          <a:p>
            <a:r>
              <a:rPr lang="en-US"/>
              <a:t>Resources</a:t>
            </a:r>
          </a:p>
          <a:p>
            <a:pPr marL="0" indent="0">
              <a:buNone/>
            </a:pPr>
            <a:endParaRPr lang="en-US"/>
          </a:p>
        </p:txBody>
      </p:sp>
      <p:sp>
        <p:nvSpPr>
          <p:cNvPr id="4" name="Footer Placeholder 3">
            <a:extLst>
              <a:ext uri="{FF2B5EF4-FFF2-40B4-BE49-F238E27FC236}">
                <a16:creationId xmlns:a16="http://schemas.microsoft.com/office/drawing/2014/main" id="{0777BA12-4A7B-7A81-B4D2-DADB73442A7B}"/>
              </a:ext>
              <a:ext uri="{C183D7F6-B498-43B3-948B-1728B52AA6E4}">
                <adec:decorative xmlns:adec="http://schemas.microsoft.com/office/drawing/2017/decorative" val="1"/>
              </a:ext>
            </a:extLst>
          </p:cNvPr>
          <p:cNvSpPr>
            <a:spLocks noGrp="1"/>
          </p:cNvSpPr>
          <p:nvPr>
            <p:ph type="ftr" sz="quarter" idx="12"/>
          </p:nvPr>
        </p:nvSpPr>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227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F1B87-5881-053D-029C-59732A7F9196}"/>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D65F5AA9-78A9-D7FF-D4D1-F121821D07D5}"/>
              </a:ext>
            </a:extLst>
          </p:cNvPr>
          <p:cNvSpPr>
            <a:spLocks noGrp="1"/>
          </p:cNvSpPr>
          <p:nvPr>
            <p:ph type="title"/>
          </p:nvPr>
        </p:nvSpPr>
        <p:spPr/>
        <p:txBody>
          <a:bodyPr/>
          <a:lstStyle/>
          <a:p>
            <a:r>
              <a:rPr lang="en-US" sz="3600"/>
              <a:t>Home Check-In Roles and Responsibilities</a:t>
            </a:r>
            <a:endParaRPr lang="en-US"/>
          </a:p>
        </p:txBody>
      </p:sp>
      <p:sp>
        <p:nvSpPr>
          <p:cNvPr id="18" name="Content Placeholder 4">
            <a:extLst>
              <a:ext uri="{FF2B5EF4-FFF2-40B4-BE49-F238E27FC236}">
                <a16:creationId xmlns:a16="http://schemas.microsoft.com/office/drawing/2014/main" id="{FFD7A2E5-E0FE-D2DB-CE57-0D7BCA213625}"/>
              </a:ext>
            </a:extLst>
          </p:cNvPr>
          <p:cNvSpPr>
            <a:spLocks noGrp="1"/>
          </p:cNvSpPr>
          <p:nvPr>
            <p:ph sz="quarter" idx="13"/>
          </p:nvPr>
        </p:nvSpPr>
        <p:spPr>
          <a:xfrm>
            <a:off x="609441" y="1422499"/>
            <a:ext cx="2911475" cy="660400"/>
          </a:xfrm>
        </p:spPr>
        <p:txBody>
          <a:bodyPr anchor="ctr"/>
          <a:lstStyle/>
          <a:p>
            <a:pPr marL="0" indent="0">
              <a:buNone/>
            </a:pPr>
            <a:r>
              <a:rPr lang="en-US" b="1"/>
              <a:t>Role</a:t>
            </a:r>
            <a:endParaRPr lang="en-US"/>
          </a:p>
        </p:txBody>
      </p:sp>
      <p:sp>
        <p:nvSpPr>
          <p:cNvPr id="13" name="Content Placeholder 12">
            <a:extLst>
              <a:ext uri="{FF2B5EF4-FFF2-40B4-BE49-F238E27FC236}">
                <a16:creationId xmlns:a16="http://schemas.microsoft.com/office/drawing/2014/main" id="{F574BA40-7503-63B1-5FF1-00FB1D5955FD}"/>
              </a:ext>
            </a:extLst>
          </p:cNvPr>
          <p:cNvSpPr>
            <a:spLocks noGrp="1"/>
          </p:cNvSpPr>
          <p:nvPr>
            <p:ph sz="quarter" idx="14"/>
          </p:nvPr>
        </p:nvSpPr>
        <p:spPr>
          <a:xfrm>
            <a:off x="3520916" y="1422498"/>
            <a:ext cx="8066522" cy="660401"/>
          </a:xfrm>
        </p:spPr>
        <p:txBody>
          <a:bodyPr anchor="ctr"/>
          <a:lstStyle/>
          <a:p>
            <a:pPr marL="0" indent="0">
              <a:buNone/>
            </a:pPr>
            <a:r>
              <a:rPr lang="en-US" b="1"/>
              <a:t>Responsibilities</a:t>
            </a:r>
            <a:endParaRPr lang="en-US"/>
          </a:p>
        </p:txBody>
      </p:sp>
      <p:sp>
        <p:nvSpPr>
          <p:cNvPr id="14" name="Content Placeholder 13">
            <a:extLst>
              <a:ext uri="{FF2B5EF4-FFF2-40B4-BE49-F238E27FC236}">
                <a16:creationId xmlns:a16="http://schemas.microsoft.com/office/drawing/2014/main" id="{CEB4C528-3FFD-AEAE-34CA-C0B70AAF9B6F}"/>
              </a:ext>
            </a:extLst>
          </p:cNvPr>
          <p:cNvSpPr>
            <a:spLocks noGrp="1"/>
          </p:cNvSpPr>
          <p:nvPr>
            <p:ph sz="quarter" idx="15"/>
          </p:nvPr>
        </p:nvSpPr>
        <p:spPr>
          <a:xfrm>
            <a:off x="830804" y="2809688"/>
            <a:ext cx="2911475" cy="660400"/>
          </a:xfrm>
        </p:spPr>
        <p:txBody>
          <a:bodyPr/>
          <a:lstStyle/>
          <a:p>
            <a:pPr marL="0" indent="0">
              <a:buNone/>
            </a:pPr>
            <a:r>
              <a:rPr lang="en-US" b="1"/>
              <a:t>Mentor</a:t>
            </a:r>
            <a:endParaRPr lang="en-US"/>
          </a:p>
        </p:txBody>
      </p:sp>
      <p:sp>
        <p:nvSpPr>
          <p:cNvPr id="15" name="Content Placeholder 14">
            <a:extLst>
              <a:ext uri="{FF2B5EF4-FFF2-40B4-BE49-F238E27FC236}">
                <a16:creationId xmlns:a16="http://schemas.microsoft.com/office/drawing/2014/main" id="{0FB2B6D7-4785-4CF5-FCEA-D1994046310E}"/>
              </a:ext>
            </a:extLst>
          </p:cNvPr>
          <p:cNvSpPr>
            <a:spLocks noGrp="1"/>
          </p:cNvSpPr>
          <p:nvPr>
            <p:ph sz="quarter" idx="16"/>
          </p:nvPr>
        </p:nvSpPr>
        <p:spPr>
          <a:xfrm>
            <a:off x="3632132" y="2548981"/>
            <a:ext cx="8066522" cy="1846614"/>
          </a:xfrm>
        </p:spPr>
        <p:txBody>
          <a:bodyPr>
            <a:normAutofit/>
          </a:bodyPr>
          <a:lstStyle/>
          <a:p>
            <a:pPr marL="457200" indent="-457200">
              <a:lnSpc>
                <a:spcPct val="110000"/>
              </a:lnSpc>
              <a:spcBef>
                <a:spcPts val="700"/>
              </a:spcBef>
              <a:buFont typeface="+mj-lt"/>
              <a:buAutoNum type="arabicPeriod"/>
              <a:tabLst/>
            </a:pPr>
            <a:r>
              <a:rPr lang="en-US">
                <a:latin typeface="Arial"/>
                <a:cs typeface="Arial"/>
              </a:rPr>
              <a:t>Takes the Home Communication Report home</a:t>
            </a:r>
          </a:p>
          <a:p>
            <a:pPr marL="457200" indent="-457200">
              <a:lnSpc>
                <a:spcPct val="110000"/>
              </a:lnSpc>
              <a:spcBef>
                <a:spcPts val="700"/>
              </a:spcBef>
              <a:buFont typeface="+mj-lt"/>
              <a:buAutoNum type="arabicPeriod"/>
              <a:tabLst/>
            </a:pPr>
            <a:r>
              <a:rPr lang="en-US">
                <a:latin typeface="Arial"/>
                <a:cs typeface="Arial"/>
              </a:rPr>
              <a:t>Returns the form, signed, to school</a:t>
            </a:r>
          </a:p>
        </p:txBody>
      </p:sp>
      <p:sp>
        <p:nvSpPr>
          <p:cNvPr id="16" name="Content Placeholder 15">
            <a:extLst>
              <a:ext uri="{FF2B5EF4-FFF2-40B4-BE49-F238E27FC236}">
                <a16:creationId xmlns:a16="http://schemas.microsoft.com/office/drawing/2014/main" id="{B0217BF0-C3E0-A396-1034-EF0430F8F63E}"/>
              </a:ext>
            </a:extLst>
          </p:cNvPr>
          <p:cNvSpPr>
            <a:spLocks noGrp="1"/>
          </p:cNvSpPr>
          <p:nvPr>
            <p:ph sz="quarter" idx="17"/>
          </p:nvPr>
        </p:nvSpPr>
        <p:spPr>
          <a:xfrm>
            <a:off x="830804" y="4752962"/>
            <a:ext cx="2911475" cy="660400"/>
          </a:xfrm>
        </p:spPr>
        <p:txBody>
          <a:bodyPr/>
          <a:lstStyle/>
          <a:p>
            <a:pPr marL="0" indent="0">
              <a:buNone/>
            </a:pPr>
            <a:r>
              <a:rPr lang="en-US" b="1"/>
              <a:t>Student</a:t>
            </a:r>
          </a:p>
        </p:txBody>
      </p:sp>
      <p:sp>
        <p:nvSpPr>
          <p:cNvPr id="17" name="Content Placeholder 16">
            <a:extLst>
              <a:ext uri="{FF2B5EF4-FFF2-40B4-BE49-F238E27FC236}">
                <a16:creationId xmlns:a16="http://schemas.microsoft.com/office/drawing/2014/main" id="{3C10363E-D629-C644-8C2E-6884E6B3CFCF}"/>
              </a:ext>
            </a:extLst>
          </p:cNvPr>
          <p:cNvSpPr>
            <a:spLocks noGrp="1"/>
          </p:cNvSpPr>
          <p:nvPr>
            <p:ph sz="quarter" idx="18"/>
          </p:nvPr>
        </p:nvSpPr>
        <p:spPr>
          <a:xfrm>
            <a:off x="3632132" y="4364964"/>
            <a:ext cx="7512948" cy="1572642"/>
          </a:xfrm>
        </p:spPr>
        <p:txBody>
          <a:bodyPr>
            <a:normAutofit/>
          </a:bodyPr>
          <a:lstStyle/>
          <a:p>
            <a:pPr marL="457200" lvl="0" indent="-457200">
              <a:lnSpc>
                <a:spcPct val="100000"/>
              </a:lnSpc>
              <a:spcBef>
                <a:spcPts val="700"/>
              </a:spcBef>
              <a:buClr>
                <a:srgbClr val="000000"/>
              </a:buClr>
              <a:buFont typeface="+mj-lt"/>
              <a:buAutoNum type="arabicPeriod"/>
              <a:defRPr/>
            </a:pPr>
            <a:r>
              <a:rPr lang="en-US">
                <a:latin typeface="Arial"/>
                <a:cs typeface="Arial"/>
              </a:rPr>
              <a:t>Reviews the Home Communication Form</a:t>
            </a:r>
          </a:p>
          <a:p>
            <a:pPr marL="457200" indent="-457200">
              <a:lnSpc>
                <a:spcPct val="100000"/>
              </a:lnSpc>
              <a:spcBef>
                <a:spcPts val="700"/>
              </a:spcBef>
              <a:buFont typeface="+mj-lt"/>
              <a:buAutoNum type="arabicPeriod"/>
            </a:pPr>
            <a:r>
              <a:rPr lang="en-US">
                <a:latin typeface="Arial"/>
                <a:cs typeface="Arial"/>
              </a:rPr>
              <a:t>Provides positive feedback</a:t>
            </a:r>
          </a:p>
          <a:p>
            <a:pPr marL="457200" indent="-457200">
              <a:lnSpc>
                <a:spcPct val="100000"/>
              </a:lnSpc>
              <a:spcBef>
                <a:spcPts val="700"/>
              </a:spcBef>
              <a:buFont typeface="+mj-lt"/>
              <a:buAutoNum type="arabicPeriod"/>
            </a:pPr>
            <a:r>
              <a:rPr lang="en-US">
                <a:latin typeface="Arial"/>
                <a:cs typeface="Arial"/>
              </a:rPr>
              <a:t>Signs the form</a:t>
            </a:r>
          </a:p>
        </p:txBody>
      </p:sp>
      <p:cxnSp>
        <p:nvCxnSpPr>
          <p:cNvPr id="19" name="Straight Connector 18">
            <a:extLst>
              <a:ext uri="{FF2B5EF4-FFF2-40B4-BE49-F238E27FC236}">
                <a16:creationId xmlns:a16="http://schemas.microsoft.com/office/drawing/2014/main" id="{F23699C1-73EA-6633-FF93-FD6D1484EDF4}"/>
              </a:ext>
              <a:ext uri="{C183D7F6-B498-43B3-948B-1728B52AA6E4}">
                <adec:decorative xmlns:adec="http://schemas.microsoft.com/office/drawing/2017/decorative" val="1"/>
              </a:ext>
            </a:extLst>
          </p:cNvPr>
          <p:cNvCxnSpPr>
            <a:cxnSpLocks/>
          </p:cNvCxnSpPr>
          <p:nvPr/>
        </p:nvCxnSpPr>
        <p:spPr>
          <a:xfrm>
            <a:off x="830804" y="3958279"/>
            <a:ext cx="1019500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0EFD6F17-CB7F-ABE7-F905-7B4C6CAF70E7}"/>
              </a:ext>
            </a:extLst>
          </p:cNvPr>
          <p:cNvSpPr>
            <a:spLocks noGrp="1"/>
          </p:cNvSpPr>
          <p:nvPr>
            <p:ph type="body" sz="quarter" idx="4294967295"/>
          </p:nvPr>
        </p:nvSpPr>
        <p:spPr>
          <a:xfrm>
            <a:off x="478371" y="6374295"/>
            <a:ext cx="5616041" cy="350733"/>
          </a:xfrm>
        </p:spPr>
        <p:txBody>
          <a:bodyPr>
            <a:noAutofit/>
          </a:bodyPr>
          <a:lstStyle/>
          <a:p>
            <a:pPr marL="0" indent="0">
              <a:buNone/>
            </a:pPr>
            <a:r>
              <a:rPr lang="en-US" sz="1800"/>
              <a:t>(Hawken, 2021)</a:t>
            </a:r>
          </a:p>
          <a:p>
            <a:pPr marL="0" indent="0">
              <a:buNone/>
            </a:pPr>
            <a:endParaRPr lang="en-US"/>
          </a:p>
        </p:txBody>
      </p:sp>
    </p:spTree>
    <p:extLst>
      <p:ext uri="{BB962C8B-B14F-4D97-AF65-F5344CB8AC3E}">
        <p14:creationId xmlns:p14="http://schemas.microsoft.com/office/powerpoint/2010/main" val="381587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88409-F1FC-B966-5D88-BC049C485B20}"/>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A480854C-998F-109C-3261-8A950613881B}"/>
              </a:ext>
            </a:extLst>
          </p:cNvPr>
          <p:cNvSpPr>
            <a:spLocks noGrp="1"/>
          </p:cNvSpPr>
          <p:nvPr>
            <p:ph type="title"/>
          </p:nvPr>
        </p:nvSpPr>
        <p:spPr/>
        <p:txBody>
          <a:bodyPr/>
          <a:lstStyle/>
          <a:p>
            <a:r>
              <a:rPr lang="en-US"/>
              <a:t>Q&amp;A </a:t>
            </a:r>
          </a:p>
        </p:txBody>
      </p:sp>
      <p:sp>
        <p:nvSpPr>
          <p:cNvPr id="19" name="Content Placeholder 18">
            <a:extLst>
              <a:ext uri="{FF2B5EF4-FFF2-40B4-BE49-F238E27FC236}">
                <a16:creationId xmlns:a16="http://schemas.microsoft.com/office/drawing/2014/main" id="{4E9CC78D-4DDE-367E-89CE-8E4DD260597D}"/>
              </a:ext>
            </a:extLst>
          </p:cNvPr>
          <p:cNvSpPr>
            <a:spLocks noGrp="1"/>
          </p:cNvSpPr>
          <p:nvPr>
            <p:ph sz="quarter" idx="16"/>
          </p:nvPr>
        </p:nvSpPr>
        <p:spPr>
          <a:xfrm>
            <a:off x="6094412" y="2840388"/>
            <a:ext cx="4378076" cy="2315200"/>
          </a:xfrm>
        </p:spPr>
        <p:txBody>
          <a:bodyPr/>
          <a:lstStyle/>
          <a:p>
            <a:pPr marL="0" indent="0">
              <a:buNone/>
            </a:pPr>
            <a:r>
              <a:rPr lang="en-US">
                <a:latin typeface="Arial"/>
                <a:cs typeface="Arial"/>
              </a:rPr>
              <a:t>Do you have any questions regarding the Check-In/Check-Out process?</a:t>
            </a:r>
            <a:endParaRPr lang="en-US"/>
          </a:p>
          <a:p>
            <a:pPr marL="0" indent="0">
              <a:buNone/>
            </a:pPr>
            <a:endParaRPr lang="en-US"/>
          </a:p>
        </p:txBody>
      </p:sp>
      <p:grpSp>
        <p:nvGrpSpPr>
          <p:cNvPr id="12" name="Group 11">
            <a:extLst>
              <a:ext uri="{FF2B5EF4-FFF2-40B4-BE49-F238E27FC236}">
                <a16:creationId xmlns:a16="http://schemas.microsoft.com/office/drawing/2014/main" id="{77844F66-B0E0-F27D-3BCC-4B380062852B}"/>
              </a:ext>
              <a:ext uri="{C183D7F6-B498-43B3-948B-1728B52AA6E4}">
                <adec:decorative xmlns:adec="http://schemas.microsoft.com/office/drawing/2017/decorative" val="1"/>
              </a:ext>
            </a:extLst>
          </p:cNvPr>
          <p:cNvGrpSpPr/>
          <p:nvPr/>
        </p:nvGrpSpPr>
        <p:grpSpPr>
          <a:xfrm>
            <a:off x="1091186" y="2286000"/>
            <a:ext cx="1973788" cy="2286000"/>
            <a:chOff x="1301606" y="2136092"/>
            <a:chExt cx="1973788" cy="2286000"/>
          </a:xfrm>
        </p:grpSpPr>
        <p:pic>
          <p:nvPicPr>
            <p:cNvPr id="13" name="Picture 12" descr="Icon&#10;&#10;Description automatically generated">
              <a:extLst>
                <a:ext uri="{FF2B5EF4-FFF2-40B4-BE49-F238E27FC236}">
                  <a16:creationId xmlns:a16="http://schemas.microsoft.com/office/drawing/2014/main" id="{21FB6AFB-5214-DFA0-48E0-B4CC69A67469}"/>
                </a:ext>
              </a:extLst>
            </p:cNvPr>
            <p:cNvPicPr>
              <a:picLocks noChangeAspect="1" noChangeArrowheads="1"/>
            </p:cNvPicPr>
            <p:nvPr/>
          </p:nvPicPr>
          <p:blipFill>
            <a:blip r:embed="rId3" cstate="print">
              <a:duotone>
                <a:srgbClr val="0E2B5A">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1301606" y="2136092"/>
              <a:ext cx="1973788" cy="2286000"/>
            </a:xfrm>
            <a:prstGeom prst="rect">
              <a:avLst/>
            </a:prstGeom>
            <a:noFill/>
            <a:effectLst>
              <a:outerShdw blurRad="63500" dist="39703"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6A0BDEA-83E1-C2DA-4A8A-6B23E0C933BC}"/>
                </a:ext>
              </a:extLst>
            </p:cNvPr>
            <p:cNvSpPr/>
            <p:nvPr/>
          </p:nvSpPr>
          <p:spPr>
            <a:xfrm>
              <a:off x="1373863" y="2219318"/>
              <a:ext cx="1841883" cy="2113637"/>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pic>
          <p:nvPicPr>
            <p:cNvPr id="15" name="Picture 14" descr="A blue and white chat bubbles&#10;&#10;Description automatically generated">
              <a:extLst>
                <a:ext uri="{FF2B5EF4-FFF2-40B4-BE49-F238E27FC236}">
                  <a16:creationId xmlns:a16="http://schemas.microsoft.com/office/drawing/2014/main" id="{C489B7D3-39D2-B3DA-858E-149EA35EE7F6}"/>
                </a:ext>
              </a:extLst>
            </p:cNvPr>
            <p:cNvPicPr>
              <a:picLocks noChangeAspect="1"/>
            </p:cNvPicPr>
            <p:nvPr/>
          </p:nvPicPr>
          <p:blipFill>
            <a:blip r:embed="rId4"/>
            <a:stretch>
              <a:fillRect/>
            </a:stretch>
          </p:blipFill>
          <p:spPr>
            <a:xfrm>
              <a:off x="1419225" y="2487369"/>
              <a:ext cx="1733550" cy="1581150"/>
            </a:xfrm>
            <a:prstGeom prst="rect">
              <a:avLst/>
            </a:prstGeom>
          </p:spPr>
        </p:pic>
      </p:grpSp>
      <p:sp>
        <p:nvSpPr>
          <p:cNvPr id="3" name="Footer Placeholder 2">
            <a:extLst>
              <a:ext uri="{FF2B5EF4-FFF2-40B4-BE49-F238E27FC236}">
                <a16:creationId xmlns:a16="http://schemas.microsoft.com/office/drawing/2014/main" id="{93BE1751-BB77-7EEC-1505-5296FA6B4595}"/>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4007953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39F1B-527E-A7A6-D5D0-F7581F54370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319A943-589A-B326-9F43-1FC7AD7A186F}"/>
              </a:ext>
            </a:extLst>
          </p:cNvPr>
          <p:cNvSpPr>
            <a:spLocks noGrp="1"/>
          </p:cNvSpPr>
          <p:nvPr>
            <p:ph type="title"/>
          </p:nvPr>
        </p:nvSpPr>
        <p:spPr/>
        <p:txBody>
          <a:bodyPr>
            <a:normAutofit/>
          </a:bodyPr>
          <a:lstStyle/>
          <a:p>
            <a:r>
              <a:rPr lang="en-US" sz="3600"/>
              <a:t>Implementation Tips</a:t>
            </a:r>
          </a:p>
        </p:txBody>
      </p:sp>
      <p:sp>
        <p:nvSpPr>
          <p:cNvPr id="2" name="Footer Placeholder 1">
            <a:extLst>
              <a:ext uri="{FF2B5EF4-FFF2-40B4-BE49-F238E27FC236}">
                <a16:creationId xmlns:a16="http://schemas.microsoft.com/office/drawing/2014/main" id="{227F8B6A-8DCF-F6F1-D278-37DC640980B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3964650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FC6BAA-CA25-143C-0065-F3445CD09568}"/>
              </a:ext>
            </a:extLst>
          </p:cNvPr>
          <p:cNvSpPr>
            <a:spLocks noGrp="1"/>
          </p:cNvSpPr>
          <p:nvPr>
            <p:ph type="title"/>
          </p:nvPr>
        </p:nvSpPr>
        <p:spPr/>
        <p:txBody>
          <a:bodyPr/>
          <a:lstStyle/>
          <a:p>
            <a:r>
              <a:rPr lang="en-US"/>
              <a:t>How to Implement </a:t>
            </a:r>
          </a:p>
        </p:txBody>
      </p:sp>
      <p:sp>
        <p:nvSpPr>
          <p:cNvPr id="6" name="Text Placeholder 5">
            <a:extLst>
              <a:ext uri="{FF2B5EF4-FFF2-40B4-BE49-F238E27FC236}">
                <a16:creationId xmlns:a16="http://schemas.microsoft.com/office/drawing/2014/main" id="{CC8B5F17-2F87-EB18-2D4E-1D9FBBEDCABD}"/>
              </a:ext>
            </a:extLst>
          </p:cNvPr>
          <p:cNvSpPr>
            <a:spLocks noGrp="1"/>
          </p:cNvSpPr>
          <p:nvPr>
            <p:ph type="body" sz="quarter" idx="10"/>
          </p:nvPr>
        </p:nvSpPr>
        <p:spPr/>
        <p:txBody>
          <a:bodyPr>
            <a:normAutofit lnSpcReduction="10000"/>
          </a:bodyPr>
          <a:lstStyle/>
          <a:p>
            <a:r>
              <a:rPr lang="en-US">
                <a:latin typeface="Arial"/>
                <a:cs typeface="Arial"/>
              </a:rPr>
              <a:t>Create a Daily Progress Report with connections to schoolwide behavioral expectations.</a:t>
            </a:r>
          </a:p>
          <a:p>
            <a:r>
              <a:rPr lang="en-US">
                <a:latin typeface="Arial"/>
                <a:cs typeface="Arial"/>
              </a:rPr>
              <a:t>Offer Daily Progress Report templates with pictures instead of words.</a:t>
            </a:r>
          </a:p>
          <a:p>
            <a:r>
              <a:rPr lang="en-US">
                <a:latin typeface="Arial"/>
                <a:cs typeface="Arial"/>
              </a:rPr>
              <a:t>Add incentives to strengthen participation in the intervention, including no-cost reward options.</a:t>
            </a:r>
          </a:p>
          <a:p>
            <a:r>
              <a:rPr lang="en-US">
                <a:latin typeface="Arial"/>
                <a:cs typeface="Arial"/>
              </a:rPr>
              <a:t>Create an information packet to share with students and families.</a:t>
            </a:r>
          </a:p>
          <a:p>
            <a:r>
              <a:rPr lang="en-US">
                <a:latin typeface="Arial"/>
                <a:cs typeface="Arial"/>
              </a:rPr>
              <a:t>Plan for implementation on atypical school days.</a:t>
            </a:r>
          </a:p>
          <a:p>
            <a:r>
              <a:rPr lang="en-US">
                <a:latin typeface="Arial"/>
                <a:cs typeface="Arial"/>
              </a:rPr>
              <a:t>Consider locating morning check-ins and afternoon check-outs in easily accessible and semi-private areas, especially for secondary students. </a:t>
            </a:r>
          </a:p>
          <a:p>
            <a:pPr marL="0" indent="0">
              <a:buNone/>
            </a:pPr>
            <a:endParaRPr lang="en-US"/>
          </a:p>
        </p:txBody>
      </p:sp>
      <p:sp>
        <p:nvSpPr>
          <p:cNvPr id="4" name="Footer Placeholder 3">
            <a:extLst>
              <a:ext uri="{FF2B5EF4-FFF2-40B4-BE49-F238E27FC236}">
                <a16:creationId xmlns:a16="http://schemas.microsoft.com/office/drawing/2014/main" id="{C68B3E1B-5638-9D45-CA1E-21168ADB439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1019478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462FA-5D71-7944-6DCF-438DBE3512F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0A796DA-0A35-DE53-A414-58F8C52DD6BB}"/>
              </a:ext>
            </a:extLst>
          </p:cNvPr>
          <p:cNvSpPr>
            <a:spLocks noGrp="1"/>
          </p:cNvSpPr>
          <p:nvPr>
            <p:ph type="title"/>
          </p:nvPr>
        </p:nvSpPr>
        <p:spPr/>
        <p:txBody>
          <a:bodyPr/>
          <a:lstStyle/>
          <a:p>
            <a:r>
              <a:rPr lang="en-US"/>
              <a:t>Bramble Elementary Example</a:t>
            </a:r>
          </a:p>
        </p:txBody>
      </p:sp>
      <p:sp>
        <p:nvSpPr>
          <p:cNvPr id="6" name="Text Placeholder 5">
            <a:extLst>
              <a:ext uri="{FF2B5EF4-FFF2-40B4-BE49-F238E27FC236}">
                <a16:creationId xmlns:a16="http://schemas.microsoft.com/office/drawing/2014/main" id="{DC6D200B-4268-16B7-15F2-B680E0BC5F10}"/>
              </a:ext>
            </a:extLst>
          </p:cNvPr>
          <p:cNvSpPr>
            <a:spLocks noGrp="1"/>
          </p:cNvSpPr>
          <p:nvPr>
            <p:ph type="body" sz="quarter" idx="10"/>
          </p:nvPr>
        </p:nvSpPr>
        <p:spPr/>
        <p:txBody>
          <a:bodyPr>
            <a:normAutofit lnSpcReduction="10000"/>
          </a:bodyPr>
          <a:lstStyle/>
          <a:p>
            <a:pPr marL="0" indent="0">
              <a:buNone/>
            </a:pPr>
            <a:r>
              <a:rPr lang="en-US"/>
              <a:t>Reinforcers for Check In Check out at Bramble Elementary are  as follows: </a:t>
            </a:r>
          </a:p>
          <a:p>
            <a:r>
              <a:rPr lang="en-US"/>
              <a:t>Check-In-  Students will receive Bramble </a:t>
            </a:r>
            <a:r>
              <a:rPr lang="en-US" err="1"/>
              <a:t>Bucks.</a:t>
            </a:r>
            <a:r>
              <a:rPr lang="en-US"/>
              <a:t> </a:t>
            </a:r>
          </a:p>
          <a:p>
            <a:r>
              <a:rPr lang="en-US"/>
              <a:t>Check-Out - Students will receive Bramble </a:t>
            </a:r>
            <a:r>
              <a:rPr lang="en-US" err="1"/>
              <a:t>Bucks.</a:t>
            </a:r>
            <a:endParaRPr lang="en-US"/>
          </a:p>
          <a:p>
            <a:r>
              <a:rPr lang="en-US"/>
              <a:t>Daily Goal-  Students will pull a stick from their “reinforcer honey pot” at the end of the day if they met their daily goal. The reinforcer honey pot was created with items they would like to earn from a preference assessment. </a:t>
            </a:r>
          </a:p>
          <a:p>
            <a:r>
              <a:rPr lang="en-US"/>
              <a:t>Weekly Goal- Students will have their name written on the Bramble Bee and posted on the “Best Behavior” bulletin board and will be invited to eat lunch with their Mentor and a friend if they meet their goal for a cumulative total of 5 school days. </a:t>
            </a:r>
          </a:p>
        </p:txBody>
      </p:sp>
      <p:sp>
        <p:nvSpPr>
          <p:cNvPr id="7" name="Text Placeholder 6">
            <a:extLst>
              <a:ext uri="{FF2B5EF4-FFF2-40B4-BE49-F238E27FC236}">
                <a16:creationId xmlns:a16="http://schemas.microsoft.com/office/drawing/2014/main" id="{A83BD675-8CD3-5965-1E37-45F98D7097C4}"/>
              </a:ext>
            </a:extLst>
          </p:cNvPr>
          <p:cNvSpPr>
            <a:spLocks noGrp="1"/>
          </p:cNvSpPr>
          <p:nvPr>
            <p:ph type="body" sz="quarter" idx="12"/>
          </p:nvPr>
        </p:nvSpPr>
        <p:spPr/>
        <p:txBody>
          <a:bodyPr/>
          <a:lstStyle/>
          <a:p>
            <a:r>
              <a:rPr lang="en-US"/>
              <a:t>(Tennessee Tiered Supports Center, 2023)</a:t>
            </a:r>
          </a:p>
        </p:txBody>
      </p:sp>
      <p:sp>
        <p:nvSpPr>
          <p:cNvPr id="4" name="Footer Placeholder 3">
            <a:extLst>
              <a:ext uri="{FF2B5EF4-FFF2-40B4-BE49-F238E27FC236}">
                <a16:creationId xmlns:a16="http://schemas.microsoft.com/office/drawing/2014/main" id="{49C22233-5958-EEC3-7A93-A83E94A00D3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20628030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CBD8EC-FBC2-608B-057B-E091373260DE}"/>
              </a:ext>
            </a:extLst>
          </p:cNvPr>
          <p:cNvSpPr>
            <a:spLocks noGrp="1"/>
          </p:cNvSpPr>
          <p:nvPr>
            <p:ph type="title"/>
          </p:nvPr>
        </p:nvSpPr>
        <p:spPr>
          <a:xfrm>
            <a:off x="2102329" y="228600"/>
            <a:ext cx="9610245" cy="1208314"/>
          </a:xfrm>
        </p:spPr>
        <p:txBody>
          <a:bodyPr anchor="ctr">
            <a:normAutofit/>
          </a:bodyPr>
          <a:lstStyle/>
          <a:p>
            <a:r>
              <a:rPr lang="en-US"/>
              <a:t>Reinforcing Desired Behaviors</a:t>
            </a:r>
          </a:p>
        </p:txBody>
      </p:sp>
      <p:sp>
        <p:nvSpPr>
          <p:cNvPr id="7" name="Text Placeholder 6">
            <a:extLst>
              <a:ext uri="{FF2B5EF4-FFF2-40B4-BE49-F238E27FC236}">
                <a16:creationId xmlns:a16="http://schemas.microsoft.com/office/drawing/2014/main" id="{10CCEBB8-FC3C-D427-62F4-CC61B898BD73}"/>
              </a:ext>
            </a:extLst>
          </p:cNvPr>
          <p:cNvSpPr>
            <a:spLocks noGrp="1"/>
          </p:cNvSpPr>
          <p:nvPr>
            <p:ph sz="quarter" idx="12"/>
          </p:nvPr>
        </p:nvSpPr>
        <p:spPr>
          <a:xfrm>
            <a:off x="2102330" y="1531917"/>
            <a:ext cx="4709873" cy="4335483"/>
          </a:xfrm>
        </p:spPr>
        <p:txBody>
          <a:bodyPr>
            <a:normAutofit/>
          </a:bodyPr>
          <a:lstStyle/>
          <a:p>
            <a:pPr>
              <a:spcBef>
                <a:spcPts val="700"/>
              </a:spcBef>
              <a:buSzPct val="100000"/>
              <a:buFont typeface="Arial"/>
              <a:buChar char="•"/>
            </a:pPr>
            <a:r>
              <a:rPr lang="en-US"/>
              <a:t>Check-In/Check-Out has built-in opportunities for adult feedback, making it ideal for students who respond positively to adult attention.</a:t>
            </a:r>
          </a:p>
          <a:p>
            <a:pPr>
              <a:spcBef>
                <a:spcPts val="700"/>
              </a:spcBef>
              <a:buSzPct val="100000"/>
              <a:buFont typeface="Arial"/>
              <a:buChar char="•"/>
            </a:pPr>
            <a:r>
              <a:rPr lang="en-US"/>
              <a:t>When giving feedback, adults acknowledge the </a:t>
            </a:r>
            <a:r>
              <a:rPr lang="en-US">
                <a:solidFill>
                  <a:schemeClr val="tx1">
                    <a:lumMod val="50000"/>
                  </a:schemeClr>
                </a:solidFill>
              </a:rPr>
              <a:t>desired</a:t>
            </a:r>
            <a:r>
              <a:rPr lang="en-US"/>
              <a:t> behaviors they observed and avoid reprimanding.</a:t>
            </a:r>
          </a:p>
        </p:txBody>
      </p:sp>
      <p:sp>
        <p:nvSpPr>
          <p:cNvPr id="15" name="Text Placeholder 3">
            <a:extLst>
              <a:ext uri="{FF2B5EF4-FFF2-40B4-BE49-F238E27FC236}">
                <a16:creationId xmlns:a16="http://schemas.microsoft.com/office/drawing/2014/main" id="{E90CA968-BD58-25C7-0E79-7922AB3D59AF}"/>
              </a:ext>
            </a:extLst>
          </p:cNvPr>
          <p:cNvSpPr>
            <a:spLocks noGrp="1"/>
          </p:cNvSpPr>
          <p:nvPr>
            <p:ph type="body" sz="quarter" idx="14"/>
          </p:nvPr>
        </p:nvSpPr>
        <p:spPr>
          <a:xfrm>
            <a:off x="2114033" y="6051204"/>
            <a:ext cx="4783137" cy="391799"/>
          </a:xfrm>
        </p:spPr>
        <p:txBody>
          <a:bodyPr/>
          <a:lstStyle/>
          <a:p>
            <a:r>
              <a:rPr lang="en-US" sz="1800">
                <a:latin typeface="Arial"/>
                <a:cs typeface="Arial"/>
              </a:rPr>
              <a:t>(Hawken et al., 2021)</a:t>
            </a:r>
          </a:p>
          <a:p>
            <a:endParaRPr lang="en-US"/>
          </a:p>
        </p:txBody>
      </p:sp>
      <p:sp>
        <p:nvSpPr>
          <p:cNvPr id="4" name="Footer Placeholder 3">
            <a:extLst>
              <a:ext uri="{FF2B5EF4-FFF2-40B4-BE49-F238E27FC236}">
                <a16:creationId xmlns:a16="http://schemas.microsoft.com/office/drawing/2014/main" id="{9AF60BF2-2704-2490-38F1-A386273AE335}"/>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nchor="ctr">
            <a:normAutofit/>
          </a:bodyPr>
          <a:lstStyle/>
          <a:p>
            <a:pPr>
              <a:lnSpc>
                <a:spcPct val="90000"/>
              </a:lnSpc>
              <a:spcAft>
                <a:spcPts val="600"/>
              </a:spcAft>
            </a:pPr>
            <a:r>
              <a:rPr lang="en-US"/>
              <a:t>© Tennessee Department of Education </a:t>
            </a:r>
            <a:endParaRPr lang="id-ID"/>
          </a:p>
          <a:p>
            <a:pPr>
              <a:lnSpc>
                <a:spcPct val="90000"/>
              </a:lnSpc>
              <a:spcAft>
                <a:spcPts val="600"/>
              </a:spcAft>
            </a:pPr>
            <a:endParaRPr lang="en-US"/>
          </a:p>
        </p:txBody>
      </p:sp>
      <p:pic>
        <p:nvPicPr>
          <p:cNvPr id="10" name="Picture 9">
            <a:extLst>
              <a:ext uri="{FF2B5EF4-FFF2-40B4-BE49-F238E27FC236}">
                <a16:creationId xmlns:a16="http://schemas.microsoft.com/office/drawing/2014/main" id="{C29F75EC-C4E1-4FA5-E80C-AC43938100A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7002703" y="1531917"/>
            <a:ext cx="4709873" cy="4335483"/>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28955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780DA-994E-47EF-3C11-8A6A82BE591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310BA33-6907-385B-F966-1D6D354A5C4F}"/>
              </a:ext>
            </a:extLst>
          </p:cNvPr>
          <p:cNvSpPr>
            <a:spLocks noGrp="1"/>
          </p:cNvSpPr>
          <p:nvPr>
            <p:ph type="title"/>
          </p:nvPr>
        </p:nvSpPr>
        <p:spPr/>
        <p:txBody>
          <a:bodyPr>
            <a:normAutofit/>
          </a:bodyPr>
          <a:lstStyle/>
          <a:p>
            <a:r>
              <a:rPr lang="en-US" sz="3600"/>
              <a:t>Intervention Logistics</a:t>
            </a:r>
          </a:p>
        </p:txBody>
      </p:sp>
      <p:sp>
        <p:nvSpPr>
          <p:cNvPr id="7" name="Text Placeholder 6">
            <a:extLst>
              <a:ext uri="{FF2B5EF4-FFF2-40B4-BE49-F238E27FC236}">
                <a16:creationId xmlns:a16="http://schemas.microsoft.com/office/drawing/2014/main" id="{FF8BEB6A-D383-DA73-9D9B-B86B198C892D}"/>
              </a:ext>
            </a:extLst>
          </p:cNvPr>
          <p:cNvSpPr>
            <a:spLocks noGrp="1"/>
          </p:cNvSpPr>
          <p:nvPr>
            <p:ph type="body" sz="quarter" idx="10"/>
          </p:nvPr>
        </p:nvSpPr>
        <p:spPr/>
        <p:txBody>
          <a:bodyPr vert="horz" lIns="91440" tIns="45720" rIns="91440" bIns="45720" rtlCol="0" anchor="t">
            <a:normAutofit/>
          </a:bodyPr>
          <a:lstStyle/>
          <a:p>
            <a:r>
              <a:rPr lang="en-US" sz="2400"/>
              <a:t>Setting Up the Intervention and Key Collaborator Professional Development</a:t>
            </a:r>
          </a:p>
        </p:txBody>
      </p:sp>
      <p:sp>
        <p:nvSpPr>
          <p:cNvPr id="2" name="Footer Placeholder 1">
            <a:extLst>
              <a:ext uri="{FF2B5EF4-FFF2-40B4-BE49-F238E27FC236}">
                <a16:creationId xmlns:a16="http://schemas.microsoft.com/office/drawing/2014/main" id="{020D182E-0375-FE4E-0EAB-8CF4A063E36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2533258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6ED82-9DB7-F51B-38B6-22BC9E7BE41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7CA21EB-DCA6-AF40-C944-251305CE843E}"/>
              </a:ext>
            </a:extLst>
          </p:cNvPr>
          <p:cNvSpPr>
            <a:spLocks noGrp="1"/>
          </p:cNvSpPr>
          <p:nvPr>
            <p:ph type="title"/>
          </p:nvPr>
        </p:nvSpPr>
        <p:spPr>
          <a:xfrm>
            <a:off x="2102329" y="228600"/>
            <a:ext cx="9610245" cy="1208314"/>
          </a:xfrm>
        </p:spPr>
        <p:txBody>
          <a:bodyPr anchor="ctr">
            <a:normAutofit/>
          </a:bodyPr>
          <a:lstStyle/>
          <a:p>
            <a:r>
              <a:rPr lang="en-US"/>
              <a:t>Before Intervention Begins</a:t>
            </a:r>
          </a:p>
        </p:txBody>
      </p:sp>
      <p:sp>
        <p:nvSpPr>
          <p:cNvPr id="7" name="Text Placeholder 6">
            <a:extLst>
              <a:ext uri="{FF2B5EF4-FFF2-40B4-BE49-F238E27FC236}">
                <a16:creationId xmlns:a16="http://schemas.microsoft.com/office/drawing/2014/main" id="{75A1F099-5890-46D7-D0BB-52EFB7CB8E09}"/>
              </a:ext>
            </a:extLst>
          </p:cNvPr>
          <p:cNvSpPr>
            <a:spLocks noGrp="1"/>
          </p:cNvSpPr>
          <p:nvPr>
            <p:ph sz="quarter" idx="12"/>
          </p:nvPr>
        </p:nvSpPr>
        <p:spPr>
          <a:xfrm>
            <a:off x="2102330" y="1531917"/>
            <a:ext cx="6393488" cy="4335483"/>
          </a:xfrm>
        </p:spPr>
        <p:txBody>
          <a:bodyPr>
            <a:normAutofit/>
          </a:bodyPr>
          <a:lstStyle/>
          <a:p>
            <a:pPr>
              <a:buSzPct val="100000"/>
              <a:buFont typeface="Arial"/>
              <a:buChar char="•"/>
            </a:pPr>
            <a:r>
              <a:rPr lang="en-US">
                <a:latin typeface="Arial"/>
                <a:cs typeface="Arial"/>
              </a:rPr>
              <a:t>Designate a Check-In/Check-Out Coordinator (optional) and identify mentors.</a:t>
            </a:r>
          </a:p>
          <a:p>
            <a:pPr>
              <a:buSzPct val="100000"/>
              <a:buFont typeface="Arial"/>
              <a:buChar char="•"/>
            </a:pPr>
            <a:r>
              <a:rPr lang="en-US"/>
              <a:t>Create Daily Progress Report and Home Communication Form templates.</a:t>
            </a:r>
          </a:p>
          <a:p>
            <a:pPr>
              <a:buSzPct val="100000"/>
              <a:buFont typeface="Arial"/>
              <a:buChar char="•"/>
            </a:pPr>
            <a:r>
              <a:rPr lang="en-US"/>
              <a:t>Create a system for managing student data.</a:t>
            </a:r>
          </a:p>
          <a:p>
            <a:pPr>
              <a:buSzPct val="100000"/>
              <a:buFont typeface="Arial"/>
              <a:buChar char="•"/>
            </a:pPr>
            <a:r>
              <a:rPr lang="en-US"/>
              <a:t>Create and implement training protocols for staff, students, and families.</a:t>
            </a:r>
          </a:p>
          <a:p>
            <a:pPr>
              <a:buSzPct val="100000"/>
              <a:buFont typeface="Arial"/>
              <a:buChar char="•"/>
            </a:pPr>
            <a:r>
              <a:rPr lang="en-US"/>
              <a:t>Plan for intensifying and fading the intervention.</a:t>
            </a:r>
          </a:p>
        </p:txBody>
      </p:sp>
      <p:sp>
        <p:nvSpPr>
          <p:cNvPr id="15" name="Text Placeholder 3">
            <a:extLst>
              <a:ext uri="{FF2B5EF4-FFF2-40B4-BE49-F238E27FC236}">
                <a16:creationId xmlns:a16="http://schemas.microsoft.com/office/drawing/2014/main" id="{1FB50A05-B895-42AA-8BD6-E1803F4241C2}"/>
              </a:ext>
            </a:extLst>
          </p:cNvPr>
          <p:cNvSpPr>
            <a:spLocks noGrp="1"/>
          </p:cNvSpPr>
          <p:nvPr>
            <p:ph type="body" sz="quarter" idx="14"/>
          </p:nvPr>
        </p:nvSpPr>
        <p:spPr>
          <a:xfrm>
            <a:off x="1828800" y="6051204"/>
            <a:ext cx="5787342" cy="578196"/>
          </a:xfrm>
        </p:spPr>
        <p:txBody>
          <a:bodyPr>
            <a:normAutofit fontScale="62500" lnSpcReduction="20000"/>
          </a:bodyPr>
          <a:lstStyle/>
          <a:p>
            <a:r>
              <a:rPr lang="en-US" sz="2900"/>
              <a:t>(Miller, 2015; Tennessee Tiered Supports Center, 2023)​</a:t>
            </a:r>
            <a:r>
              <a:rPr lang="en-US" sz="2900">
                <a:cs typeface="Arial"/>
              </a:rPr>
              <a:t>​</a:t>
            </a:r>
            <a:endParaRPr lang="en-US" sz="2900"/>
          </a:p>
          <a:p>
            <a:endParaRPr lang="en-US"/>
          </a:p>
        </p:txBody>
      </p:sp>
      <p:pic>
        <p:nvPicPr>
          <p:cNvPr id="2" name="Picture 1">
            <a:extLst>
              <a:ext uri="{FF2B5EF4-FFF2-40B4-BE49-F238E27FC236}">
                <a16:creationId xmlns:a16="http://schemas.microsoft.com/office/drawing/2014/main" id="{623C6197-2955-5893-8080-C2800521A801}"/>
              </a:ext>
              <a:ext uri="{C183D7F6-B498-43B3-948B-1728B52AA6E4}">
                <adec:decorative xmlns:adec="http://schemas.microsoft.com/office/drawing/2017/decorative" val="1"/>
              </a:ext>
            </a:extLst>
          </p:cNvPr>
          <p:cNvPicPr>
            <a:picLocks noChangeAspect="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sharpenSoften amount="51000"/>
                    </a14:imgEffect>
                    <a14:imgEffect>
                      <a14:brightnessContrast bright="-81000" contrast="49000"/>
                    </a14:imgEffect>
                  </a14:imgLayer>
                </a14:imgProps>
              </a:ext>
              <a:ext uri="{28A0092B-C50C-407E-A947-70E740481C1C}">
                <a14:useLocalDpi xmlns:a14="http://schemas.microsoft.com/office/drawing/2010/main"/>
              </a:ext>
            </a:extLst>
          </a:blip>
          <a:srcRect/>
          <a:stretch/>
        </p:blipFill>
        <p:spPr>
          <a:xfrm>
            <a:off x="8495818" y="1990238"/>
            <a:ext cx="2673651" cy="2646043"/>
          </a:xfrm>
          <a:prstGeom prst="rect">
            <a:avLst/>
          </a:prstGeom>
        </p:spPr>
      </p:pic>
      <p:sp>
        <p:nvSpPr>
          <p:cNvPr id="4" name="Footer Placeholder 3">
            <a:extLst>
              <a:ext uri="{FF2B5EF4-FFF2-40B4-BE49-F238E27FC236}">
                <a16:creationId xmlns:a16="http://schemas.microsoft.com/office/drawing/2014/main" id="{E955A290-F005-5C74-B6AB-02B640FCA368}"/>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nchor="ctr">
            <a:normAutofit/>
          </a:bodyPr>
          <a:lstStyle/>
          <a:p>
            <a:pPr>
              <a:lnSpc>
                <a:spcPct val="90000"/>
              </a:lnSpc>
              <a:spcAft>
                <a:spcPts val="600"/>
              </a:spcAft>
            </a:pPr>
            <a:r>
              <a:rPr lang="en-US"/>
              <a:t>© Tennessee Department of Education </a:t>
            </a:r>
            <a:endParaRPr lang="id-ID"/>
          </a:p>
          <a:p>
            <a:pPr>
              <a:lnSpc>
                <a:spcPct val="90000"/>
              </a:lnSpc>
              <a:spcAft>
                <a:spcPts val="600"/>
              </a:spcAft>
            </a:pPr>
            <a:endParaRPr lang="en-US"/>
          </a:p>
        </p:txBody>
      </p:sp>
    </p:spTree>
    <p:extLst>
      <p:ext uri="{BB962C8B-B14F-4D97-AF65-F5344CB8AC3E}">
        <p14:creationId xmlns:p14="http://schemas.microsoft.com/office/powerpoint/2010/main" val="247700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3B43E8C-9622-F82F-9CA2-DBF2227FD0AA}"/>
              </a:ext>
            </a:extLst>
          </p:cNvPr>
          <p:cNvSpPr>
            <a:spLocks noGrp="1"/>
          </p:cNvSpPr>
          <p:nvPr>
            <p:ph type="title"/>
          </p:nvPr>
        </p:nvSpPr>
        <p:spPr/>
        <p:txBody>
          <a:bodyPr>
            <a:normAutofit fontScale="90000"/>
          </a:bodyPr>
          <a:lstStyle/>
          <a:p>
            <a:r>
              <a:rPr lang="en-US" sz="4000"/>
              <a:t>Creating an Elementary Daily Progress Report</a:t>
            </a:r>
            <a:br>
              <a:rPr lang="en-US"/>
            </a:br>
            <a:r>
              <a:rPr lang="en-US" sz="2700" i="1"/>
              <a:t>Elementary Example</a:t>
            </a:r>
            <a:br>
              <a:rPr lang="en-US" i="1"/>
            </a:br>
            <a:endParaRPr lang="en-US"/>
          </a:p>
        </p:txBody>
      </p:sp>
      <p:sp>
        <p:nvSpPr>
          <p:cNvPr id="10" name="Footer Placeholder 9">
            <a:extLst>
              <a:ext uri="{FF2B5EF4-FFF2-40B4-BE49-F238E27FC236}">
                <a16:creationId xmlns:a16="http://schemas.microsoft.com/office/drawing/2014/main" id="{79D54E68-434D-BFCB-F3A8-0EBBE132293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a:p>
        </p:txBody>
      </p:sp>
      <p:sp>
        <p:nvSpPr>
          <p:cNvPr id="13" name="Text Placeholder 12">
            <a:extLst>
              <a:ext uri="{FF2B5EF4-FFF2-40B4-BE49-F238E27FC236}">
                <a16:creationId xmlns:a16="http://schemas.microsoft.com/office/drawing/2014/main" id="{E441CA55-96F1-65EF-6957-0506B992DD9B}"/>
              </a:ext>
            </a:extLst>
          </p:cNvPr>
          <p:cNvSpPr>
            <a:spLocks noGrp="1"/>
          </p:cNvSpPr>
          <p:nvPr>
            <p:ph type="body" sz="quarter" idx="12"/>
          </p:nvPr>
        </p:nvSpPr>
        <p:spPr>
          <a:xfrm>
            <a:off x="478371" y="6210679"/>
            <a:ext cx="6922554" cy="514350"/>
          </a:xfrm>
        </p:spPr>
        <p:txBody>
          <a:bodyPr/>
          <a:lstStyle/>
          <a:p>
            <a:r>
              <a:rPr lang="en-US"/>
              <a:t>(Tennessee Tiered Supports Center, 2023, and Todd et al., 2008)​</a:t>
            </a:r>
            <a:r>
              <a:rPr lang="en-US">
                <a:cs typeface="Arial"/>
              </a:rPr>
              <a:t>​</a:t>
            </a:r>
          </a:p>
          <a:p>
            <a:endParaRPr lang="en-US"/>
          </a:p>
        </p:txBody>
      </p:sp>
      <p:pic>
        <p:nvPicPr>
          <p:cNvPr id="14" name="Picture 13" descr="Elementary School Daily Progress Report (H.U.G. Template). Includes fields for name, date, and points. A central table tracks three goals (Be Safe, Be Kind, Be Responsible) across five school periods using a 3-point emoji rating scale (0–2 points). Features a comments section and caregiver signature line at the bottom. A link to this resource is provided on slide 57.">
            <a:extLst>
              <a:ext uri="{FF2B5EF4-FFF2-40B4-BE49-F238E27FC236}">
                <a16:creationId xmlns:a16="http://schemas.microsoft.com/office/drawing/2014/main" id="{F04B0336-FAF9-D905-6420-56D4622DD4E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137557" y="1476739"/>
            <a:ext cx="6055938" cy="39045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62548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C29FA-F2D0-93BE-60DA-D45E9FE7E79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3AC709C4-3486-7FE7-6B50-6B4CAB580E1B}"/>
              </a:ext>
            </a:extLst>
          </p:cNvPr>
          <p:cNvSpPr>
            <a:spLocks noGrp="1"/>
          </p:cNvSpPr>
          <p:nvPr>
            <p:ph type="title"/>
          </p:nvPr>
        </p:nvSpPr>
        <p:spPr>
          <a:xfrm>
            <a:off x="507867" y="228600"/>
            <a:ext cx="11471930" cy="1208314"/>
          </a:xfrm>
        </p:spPr>
        <p:txBody>
          <a:bodyPr>
            <a:normAutofit fontScale="90000"/>
          </a:bodyPr>
          <a:lstStyle/>
          <a:p>
            <a:r>
              <a:rPr lang="en-US" sz="4000"/>
              <a:t>Creating a Middle School Daily Progress Report</a:t>
            </a:r>
            <a:br>
              <a:rPr lang="en-US"/>
            </a:br>
            <a:r>
              <a:rPr lang="en-US" sz="2700" i="1"/>
              <a:t>Middle School Example</a:t>
            </a:r>
            <a:br>
              <a:rPr lang="en-US" i="1"/>
            </a:br>
            <a:endParaRPr lang="en-US"/>
          </a:p>
        </p:txBody>
      </p:sp>
      <p:sp>
        <p:nvSpPr>
          <p:cNvPr id="10" name="Footer Placeholder 9">
            <a:extLst>
              <a:ext uri="{FF2B5EF4-FFF2-40B4-BE49-F238E27FC236}">
                <a16:creationId xmlns:a16="http://schemas.microsoft.com/office/drawing/2014/main" id="{E2833859-BE69-D0B1-D69C-BF793D44F4A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a:p>
        </p:txBody>
      </p:sp>
      <p:pic>
        <p:nvPicPr>
          <p:cNvPr id="2" name="Picture 1" descr="Rolling Hills Middle School Daily Progress Report. A table tracks three goals (Be Safe, Be Respectful, Be a Learner) across seven periods using a 3-point scale based on reminders. Includes sections for teacher initials, success notes, point totals, and caregiver signature.">
            <a:extLst>
              <a:ext uri="{FF2B5EF4-FFF2-40B4-BE49-F238E27FC236}">
                <a16:creationId xmlns:a16="http://schemas.microsoft.com/office/drawing/2014/main" id="{8678DCC9-0A90-E610-E029-A3D6CAC0C54C}"/>
              </a:ext>
            </a:extLst>
          </p:cNvPr>
          <p:cNvPicPr>
            <a:picLocks noChangeAspect="1"/>
          </p:cNvPicPr>
          <p:nvPr/>
        </p:nvPicPr>
        <p:blipFill>
          <a:blip r:embed="rId3"/>
          <a:stretch>
            <a:fillRect/>
          </a:stretch>
        </p:blipFill>
        <p:spPr>
          <a:xfrm>
            <a:off x="3179508" y="1436914"/>
            <a:ext cx="6128648" cy="4001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 Placeholder 12">
            <a:extLst>
              <a:ext uri="{FF2B5EF4-FFF2-40B4-BE49-F238E27FC236}">
                <a16:creationId xmlns:a16="http://schemas.microsoft.com/office/drawing/2014/main" id="{94688313-B465-4CD4-A828-D64D5089B7B8}"/>
              </a:ext>
            </a:extLst>
          </p:cNvPr>
          <p:cNvSpPr>
            <a:spLocks noGrp="1"/>
          </p:cNvSpPr>
          <p:nvPr>
            <p:ph type="body" sz="quarter" idx="12"/>
          </p:nvPr>
        </p:nvSpPr>
        <p:spPr>
          <a:xfrm>
            <a:off x="478371" y="6210679"/>
            <a:ext cx="6922554" cy="514350"/>
          </a:xfrm>
        </p:spPr>
        <p:txBody>
          <a:bodyPr/>
          <a:lstStyle/>
          <a:p>
            <a:r>
              <a:rPr lang="en-US"/>
              <a:t>(Tennessee Tiered Supports Center, 2023, and Todd et al., 2008)​</a:t>
            </a:r>
            <a:r>
              <a:rPr lang="en-US">
                <a:cs typeface="Arial"/>
              </a:rPr>
              <a:t>​</a:t>
            </a:r>
          </a:p>
          <a:p>
            <a:endParaRPr lang="en-US"/>
          </a:p>
        </p:txBody>
      </p:sp>
    </p:spTree>
    <p:extLst>
      <p:ext uri="{BB962C8B-B14F-4D97-AF65-F5344CB8AC3E}">
        <p14:creationId xmlns:p14="http://schemas.microsoft.com/office/powerpoint/2010/main" val="25450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6E1C2-6B9C-086C-6259-F592B6053247}"/>
              </a:ext>
            </a:extLst>
          </p:cNvPr>
          <p:cNvSpPr>
            <a:spLocks noGrp="1"/>
          </p:cNvSpPr>
          <p:nvPr>
            <p:ph type="title"/>
          </p:nvPr>
        </p:nvSpPr>
        <p:spPr>
          <a:xfrm>
            <a:off x="0" y="0"/>
            <a:ext cx="12355551" cy="1208314"/>
          </a:xfrm>
          <a:solidFill>
            <a:srgbClr val="1B365D"/>
          </a:solidFill>
        </p:spPr>
        <p:txBody>
          <a:bodyPr>
            <a:normAutofit/>
          </a:bodyPr>
          <a:lstStyle/>
          <a:p>
            <a:pPr marL="457200"/>
            <a:r>
              <a:rPr lang="en-US" sz="3600">
                <a:solidFill>
                  <a:schemeClr val="bg1"/>
                </a:solidFill>
                <a:latin typeface="Georgia"/>
                <a:ea typeface="Open Sans ExtraBold"/>
                <a:cs typeface="Open Sans ExtraBold"/>
              </a:rPr>
              <a:t>Tennessee Technical Assistance Network </a:t>
            </a:r>
            <a:br>
              <a:rPr lang="en-US" sz="3600">
                <a:solidFill>
                  <a:schemeClr val="bg1"/>
                </a:solidFill>
                <a:latin typeface="Georgia"/>
                <a:ea typeface="Open Sans ExtraBold"/>
                <a:cs typeface="Open Sans ExtraBold"/>
              </a:rPr>
            </a:br>
            <a:r>
              <a:rPr lang="en-US" sz="3600">
                <a:solidFill>
                  <a:schemeClr val="bg1"/>
                </a:solidFill>
                <a:latin typeface="Georgia"/>
                <a:ea typeface="Open Sans ExtraBold"/>
                <a:cs typeface="Open Sans ExtraBold"/>
              </a:rPr>
              <a:t>(TN-TAN)</a:t>
            </a:r>
            <a:endParaRPr lang="en-US" sz="3600">
              <a:solidFill>
                <a:schemeClr val="bg1"/>
              </a:solidFill>
            </a:endParaRPr>
          </a:p>
        </p:txBody>
      </p:sp>
      <p:sp>
        <p:nvSpPr>
          <p:cNvPr id="3" name="Text Placeholder 2">
            <a:extLst>
              <a:ext uri="{FF2B5EF4-FFF2-40B4-BE49-F238E27FC236}">
                <a16:creationId xmlns:a16="http://schemas.microsoft.com/office/drawing/2014/main" id="{D4FBEC98-42F2-231E-832C-39DEC14AD957}"/>
              </a:ext>
            </a:extLst>
          </p:cNvPr>
          <p:cNvSpPr>
            <a:spLocks noGrp="1"/>
          </p:cNvSpPr>
          <p:nvPr>
            <p:ph type="body" sz="quarter" idx="10"/>
          </p:nvPr>
        </p:nvSpPr>
        <p:spPr>
          <a:xfrm>
            <a:off x="507868" y="1510605"/>
            <a:ext cx="11071516" cy="5045104"/>
          </a:xfrm>
        </p:spPr>
        <p:txBody>
          <a:bodyPr vert="horz" lIns="91440" tIns="45720" rIns="91440" bIns="45720" rtlCol="0" anchor="t">
            <a:noAutofit/>
          </a:bodyPr>
          <a:lstStyle/>
          <a:p>
            <a:pPr marL="0" indent="0">
              <a:buNone/>
            </a:pPr>
            <a:r>
              <a:rPr lang="en-US">
                <a:solidFill>
                  <a:srgbClr val="000000"/>
                </a:solidFill>
                <a:latin typeface="Arial"/>
                <a:ea typeface="Open Sans Light"/>
                <a:cs typeface="Open Sans Light"/>
              </a:rPr>
              <a:t>TN-TAN provides school districts, administrators, educators, and families access to free high-quality training, resources, and supports designed to improve outcomes for students with disabilities, ages 3–22. See below for our areas of support and the partners who lead the specific support areas: </a:t>
            </a:r>
          </a:p>
          <a:p>
            <a:pPr>
              <a:spcAft>
                <a:spcPts val="600"/>
              </a:spcAft>
              <a:buClr>
                <a:srgbClr val="000000"/>
              </a:buClr>
            </a:pPr>
            <a:r>
              <a:rPr lang="en-US" b="1">
                <a:solidFill>
                  <a:srgbClr val="000000"/>
                </a:solidFill>
                <a:latin typeface="Arial"/>
                <a:ea typeface="Open Sans Light"/>
                <a:cs typeface="Open Sans Light"/>
              </a:rPr>
              <a:t>Assistive Technology</a:t>
            </a:r>
            <a:r>
              <a:rPr lang="en-US">
                <a:solidFill>
                  <a:srgbClr val="000000"/>
                </a:solidFill>
                <a:latin typeface="Arial"/>
                <a:ea typeface="Open Sans Light"/>
                <a:cs typeface="Open Sans Light"/>
              </a:rPr>
              <a:t>: Assistive Technology Project for Education (ATP)</a:t>
            </a:r>
            <a:endParaRPr lang="en-US">
              <a:latin typeface="Arial"/>
            </a:endParaRPr>
          </a:p>
          <a:p>
            <a:pPr marL="256540" indent="-256540">
              <a:spcAft>
                <a:spcPts val="600"/>
              </a:spcAft>
              <a:buClr>
                <a:srgbClr val="000000"/>
              </a:buClr>
            </a:pPr>
            <a:r>
              <a:rPr lang="en-US" b="1">
                <a:solidFill>
                  <a:srgbClr val="000000"/>
                </a:solidFill>
                <a:latin typeface="Arial"/>
                <a:ea typeface="Open Sans Light"/>
                <a:cs typeface="Open Sans Light"/>
              </a:rPr>
              <a:t>Autism Supports</a:t>
            </a:r>
            <a:r>
              <a:rPr lang="en-US">
                <a:solidFill>
                  <a:srgbClr val="000000"/>
                </a:solidFill>
                <a:latin typeface="Arial"/>
                <a:ea typeface="Open Sans Light"/>
                <a:cs typeface="Open Sans Light"/>
              </a:rPr>
              <a:t>: TRIAD at Vanderbilt</a:t>
            </a:r>
            <a:endParaRPr lang="en-US">
              <a:latin typeface="Arial"/>
            </a:endParaRPr>
          </a:p>
          <a:p>
            <a:pPr marL="256540" indent="-256540">
              <a:spcAft>
                <a:spcPts val="600"/>
              </a:spcAft>
              <a:buClr>
                <a:srgbClr val="000000"/>
              </a:buClr>
            </a:pPr>
            <a:r>
              <a:rPr lang="en-US" b="1">
                <a:solidFill>
                  <a:srgbClr val="000000"/>
                </a:solidFill>
                <a:latin typeface="Arial"/>
                <a:ea typeface="Open Sans Light"/>
                <a:cs typeface="Open Sans Light"/>
              </a:rPr>
              <a:t>Family Engagement</a:t>
            </a:r>
            <a:r>
              <a:rPr lang="en-US">
                <a:solidFill>
                  <a:srgbClr val="000000"/>
                </a:solidFill>
                <a:latin typeface="Arial"/>
                <a:ea typeface="Open Sans Light"/>
                <a:cs typeface="Open Sans Light"/>
              </a:rPr>
              <a:t>: The Arc Tennessee</a:t>
            </a:r>
            <a:endParaRPr lang="en-US">
              <a:latin typeface="Arial"/>
            </a:endParaRPr>
          </a:p>
          <a:p>
            <a:pPr marL="256540" indent="-256540">
              <a:spcAft>
                <a:spcPts val="600"/>
              </a:spcAft>
              <a:buClr>
                <a:srgbClr val="000000"/>
              </a:buClr>
            </a:pPr>
            <a:r>
              <a:rPr lang="en-US" b="1">
                <a:solidFill>
                  <a:srgbClr val="000000"/>
                </a:solidFill>
                <a:latin typeface="Arial"/>
                <a:ea typeface="Open Sans Light"/>
                <a:cs typeface="Open Sans Light"/>
              </a:rPr>
              <a:t>Intensive Behavior</a:t>
            </a:r>
            <a:r>
              <a:rPr lang="en-US">
                <a:solidFill>
                  <a:srgbClr val="000000"/>
                </a:solidFill>
                <a:latin typeface="Arial"/>
                <a:ea typeface="Open Sans Light"/>
                <a:cs typeface="Open Sans Light"/>
              </a:rPr>
              <a:t>: TRIAD at Vanderbilt</a:t>
            </a:r>
            <a:endParaRPr lang="en-US">
              <a:latin typeface="Arial"/>
            </a:endParaRPr>
          </a:p>
          <a:p>
            <a:pPr marL="256540" indent="-256540">
              <a:spcAft>
                <a:spcPts val="600"/>
              </a:spcAft>
              <a:buClr>
                <a:srgbClr val="000000"/>
              </a:buClr>
            </a:pPr>
            <a:r>
              <a:rPr lang="en-US" b="1">
                <a:solidFill>
                  <a:srgbClr val="000000"/>
                </a:solidFill>
                <a:latin typeface="Arial"/>
                <a:ea typeface="Open Sans Light"/>
                <a:cs typeface="Open Sans Light"/>
              </a:rPr>
              <a:t>RTI</a:t>
            </a:r>
            <a:r>
              <a:rPr lang="en-US" b="1" baseline="30000">
                <a:solidFill>
                  <a:srgbClr val="000000"/>
                </a:solidFill>
                <a:latin typeface="Arial"/>
                <a:ea typeface="Open Sans Light"/>
                <a:cs typeface="Open Sans Light"/>
              </a:rPr>
              <a:t>2</a:t>
            </a:r>
            <a:r>
              <a:rPr lang="en-US" b="1">
                <a:solidFill>
                  <a:srgbClr val="000000"/>
                </a:solidFill>
                <a:latin typeface="Arial"/>
                <a:ea typeface="Open Sans Light"/>
                <a:cs typeface="Open Sans Light"/>
              </a:rPr>
              <a:t>-A+B</a:t>
            </a:r>
            <a:r>
              <a:rPr lang="en-US">
                <a:solidFill>
                  <a:srgbClr val="000000"/>
                </a:solidFill>
                <a:latin typeface="Arial"/>
                <a:ea typeface="Open Sans Light"/>
                <a:cs typeface="Open Sans Light"/>
              </a:rPr>
              <a:t>: Tennessee Tiered Supports Center</a:t>
            </a:r>
          </a:p>
          <a:p>
            <a:pPr marL="256540" indent="-256540">
              <a:spcAft>
                <a:spcPts val="600"/>
              </a:spcAft>
              <a:buClr>
                <a:srgbClr val="000000"/>
              </a:buClr>
            </a:pPr>
            <a:r>
              <a:rPr lang="en-US" b="1">
                <a:solidFill>
                  <a:srgbClr val="000000"/>
                </a:solidFill>
                <a:latin typeface="Arial"/>
                <a:ea typeface="Open Sans Light"/>
                <a:cs typeface="Open Sans Light"/>
              </a:rPr>
              <a:t>Secondary Transition</a:t>
            </a:r>
            <a:r>
              <a:rPr lang="en-US">
                <a:solidFill>
                  <a:srgbClr val="000000"/>
                </a:solidFill>
                <a:latin typeface="Arial"/>
                <a:ea typeface="Open Sans Light"/>
                <a:cs typeface="Open Sans Light"/>
              </a:rPr>
              <a:t>: Transition Tennessee (</a:t>
            </a:r>
            <a:r>
              <a:rPr lang="en-US" err="1">
                <a:solidFill>
                  <a:srgbClr val="000000"/>
                </a:solidFill>
                <a:latin typeface="Arial"/>
                <a:ea typeface="Open Sans Light"/>
                <a:cs typeface="Open Sans Light"/>
              </a:rPr>
              <a:t>TransitionTN</a:t>
            </a:r>
            <a:r>
              <a:rPr lang="en-US">
                <a:solidFill>
                  <a:srgbClr val="000000"/>
                </a:solidFill>
                <a:latin typeface="Arial"/>
                <a:ea typeface="Open Sans Light"/>
                <a:cs typeface="Open Sans Light"/>
              </a:rPr>
              <a:t>)</a:t>
            </a:r>
            <a:endParaRPr lang="en-US"/>
          </a:p>
          <a:p>
            <a:pPr marL="0" indent="0">
              <a:spcBef>
                <a:spcPts val="1200"/>
              </a:spcBef>
              <a:buNone/>
            </a:pPr>
            <a:r>
              <a:rPr lang="en-US">
                <a:hlinkClick r:id="rId3"/>
              </a:rPr>
              <a:t>Visit the TN-TAN website</a:t>
            </a:r>
            <a:r>
              <a:rPr lang="en-US"/>
              <a:t> for more information: https://tn-tan.tnedu.gov.</a:t>
            </a:r>
          </a:p>
        </p:txBody>
      </p:sp>
      <p:sp>
        <p:nvSpPr>
          <p:cNvPr id="6" name="Footer Placeholder 5">
            <a:extLst>
              <a:ext uri="{FF2B5EF4-FFF2-40B4-BE49-F238E27FC236}">
                <a16:creationId xmlns:a16="http://schemas.microsoft.com/office/drawing/2014/main" id="{2698E4C3-EFE8-EA23-0E3C-425AC980468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solidFill>
                  <a:srgbClr val="000000"/>
                </a:solidFill>
                <a:latin typeface="Arial" panose="020B0604020202020204" pitchFamily="34" charset="0"/>
                <a:cs typeface="Arial" panose="020B0604020202020204" pitchFamily="34" charset="0"/>
              </a:rPr>
              <a:t>© Tennessee Department of Education </a:t>
            </a:r>
            <a:endParaRPr lang="id-ID">
              <a:solidFill>
                <a:srgbClr val="000000"/>
              </a:solidFill>
              <a:latin typeface="Arial" panose="020B0604020202020204" pitchFamily="34" charset="0"/>
              <a:ea typeface="Open Sans"/>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83F5F4D-46FB-D762-3412-4679DE91DEA8}"/>
              </a:ext>
              <a:ext uri="{C183D7F6-B498-43B3-948B-1728B52AA6E4}">
                <adec:decorative xmlns:adec="http://schemas.microsoft.com/office/drawing/2017/decorative" val="1"/>
              </a:ext>
            </a:extLst>
          </p:cNvPr>
          <p:cNvSpPr/>
          <p:nvPr/>
        </p:nvSpPr>
        <p:spPr>
          <a:xfrm>
            <a:off x="10235381" y="5917453"/>
            <a:ext cx="1878281" cy="638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a:extLst>
              <a:ext uri="{FF2B5EF4-FFF2-40B4-BE49-F238E27FC236}">
                <a16:creationId xmlns:a16="http://schemas.microsoft.com/office/drawing/2014/main" id="{B4D391E7-8E28-8AC6-09D1-E84F2F1CF98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91872" y="3306566"/>
            <a:ext cx="2796953" cy="3068087"/>
          </a:xfrm>
          <a:prstGeom prst="rect">
            <a:avLst/>
          </a:prstGeom>
        </p:spPr>
      </p:pic>
    </p:spTree>
    <p:extLst>
      <p:ext uri="{BB962C8B-B14F-4D97-AF65-F5344CB8AC3E}">
        <p14:creationId xmlns:p14="http://schemas.microsoft.com/office/powerpoint/2010/main" val="392836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111FA-D234-C838-7421-BAF994C12E6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AD4744F-9A76-0AC4-9B94-CA38BBA721CB}"/>
              </a:ext>
            </a:extLst>
          </p:cNvPr>
          <p:cNvSpPr>
            <a:spLocks noGrp="1"/>
          </p:cNvSpPr>
          <p:nvPr>
            <p:ph type="title"/>
          </p:nvPr>
        </p:nvSpPr>
        <p:spPr>
          <a:xfrm>
            <a:off x="507867" y="228600"/>
            <a:ext cx="11471930" cy="1208314"/>
          </a:xfrm>
        </p:spPr>
        <p:txBody>
          <a:bodyPr>
            <a:normAutofit fontScale="90000"/>
          </a:bodyPr>
          <a:lstStyle/>
          <a:p>
            <a:r>
              <a:rPr lang="en-US" sz="4000"/>
              <a:t>Creating a High School Daily Progress Report</a:t>
            </a:r>
            <a:br>
              <a:rPr lang="en-US"/>
            </a:br>
            <a:r>
              <a:rPr lang="en-US" sz="2700" i="1"/>
              <a:t>High School Example</a:t>
            </a:r>
            <a:br>
              <a:rPr lang="en-US" i="1"/>
            </a:br>
            <a:endParaRPr lang="en-US"/>
          </a:p>
        </p:txBody>
      </p:sp>
      <p:sp>
        <p:nvSpPr>
          <p:cNvPr id="10" name="Footer Placeholder 9">
            <a:extLst>
              <a:ext uri="{FF2B5EF4-FFF2-40B4-BE49-F238E27FC236}">
                <a16:creationId xmlns:a16="http://schemas.microsoft.com/office/drawing/2014/main" id="{C5005F9A-C005-5168-B5C3-333649E7AED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Tennessee Department of Education </a:t>
            </a:r>
            <a:endParaRPr lang="id-ID"/>
          </a:p>
          <a:p>
            <a:endParaRPr lang="en-US"/>
          </a:p>
        </p:txBody>
      </p:sp>
      <p:pic>
        <p:nvPicPr>
          <p:cNvPr id="3" name="Picture 2" descr="High School Daily Progress Report template. A table tracks three goals (Safe, Respectful, Responsible) across seven class periods using a 3-point rating scale: 2 (Met all expectations), 1 (Met some), and 0 (Met few/none). Header boxes include fields for Name, Date, Caregiver Signature, CICO Goal percentage, and Points Earned.">
            <a:extLst>
              <a:ext uri="{FF2B5EF4-FFF2-40B4-BE49-F238E27FC236}">
                <a16:creationId xmlns:a16="http://schemas.microsoft.com/office/drawing/2014/main" id="{EDBE9800-5C84-27CE-25D0-A010B8158445}"/>
              </a:ext>
            </a:extLst>
          </p:cNvPr>
          <p:cNvPicPr>
            <a:picLocks noChangeAspect="1"/>
          </p:cNvPicPr>
          <p:nvPr/>
        </p:nvPicPr>
        <p:blipFill>
          <a:blip r:embed="rId3"/>
          <a:stretch>
            <a:fillRect/>
          </a:stretch>
        </p:blipFill>
        <p:spPr>
          <a:xfrm>
            <a:off x="2258030" y="1860752"/>
            <a:ext cx="7672763" cy="3563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 Placeholder 12">
            <a:extLst>
              <a:ext uri="{FF2B5EF4-FFF2-40B4-BE49-F238E27FC236}">
                <a16:creationId xmlns:a16="http://schemas.microsoft.com/office/drawing/2014/main" id="{22005F1D-5E29-11B1-261F-FD247C9EA124}"/>
              </a:ext>
            </a:extLst>
          </p:cNvPr>
          <p:cNvSpPr>
            <a:spLocks noGrp="1"/>
          </p:cNvSpPr>
          <p:nvPr>
            <p:ph type="body" sz="quarter" idx="12"/>
          </p:nvPr>
        </p:nvSpPr>
        <p:spPr>
          <a:xfrm>
            <a:off x="478371" y="6210679"/>
            <a:ext cx="6922554" cy="514350"/>
          </a:xfrm>
        </p:spPr>
        <p:txBody>
          <a:bodyPr/>
          <a:lstStyle/>
          <a:p>
            <a:r>
              <a:rPr lang="en-US"/>
              <a:t>(Tennessee Tiered Supports Center, 2023, and Todd et al., 2008)​</a:t>
            </a:r>
            <a:r>
              <a:rPr lang="en-US">
                <a:cs typeface="Arial"/>
              </a:rPr>
              <a:t>​</a:t>
            </a:r>
          </a:p>
          <a:p>
            <a:endParaRPr lang="en-US"/>
          </a:p>
        </p:txBody>
      </p:sp>
    </p:spTree>
    <p:extLst>
      <p:ext uri="{BB962C8B-B14F-4D97-AF65-F5344CB8AC3E}">
        <p14:creationId xmlns:p14="http://schemas.microsoft.com/office/powerpoint/2010/main" val="11700352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E6FE82C-E09D-0E00-70F3-7E0B16F810F8}"/>
              </a:ext>
            </a:extLst>
          </p:cNvPr>
          <p:cNvSpPr>
            <a:spLocks noGrp="1"/>
          </p:cNvSpPr>
          <p:nvPr>
            <p:ph type="title"/>
          </p:nvPr>
        </p:nvSpPr>
        <p:spPr>
          <a:xfrm>
            <a:off x="2102329" y="228600"/>
            <a:ext cx="9610245" cy="1208314"/>
          </a:xfrm>
        </p:spPr>
        <p:txBody>
          <a:bodyPr anchor="ctr">
            <a:normAutofit/>
          </a:bodyPr>
          <a:lstStyle/>
          <a:p>
            <a:r>
              <a:rPr lang="en-US"/>
              <a:t>Data Management</a:t>
            </a:r>
          </a:p>
        </p:txBody>
      </p:sp>
      <p:sp>
        <p:nvSpPr>
          <p:cNvPr id="12" name="Text Placeholder 11">
            <a:extLst>
              <a:ext uri="{FF2B5EF4-FFF2-40B4-BE49-F238E27FC236}">
                <a16:creationId xmlns:a16="http://schemas.microsoft.com/office/drawing/2014/main" id="{5739510C-3E37-4444-BAAE-D27672AAEFF3}"/>
              </a:ext>
            </a:extLst>
          </p:cNvPr>
          <p:cNvSpPr>
            <a:spLocks noGrp="1"/>
          </p:cNvSpPr>
          <p:nvPr>
            <p:ph sz="quarter" idx="12"/>
          </p:nvPr>
        </p:nvSpPr>
        <p:spPr>
          <a:xfrm>
            <a:off x="2102330" y="1531917"/>
            <a:ext cx="7535796" cy="4335483"/>
          </a:xfrm>
        </p:spPr>
        <p:txBody>
          <a:bodyPr>
            <a:normAutofit/>
          </a:bodyPr>
          <a:lstStyle/>
          <a:p>
            <a:pPr indent="-256540"/>
            <a:r>
              <a:rPr lang="en-US"/>
              <a:t>Establish procedures for gathering and storing:</a:t>
            </a:r>
          </a:p>
          <a:p>
            <a:pPr marL="685165" lvl="1" indent="-256540"/>
            <a:r>
              <a:rPr lang="en-US"/>
              <a:t>completed Daily Progress Reports, and</a:t>
            </a:r>
          </a:p>
          <a:p>
            <a:pPr marL="685165" lvl="1" indent="-256540"/>
            <a:r>
              <a:rPr lang="en-US"/>
              <a:t>signed Home Communication Reports.</a:t>
            </a:r>
          </a:p>
          <a:p>
            <a:pPr indent="-256540"/>
            <a:r>
              <a:rPr lang="en-US"/>
              <a:t>Establish procedures for logging a student’s:</a:t>
            </a:r>
          </a:p>
          <a:p>
            <a:pPr marL="685165" lvl="1" indent="-256540"/>
            <a:r>
              <a:rPr lang="en-US"/>
              <a:t>point goal,</a:t>
            </a:r>
          </a:p>
          <a:p>
            <a:pPr marL="685165" lvl="1" indent="-256540"/>
            <a:r>
              <a:rPr lang="en-US"/>
              <a:t>total points earned, and</a:t>
            </a:r>
          </a:p>
          <a:p>
            <a:pPr marL="685165" lvl="1" indent="-256540"/>
            <a:r>
              <a:rPr lang="en-US"/>
              <a:t>percentage of points earned.</a:t>
            </a:r>
          </a:p>
          <a:p>
            <a:pPr indent="-256540">
              <a:buFont typeface="Noto Sans Symbols" panose="02070309020205020404" pitchFamily="49" charset="0"/>
              <a:buChar char="•"/>
            </a:pPr>
            <a:r>
              <a:rPr lang="en-US"/>
              <a:t>Establish procedures for sharing data.</a:t>
            </a:r>
          </a:p>
          <a:p>
            <a:pPr indent="-256540"/>
            <a:r>
              <a:rPr lang="en-US"/>
              <a:t>Assign roles and responsibilities.</a:t>
            </a:r>
          </a:p>
        </p:txBody>
      </p:sp>
      <p:sp>
        <p:nvSpPr>
          <p:cNvPr id="13" name="Text Placeholder 12">
            <a:extLst>
              <a:ext uri="{FF2B5EF4-FFF2-40B4-BE49-F238E27FC236}">
                <a16:creationId xmlns:a16="http://schemas.microsoft.com/office/drawing/2014/main" id="{1D6BF860-D309-27F7-95C3-610EE3FC9BCD}"/>
              </a:ext>
            </a:extLst>
          </p:cNvPr>
          <p:cNvSpPr>
            <a:spLocks noGrp="1"/>
          </p:cNvSpPr>
          <p:nvPr>
            <p:ph type="body" sz="quarter" idx="14"/>
          </p:nvPr>
        </p:nvSpPr>
        <p:spPr>
          <a:xfrm>
            <a:off x="2114033" y="6051204"/>
            <a:ext cx="4783137" cy="377731"/>
          </a:xfrm>
        </p:spPr>
        <p:txBody>
          <a:bodyPr>
            <a:normAutofit/>
          </a:bodyPr>
          <a:lstStyle/>
          <a:p>
            <a:pPr>
              <a:lnSpc>
                <a:spcPct val="90000"/>
              </a:lnSpc>
            </a:pPr>
            <a:r>
              <a:rPr lang="en-US" sz="1800"/>
              <a:t>(Tennessee Tiered Supports Center, 2023)​​</a:t>
            </a:r>
          </a:p>
          <a:p>
            <a:pPr>
              <a:lnSpc>
                <a:spcPct val="90000"/>
              </a:lnSpc>
            </a:pPr>
            <a:endParaRPr lang="en-US" sz="1900"/>
          </a:p>
        </p:txBody>
      </p:sp>
      <p:sp>
        <p:nvSpPr>
          <p:cNvPr id="10" name="Footer Placeholder 9">
            <a:extLst>
              <a:ext uri="{FF2B5EF4-FFF2-40B4-BE49-F238E27FC236}">
                <a16:creationId xmlns:a16="http://schemas.microsoft.com/office/drawing/2014/main" id="{156B67AF-E1B8-F39E-6519-A7AF6ED0FAE4}"/>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nchor="ctr">
            <a:normAutofit/>
          </a:bodyPr>
          <a:lstStyle/>
          <a:p>
            <a:pPr>
              <a:lnSpc>
                <a:spcPct val="90000"/>
              </a:lnSpc>
              <a:spcAft>
                <a:spcPts val="600"/>
              </a:spcAft>
            </a:pPr>
            <a:r>
              <a:rPr lang="en-US"/>
              <a:t>© Tennessee Department of Education </a:t>
            </a:r>
            <a:endParaRPr lang="id-ID"/>
          </a:p>
          <a:p>
            <a:pPr>
              <a:lnSpc>
                <a:spcPct val="90000"/>
              </a:lnSpc>
              <a:spcAft>
                <a:spcPts val="600"/>
              </a:spcAft>
            </a:pPr>
            <a:endParaRPr lang="en-US"/>
          </a:p>
        </p:txBody>
      </p:sp>
    </p:spTree>
    <p:extLst>
      <p:ext uri="{BB962C8B-B14F-4D97-AF65-F5344CB8AC3E}">
        <p14:creationId xmlns:p14="http://schemas.microsoft.com/office/powerpoint/2010/main" val="1161931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D1A34-04A7-EA84-731F-47CFE9E15B9A}"/>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2C02CF64-E88C-44F7-F876-C53C726E1774}"/>
              </a:ext>
            </a:extLst>
          </p:cNvPr>
          <p:cNvSpPr>
            <a:spLocks noGrp="1"/>
          </p:cNvSpPr>
          <p:nvPr>
            <p:ph type="title"/>
          </p:nvPr>
        </p:nvSpPr>
        <p:spPr>
          <a:xfrm>
            <a:off x="2102329" y="228600"/>
            <a:ext cx="9610245" cy="1208314"/>
          </a:xfrm>
        </p:spPr>
        <p:txBody>
          <a:bodyPr anchor="ctr">
            <a:normAutofit/>
          </a:bodyPr>
          <a:lstStyle/>
          <a:p>
            <a:r>
              <a:rPr lang="en-US">
                <a:latin typeface="Georgia"/>
                <a:ea typeface="Open Sans ExtraBold"/>
                <a:cs typeface="Open Sans ExtraBold"/>
              </a:rPr>
              <a:t>Student Learning Goals</a:t>
            </a:r>
            <a:endParaRPr lang="en-US"/>
          </a:p>
        </p:txBody>
      </p:sp>
      <p:sp>
        <p:nvSpPr>
          <p:cNvPr id="12" name="Text Placeholder 11">
            <a:extLst>
              <a:ext uri="{FF2B5EF4-FFF2-40B4-BE49-F238E27FC236}">
                <a16:creationId xmlns:a16="http://schemas.microsoft.com/office/drawing/2014/main" id="{58B3A18F-CBF2-5DEA-3ED2-2552826DA8D7}"/>
              </a:ext>
            </a:extLst>
          </p:cNvPr>
          <p:cNvSpPr>
            <a:spLocks noGrp="1"/>
          </p:cNvSpPr>
          <p:nvPr>
            <p:ph sz="quarter" idx="12"/>
          </p:nvPr>
        </p:nvSpPr>
        <p:spPr>
          <a:xfrm>
            <a:off x="2102329" y="1436914"/>
            <a:ext cx="8245437" cy="4859713"/>
          </a:xfrm>
        </p:spPr>
        <p:txBody>
          <a:bodyPr>
            <a:normAutofit fontScale="92500" lnSpcReduction="20000"/>
          </a:bodyPr>
          <a:lstStyle/>
          <a:p>
            <a:pPr marL="171450" indent="-57150">
              <a:spcAft>
                <a:spcPts val="800"/>
              </a:spcAft>
              <a:buNone/>
            </a:pPr>
            <a:r>
              <a:rPr lang="en-US" sz="2600">
                <a:solidFill>
                  <a:schemeClr val="tx1"/>
                </a:solidFill>
                <a:latin typeface="Arial"/>
                <a:cs typeface="Arial"/>
              </a:rPr>
              <a:t>Topics to cover include:</a:t>
            </a:r>
            <a:endParaRPr lang="en-US" sz="2600">
              <a:solidFill>
                <a:schemeClr val="tx1"/>
              </a:solidFill>
              <a:latin typeface="Arial"/>
              <a:cs typeface="Helvetica"/>
            </a:endParaRPr>
          </a:p>
          <a:p>
            <a:pPr marL="417830" lvl="1" indent="-160655">
              <a:spcAft>
                <a:spcPts val="800"/>
              </a:spcAft>
              <a:buSzPct val="100000"/>
              <a:buChar char="•"/>
            </a:pPr>
            <a:r>
              <a:rPr lang="en-US" sz="2600">
                <a:latin typeface="Arial"/>
                <a:ea typeface="Open Sans Light"/>
                <a:cs typeface="Helvetica"/>
              </a:rPr>
              <a:t>intervention purpose,</a:t>
            </a:r>
          </a:p>
          <a:p>
            <a:pPr marL="417830" lvl="1" indent="-160655">
              <a:spcAft>
                <a:spcPts val="800"/>
              </a:spcAft>
              <a:buSzPct val="100000"/>
              <a:buChar char="•"/>
            </a:pPr>
            <a:r>
              <a:rPr lang="en-US" sz="2600">
                <a:latin typeface="Arial"/>
                <a:ea typeface="Open Sans Light"/>
                <a:cs typeface="Helvetica"/>
              </a:rPr>
              <a:t>check-in and check-out location, </a:t>
            </a:r>
          </a:p>
          <a:p>
            <a:pPr marL="417830" lvl="1" indent="-160655">
              <a:spcAft>
                <a:spcPts val="800"/>
              </a:spcAft>
              <a:buSzPct val="100000"/>
              <a:buChar char="•"/>
            </a:pPr>
            <a:r>
              <a:rPr lang="en-US" sz="2600">
                <a:latin typeface="Arial"/>
                <a:ea typeface="Open Sans Light"/>
                <a:cs typeface="Helvetica"/>
              </a:rPr>
              <a:t>intervention materials and steps,</a:t>
            </a:r>
          </a:p>
          <a:p>
            <a:pPr marL="417830" lvl="1" indent="-160655">
              <a:spcAft>
                <a:spcPts val="800"/>
              </a:spcAft>
              <a:buSzPct val="100000"/>
              <a:buChar char="•"/>
            </a:pPr>
            <a:r>
              <a:rPr lang="en-US" sz="2600">
                <a:latin typeface="Arial"/>
                <a:ea typeface="Open Sans Light"/>
                <a:cs typeface="Helvetica"/>
              </a:rPr>
              <a:t>behavior rating scale and daily point goal,</a:t>
            </a:r>
          </a:p>
          <a:p>
            <a:pPr marL="417830" lvl="1" indent="-160655">
              <a:spcAft>
                <a:spcPts val="800"/>
              </a:spcAft>
              <a:buSzPct val="100000"/>
              <a:buChar char="•"/>
            </a:pPr>
            <a:r>
              <a:rPr lang="en-US" sz="2600">
                <a:latin typeface="Arial"/>
                <a:ea typeface="Open Sans Light"/>
                <a:cs typeface="Helvetica"/>
              </a:rPr>
              <a:t>caring for the Daily Progress Report,</a:t>
            </a:r>
          </a:p>
          <a:p>
            <a:pPr marL="417830" lvl="1" indent="-160655">
              <a:spcAft>
                <a:spcPts val="800"/>
              </a:spcAft>
              <a:buSzPct val="100000"/>
              <a:buChar char="•"/>
            </a:pPr>
            <a:r>
              <a:rPr lang="en-US" sz="2600">
                <a:latin typeface="Arial"/>
                <a:ea typeface="Open Sans Light"/>
                <a:cs typeface="Helvetica"/>
              </a:rPr>
              <a:t>receiving teacher feedback,</a:t>
            </a:r>
          </a:p>
          <a:p>
            <a:pPr marL="417830" lvl="1" indent="-160655">
              <a:spcAft>
                <a:spcPts val="800"/>
              </a:spcAft>
              <a:buSzPct val="100000"/>
              <a:buChar char="•"/>
            </a:pPr>
            <a:r>
              <a:rPr lang="en-US" sz="2600">
                <a:latin typeface="Arial"/>
                <a:ea typeface="Open Sans Light"/>
                <a:cs typeface="Helvetica"/>
              </a:rPr>
              <a:t>handling met and unmet point goals,</a:t>
            </a:r>
          </a:p>
          <a:p>
            <a:pPr marL="417830" lvl="1" indent="-160655">
              <a:spcAft>
                <a:spcPts val="800"/>
              </a:spcAft>
              <a:buSzPct val="100000"/>
              <a:buChar char="•"/>
            </a:pPr>
            <a:r>
              <a:rPr lang="en-US" sz="2600">
                <a:latin typeface="Arial"/>
                <a:ea typeface="Open Sans Light"/>
                <a:cs typeface="Helvetica"/>
              </a:rPr>
              <a:t>reward preferences, and </a:t>
            </a:r>
          </a:p>
          <a:p>
            <a:pPr marL="417830" lvl="1" indent="-160655">
              <a:spcAft>
                <a:spcPts val="800"/>
              </a:spcAft>
              <a:buSzPct val="100000"/>
              <a:buChar char="•"/>
            </a:pPr>
            <a:r>
              <a:rPr lang="en-US" sz="2600">
                <a:latin typeface="Arial"/>
                <a:ea typeface="Open Sans Light"/>
                <a:cs typeface="Helvetica"/>
              </a:rPr>
              <a:t>the Home Communication Report.</a:t>
            </a:r>
          </a:p>
        </p:txBody>
      </p:sp>
      <p:sp>
        <p:nvSpPr>
          <p:cNvPr id="13" name="Text Placeholder 12">
            <a:extLst>
              <a:ext uri="{FF2B5EF4-FFF2-40B4-BE49-F238E27FC236}">
                <a16:creationId xmlns:a16="http://schemas.microsoft.com/office/drawing/2014/main" id="{BC9626E5-9DB6-73AA-5F2B-377D74D4016F}"/>
              </a:ext>
            </a:extLst>
          </p:cNvPr>
          <p:cNvSpPr>
            <a:spLocks noGrp="1"/>
          </p:cNvSpPr>
          <p:nvPr>
            <p:ph type="body" sz="quarter" idx="14"/>
          </p:nvPr>
        </p:nvSpPr>
        <p:spPr>
          <a:xfrm>
            <a:off x="1967697" y="6237412"/>
            <a:ext cx="4929474" cy="342247"/>
          </a:xfrm>
        </p:spPr>
        <p:txBody>
          <a:bodyPr>
            <a:normAutofit fontScale="92500" lnSpcReduction="10000"/>
          </a:bodyPr>
          <a:lstStyle/>
          <a:p>
            <a:r>
              <a:rPr lang="en-US" sz="1900"/>
              <a:t>(Hawken et al., 2021)</a:t>
            </a:r>
          </a:p>
          <a:p>
            <a:pPr>
              <a:lnSpc>
                <a:spcPct val="90000"/>
              </a:lnSpc>
            </a:pPr>
            <a:endParaRPr lang="en-US" sz="1900"/>
          </a:p>
        </p:txBody>
      </p:sp>
      <p:sp>
        <p:nvSpPr>
          <p:cNvPr id="10" name="Footer Placeholder 9">
            <a:extLst>
              <a:ext uri="{FF2B5EF4-FFF2-40B4-BE49-F238E27FC236}">
                <a16:creationId xmlns:a16="http://schemas.microsoft.com/office/drawing/2014/main" id="{EA39C296-3080-CCB8-3F8E-A54B1702DD8B}"/>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nchor="ctr">
            <a:normAutofit/>
          </a:bodyPr>
          <a:lstStyle/>
          <a:p>
            <a:pPr>
              <a:lnSpc>
                <a:spcPct val="90000"/>
              </a:lnSpc>
              <a:spcAft>
                <a:spcPts val="600"/>
              </a:spcAft>
            </a:pPr>
            <a:r>
              <a:rPr lang="en-US"/>
              <a:t>© Tennessee Department of Education </a:t>
            </a:r>
            <a:endParaRPr lang="id-ID"/>
          </a:p>
          <a:p>
            <a:pPr>
              <a:lnSpc>
                <a:spcPct val="90000"/>
              </a:lnSpc>
              <a:spcAft>
                <a:spcPts val="600"/>
              </a:spcAft>
            </a:pPr>
            <a:endParaRPr lang="en-US"/>
          </a:p>
        </p:txBody>
      </p:sp>
      <p:pic>
        <p:nvPicPr>
          <p:cNvPr id="2" name="Graphic 1">
            <a:extLst>
              <a:ext uri="{FF2B5EF4-FFF2-40B4-BE49-F238E27FC236}">
                <a16:creationId xmlns:a16="http://schemas.microsoft.com/office/drawing/2014/main" id="{66FA0FEB-829E-2C59-9B54-A4252AFC357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59177" y="2843908"/>
            <a:ext cx="2577178" cy="2577178"/>
          </a:xfrm>
          <a:prstGeom prst="rect">
            <a:avLst/>
          </a:prstGeom>
        </p:spPr>
      </p:pic>
    </p:spTree>
    <p:extLst>
      <p:ext uri="{BB962C8B-B14F-4D97-AF65-F5344CB8AC3E}">
        <p14:creationId xmlns:p14="http://schemas.microsoft.com/office/powerpoint/2010/main" val="2706181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D049B-3096-0B50-720A-5D178B8E4E4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BE7F29D-F3F2-CFD1-37F4-0375C18C787C}"/>
              </a:ext>
            </a:extLst>
          </p:cNvPr>
          <p:cNvSpPr>
            <a:spLocks noGrp="1"/>
          </p:cNvSpPr>
          <p:nvPr>
            <p:ph type="title"/>
          </p:nvPr>
        </p:nvSpPr>
        <p:spPr>
          <a:xfrm>
            <a:off x="2102329" y="228600"/>
            <a:ext cx="9610245" cy="1208314"/>
          </a:xfrm>
        </p:spPr>
        <p:txBody>
          <a:bodyPr anchor="ctr">
            <a:normAutofit/>
          </a:bodyPr>
          <a:lstStyle/>
          <a:p>
            <a:r>
              <a:rPr lang="en-US">
                <a:latin typeface="Georgia"/>
                <a:ea typeface="Open Sans ExtraBold"/>
                <a:cs typeface="Open Sans ExtraBold"/>
              </a:rPr>
              <a:t>Informing Parents</a:t>
            </a:r>
            <a:endParaRPr lang="en-US"/>
          </a:p>
        </p:txBody>
      </p:sp>
      <p:sp>
        <p:nvSpPr>
          <p:cNvPr id="12" name="Text Placeholder 11">
            <a:extLst>
              <a:ext uri="{FF2B5EF4-FFF2-40B4-BE49-F238E27FC236}">
                <a16:creationId xmlns:a16="http://schemas.microsoft.com/office/drawing/2014/main" id="{8A5C98C7-C14F-2A6F-8790-CE8AFF611182}"/>
              </a:ext>
            </a:extLst>
          </p:cNvPr>
          <p:cNvSpPr>
            <a:spLocks noGrp="1"/>
          </p:cNvSpPr>
          <p:nvPr>
            <p:ph sz="quarter" idx="12"/>
          </p:nvPr>
        </p:nvSpPr>
        <p:spPr>
          <a:xfrm>
            <a:off x="2102329" y="1436914"/>
            <a:ext cx="8245437" cy="4859713"/>
          </a:xfrm>
        </p:spPr>
        <p:txBody>
          <a:bodyPr>
            <a:normAutofit/>
          </a:bodyPr>
          <a:lstStyle/>
          <a:p>
            <a:pPr marL="171450" indent="-57150">
              <a:spcAft>
                <a:spcPts val="800"/>
              </a:spcAft>
              <a:buNone/>
            </a:pPr>
            <a:r>
              <a:rPr lang="en-US" dirty="0">
                <a:solidFill>
                  <a:schemeClr val="tx1"/>
                </a:solidFill>
                <a:latin typeface="Arial"/>
                <a:cs typeface="Arial"/>
              </a:rPr>
              <a:t>Topics to cover include:</a:t>
            </a:r>
          </a:p>
          <a:p>
            <a:pPr lvl="1">
              <a:spcAft>
                <a:spcPts val="800"/>
              </a:spcAft>
              <a:buSzPct val="100000"/>
              <a:buChar char="•"/>
            </a:pPr>
            <a:r>
              <a:rPr lang="en-US" dirty="0">
                <a:solidFill>
                  <a:schemeClr val="tx1"/>
                </a:solidFill>
                <a:latin typeface="Arial"/>
                <a:cs typeface="Helvetica"/>
              </a:rPr>
              <a:t>intervention purpose,</a:t>
            </a:r>
          </a:p>
          <a:p>
            <a:pPr lvl="1">
              <a:spcAft>
                <a:spcPts val="800"/>
              </a:spcAft>
              <a:buSzPct val="100000"/>
              <a:buChar char="•"/>
            </a:pPr>
            <a:r>
              <a:rPr lang="en-US" dirty="0">
                <a:solidFill>
                  <a:schemeClr val="tx1"/>
                </a:solidFill>
                <a:latin typeface="Arial"/>
                <a:cs typeface="Helvetica"/>
              </a:rPr>
              <a:t>behaviors supported by the intervention,</a:t>
            </a:r>
          </a:p>
          <a:p>
            <a:pPr lvl="1">
              <a:spcAft>
                <a:spcPts val="800"/>
              </a:spcAft>
              <a:buSzPct val="100000"/>
              <a:buChar char="•"/>
            </a:pPr>
            <a:r>
              <a:rPr lang="en-US" dirty="0">
                <a:solidFill>
                  <a:schemeClr val="tx1"/>
                </a:solidFill>
                <a:latin typeface="Arial"/>
                <a:cs typeface="Helvetica"/>
              </a:rPr>
              <a:t>intervention materials and steps,</a:t>
            </a:r>
          </a:p>
          <a:p>
            <a:pPr lvl="1">
              <a:spcAft>
                <a:spcPts val="800"/>
              </a:spcAft>
              <a:buSzPct val="100000"/>
              <a:buChar char="•"/>
            </a:pPr>
            <a:r>
              <a:rPr lang="en-US" dirty="0">
                <a:solidFill>
                  <a:schemeClr val="tx1"/>
                </a:solidFill>
                <a:latin typeface="Arial"/>
                <a:cs typeface="Helvetica"/>
              </a:rPr>
              <a:t>how to provide feedback to the student,</a:t>
            </a:r>
          </a:p>
          <a:p>
            <a:pPr lvl="1">
              <a:spcAft>
                <a:spcPts val="800"/>
              </a:spcAft>
              <a:buSzPct val="100000"/>
              <a:buChar char="•"/>
            </a:pPr>
            <a:r>
              <a:rPr lang="en-US" dirty="0">
                <a:solidFill>
                  <a:schemeClr val="tx1"/>
                </a:solidFill>
                <a:latin typeface="Arial"/>
                <a:cs typeface="Helvetica"/>
              </a:rPr>
              <a:t>how to use home communication report, and</a:t>
            </a:r>
          </a:p>
          <a:p>
            <a:pPr lvl="1">
              <a:spcAft>
                <a:spcPts val="800"/>
              </a:spcAft>
              <a:buSzPct val="100000"/>
              <a:buChar char="•"/>
            </a:pPr>
            <a:r>
              <a:rPr lang="en-US" dirty="0">
                <a:solidFill>
                  <a:schemeClr val="tx1"/>
                </a:solidFill>
                <a:latin typeface="Arial"/>
                <a:cs typeface="Helvetica"/>
              </a:rPr>
              <a:t>how to monitor progress.</a:t>
            </a:r>
          </a:p>
        </p:txBody>
      </p:sp>
      <p:sp>
        <p:nvSpPr>
          <p:cNvPr id="13" name="Text Placeholder 12">
            <a:extLst>
              <a:ext uri="{FF2B5EF4-FFF2-40B4-BE49-F238E27FC236}">
                <a16:creationId xmlns:a16="http://schemas.microsoft.com/office/drawing/2014/main" id="{C0F1EF2D-74DF-4E26-7131-A9F740C5F1E9}"/>
              </a:ext>
            </a:extLst>
          </p:cNvPr>
          <p:cNvSpPr>
            <a:spLocks noGrp="1"/>
          </p:cNvSpPr>
          <p:nvPr>
            <p:ph type="body" sz="quarter" idx="14"/>
          </p:nvPr>
        </p:nvSpPr>
        <p:spPr>
          <a:xfrm>
            <a:off x="1967697" y="6237412"/>
            <a:ext cx="4929474" cy="342247"/>
          </a:xfrm>
        </p:spPr>
        <p:txBody>
          <a:bodyPr>
            <a:normAutofit fontScale="92500" lnSpcReduction="10000"/>
          </a:bodyPr>
          <a:lstStyle/>
          <a:p>
            <a:r>
              <a:rPr lang="en-US" sz="1900"/>
              <a:t>(Hawken et al., 2021)</a:t>
            </a:r>
          </a:p>
          <a:p>
            <a:pPr>
              <a:lnSpc>
                <a:spcPct val="90000"/>
              </a:lnSpc>
            </a:pPr>
            <a:endParaRPr lang="en-US" sz="1900"/>
          </a:p>
        </p:txBody>
      </p:sp>
      <p:sp>
        <p:nvSpPr>
          <p:cNvPr id="10" name="Footer Placeholder 9">
            <a:extLst>
              <a:ext uri="{FF2B5EF4-FFF2-40B4-BE49-F238E27FC236}">
                <a16:creationId xmlns:a16="http://schemas.microsoft.com/office/drawing/2014/main" id="{91106ED9-B871-D98B-424B-9AFBF6492907}"/>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nchor="ctr">
            <a:normAutofit/>
          </a:bodyPr>
          <a:lstStyle/>
          <a:p>
            <a:pPr>
              <a:lnSpc>
                <a:spcPct val="90000"/>
              </a:lnSpc>
              <a:spcAft>
                <a:spcPts val="600"/>
              </a:spcAft>
            </a:pPr>
            <a:r>
              <a:rPr lang="en-US"/>
              <a:t>© Tennessee Department of Education </a:t>
            </a:r>
            <a:endParaRPr lang="id-ID"/>
          </a:p>
          <a:p>
            <a:pPr>
              <a:lnSpc>
                <a:spcPct val="90000"/>
              </a:lnSpc>
              <a:spcAft>
                <a:spcPts val="600"/>
              </a:spcAft>
            </a:pPr>
            <a:endParaRPr lang="en-US"/>
          </a:p>
        </p:txBody>
      </p:sp>
      <p:pic>
        <p:nvPicPr>
          <p:cNvPr id="3" name="Graphic 2">
            <a:extLst>
              <a:ext uri="{FF2B5EF4-FFF2-40B4-BE49-F238E27FC236}">
                <a16:creationId xmlns:a16="http://schemas.microsoft.com/office/drawing/2014/main" id="{79595BEE-9257-489E-0932-4E68CEE6A614}"/>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921724" y="2701999"/>
            <a:ext cx="2329543" cy="2329543"/>
          </a:xfrm>
          <a:prstGeom prst="rect">
            <a:avLst/>
          </a:prstGeom>
        </p:spPr>
      </p:pic>
    </p:spTree>
    <p:extLst>
      <p:ext uri="{BB962C8B-B14F-4D97-AF65-F5344CB8AC3E}">
        <p14:creationId xmlns:p14="http://schemas.microsoft.com/office/powerpoint/2010/main" val="31403981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2E5BC-EF87-FE51-078F-776CB0B0411E}"/>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A01CCCF6-F815-3334-B644-30C081336E46}"/>
              </a:ext>
            </a:extLst>
          </p:cNvPr>
          <p:cNvSpPr>
            <a:spLocks noGrp="1"/>
          </p:cNvSpPr>
          <p:nvPr>
            <p:ph type="title"/>
          </p:nvPr>
        </p:nvSpPr>
        <p:spPr>
          <a:xfrm>
            <a:off x="2102329" y="228600"/>
            <a:ext cx="9610245" cy="1208314"/>
          </a:xfrm>
        </p:spPr>
        <p:txBody>
          <a:bodyPr anchor="ctr">
            <a:normAutofit/>
          </a:bodyPr>
          <a:lstStyle/>
          <a:p>
            <a:r>
              <a:rPr lang="en-US">
                <a:latin typeface="Georgia"/>
                <a:ea typeface="Open Sans ExtraBold"/>
                <a:cs typeface="Open Sans ExtraBold"/>
              </a:rPr>
              <a:t>Staff and Mentor Professional Learning</a:t>
            </a:r>
            <a:endParaRPr lang="en-US"/>
          </a:p>
        </p:txBody>
      </p:sp>
      <p:sp>
        <p:nvSpPr>
          <p:cNvPr id="12" name="Text Placeholder 11">
            <a:extLst>
              <a:ext uri="{FF2B5EF4-FFF2-40B4-BE49-F238E27FC236}">
                <a16:creationId xmlns:a16="http://schemas.microsoft.com/office/drawing/2014/main" id="{EC51F24C-6106-0B23-A5C3-4E61419C7A88}"/>
              </a:ext>
            </a:extLst>
          </p:cNvPr>
          <p:cNvSpPr>
            <a:spLocks noGrp="1"/>
          </p:cNvSpPr>
          <p:nvPr>
            <p:ph sz="quarter" idx="12"/>
          </p:nvPr>
        </p:nvSpPr>
        <p:spPr>
          <a:xfrm>
            <a:off x="2102329" y="1436914"/>
            <a:ext cx="8245437" cy="5033334"/>
          </a:xfrm>
        </p:spPr>
        <p:txBody>
          <a:bodyPr>
            <a:normAutofit fontScale="92500" lnSpcReduction="10000"/>
          </a:bodyPr>
          <a:lstStyle/>
          <a:p>
            <a:pPr marL="171450" indent="-57150">
              <a:spcAft>
                <a:spcPts val="800"/>
              </a:spcAft>
              <a:buSzPct val="100000"/>
              <a:buNone/>
            </a:pPr>
            <a:r>
              <a:rPr lang="en-US" sz="2600" dirty="0">
                <a:solidFill>
                  <a:schemeClr val="tx1">
                    <a:lumMod val="50000"/>
                  </a:schemeClr>
                </a:solidFill>
                <a:latin typeface="Arial"/>
                <a:cs typeface="Arial"/>
              </a:rPr>
              <a:t>Topics to cover include:</a:t>
            </a:r>
            <a:endParaRPr lang="en-US" sz="2600" dirty="0">
              <a:solidFill>
                <a:schemeClr val="tx1">
                  <a:lumMod val="50000"/>
                </a:schemeClr>
              </a:solidFill>
              <a:latin typeface="Arial"/>
              <a:cs typeface="Helvetica"/>
            </a:endParaRPr>
          </a:p>
          <a:p>
            <a:pPr lvl="1">
              <a:spcAft>
                <a:spcPts val="800"/>
              </a:spcAft>
              <a:buSzPct val="100000"/>
              <a:buChar char="•"/>
            </a:pPr>
            <a:r>
              <a:rPr lang="en-US" sz="2600" dirty="0">
                <a:solidFill>
                  <a:schemeClr val="tx1">
                    <a:lumMod val="50000"/>
                  </a:schemeClr>
                </a:solidFill>
                <a:latin typeface="Arial"/>
                <a:cs typeface="Helvetica"/>
              </a:rPr>
              <a:t>intervention purpose,</a:t>
            </a:r>
          </a:p>
          <a:p>
            <a:pPr lvl="1">
              <a:spcAft>
                <a:spcPts val="800"/>
              </a:spcAft>
              <a:buSzPct val="100000"/>
              <a:buChar char="•"/>
            </a:pPr>
            <a:r>
              <a:rPr lang="en-US" sz="2600" dirty="0">
                <a:solidFill>
                  <a:schemeClr val="tx1">
                    <a:lumMod val="50000"/>
                  </a:schemeClr>
                </a:solidFill>
                <a:latin typeface="Arial"/>
                <a:cs typeface="Helvetica"/>
              </a:rPr>
              <a:t>behaviors the intervention is designed to target,</a:t>
            </a:r>
          </a:p>
          <a:p>
            <a:pPr lvl="1">
              <a:spcAft>
                <a:spcPts val="800"/>
              </a:spcAft>
              <a:buSzPct val="100000"/>
              <a:buChar char="•"/>
            </a:pPr>
            <a:r>
              <a:rPr lang="en-US" sz="2600" dirty="0">
                <a:solidFill>
                  <a:schemeClr val="tx1">
                    <a:lumMod val="50000"/>
                  </a:schemeClr>
                </a:solidFill>
                <a:latin typeface="Arial"/>
                <a:cs typeface="Helvetica"/>
              </a:rPr>
              <a:t>intervention materials and steps,</a:t>
            </a:r>
          </a:p>
          <a:p>
            <a:pPr lvl="1">
              <a:spcAft>
                <a:spcPts val="800"/>
              </a:spcAft>
              <a:buSzPct val="100000"/>
              <a:buChar char="•"/>
            </a:pPr>
            <a:r>
              <a:rPr lang="en-US" sz="2600" dirty="0">
                <a:solidFill>
                  <a:schemeClr val="tx1">
                    <a:lumMod val="50000"/>
                  </a:schemeClr>
                </a:solidFill>
                <a:latin typeface="Arial"/>
                <a:cs typeface="Helvetica"/>
              </a:rPr>
              <a:t>check-in and check-out location,</a:t>
            </a:r>
          </a:p>
          <a:p>
            <a:pPr lvl="1">
              <a:spcAft>
                <a:spcPts val="800"/>
              </a:spcAft>
              <a:buSzPct val="100000"/>
              <a:buChar char="•"/>
            </a:pPr>
            <a:r>
              <a:rPr lang="en-US" sz="2600" dirty="0">
                <a:solidFill>
                  <a:schemeClr val="tx1">
                    <a:lumMod val="50000"/>
                  </a:schemeClr>
                </a:solidFill>
                <a:latin typeface="Arial"/>
                <a:cs typeface="Helvetica"/>
              </a:rPr>
              <a:t>completing the daily progress report,</a:t>
            </a:r>
            <a:endParaRPr lang="en-US" sz="2600" dirty="0">
              <a:solidFill>
                <a:schemeClr val="tx1">
                  <a:lumMod val="50000"/>
                </a:schemeClr>
              </a:solidFill>
            </a:endParaRPr>
          </a:p>
          <a:p>
            <a:pPr lvl="1">
              <a:spcAft>
                <a:spcPts val="800"/>
              </a:spcAft>
              <a:buSzPct val="100000"/>
              <a:buChar char="•"/>
            </a:pPr>
            <a:r>
              <a:rPr lang="en-US" sz="2600" dirty="0">
                <a:solidFill>
                  <a:schemeClr val="tx1">
                    <a:lumMod val="50000"/>
                  </a:schemeClr>
                </a:solidFill>
                <a:latin typeface="Arial"/>
                <a:cs typeface="Helvetica"/>
              </a:rPr>
              <a:t>providing student feedback,</a:t>
            </a:r>
          </a:p>
          <a:p>
            <a:pPr lvl="1">
              <a:spcAft>
                <a:spcPts val="800"/>
              </a:spcAft>
              <a:buSzPct val="100000"/>
              <a:buChar char="•"/>
            </a:pPr>
            <a:r>
              <a:rPr lang="en-US" sz="2600" dirty="0">
                <a:solidFill>
                  <a:schemeClr val="tx1">
                    <a:lumMod val="50000"/>
                  </a:schemeClr>
                </a:solidFill>
                <a:latin typeface="Arial"/>
                <a:cs typeface="Helvetica"/>
              </a:rPr>
              <a:t>providing rewards, </a:t>
            </a:r>
          </a:p>
          <a:p>
            <a:pPr lvl="1">
              <a:spcAft>
                <a:spcPts val="800"/>
              </a:spcAft>
              <a:buSzPct val="100000"/>
              <a:buChar char="•"/>
            </a:pPr>
            <a:r>
              <a:rPr lang="en-US" sz="2600" dirty="0">
                <a:solidFill>
                  <a:schemeClr val="tx1">
                    <a:lumMod val="50000"/>
                  </a:schemeClr>
                </a:solidFill>
                <a:latin typeface="Arial"/>
                <a:cs typeface="Helvetica"/>
              </a:rPr>
              <a:t>managing student data, and</a:t>
            </a:r>
          </a:p>
          <a:p>
            <a:pPr lvl="1">
              <a:spcAft>
                <a:spcPts val="800"/>
              </a:spcAft>
              <a:buSzPct val="100000"/>
              <a:buChar char="•"/>
            </a:pPr>
            <a:r>
              <a:rPr lang="en-US" sz="2600" dirty="0">
                <a:solidFill>
                  <a:schemeClr val="tx1">
                    <a:lumMod val="50000"/>
                  </a:schemeClr>
                </a:solidFill>
                <a:latin typeface="Arial"/>
                <a:cs typeface="Helvetica"/>
              </a:rPr>
              <a:t>communicating with parents.</a:t>
            </a:r>
          </a:p>
        </p:txBody>
      </p:sp>
      <p:sp>
        <p:nvSpPr>
          <p:cNvPr id="13" name="Text Placeholder 12">
            <a:extLst>
              <a:ext uri="{FF2B5EF4-FFF2-40B4-BE49-F238E27FC236}">
                <a16:creationId xmlns:a16="http://schemas.microsoft.com/office/drawing/2014/main" id="{146C5E1C-8458-4C77-2059-769C7695CE76}"/>
              </a:ext>
            </a:extLst>
          </p:cNvPr>
          <p:cNvSpPr>
            <a:spLocks noGrp="1"/>
          </p:cNvSpPr>
          <p:nvPr>
            <p:ph type="body" sz="quarter" idx="14"/>
          </p:nvPr>
        </p:nvSpPr>
        <p:spPr>
          <a:xfrm>
            <a:off x="1977977" y="6401832"/>
            <a:ext cx="4929474" cy="342247"/>
          </a:xfrm>
        </p:spPr>
        <p:txBody>
          <a:bodyPr>
            <a:normAutofit fontScale="92500" lnSpcReduction="10000"/>
          </a:bodyPr>
          <a:lstStyle/>
          <a:p>
            <a:r>
              <a:rPr lang="en-US" sz="1900"/>
              <a:t>(Hawken et al., 2021)</a:t>
            </a:r>
          </a:p>
          <a:p>
            <a:pPr>
              <a:lnSpc>
                <a:spcPct val="90000"/>
              </a:lnSpc>
            </a:pPr>
            <a:endParaRPr lang="en-US" sz="1900"/>
          </a:p>
        </p:txBody>
      </p:sp>
      <p:pic>
        <p:nvPicPr>
          <p:cNvPr id="2" name="Graphic 1">
            <a:extLst>
              <a:ext uri="{FF2B5EF4-FFF2-40B4-BE49-F238E27FC236}">
                <a16:creationId xmlns:a16="http://schemas.microsoft.com/office/drawing/2014/main" id="{05619E25-4FE3-CA6B-9C05-9DCAA1DDB6EA}"/>
              </a:ext>
              <a:ext uri="{C183D7F6-B498-43B3-948B-1728B52AA6E4}">
                <adec:decorative xmlns:adec="http://schemas.microsoft.com/office/drawing/2017/decorative" val="1"/>
              </a:ext>
            </a:extLst>
          </p:cNvPr>
          <p:cNvPicPr>
            <a:picLocks noChangeAspect="1"/>
          </p:cNvPicPr>
          <p:nvPr/>
        </p:nvPicPr>
        <p:blipFill>
          <a:blip>
            <a:duotone>
              <a:schemeClr val="accent2">
                <a:shade val="45000"/>
                <a:satMod val="135000"/>
              </a:schemeClr>
              <a:prstClr val="white"/>
            </a:duotone>
            <a:extLst>
              <a:ext uri="{96DAC541-7B7A-43D3-8B79-37D633B846F1}">
                <asvg:svgBlip xmlns:asvg="http://schemas.microsoft.com/office/drawing/2016/SVG/main" r:embed="rId3"/>
              </a:ext>
            </a:extLst>
          </a:blip>
          <a:stretch>
            <a:fillRect/>
          </a:stretch>
        </p:blipFill>
        <p:spPr>
          <a:xfrm>
            <a:off x="8294865" y="2676229"/>
            <a:ext cx="2631755" cy="2657411"/>
          </a:xfrm>
          <a:prstGeom prst="rect">
            <a:avLst/>
          </a:prstGeom>
        </p:spPr>
      </p:pic>
      <p:sp>
        <p:nvSpPr>
          <p:cNvPr id="10" name="Footer Placeholder 9">
            <a:extLst>
              <a:ext uri="{FF2B5EF4-FFF2-40B4-BE49-F238E27FC236}">
                <a16:creationId xmlns:a16="http://schemas.microsoft.com/office/drawing/2014/main" id="{8C7F5A1C-ACCD-E4B6-4BF7-2F540C5D99BD}"/>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nchor="ctr">
            <a:normAutofit/>
          </a:bodyPr>
          <a:lstStyle/>
          <a:p>
            <a:pPr>
              <a:lnSpc>
                <a:spcPct val="90000"/>
              </a:lnSpc>
              <a:spcAft>
                <a:spcPts val="600"/>
              </a:spcAft>
            </a:pPr>
            <a:r>
              <a:rPr lang="en-US"/>
              <a:t>© Tennessee Department of Education </a:t>
            </a:r>
            <a:endParaRPr lang="id-ID"/>
          </a:p>
          <a:p>
            <a:pPr>
              <a:lnSpc>
                <a:spcPct val="90000"/>
              </a:lnSpc>
              <a:spcAft>
                <a:spcPts val="600"/>
              </a:spcAft>
            </a:pPr>
            <a:endParaRPr lang="en-US"/>
          </a:p>
        </p:txBody>
      </p:sp>
    </p:spTree>
    <p:extLst>
      <p:ext uri="{BB962C8B-B14F-4D97-AF65-F5344CB8AC3E}">
        <p14:creationId xmlns:p14="http://schemas.microsoft.com/office/powerpoint/2010/main" val="19765535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A0A43-EE98-6B28-613C-D26CF0067CDC}"/>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5FA7241-2A35-D274-F329-07102C3F3058}"/>
              </a:ext>
            </a:extLst>
          </p:cNvPr>
          <p:cNvSpPr>
            <a:spLocks noGrp="1"/>
          </p:cNvSpPr>
          <p:nvPr>
            <p:ph type="title"/>
          </p:nvPr>
        </p:nvSpPr>
        <p:spPr>
          <a:xfrm>
            <a:off x="2102329" y="228600"/>
            <a:ext cx="9610245" cy="1208314"/>
          </a:xfrm>
        </p:spPr>
        <p:txBody>
          <a:bodyPr anchor="ctr">
            <a:normAutofit/>
          </a:bodyPr>
          <a:lstStyle/>
          <a:p>
            <a:r>
              <a:rPr lang="en-US"/>
              <a:t>Parent Engagement</a:t>
            </a:r>
          </a:p>
        </p:txBody>
      </p:sp>
      <p:pic>
        <p:nvPicPr>
          <p:cNvPr id="3" name="Picture 2" descr="CICO Caregiver Notification Form template used to inform parents that a student has been selected for the Check-In/Check-Out behavior intervention program. The letter outlines the daily process for meeting with a mentor, tracking goals (Safe, Respectful, Responsible), and earning incentives.">
            <a:extLst>
              <a:ext uri="{FF2B5EF4-FFF2-40B4-BE49-F238E27FC236}">
                <a16:creationId xmlns:a16="http://schemas.microsoft.com/office/drawing/2014/main" id="{91E2F711-719B-D250-9A15-9E29BB77F71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32434" y="1334206"/>
            <a:ext cx="4359177" cy="4800498"/>
          </a:xfrm>
          <a:prstGeom prst="rect">
            <a:avLst/>
          </a:prstGeom>
          <a:ln w="88900">
            <a:solidFill>
              <a:srgbClr val="FFFFFF"/>
            </a:solidFill>
          </a:ln>
          <a:effectLst>
            <a:outerShdw blurRad="50800" dist="38100" dir="4800000" algn="tl" rotWithShape="0">
              <a:prstClr val="black">
                <a:alpha val="40000"/>
              </a:prstClr>
            </a:outerShdw>
          </a:effectLst>
        </p:spPr>
      </p:pic>
      <p:sp>
        <p:nvSpPr>
          <p:cNvPr id="13" name="Text Placeholder 12">
            <a:extLst>
              <a:ext uri="{FF2B5EF4-FFF2-40B4-BE49-F238E27FC236}">
                <a16:creationId xmlns:a16="http://schemas.microsoft.com/office/drawing/2014/main" id="{E403EC9C-1115-3E36-4021-812236DF3B69}"/>
              </a:ext>
            </a:extLst>
          </p:cNvPr>
          <p:cNvSpPr>
            <a:spLocks noGrp="1"/>
          </p:cNvSpPr>
          <p:nvPr>
            <p:ph type="body" sz="quarter" idx="14"/>
          </p:nvPr>
        </p:nvSpPr>
        <p:spPr>
          <a:xfrm>
            <a:off x="1977977" y="6375602"/>
            <a:ext cx="4929474" cy="342247"/>
          </a:xfrm>
        </p:spPr>
        <p:txBody>
          <a:bodyPr>
            <a:normAutofit fontScale="92500" lnSpcReduction="10000"/>
          </a:bodyPr>
          <a:lstStyle/>
          <a:p>
            <a:r>
              <a:rPr lang="en-US" sz="1900"/>
              <a:t>(Tennessee Tiered Supports Center, 2023)</a:t>
            </a:r>
          </a:p>
          <a:p>
            <a:pPr>
              <a:lnSpc>
                <a:spcPct val="90000"/>
              </a:lnSpc>
            </a:pPr>
            <a:endParaRPr lang="en-US" sz="1900"/>
          </a:p>
        </p:txBody>
      </p:sp>
      <p:sp>
        <p:nvSpPr>
          <p:cNvPr id="10" name="Footer Placeholder 9">
            <a:extLst>
              <a:ext uri="{FF2B5EF4-FFF2-40B4-BE49-F238E27FC236}">
                <a16:creationId xmlns:a16="http://schemas.microsoft.com/office/drawing/2014/main" id="{B6456B2F-E227-9D63-60AA-AF0D955C05A8}"/>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nchor="ctr">
            <a:normAutofit/>
          </a:bodyPr>
          <a:lstStyle/>
          <a:p>
            <a:pPr>
              <a:lnSpc>
                <a:spcPct val="90000"/>
              </a:lnSpc>
              <a:spcAft>
                <a:spcPts val="600"/>
              </a:spcAft>
            </a:pPr>
            <a:r>
              <a:rPr lang="en-US"/>
              <a:t>© Tennessee Department of Education </a:t>
            </a:r>
            <a:endParaRPr lang="id-ID"/>
          </a:p>
          <a:p>
            <a:pPr>
              <a:lnSpc>
                <a:spcPct val="90000"/>
              </a:lnSpc>
              <a:spcAft>
                <a:spcPts val="600"/>
              </a:spcAft>
            </a:pPr>
            <a:endParaRPr lang="en-US"/>
          </a:p>
        </p:txBody>
      </p:sp>
    </p:spTree>
    <p:extLst>
      <p:ext uri="{BB962C8B-B14F-4D97-AF65-F5344CB8AC3E}">
        <p14:creationId xmlns:p14="http://schemas.microsoft.com/office/powerpoint/2010/main" val="2709156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310B9-5236-6591-5DD9-8CE5AB16527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2C3A96B-4CD5-0AD1-1A77-135FE63D72C4}"/>
              </a:ext>
            </a:extLst>
          </p:cNvPr>
          <p:cNvSpPr>
            <a:spLocks noGrp="1"/>
          </p:cNvSpPr>
          <p:nvPr>
            <p:ph type="title"/>
          </p:nvPr>
        </p:nvSpPr>
        <p:spPr/>
        <p:txBody>
          <a:bodyPr>
            <a:normAutofit/>
          </a:bodyPr>
          <a:lstStyle/>
          <a:p>
            <a:r>
              <a:rPr lang="en-US" sz="3600"/>
              <a:t>Resources</a:t>
            </a:r>
          </a:p>
        </p:txBody>
      </p:sp>
      <p:sp>
        <p:nvSpPr>
          <p:cNvPr id="2" name="Footer Placeholder 1">
            <a:extLst>
              <a:ext uri="{FF2B5EF4-FFF2-40B4-BE49-F238E27FC236}">
                <a16:creationId xmlns:a16="http://schemas.microsoft.com/office/drawing/2014/main" id="{6758EFC4-1D98-A709-5FC9-C3CB664518F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39340554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67984-FD97-0BA0-CD4E-2BEF244B7759}"/>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37FE7BD-68E2-AA5D-714F-A731C3435B0B}"/>
              </a:ext>
            </a:extLst>
          </p:cNvPr>
          <p:cNvSpPr>
            <a:spLocks noGrp="1"/>
          </p:cNvSpPr>
          <p:nvPr>
            <p:ph type="title"/>
          </p:nvPr>
        </p:nvSpPr>
        <p:spPr/>
        <p:txBody>
          <a:bodyPr anchor="ctr">
            <a:normAutofit/>
          </a:bodyPr>
          <a:lstStyle/>
          <a:p>
            <a:r>
              <a:rPr lang="en-US" dirty="0"/>
              <a:t>Check-In/ Check-Out Resources</a:t>
            </a:r>
          </a:p>
        </p:txBody>
      </p:sp>
      <p:pic>
        <p:nvPicPr>
          <p:cNvPr id="5" name="Content Placeholder 4" descr="Informational brief from the Tennessee Tiered Supports Center explaining the Check-In/Check-Out (CICO) intervention for schools. The document defines CICO as an evidence-based daily reinforcement strategy and outlines key elements such as program logistics, the role of mentors, and the use of Daily Progress Reports.">
            <a:extLst>
              <a:ext uri="{FF2B5EF4-FFF2-40B4-BE49-F238E27FC236}">
                <a16:creationId xmlns:a16="http://schemas.microsoft.com/office/drawing/2014/main" id="{7C06753A-B49C-3240-8617-792DCD497F86}"/>
              </a:ext>
            </a:extLst>
          </p:cNvPr>
          <p:cNvPicPr>
            <a:picLocks noGrp="1" noChangeAspect="1"/>
          </p:cNvPicPr>
          <p:nvPr>
            <p:ph sz="quarter" idx="4294967295"/>
          </p:nvPr>
        </p:nvPicPr>
        <p:blipFill rotWithShape="1">
          <a:blip r:embed="rId4">
            <a:extLst>
              <a:ext uri="{28A0092B-C50C-407E-A947-70E740481C1C}">
                <a14:useLocalDpi xmlns:a14="http://schemas.microsoft.com/office/drawing/2010/main"/>
              </a:ext>
            </a:extLst>
          </a:blip>
          <a:srcRect/>
          <a:stretch/>
        </p:blipFill>
        <p:spPr>
          <a:xfrm>
            <a:off x="1756562" y="1244963"/>
            <a:ext cx="3040684" cy="3787153"/>
          </a:xfrm>
          <a:prstGeom prst="rect">
            <a:avLst/>
          </a:prstGeom>
          <a:solidFill>
            <a:srgbClr val="FFFFFF">
              <a:shade val="85000"/>
            </a:srgbClr>
          </a:solidFill>
          <a:ln w="1270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 Placeholder 12">
            <a:extLst>
              <a:ext uri="{FF2B5EF4-FFF2-40B4-BE49-F238E27FC236}">
                <a16:creationId xmlns:a16="http://schemas.microsoft.com/office/drawing/2014/main" id="{480D0561-48F1-9FAD-4855-E21DFD863F14}"/>
              </a:ext>
            </a:extLst>
          </p:cNvPr>
          <p:cNvSpPr>
            <a:spLocks noGrp="1"/>
          </p:cNvSpPr>
          <p:nvPr>
            <p:ph type="body" sz="quarter" idx="11"/>
          </p:nvPr>
        </p:nvSpPr>
        <p:spPr>
          <a:xfrm>
            <a:off x="509570" y="5354659"/>
            <a:ext cx="5324420" cy="693820"/>
          </a:xfrm>
        </p:spPr>
        <p:txBody>
          <a:bodyPr>
            <a:normAutofit/>
          </a:bodyPr>
          <a:lstStyle/>
          <a:p>
            <a:pPr marL="0" indent="0">
              <a:buNone/>
            </a:pPr>
            <a:r>
              <a:rPr lang="en-US" dirty="0"/>
              <a:t>Access Check-In/Check-Out Brief</a:t>
            </a:r>
          </a:p>
        </p:txBody>
      </p:sp>
      <p:pic>
        <p:nvPicPr>
          <p:cNvPr id="6" name="Picture 5" descr="A title page graphic featuring a circular logo with a star-shaped icon in the background. The text reads, &quot;Check-In/Check-Out (CICO) Implementation Materials.&quot;">
            <a:extLst>
              <a:ext uri="{FF2B5EF4-FFF2-40B4-BE49-F238E27FC236}">
                <a16:creationId xmlns:a16="http://schemas.microsoft.com/office/drawing/2014/main" id="{0990556C-FBB6-1114-2739-9E67BAD28D28}"/>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391579" y="1187107"/>
            <a:ext cx="3226741" cy="3845009"/>
          </a:xfrm>
          <a:prstGeom prst="rect">
            <a:avLst/>
          </a:prstGeom>
          <a:solidFill>
            <a:srgbClr val="FFFFFF">
              <a:shade val="85000"/>
            </a:srgbClr>
          </a:solidFill>
          <a:ln w="1270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a:extLst>
              <a:ext uri="{FF2B5EF4-FFF2-40B4-BE49-F238E27FC236}">
                <a16:creationId xmlns:a16="http://schemas.microsoft.com/office/drawing/2014/main" id="{21D76054-378E-7F5A-A2C1-5020FB0D88A4}"/>
              </a:ext>
            </a:extLst>
          </p:cNvPr>
          <p:cNvSpPr>
            <a:spLocks noGrp="1"/>
          </p:cNvSpPr>
          <p:nvPr>
            <p:ph type="body" sz="quarter" idx="12"/>
          </p:nvPr>
        </p:nvSpPr>
        <p:spPr>
          <a:xfrm>
            <a:off x="6671843" y="5311014"/>
            <a:ext cx="4907641" cy="927861"/>
          </a:xfrm>
        </p:spPr>
        <p:txBody>
          <a:bodyPr>
            <a:noAutofit/>
          </a:bodyPr>
          <a:lstStyle/>
          <a:p>
            <a:pPr marL="0" indent="0">
              <a:buNone/>
            </a:pPr>
            <a:r>
              <a:rPr lang="en-US" dirty="0"/>
              <a:t>Access </a:t>
            </a:r>
            <a:r>
              <a:rPr lang="en-US" dirty="0">
                <a:solidFill>
                  <a:schemeClr val="accent2">
                    <a:lumMod val="60000"/>
                    <a:lumOff val="40000"/>
                  </a:schemeClr>
                </a:solidFill>
                <a:hlinkClick r:id="rId6">
                  <a:extLst>
                    <a:ext uri="{A12FA001-AC4F-418D-AE19-62706E023703}">
                      <ahyp:hlinkClr xmlns:ahyp="http://schemas.microsoft.com/office/drawing/2018/hyperlinkcolor" val="tx"/>
                    </a:ext>
                  </a:extLst>
                </a:hlinkClick>
              </a:rPr>
              <a:t>Check-In/Check-out Implementation Materials</a:t>
            </a:r>
            <a:r>
              <a:rPr lang="en-US" dirty="0">
                <a:solidFill>
                  <a:schemeClr val="tx1"/>
                </a:solidFill>
              </a:rPr>
              <a:t>.</a:t>
            </a:r>
          </a:p>
        </p:txBody>
      </p:sp>
      <p:sp>
        <p:nvSpPr>
          <p:cNvPr id="7" name="Text Placeholder 6">
            <a:extLst>
              <a:ext uri="{FF2B5EF4-FFF2-40B4-BE49-F238E27FC236}">
                <a16:creationId xmlns:a16="http://schemas.microsoft.com/office/drawing/2014/main" id="{B556ECAA-49CC-F90C-B947-3F3831799CF3}"/>
              </a:ext>
            </a:extLst>
          </p:cNvPr>
          <p:cNvSpPr>
            <a:spLocks noGrp="1"/>
          </p:cNvSpPr>
          <p:nvPr>
            <p:ph type="body" sz="quarter" idx="13"/>
          </p:nvPr>
        </p:nvSpPr>
        <p:spPr>
          <a:xfrm>
            <a:off x="507868" y="6060022"/>
            <a:ext cx="4960175" cy="695222"/>
          </a:xfrm>
        </p:spPr>
        <p:txBody>
          <a:bodyPr/>
          <a:lstStyle/>
          <a:p>
            <a:r>
              <a:rPr lang="en-US" dirty="0"/>
              <a:t>(Tennessee Tiered Supports Center, 2023;</a:t>
            </a:r>
          </a:p>
          <a:p>
            <a:pPr>
              <a:lnSpc>
                <a:spcPct val="90000"/>
              </a:lnSpc>
            </a:pPr>
            <a:r>
              <a:rPr lang="en-US" dirty="0"/>
              <a:t>Tennessee Tiered Supports Center, 2024)</a:t>
            </a:r>
          </a:p>
        </p:txBody>
      </p:sp>
      <p:sp>
        <p:nvSpPr>
          <p:cNvPr id="10" name="Footer Placeholder 9">
            <a:extLst>
              <a:ext uri="{FF2B5EF4-FFF2-40B4-BE49-F238E27FC236}">
                <a16:creationId xmlns:a16="http://schemas.microsoft.com/office/drawing/2014/main" id="{806CB41E-A022-5762-1CCE-D22019A56AFA}"/>
              </a:ext>
              <a:ext uri="{C183D7F6-B498-43B3-948B-1728B52AA6E4}">
                <adec:decorative xmlns:adec="http://schemas.microsoft.com/office/drawing/2017/decorative" val="1"/>
              </a:ext>
            </a:extLst>
          </p:cNvPr>
          <p:cNvSpPr>
            <a:spLocks noGrp="1"/>
          </p:cNvSpPr>
          <p:nvPr>
            <p:ph type="ftr" sz="quarter" idx="10"/>
          </p:nvPr>
        </p:nvSpPr>
        <p:spPr/>
        <p:txBody>
          <a:bodyPr anchor="ctr">
            <a:normAutofit/>
          </a:bodyPr>
          <a:lstStyle/>
          <a:p>
            <a:pPr>
              <a:lnSpc>
                <a:spcPct val="90000"/>
              </a:lnSpc>
              <a:spcAft>
                <a:spcPts val="600"/>
              </a:spcAft>
            </a:pPr>
            <a:r>
              <a:rPr lang="en-US"/>
              <a:t>© Tennessee Department of Education </a:t>
            </a:r>
            <a:endParaRPr lang="id-ID"/>
          </a:p>
          <a:p>
            <a:pPr>
              <a:lnSpc>
                <a:spcPct val="90000"/>
              </a:lnSpc>
              <a:spcAft>
                <a:spcPts val="600"/>
              </a:spcAft>
            </a:pPr>
            <a:endParaRPr lang="en-US"/>
          </a:p>
        </p:txBody>
      </p:sp>
    </p:spTree>
    <p:extLst>
      <p:ext uri="{BB962C8B-B14F-4D97-AF65-F5344CB8AC3E}">
        <p14:creationId xmlns:p14="http://schemas.microsoft.com/office/powerpoint/2010/main" val="528498763"/>
      </p:ext>
    </p:extLst>
  </p:cSld>
  <p:clrMapOvr>
    <a:masterClrMapping/>
  </p:clrMapOvr>
  <p:extLst>
    <p:ext uri="{6950BFC3-D8DA-4A85-94F7-54DA5524770B}">
      <p188:commentRel xmlns:p188="http://schemas.microsoft.com/office/powerpoint/2018/8/main" r:id="rId3"/>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27104-036F-0105-46B4-AD084A4BEC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BE60A-5FB0-1995-6142-D5CDD3A40238}"/>
              </a:ext>
            </a:extLst>
          </p:cNvPr>
          <p:cNvSpPr>
            <a:spLocks noGrp="1"/>
          </p:cNvSpPr>
          <p:nvPr>
            <p:ph type="title"/>
          </p:nvPr>
        </p:nvSpPr>
        <p:spPr/>
        <p:txBody>
          <a:bodyPr/>
          <a:lstStyle/>
          <a:p>
            <a:r>
              <a:rPr lang="en-US"/>
              <a:t>Connect With Us</a:t>
            </a:r>
          </a:p>
        </p:txBody>
      </p:sp>
      <p:sp>
        <p:nvSpPr>
          <p:cNvPr id="13" name="Text Placeholder 12">
            <a:extLst>
              <a:ext uri="{FF2B5EF4-FFF2-40B4-BE49-F238E27FC236}">
                <a16:creationId xmlns:a16="http://schemas.microsoft.com/office/drawing/2014/main" id="{4F86EA27-3DF8-67E4-6D8D-95895B1953DD}"/>
              </a:ext>
            </a:extLst>
          </p:cNvPr>
          <p:cNvSpPr>
            <a:spLocks noGrp="1"/>
          </p:cNvSpPr>
          <p:nvPr>
            <p:ph type="body" sz="quarter" idx="10"/>
          </p:nvPr>
        </p:nvSpPr>
        <p:spPr/>
        <p:txBody>
          <a:bodyPr/>
          <a:lstStyle/>
          <a:p>
            <a:pPr marL="15875" lvl="0" indent="-15875">
              <a:defRPr/>
            </a:pPr>
            <a:r>
              <a:rPr lang="en-US"/>
              <a:t>To learn more about our services, connect with us </a:t>
            </a:r>
            <a:r>
              <a:rPr lang="en-US">
                <a:hlinkClick r:id="rId3"/>
              </a:rPr>
              <a:t>on our website</a:t>
            </a:r>
            <a:r>
              <a:rPr lang="en-US"/>
              <a:t>, </a:t>
            </a:r>
            <a:r>
              <a:rPr lang="en-US">
                <a:hlinkClick r:id="rId4"/>
              </a:rPr>
              <a:t>through our newsletter</a:t>
            </a:r>
            <a:r>
              <a:rPr lang="en-US"/>
              <a:t>, and </a:t>
            </a:r>
            <a:r>
              <a:rPr lang="en-US">
                <a:hlinkClick r:id="rId5"/>
              </a:rPr>
              <a:t>on social media</a:t>
            </a:r>
            <a:r>
              <a:rPr lang="en-US"/>
              <a:t>.</a:t>
            </a:r>
          </a:p>
        </p:txBody>
      </p:sp>
      <p:sp>
        <p:nvSpPr>
          <p:cNvPr id="14" name="Text Placeholder 13">
            <a:extLst>
              <a:ext uri="{FF2B5EF4-FFF2-40B4-BE49-F238E27FC236}">
                <a16:creationId xmlns:a16="http://schemas.microsoft.com/office/drawing/2014/main" id="{533D7553-06CD-3711-6930-2F539D65889C}"/>
              </a:ext>
            </a:extLst>
          </p:cNvPr>
          <p:cNvSpPr>
            <a:spLocks noGrp="1"/>
          </p:cNvSpPr>
          <p:nvPr>
            <p:ph type="body" sz="quarter" idx="11"/>
          </p:nvPr>
        </p:nvSpPr>
        <p:spPr/>
        <p:txBody>
          <a:bodyPr/>
          <a:lstStyle/>
          <a:p>
            <a:r>
              <a:rPr lang="en-US"/>
              <a:t>Website</a:t>
            </a:r>
          </a:p>
        </p:txBody>
      </p:sp>
      <p:sp>
        <p:nvSpPr>
          <p:cNvPr id="15" name="Text Placeholder 14">
            <a:extLst>
              <a:ext uri="{FF2B5EF4-FFF2-40B4-BE49-F238E27FC236}">
                <a16:creationId xmlns:a16="http://schemas.microsoft.com/office/drawing/2014/main" id="{3BF336A6-6E9E-3CE5-1280-4D2B76442194}"/>
              </a:ext>
            </a:extLst>
          </p:cNvPr>
          <p:cNvSpPr>
            <a:spLocks noGrp="1"/>
          </p:cNvSpPr>
          <p:nvPr>
            <p:ph type="body" sz="quarter" idx="12"/>
          </p:nvPr>
        </p:nvSpPr>
        <p:spPr/>
        <p:txBody>
          <a:bodyPr/>
          <a:lstStyle/>
          <a:p>
            <a:r>
              <a:rPr lang="en-US" err="1">
                <a:solidFill>
                  <a:schemeClr val="tx1"/>
                </a:solidFill>
              </a:rPr>
              <a:t>tennesseetsc.org</a:t>
            </a:r>
            <a:endParaRPr lang="en-US">
              <a:solidFill>
                <a:schemeClr val="tx1"/>
              </a:solidFill>
            </a:endParaRPr>
          </a:p>
        </p:txBody>
      </p:sp>
      <p:sp>
        <p:nvSpPr>
          <p:cNvPr id="16" name="Text Placeholder 15">
            <a:extLst>
              <a:ext uri="{FF2B5EF4-FFF2-40B4-BE49-F238E27FC236}">
                <a16:creationId xmlns:a16="http://schemas.microsoft.com/office/drawing/2014/main" id="{9FBAA4DC-2476-0C2E-1AFF-DF6742609287}"/>
              </a:ext>
            </a:extLst>
          </p:cNvPr>
          <p:cNvSpPr>
            <a:spLocks noGrp="1"/>
          </p:cNvSpPr>
          <p:nvPr>
            <p:ph type="body" sz="quarter" idx="13"/>
          </p:nvPr>
        </p:nvSpPr>
        <p:spPr>
          <a:xfrm>
            <a:off x="4694237" y="2620316"/>
            <a:ext cx="2800350" cy="523875"/>
          </a:xfrm>
        </p:spPr>
        <p:txBody>
          <a:bodyPr/>
          <a:lstStyle/>
          <a:p>
            <a:r>
              <a:rPr lang="en-US"/>
              <a:t>Newsletter</a:t>
            </a:r>
          </a:p>
        </p:txBody>
      </p:sp>
      <p:pic>
        <p:nvPicPr>
          <p:cNvPr id="11" name="Content Placeholder 13" descr="QR code to sign up for Tennessee Tiered Support Center's newsletter.">
            <a:extLst>
              <a:ext uri="{FF2B5EF4-FFF2-40B4-BE49-F238E27FC236}">
                <a16:creationId xmlns:a16="http://schemas.microsoft.com/office/drawing/2014/main" id="{73DC8578-5B4E-0934-4EAE-B05A86ECAD6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64128" y="3222345"/>
            <a:ext cx="1600781" cy="1269999"/>
          </a:xfrm>
          <a:prstGeom prst="rect">
            <a:avLst/>
          </a:prstGeom>
        </p:spPr>
      </p:pic>
      <p:sp>
        <p:nvSpPr>
          <p:cNvPr id="17" name="Text Placeholder 16">
            <a:extLst>
              <a:ext uri="{FF2B5EF4-FFF2-40B4-BE49-F238E27FC236}">
                <a16:creationId xmlns:a16="http://schemas.microsoft.com/office/drawing/2014/main" id="{30B2F55D-0ED5-7E75-4B5B-DE42C393E216}"/>
              </a:ext>
            </a:extLst>
          </p:cNvPr>
          <p:cNvSpPr>
            <a:spLocks noGrp="1"/>
          </p:cNvSpPr>
          <p:nvPr>
            <p:ph type="body" sz="quarter" idx="14"/>
          </p:nvPr>
        </p:nvSpPr>
        <p:spPr/>
        <p:txBody>
          <a:bodyPr/>
          <a:lstStyle/>
          <a:p>
            <a:r>
              <a:rPr lang="en-US"/>
              <a:t>Social Media</a:t>
            </a:r>
          </a:p>
        </p:txBody>
      </p:sp>
      <p:sp>
        <p:nvSpPr>
          <p:cNvPr id="18" name="Text Placeholder 17">
            <a:extLst>
              <a:ext uri="{FF2B5EF4-FFF2-40B4-BE49-F238E27FC236}">
                <a16:creationId xmlns:a16="http://schemas.microsoft.com/office/drawing/2014/main" id="{0D836726-DA4F-389E-676A-4677E97A7704}"/>
              </a:ext>
            </a:extLst>
          </p:cNvPr>
          <p:cNvSpPr>
            <a:spLocks noGrp="1"/>
          </p:cNvSpPr>
          <p:nvPr>
            <p:ph type="body" sz="quarter" idx="15"/>
          </p:nvPr>
        </p:nvSpPr>
        <p:spPr>
          <a:xfrm>
            <a:off x="8255079" y="4091286"/>
            <a:ext cx="3122612" cy="519112"/>
          </a:xfrm>
        </p:spPr>
        <p:txBody>
          <a:bodyPr/>
          <a:lstStyle/>
          <a:p>
            <a:r>
              <a:rPr lang="en-US"/>
              <a:t>@tennesseetsc</a:t>
            </a:r>
          </a:p>
        </p:txBody>
      </p:sp>
      <p:sp>
        <p:nvSpPr>
          <p:cNvPr id="3" name="Content Placeholder 2">
            <a:extLst>
              <a:ext uri="{FF2B5EF4-FFF2-40B4-BE49-F238E27FC236}">
                <a16:creationId xmlns:a16="http://schemas.microsoft.com/office/drawing/2014/main" id="{A91667F3-C461-32E7-0FF5-82D776F00794}"/>
              </a:ext>
            </a:extLst>
          </p:cNvPr>
          <p:cNvSpPr>
            <a:spLocks noGrp="1"/>
          </p:cNvSpPr>
          <p:nvPr>
            <p:ph sz="quarter" idx="4294967295"/>
          </p:nvPr>
        </p:nvSpPr>
        <p:spPr>
          <a:xfrm>
            <a:off x="51080" y="4970063"/>
            <a:ext cx="11333152" cy="1908992"/>
          </a:xfrm>
        </p:spPr>
        <p:txBody>
          <a:bodyPr>
            <a:noAutofit/>
          </a:bodyPr>
          <a:lstStyle/>
          <a:p>
            <a:pPr marL="0" indent="0">
              <a:spcBef>
                <a:spcPts val="0"/>
              </a:spcBef>
              <a:buNone/>
            </a:pPr>
            <a:r>
              <a:rPr lang="en-US" i="1">
                <a:solidFill>
                  <a:schemeClr val="bg1"/>
                </a:solidFill>
                <a:latin typeface="Arial"/>
                <a:ea typeface="Open Sans"/>
                <a:cs typeface="Open Sans"/>
              </a:rPr>
              <a:t>Permission is granted to use and copy these materials for noncommercial educational purposes with attribution credit to the Tennessee Department of Education. If you wish to use these materials for reasons other than noncommercial educational purposes, please contact the Office of General Counsel at (615) 741-2921.</a:t>
            </a:r>
          </a:p>
        </p:txBody>
      </p:sp>
    </p:spTree>
    <p:extLst>
      <p:ext uri="{BB962C8B-B14F-4D97-AF65-F5344CB8AC3E}">
        <p14:creationId xmlns:p14="http://schemas.microsoft.com/office/powerpoint/2010/main" val="8100853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1B962-933C-34ED-7A2E-C8D4307B40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9147F8-450F-E538-5533-C94DB87FFBF7}"/>
              </a:ext>
            </a:extLst>
          </p:cNvPr>
          <p:cNvSpPr>
            <a:spLocks noGrp="1"/>
          </p:cNvSpPr>
          <p:nvPr>
            <p:ph type="title"/>
          </p:nvPr>
        </p:nvSpPr>
        <p:spPr/>
        <p:txBody>
          <a:bodyPr/>
          <a:lstStyle/>
          <a:p>
            <a:r>
              <a:rPr lang="en-US"/>
              <a:t>Thank you!</a:t>
            </a:r>
          </a:p>
        </p:txBody>
      </p:sp>
      <p:sp>
        <p:nvSpPr>
          <p:cNvPr id="3" name="Text Placeholder 2">
            <a:extLst>
              <a:ext uri="{FF2B5EF4-FFF2-40B4-BE49-F238E27FC236}">
                <a16:creationId xmlns:a16="http://schemas.microsoft.com/office/drawing/2014/main" id="{D26505DE-13DC-345B-5F7E-73B8A36B9329}"/>
              </a:ext>
            </a:extLst>
          </p:cNvPr>
          <p:cNvSpPr>
            <a:spLocks noGrp="1"/>
          </p:cNvSpPr>
          <p:nvPr>
            <p:ph type="body" sz="quarter" idx="10"/>
          </p:nvPr>
        </p:nvSpPr>
        <p:spPr/>
        <p:txBody>
          <a:bodyPr/>
          <a:lstStyle/>
          <a:p>
            <a:pPr marL="192405" indent="-192405"/>
            <a:r>
              <a:rPr lang="en-US">
                <a:latin typeface="Arial"/>
                <a:ea typeface="Open Sans Light"/>
                <a:cs typeface="Arial"/>
              </a:rPr>
              <a:t>Questions?</a:t>
            </a:r>
          </a:p>
          <a:p>
            <a:pPr marL="192405" indent="-192405"/>
            <a:r>
              <a:rPr lang="en-US">
                <a:latin typeface="Arial"/>
                <a:ea typeface="Open Sans Light"/>
                <a:cs typeface="Arial"/>
              </a:rPr>
              <a:t>Contact information</a:t>
            </a:r>
          </a:p>
          <a:p>
            <a:pPr marL="579120" lvl="1" indent="-290195"/>
            <a:r>
              <a:rPr lang="en-US">
                <a:latin typeface="Arial"/>
                <a:ea typeface="Open Sans Light"/>
                <a:cs typeface="Arial"/>
              </a:rPr>
              <a:t>East Tennessee: </a:t>
            </a:r>
            <a:r>
              <a:rPr lang="en-US">
                <a:latin typeface="Arial"/>
                <a:ea typeface="Open Sans Light"/>
                <a:cs typeface="Arial"/>
                <a:hlinkClick r:id="rId3"/>
              </a:rPr>
              <a:t>tennesseetsc@utk.edu</a:t>
            </a:r>
            <a:endParaRPr lang="en-US">
              <a:latin typeface="Arial"/>
              <a:ea typeface="Open Sans Light"/>
              <a:cs typeface="Arial"/>
            </a:endParaRPr>
          </a:p>
          <a:p>
            <a:pPr marL="579120" lvl="1" indent="-290195"/>
            <a:r>
              <a:rPr lang="en-US">
                <a:latin typeface="Arial"/>
                <a:ea typeface="Open Sans Light"/>
                <a:cs typeface="Arial"/>
              </a:rPr>
              <a:t>Middle Tennessee: </a:t>
            </a:r>
            <a:r>
              <a:rPr lang="en-US">
                <a:latin typeface="Arial"/>
                <a:ea typeface="Open Sans Light"/>
                <a:cs typeface="Arial"/>
                <a:hlinkClick r:id="rId4"/>
              </a:rPr>
              <a:t>tennessseetsc@vanderbilt.edu</a:t>
            </a:r>
            <a:endParaRPr lang="en-US">
              <a:latin typeface="Arial"/>
              <a:ea typeface="Open Sans Light"/>
              <a:cs typeface="Arial"/>
            </a:endParaRPr>
          </a:p>
          <a:p>
            <a:pPr marL="579120" lvl="1" indent="-290195"/>
            <a:r>
              <a:rPr lang="en-US">
                <a:latin typeface="Arial"/>
                <a:ea typeface="Open Sans Light"/>
                <a:cs typeface="Arial"/>
              </a:rPr>
              <a:t>West Tennessee: </a:t>
            </a:r>
            <a:r>
              <a:rPr lang="en-US">
                <a:latin typeface="Arial"/>
                <a:ea typeface="Open Sans Light"/>
                <a:cs typeface="Arial"/>
                <a:hlinkClick r:id="rId5"/>
              </a:rPr>
              <a:t>victoria.s.perry@vanderbilt.edu</a:t>
            </a:r>
            <a:r>
              <a:rPr lang="en-US">
                <a:latin typeface="Arial"/>
                <a:ea typeface="Open Sans Light"/>
                <a:cs typeface="Arial"/>
              </a:rPr>
              <a:t> </a:t>
            </a:r>
          </a:p>
        </p:txBody>
      </p:sp>
      <p:sp>
        <p:nvSpPr>
          <p:cNvPr id="4" name="Text Placeholder 3">
            <a:extLst>
              <a:ext uri="{FF2B5EF4-FFF2-40B4-BE49-F238E27FC236}">
                <a16:creationId xmlns:a16="http://schemas.microsoft.com/office/drawing/2014/main" id="{79B3C0E9-BBCD-D0CA-FDCA-9AA52F205944}"/>
              </a:ext>
            </a:extLst>
          </p:cNvPr>
          <p:cNvSpPr>
            <a:spLocks noGrp="1"/>
          </p:cNvSpPr>
          <p:nvPr>
            <p:ph type="body" sz="quarter" idx="13"/>
          </p:nvPr>
        </p:nvSpPr>
        <p:spPr/>
        <p:txBody>
          <a:bodyPr/>
          <a:lstStyle/>
          <a:p>
            <a:r>
              <a:rPr lang="en-US">
                <a:latin typeface="Arial"/>
                <a:ea typeface="Open Sans"/>
                <a:cs typeface="Open Sans"/>
              </a:rPr>
              <a:t>Permission is granted to use and copy these materials for noncommercial educational purposes with attribution credit to the Tennessee Department of Education. If you wish to use these materials for reasons other than noncommercial educational purposes, please contact the Office of General Counsel at (615) 741-2921.</a:t>
            </a:r>
          </a:p>
          <a:p>
            <a:endParaRPr lang="en-US"/>
          </a:p>
        </p:txBody>
      </p:sp>
      <p:sp>
        <p:nvSpPr>
          <p:cNvPr id="5" name="Footer Placeholder 4">
            <a:extLst>
              <a:ext uri="{FF2B5EF4-FFF2-40B4-BE49-F238E27FC236}">
                <a16:creationId xmlns:a16="http://schemas.microsoft.com/office/drawing/2014/main" id="{4C33FE84-C726-4E9F-1662-A727D212C3ED}"/>
              </a:ext>
              <a:ext uri="{C183D7F6-B498-43B3-948B-1728B52AA6E4}">
                <adec:decorative xmlns:adec="http://schemas.microsoft.com/office/drawing/2017/decorative" val="1"/>
              </a:ext>
            </a:extLst>
          </p:cNvPr>
          <p:cNvSpPr>
            <a:spLocks noGrp="1"/>
          </p:cNvSpPr>
          <p:nvPr>
            <p:ph type="ftr" sz="quarter" idx="12"/>
          </p:nvPr>
        </p:nvSpPr>
        <p:spPr/>
        <p:txBody>
          <a:bodyPr/>
          <a:lstStyle/>
          <a:p>
            <a:r>
              <a:rPr lang="en-US"/>
              <a:t>© Tennessee Department of Education </a:t>
            </a:r>
            <a:endParaRPr lang="id-ID"/>
          </a:p>
          <a:p>
            <a:endParaRPr lang="en-US"/>
          </a:p>
        </p:txBody>
      </p:sp>
    </p:spTree>
    <p:extLst>
      <p:ext uri="{BB962C8B-B14F-4D97-AF65-F5344CB8AC3E}">
        <p14:creationId xmlns:p14="http://schemas.microsoft.com/office/powerpoint/2010/main" val="1152806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3F06EA4-2112-8D56-211A-3924221899AE}"/>
              </a:ext>
            </a:extLst>
          </p:cNvPr>
          <p:cNvSpPr>
            <a:spLocks noGrp="1"/>
          </p:cNvSpPr>
          <p:nvPr>
            <p:ph type="title" idx="4294967295"/>
          </p:nvPr>
        </p:nvSpPr>
        <p:spPr>
          <a:xfrm>
            <a:off x="560096" y="175690"/>
            <a:ext cx="11068633" cy="1207999"/>
          </a:xfrm>
        </p:spPr>
        <p:txBody>
          <a:bodyPr/>
          <a:lstStyle/>
          <a:p>
            <a:r>
              <a:rPr lang="en-US"/>
              <a:t>Tennessee Tiered Supports Center</a:t>
            </a:r>
          </a:p>
        </p:txBody>
      </p:sp>
      <p:pic>
        <p:nvPicPr>
          <p:cNvPr id="9" name="Online Image Placeholder 8" descr="Map showing the three regions of Tennessee and teams serving each region with West and Middle Tennessee served by Vanderbilt and East Tennessee served by the University of Tennessee, Knoxville.">
            <a:extLst>
              <a:ext uri="{FF2B5EF4-FFF2-40B4-BE49-F238E27FC236}">
                <a16:creationId xmlns:a16="http://schemas.microsoft.com/office/drawing/2014/main" id="{30DE2A13-C5B2-EFA2-06A2-E1E85A217139}"/>
              </a:ext>
            </a:extLst>
          </p:cNvPr>
          <p:cNvPicPr>
            <a:picLocks noGrp="1" noChangeAspect="1"/>
          </p:cNvPicPr>
          <p:nvPr>
            <p:ph type="clipArt" sz="quarter" idx="11"/>
          </p:nvPr>
        </p:nvPicPr>
        <p:blipFill>
          <a:blip r:embed="rId3" cstate="print">
            <a:extLst>
              <a:ext uri="{28A0092B-C50C-407E-A947-70E740481C1C}">
                <a14:useLocalDpi xmlns:a14="http://schemas.microsoft.com/office/drawing/2010/main"/>
              </a:ext>
            </a:extLst>
          </a:blip>
          <a:stretch>
            <a:fillRect/>
          </a:stretch>
        </p:blipFill>
        <p:spPr>
          <a:xfrm>
            <a:off x="1002814" y="1350370"/>
            <a:ext cx="10186374" cy="3395458"/>
          </a:xfrm>
          <a:prstGeom prst="rect">
            <a:avLst/>
          </a:prstGeom>
        </p:spPr>
      </p:pic>
      <p:sp>
        <p:nvSpPr>
          <p:cNvPr id="10" name="Text Placeholder 9">
            <a:extLst>
              <a:ext uri="{FF2B5EF4-FFF2-40B4-BE49-F238E27FC236}">
                <a16:creationId xmlns:a16="http://schemas.microsoft.com/office/drawing/2014/main" id="{98590BD1-E006-BCFB-CE3D-18A74CCEC8CA}"/>
              </a:ext>
            </a:extLst>
          </p:cNvPr>
          <p:cNvSpPr>
            <a:spLocks noGrp="1"/>
          </p:cNvSpPr>
          <p:nvPr>
            <p:ph type="body" sz="quarter" idx="12"/>
          </p:nvPr>
        </p:nvSpPr>
        <p:spPr>
          <a:xfrm>
            <a:off x="4005808" y="4665795"/>
            <a:ext cx="7594209" cy="1683672"/>
          </a:xfrm>
        </p:spPr>
        <p:txBody>
          <a:bodyPr>
            <a:noAutofit/>
          </a:bodyPr>
          <a:lstStyle/>
          <a:p>
            <a:r>
              <a:rPr lang="en-US"/>
              <a:t>Vanderbilt University – West TN Team</a:t>
            </a:r>
          </a:p>
          <a:p>
            <a:r>
              <a:rPr lang="en-US"/>
              <a:t>Vanderbilt University – Middle TN Team</a:t>
            </a:r>
          </a:p>
          <a:p>
            <a:r>
              <a:rPr lang="en-US"/>
              <a:t>University of Tennessee, Knoxville – East TN Team</a:t>
            </a:r>
          </a:p>
          <a:p>
            <a:endParaRPr lang="en-US"/>
          </a:p>
        </p:txBody>
      </p:sp>
      <p:sp>
        <p:nvSpPr>
          <p:cNvPr id="11" name="Rectangle 10">
            <a:extLst>
              <a:ext uri="{FF2B5EF4-FFF2-40B4-BE49-F238E27FC236}">
                <a16:creationId xmlns:a16="http://schemas.microsoft.com/office/drawing/2014/main" id="{72DD26E9-2B67-6F8B-7203-BE6A25BD4201}"/>
              </a:ext>
              <a:ext uri="{C183D7F6-B498-43B3-948B-1728B52AA6E4}">
                <adec:decorative xmlns:adec="http://schemas.microsoft.com/office/drawing/2017/decorative" val="1"/>
              </a:ext>
            </a:extLst>
          </p:cNvPr>
          <p:cNvSpPr/>
          <p:nvPr/>
        </p:nvSpPr>
        <p:spPr>
          <a:xfrm>
            <a:off x="3731558" y="4745828"/>
            <a:ext cx="274249" cy="274249"/>
          </a:xfrm>
          <a:prstGeom prst="rect">
            <a:avLst/>
          </a:prstGeom>
          <a:solidFill>
            <a:srgbClr val="7678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3943"/>
            <a:endParaRPr lang="en-US" sz="1799">
              <a:solidFill>
                <a:srgbClr val="FFFFFF"/>
              </a:solidFill>
              <a:latin typeface="Open Sans"/>
            </a:endParaRPr>
          </a:p>
        </p:txBody>
      </p:sp>
      <p:sp>
        <p:nvSpPr>
          <p:cNvPr id="12" name="Rectangle 11">
            <a:extLst>
              <a:ext uri="{FF2B5EF4-FFF2-40B4-BE49-F238E27FC236}">
                <a16:creationId xmlns:a16="http://schemas.microsoft.com/office/drawing/2014/main" id="{1EA8A195-030E-D13F-5998-BCB251F3DCB9}"/>
              </a:ext>
              <a:ext uri="{C183D7F6-B498-43B3-948B-1728B52AA6E4}">
                <adec:decorative xmlns:adec="http://schemas.microsoft.com/office/drawing/2017/decorative" val="1"/>
              </a:ext>
            </a:extLst>
          </p:cNvPr>
          <p:cNvSpPr/>
          <p:nvPr/>
        </p:nvSpPr>
        <p:spPr>
          <a:xfrm>
            <a:off x="3731558" y="5200062"/>
            <a:ext cx="274249" cy="274249"/>
          </a:xfrm>
          <a:prstGeom prst="rect">
            <a:avLst/>
          </a:prstGeom>
          <a:solidFill>
            <a:srgbClr val="233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3943"/>
            <a:endParaRPr lang="en-US" sz="1799">
              <a:solidFill>
                <a:srgbClr val="FFFFFF"/>
              </a:solidFill>
              <a:latin typeface="Open Sans"/>
            </a:endParaRPr>
          </a:p>
        </p:txBody>
      </p:sp>
      <p:sp>
        <p:nvSpPr>
          <p:cNvPr id="13" name="Rectangle 12">
            <a:extLst>
              <a:ext uri="{FF2B5EF4-FFF2-40B4-BE49-F238E27FC236}">
                <a16:creationId xmlns:a16="http://schemas.microsoft.com/office/drawing/2014/main" id="{063B177B-ACFF-7578-619E-C7F05336042F}"/>
              </a:ext>
              <a:ext uri="{C183D7F6-B498-43B3-948B-1728B52AA6E4}">
                <adec:decorative xmlns:adec="http://schemas.microsoft.com/office/drawing/2017/decorative" val="1"/>
              </a:ext>
            </a:extLst>
          </p:cNvPr>
          <p:cNvSpPr/>
          <p:nvPr/>
        </p:nvSpPr>
        <p:spPr>
          <a:xfrm>
            <a:off x="3731558" y="5654298"/>
            <a:ext cx="274249" cy="274249"/>
          </a:xfrm>
          <a:prstGeom prst="rect">
            <a:avLst/>
          </a:prstGeom>
          <a:solidFill>
            <a:srgbClr val="D327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3943"/>
            <a:endParaRPr lang="en-US" sz="1799">
              <a:solidFill>
                <a:srgbClr val="FFFFFF"/>
              </a:solidFill>
              <a:latin typeface="Open Sans"/>
            </a:endParaRPr>
          </a:p>
        </p:txBody>
      </p:sp>
    </p:spTree>
    <p:extLst>
      <p:ext uri="{BB962C8B-B14F-4D97-AF65-F5344CB8AC3E}">
        <p14:creationId xmlns:p14="http://schemas.microsoft.com/office/powerpoint/2010/main" val="36803008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B968C-6248-BEDA-31B5-F9AB5E43F2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5920D5-FD0D-3E8E-6E7B-8EF59AE69F21}"/>
              </a:ext>
            </a:extLst>
          </p:cNvPr>
          <p:cNvSpPr>
            <a:spLocks noGrp="1"/>
          </p:cNvSpPr>
          <p:nvPr>
            <p:ph type="title"/>
          </p:nvPr>
        </p:nvSpPr>
        <p:spPr/>
        <p:txBody>
          <a:bodyPr/>
          <a:lstStyle/>
          <a:p>
            <a:r>
              <a:rPr lang="en-US" sz="3600">
                <a:latin typeface="Georgia"/>
                <a:ea typeface="Open Sans Extrabold"/>
                <a:cs typeface="Open Sans Extrabold"/>
              </a:rPr>
              <a:t>TN-TAN End-of-Session Survey (Full)</a:t>
            </a:r>
            <a:endParaRPr lang="en-US"/>
          </a:p>
        </p:txBody>
      </p:sp>
      <p:sp>
        <p:nvSpPr>
          <p:cNvPr id="3" name="Text Placeholder 2">
            <a:extLst>
              <a:ext uri="{FF2B5EF4-FFF2-40B4-BE49-F238E27FC236}">
                <a16:creationId xmlns:a16="http://schemas.microsoft.com/office/drawing/2014/main" id="{26CA2A26-15C9-4636-3EFE-3A3337FA8C68}"/>
              </a:ext>
            </a:extLst>
          </p:cNvPr>
          <p:cNvSpPr>
            <a:spLocks noGrp="1"/>
          </p:cNvSpPr>
          <p:nvPr>
            <p:ph type="body" idx="1"/>
          </p:nvPr>
        </p:nvSpPr>
        <p:spPr>
          <a:xfrm>
            <a:off x="507868" y="1531923"/>
            <a:ext cx="9185874" cy="5050183"/>
          </a:xfrm>
        </p:spPr>
        <p:txBody>
          <a:bodyPr>
            <a:normAutofit lnSpcReduction="10000"/>
          </a:bodyPr>
          <a:lstStyle/>
          <a:p>
            <a:pPr marL="75565" indent="0">
              <a:buNone/>
            </a:pPr>
            <a:r>
              <a:rPr lang="en-US">
                <a:solidFill>
                  <a:srgbClr val="000000"/>
                </a:solidFill>
              </a:rPr>
              <a:t>Please complete the evaluation survey using the following link or by scanning the QR code:</a:t>
            </a:r>
            <a:endParaRPr lang="en-US"/>
          </a:p>
          <a:p>
            <a:pPr marL="75565" indent="0">
              <a:buNone/>
            </a:pPr>
            <a:r>
              <a:rPr lang="en-US">
                <a:solidFill>
                  <a:schemeClr val="tx1">
                    <a:lumMod val="50000"/>
                  </a:schemeClr>
                </a:solidFill>
              </a:rPr>
              <a:t>Open the </a:t>
            </a:r>
            <a:r>
              <a:rPr lang="en-US" u="sng">
                <a:solidFill>
                  <a:srgbClr val="005999"/>
                </a:solidFill>
                <a:hlinkClick r:id="rId3">
                  <a:extLst>
                    <a:ext uri="{A12FA001-AC4F-418D-AE19-62706E023703}">
                      <ahyp:hlinkClr xmlns:ahyp="http://schemas.microsoft.com/office/drawing/2018/hyperlinkcolor" val="tx"/>
                    </a:ext>
                  </a:extLst>
                </a:hlinkClick>
              </a:rPr>
              <a:t>TN-TAN End-of-Session Survey</a:t>
            </a:r>
            <a:r>
              <a:rPr lang="en-US">
                <a:solidFill>
                  <a:srgbClr val="000000"/>
                </a:solidFill>
              </a:rPr>
              <a:t> (https://</a:t>
            </a:r>
            <a:r>
              <a:rPr lang="en-US" err="1">
                <a:solidFill>
                  <a:srgbClr val="000000"/>
                </a:solidFill>
              </a:rPr>
              <a:t>tinyurl.com</a:t>
            </a:r>
            <a:r>
              <a:rPr lang="en-US">
                <a:solidFill>
                  <a:srgbClr val="000000"/>
                </a:solidFill>
              </a:rPr>
              <a:t>/3j4m7rb3).</a:t>
            </a:r>
          </a:p>
          <a:p>
            <a:pPr marL="76177" indent="0">
              <a:buNone/>
            </a:pPr>
            <a:endParaRPr lang="en-US" u="sng">
              <a:solidFill>
                <a:srgbClr val="005999"/>
              </a:solidFill>
            </a:endParaRPr>
          </a:p>
          <a:p>
            <a:pPr marL="75565" indent="0">
              <a:buNone/>
            </a:pPr>
            <a:r>
              <a:rPr lang="en-US">
                <a:solidFill>
                  <a:srgbClr val="000000"/>
                </a:solidFill>
              </a:rPr>
              <a:t>Project provider: Tennessee TSC</a:t>
            </a:r>
            <a:endParaRPr lang="en-US" i="1">
              <a:solidFill>
                <a:srgbClr val="000000"/>
              </a:solidFill>
            </a:endParaRPr>
          </a:p>
          <a:p>
            <a:pPr marL="57148" indent="0">
              <a:buNone/>
            </a:pPr>
            <a:r>
              <a:rPr lang="en-US">
                <a:solidFill>
                  <a:srgbClr val="000000"/>
                </a:solidFill>
              </a:rPr>
              <a:t>Event title: CICO</a:t>
            </a:r>
            <a:endParaRPr lang="en-US" i="1">
              <a:solidFill>
                <a:srgbClr val="000000"/>
              </a:solidFill>
            </a:endParaRPr>
          </a:p>
          <a:p>
            <a:pPr marL="76177" indent="0">
              <a:buNone/>
            </a:pPr>
            <a:endParaRPr lang="en-US" i="1">
              <a:solidFill>
                <a:srgbClr val="000000"/>
              </a:solidFill>
            </a:endParaRPr>
          </a:p>
          <a:p>
            <a:pPr marL="75565" indent="0">
              <a:buNone/>
            </a:pPr>
            <a:r>
              <a:rPr lang="en-US">
                <a:solidFill>
                  <a:srgbClr val="000000"/>
                </a:solidFill>
              </a:rPr>
              <a:t>Learning objectives:</a:t>
            </a:r>
          </a:p>
          <a:p>
            <a:pPr indent="-342889"/>
            <a:r>
              <a:rPr lang="en-US">
                <a:solidFill>
                  <a:srgbClr val="000000"/>
                </a:solidFill>
              </a:rPr>
              <a:t>Understand the importance of Tier I instruction and support and their relation to Tier II intervention.</a:t>
            </a:r>
          </a:p>
          <a:p>
            <a:pPr indent="-342889"/>
            <a:r>
              <a:rPr lang="en-US" i="1">
                <a:solidFill>
                  <a:srgbClr val="000000"/>
                </a:solidFill>
              </a:rPr>
              <a:t>Recognize the components of Check-In and Check-Out and conditions that make it effective as a Tier II intervention. </a:t>
            </a:r>
            <a:endParaRPr lang="en-US">
              <a:solidFill>
                <a:srgbClr val="000000"/>
              </a:solidFill>
            </a:endParaRPr>
          </a:p>
          <a:p>
            <a:pPr indent="-342889"/>
            <a:r>
              <a:rPr lang="en-US" i="1">
                <a:solidFill>
                  <a:srgbClr val="000000"/>
                </a:solidFill>
              </a:rPr>
              <a:t>Understand the steps for setting up Check-In and Check-Out in your school.</a:t>
            </a:r>
            <a:endParaRPr lang="en-US">
              <a:solidFill>
                <a:srgbClr val="000000"/>
              </a:solidFill>
            </a:endParaRPr>
          </a:p>
        </p:txBody>
      </p:sp>
      <p:sp>
        <p:nvSpPr>
          <p:cNvPr id="4" name="Footer Placeholder 3">
            <a:extLst>
              <a:ext uri="{FF2B5EF4-FFF2-40B4-BE49-F238E27FC236}">
                <a16:creationId xmlns:a16="http://schemas.microsoft.com/office/drawing/2014/main" id="{30780E43-AEC7-703B-853E-87527110ECB0}"/>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a:ea typeface="+mn-ea"/>
                <a:cs typeface="+mn-cs"/>
              </a:rPr>
              <a:t>© Tennessee Department of Education </a:t>
            </a:r>
            <a:endParaRPr kumimoji="0" lang="id-ID" sz="1200" b="0" i="0" u="none" strike="noStrike" kern="1200" cap="none" spc="0" normalizeH="0" baseline="0" noProof="0">
              <a:ln>
                <a:noFill/>
              </a:ln>
              <a:solidFill>
                <a:srgbClr val="000000"/>
              </a:solidFill>
              <a:effectLst/>
              <a:uLnTx/>
              <a:uFillTx/>
              <a:latin typeface="Open Sans"/>
              <a:ea typeface="+mn-ea"/>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Open Sans"/>
              <a:ea typeface="+mn-ea"/>
              <a:cs typeface="+mn-cs"/>
            </a:endParaRPr>
          </a:p>
        </p:txBody>
      </p:sp>
      <p:pic>
        <p:nvPicPr>
          <p:cNvPr id="5" name="Google Shape;521;g267ab3db788_2_0" descr="QR code for the TN-TAN End of Session Survey.">
            <a:extLst>
              <a:ext uri="{FF2B5EF4-FFF2-40B4-BE49-F238E27FC236}">
                <a16:creationId xmlns:a16="http://schemas.microsoft.com/office/drawing/2014/main" id="{905272C8-816D-A621-16DC-17596DBE2840}"/>
              </a:ext>
            </a:extLst>
          </p:cNvPr>
          <p:cNvPicPr preferRelativeResize="0"/>
          <p:nvPr/>
        </p:nvPicPr>
        <p:blipFill rotWithShape="1">
          <a:blip r:embed="rId4">
            <a:alphaModFix/>
          </a:blip>
          <a:srcRect/>
          <a:stretch/>
        </p:blipFill>
        <p:spPr>
          <a:xfrm>
            <a:off x="8675699" y="1957331"/>
            <a:ext cx="2691816" cy="2520602"/>
          </a:xfrm>
          <a:prstGeom prst="rect">
            <a:avLst/>
          </a:prstGeom>
          <a:noFill/>
          <a:ln>
            <a:noFill/>
          </a:ln>
        </p:spPr>
      </p:pic>
      <p:pic>
        <p:nvPicPr>
          <p:cNvPr id="6" name="Picture 5">
            <a:extLst>
              <a:ext uri="{FF2B5EF4-FFF2-40B4-BE49-F238E27FC236}">
                <a16:creationId xmlns:a16="http://schemas.microsoft.com/office/drawing/2014/main" id="{7774741C-9D9E-A19D-0C39-DB204AE0E60A}"/>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680957" y="5993192"/>
            <a:ext cx="425450" cy="391414"/>
          </a:xfrm>
          <a:prstGeom prst="rect">
            <a:avLst/>
          </a:prstGeom>
        </p:spPr>
      </p:pic>
    </p:spTree>
    <p:extLst>
      <p:ext uri="{BB962C8B-B14F-4D97-AF65-F5344CB8AC3E}">
        <p14:creationId xmlns:p14="http://schemas.microsoft.com/office/powerpoint/2010/main" val="10022578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F0044-0731-A34A-45BF-842CB679B50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FCE9449-381E-C216-20FC-DC5672B4E17E}"/>
              </a:ext>
            </a:extLst>
          </p:cNvPr>
          <p:cNvSpPr>
            <a:spLocks noGrp="1"/>
          </p:cNvSpPr>
          <p:nvPr>
            <p:ph type="title"/>
          </p:nvPr>
        </p:nvSpPr>
        <p:spPr/>
        <p:txBody>
          <a:bodyPr>
            <a:normAutofit/>
          </a:bodyPr>
          <a:lstStyle/>
          <a:p>
            <a:r>
              <a:rPr lang="en-US" sz="3600"/>
              <a:t>References</a:t>
            </a:r>
          </a:p>
        </p:txBody>
      </p:sp>
      <p:sp>
        <p:nvSpPr>
          <p:cNvPr id="7" name="Text Placeholder 6">
            <a:extLst>
              <a:ext uri="{FF2B5EF4-FFF2-40B4-BE49-F238E27FC236}">
                <a16:creationId xmlns:a16="http://schemas.microsoft.com/office/drawing/2014/main" id="{8BB13323-E3A3-D526-988E-393FA6515945}"/>
              </a:ext>
            </a:extLst>
          </p:cNvPr>
          <p:cNvSpPr>
            <a:spLocks noGrp="1"/>
          </p:cNvSpPr>
          <p:nvPr>
            <p:ph type="body" sz="quarter" idx="10"/>
          </p:nvPr>
        </p:nvSpPr>
        <p:spPr/>
        <p:txBody>
          <a:bodyPr vert="horz" lIns="91440" tIns="45720" rIns="91440" bIns="45720" rtlCol="0" anchor="t">
            <a:normAutofit/>
          </a:bodyPr>
          <a:lstStyle/>
          <a:p>
            <a:r>
              <a:rPr lang="en-US">
                <a:latin typeface="Georgia"/>
                <a:ea typeface="Open Sans Light"/>
                <a:cs typeface="Open Sans Light"/>
                <a:hlinkClick r:id="rId3">
                  <a:extLst>
                    <a:ext uri="{A12FA001-AC4F-418D-AE19-62706E023703}">
                      <ahyp:hlinkClr xmlns:ahyp="http://schemas.microsoft.com/office/drawing/2018/hyperlinkcolor" val="tx"/>
                    </a:ext>
                  </a:extLst>
                </a:hlinkClick>
              </a:rPr>
              <a:t>CICO Slide Deck Reference List</a:t>
            </a:r>
            <a:endParaRPr lang="en-US" sz="2400"/>
          </a:p>
        </p:txBody>
      </p:sp>
      <p:sp>
        <p:nvSpPr>
          <p:cNvPr id="2" name="Footer Placeholder 1">
            <a:extLst>
              <a:ext uri="{FF2B5EF4-FFF2-40B4-BE49-F238E27FC236}">
                <a16:creationId xmlns:a16="http://schemas.microsoft.com/office/drawing/2014/main" id="{EFD01EF4-9149-5898-C964-3EACFBB490D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37888207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21389-6A27-8359-3125-9F277A484F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63B2B0-34FD-D29F-A66F-B790F37A3B60}"/>
              </a:ext>
            </a:extLst>
          </p:cNvPr>
          <p:cNvSpPr>
            <a:spLocks noGrp="1"/>
          </p:cNvSpPr>
          <p:nvPr>
            <p:ph type="title"/>
          </p:nvPr>
        </p:nvSpPr>
        <p:spPr/>
        <p:txBody>
          <a:bodyPr/>
          <a:lstStyle/>
          <a:p>
            <a:r>
              <a:rPr lang="en-US"/>
              <a:t>References 1</a:t>
            </a:r>
          </a:p>
        </p:txBody>
      </p:sp>
      <p:sp>
        <p:nvSpPr>
          <p:cNvPr id="4" name="Text Placeholder 3">
            <a:extLst>
              <a:ext uri="{FF2B5EF4-FFF2-40B4-BE49-F238E27FC236}">
                <a16:creationId xmlns:a16="http://schemas.microsoft.com/office/drawing/2014/main" id="{BFE2959A-8112-54CA-9459-BF83554D40C3}"/>
              </a:ext>
            </a:extLst>
          </p:cNvPr>
          <p:cNvSpPr>
            <a:spLocks noGrp="1"/>
          </p:cNvSpPr>
          <p:nvPr>
            <p:ph type="body" idx="1"/>
          </p:nvPr>
        </p:nvSpPr>
        <p:spPr>
          <a:xfrm>
            <a:off x="507868" y="1372474"/>
            <a:ext cx="10807832" cy="4811727"/>
          </a:xfrm>
        </p:spPr>
        <p:txBody>
          <a:bodyPr>
            <a:normAutofit/>
          </a:bodyPr>
          <a:lstStyle/>
          <a:p>
            <a:pPr marL="0">
              <a:spcAft>
                <a:spcPts val="0"/>
              </a:spcAft>
            </a:pPr>
            <a:r>
              <a:rPr lang="en-US" sz="1800" dirty="0">
                <a:solidFill>
                  <a:srgbClr val="000000"/>
                </a:solidFill>
              </a:rPr>
              <a:t>Fuchs, L.S., Fuchs, D., &amp; Malone, A.S. (2017). The taxonomy of intervention </a:t>
            </a:r>
            <a:r>
              <a:rPr lang="en-US" sz="1800" dirty="0">
                <a:solidFill>
                  <a:srgbClr val="000000"/>
                </a:solidFill>
                <a:ea typeface="Open Sans Light"/>
              </a:rPr>
              <a:t>intensity</a:t>
            </a:r>
            <a:r>
              <a:rPr lang="en-US" sz="1800" dirty="0">
                <a:solidFill>
                  <a:srgbClr val="000000"/>
                </a:solidFill>
              </a:rPr>
              <a:t>. </a:t>
            </a:r>
            <a:r>
              <a:rPr lang="en-US" sz="1800" i="1" dirty="0">
                <a:solidFill>
                  <a:srgbClr val="000000"/>
                </a:solidFill>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630"/>
                  </a:ext>
                </a:extLst>
              </a:rPr>
              <a:t>TEACHING</a:t>
            </a:r>
            <a:r>
              <a:rPr lang="en-US" sz="1800" i="1" dirty="0">
                <a:solidFill>
                  <a:srgbClr val="000000"/>
                </a:solidFill>
              </a:rPr>
              <a:t> </a:t>
            </a:r>
            <a:r>
              <a:rPr lang="en-US" sz="1800" i="1" dirty="0">
                <a:solidFill>
                  <a:srgbClr val="000000"/>
                </a:solidFill>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631"/>
                  </a:ext>
                </a:extLst>
              </a:rPr>
              <a:t>Exceptional </a:t>
            </a:r>
            <a:r>
              <a:rPr lang="en-US" sz="1800" i="1" dirty="0">
                <a:solidFill>
                  <a:srgbClr val="000000"/>
                </a:solidFill>
              </a:rPr>
              <a:t>Children, </a:t>
            </a:r>
            <a:r>
              <a:rPr lang="en-US" sz="1800" dirty="0">
                <a:solidFill>
                  <a:srgbClr val="000000"/>
                </a:solidFill>
              </a:rPr>
              <a:t>50(1), 35-43. DOI: 10.1177//0040059917703962</a:t>
            </a:r>
          </a:p>
          <a:p>
            <a:pPr marL="0">
              <a:spcBef>
                <a:spcPts val="0"/>
              </a:spcBef>
              <a:spcAft>
                <a:spcPts val="0"/>
              </a:spcAft>
            </a:pPr>
            <a:endParaRPr lang="en-US" sz="1800" dirty="0">
              <a:solidFill>
                <a:srgbClr val="000000"/>
              </a:solidFill>
            </a:endParaRPr>
          </a:p>
          <a:p>
            <a:pPr marL="0">
              <a:spcBef>
                <a:spcPts val="0"/>
              </a:spcBef>
              <a:spcAft>
                <a:spcPts val="0"/>
              </a:spcAft>
            </a:pPr>
            <a:r>
              <a:rPr lang="en-US" sz="1800" dirty="0">
                <a:solidFill>
                  <a:srgbClr val="000000"/>
                </a:solidFill>
                <a:ea typeface="Open Sans Light"/>
              </a:rPr>
              <a:t>Hawken, L.S., Crone, D.A., Bundock, K., &amp; Horner, R.H. (2021). </a:t>
            </a:r>
            <a:r>
              <a:rPr lang="en-US" sz="1800" i="1" dirty="0">
                <a:solidFill>
                  <a:srgbClr val="000000"/>
                </a:solidFill>
                <a:ea typeface="Open Sans ExtraBold"/>
              </a:rPr>
              <a:t>Responding to problem behavior in schools: The check-in, check-out intervention</a:t>
            </a:r>
            <a:r>
              <a:rPr lang="en-US" sz="1800" dirty="0">
                <a:solidFill>
                  <a:srgbClr val="000000"/>
                </a:solidFill>
                <a:ea typeface="Open Sans Light"/>
              </a:rPr>
              <a:t> (3</a:t>
            </a:r>
            <a:r>
              <a:rPr lang="en-US" sz="1800" baseline="30000" dirty="0">
                <a:solidFill>
                  <a:srgbClr val="000000"/>
                </a:solidFill>
                <a:ea typeface="Open Sans Light"/>
              </a:rPr>
              <a:t>rd</a:t>
            </a:r>
            <a:r>
              <a:rPr lang="en-US" sz="1800" dirty="0">
                <a:solidFill>
                  <a:srgbClr val="000000"/>
                </a:solidFill>
                <a:ea typeface="Open Sans Light"/>
              </a:rPr>
              <a:t> ed.). The Guilford Press. </a:t>
            </a:r>
          </a:p>
          <a:p>
            <a:pPr marL="0">
              <a:spcBef>
                <a:spcPts val="0"/>
              </a:spcBef>
              <a:spcAft>
                <a:spcPts val="0"/>
              </a:spcAft>
            </a:pPr>
            <a:endParaRPr lang="en-US" sz="1800" dirty="0">
              <a:solidFill>
                <a:srgbClr val="000000"/>
              </a:solidFill>
            </a:endParaRPr>
          </a:p>
          <a:p>
            <a:pPr marL="0">
              <a:spcBef>
                <a:spcPts val="0"/>
              </a:spcBef>
              <a:spcAft>
                <a:spcPts val="0"/>
              </a:spcAft>
            </a:pPr>
            <a:r>
              <a:rPr lang="en-US" sz="1800" dirty="0">
                <a:solidFill>
                  <a:srgbClr val="000000"/>
                </a:solidFill>
                <a:ea typeface="Open Sans Light"/>
              </a:rPr>
              <a:t>Hawken, L. S., &amp; Horner, R. H. (2003). Evaluation of a targeted intervention within a schoolwide system of behavior support. </a:t>
            </a:r>
            <a:r>
              <a:rPr lang="en-US" sz="1800" i="1" dirty="0">
                <a:solidFill>
                  <a:srgbClr val="000000"/>
                </a:solidFill>
                <a:ea typeface="Open Sans ExtraBold"/>
              </a:rPr>
              <a:t>Journal of Behavioral Education</a:t>
            </a:r>
            <a:r>
              <a:rPr lang="en-US" sz="1800" dirty="0">
                <a:solidFill>
                  <a:srgbClr val="000000"/>
                </a:solidFill>
                <a:ea typeface="Open Sans Light"/>
              </a:rPr>
              <a:t>, 12(3), 225-240. </a:t>
            </a:r>
          </a:p>
          <a:p>
            <a:pPr marL="0">
              <a:spcBef>
                <a:spcPts val="0"/>
              </a:spcBef>
              <a:spcAft>
                <a:spcPts val="0"/>
              </a:spcAft>
            </a:pPr>
            <a:endParaRPr lang="en-US" sz="1800" dirty="0">
              <a:solidFill>
                <a:srgbClr val="000000"/>
              </a:solidFill>
            </a:endParaRPr>
          </a:p>
          <a:p>
            <a:pPr marL="0">
              <a:spcBef>
                <a:spcPts val="0"/>
              </a:spcBef>
              <a:spcAft>
                <a:spcPts val="0"/>
              </a:spcAft>
            </a:pPr>
            <a:r>
              <a:rPr lang="en-US" sz="1800" dirty="0">
                <a:solidFill>
                  <a:srgbClr val="000000"/>
                </a:solidFill>
                <a:ea typeface="Open Sans Light"/>
              </a:rPr>
              <a:t>Kilgus, S., Klingbeil, D., &amp; Porter, J. (2024). Integrating academics and social behavior interventions at Tier 2. In Sara C. McDaniel, Allison L. Bruhn, &amp; Sara </a:t>
            </a:r>
            <a:r>
              <a:rPr lang="en-US" sz="1800" dirty="0" err="1">
                <a:solidFill>
                  <a:srgbClr val="000000"/>
                </a:solidFill>
                <a:ea typeface="Open Sans Light"/>
              </a:rPr>
              <a:t>Estrapala</a:t>
            </a:r>
            <a:r>
              <a:rPr lang="en-US" sz="1800" dirty="0">
                <a:solidFill>
                  <a:srgbClr val="000000"/>
                </a:solidFill>
                <a:ea typeface="Open Sans Light"/>
              </a:rPr>
              <a:t> (Eds.), </a:t>
            </a:r>
            <a:r>
              <a:rPr lang="en-US" sz="1800" i="1" dirty="0">
                <a:solidFill>
                  <a:srgbClr val="000000"/>
                </a:solidFill>
                <a:ea typeface="Open Sans ExtraBold"/>
              </a:rPr>
              <a:t>Social, emotional, and behavioral supports in schools: Linking assessment to intervention </a:t>
            </a:r>
            <a:r>
              <a:rPr lang="en-US" sz="1800" dirty="0">
                <a:solidFill>
                  <a:srgbClr val="000000"/>
                </a:solidFill>
                <a:ea typeface="Open Sans Light"/>
              </a:rPr>
              <a:t>(pp. 116-131). Guildford Press. </a:t>
            </a:r>
          </a:p>
          <a:p>
            <a:pPr marL="0">
              <a:spcBef>
                <a:spcPts val="0"/>
              </a:spcBef>
              <a:spcAft>
                <a:spcPts val="0"/>
              </a:spcAft>
            </a:pPr>
            <a:endParaRPr lang="en-US" sz="1800" dirty="0">
              <a:solidFill>
                <a:srgbClr val="000000"/>
              </a:solidFill>
              <a:ea typeface="Open Sans Light"/>
            </a:endParaRPr>
          </a:p>
          <a:p>
            <a:pPr marL="0">
              <a:spcBef>
                <a:spcPts val="0"/>
              </a:spcBef>
              <a:spcAft>
                <a:spcPts val="0"/>
              </a:spcAft>
            </a:pPr>
            <a:r>
              <a:rPr lang="en-US" sz="1800" dirty="0" err="1">
                <a:solidFill>
                  <a:srgbClr val="000000"/>
                </a:solidFill>
                <a:highlight>
                  <a:srgbClr val="FFFFFF"/>
                </a:highlight>
              </a:rPr>
              <a:t>Majeika</a:t>
            </a:r>
            <a:r>
              <a:rPr lang="en-US" sz="1800" dirty="0">
                <a:solidFill>
                  <a:srgbClr val="000000"/>
                </a:solidFill>
                <a:highlight>
                  <a:srgbClr val="FFFFFF"/>
                </a:highlight>
              </a:rPr>
              <a:t>, C. E., Wehby, J. H., &amp; Hancock, E. M. (2022). Are breaks better? A comparison of breaks are better to check-in check-out. </a:t>
            </a:r>
            <a:r>
              <a:rPr lang="en-US" sz="1800" i="1" dirty="0">
                <a:solidFill>
                  <a:srgbClr val="000000"/>
                </a:solidFill>
                <a:highlight>
                  <a:srgbClr val="FFFFFF"/>
                </a:highlight>
              </a:rPr>
              <a:t>Behavioral Disorders, </a:t>
            </a:r>
            <a:r>
              <a:rPr lang="en-US" sz="1800" dirty="0">
                <a:solidFill>
                  <a:srgbClr val="000000"/>
                </a:solidFill>
                <a:highlight>
                  <a:srgbClr val="FFFFFF"/>
                </a:highlight>
              </a:rPr>
              <a:t>47(2), 118-133. </a:t>
            </a:r>
            <a:r>
              <a:rPr lang="en-US" sz="1800" dirty="0">
                <a:solidFill>
                  <a:srgbClr val="0070C0"/>
                </a:solidFill>
                <a:highlight>
                  <a:srgbClr val="FFFFFF"/>
                </a:highlight>
                <a:hlinkClick r:id="rId3">
                  <a:extLst>
                    <a:ext uri="{A12FA001-AC4F-418D-AE19-62706E023703}">
                      <ahyp:hlinkClr xmlns:ahyp="http://schemas.microsoft.com/office/drawing/2018/hyperlinkcolor" val="tx"/>
                    </a:ext>
                  </a:extLst>
                </a:hlinkClick>
              </a:rPr>
              <a:t>https://doi.org/10.1177/01987429211001816</a:t>
            </a:r>
            <a:endParaRPr lang="en-US" sz="1800" dirty="0">
              <a:solidFill>
                <a:srgbClr val="0070C0"/>
              </a:solidFill>
              <a:highlight>
                <a:srgbClr val="FFFFFF"/>
              </a:highlight>
            </a:endParaRPr>
          </a:p>
          <a:p>
            <a:pPr marL="0">
              <a:spcBef>
                <a:spcPts val="0"/>
              </a:spcBef>
              <a:spcAft>
                <a:spcPts val="0"/>
              </a:spcAft>
            </a:pPr>
            <a:endParaRPr lang="en-US" sz="1800" dirty="0">
              <a:solidFill>
                <a:srgbClr val="000000"/>
              </a:solidFill>
              <a:ea typeface="Open Sans Light"/>
            </a:endParaRPr>
          </a:p>
          <a:p>
            <a:endParaRPr lang="en-US" dirty="0"/>
          </a:p>
        </p:txBody>
      </p:sp>
    </p:spTree>
    <p:extLst>
      <p:ext uri="{BB962C8B-B14F-4D97-AF65-F5344CB8AC3E}">
        <p14:creationId xmlns:p14="http://schemas.microsoft.com/office/powerpoint/2010/main" val="24590686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316E3-3388-D51C-C2E6-A30931D493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FB6327-81FA-6B7D-D338-B9D82E5A5822}"/>
              </a:ext>
            </a:extLst>
          </p:cNvPr>
          <p:cNvSpPr>
            <a:spLocks noGrp="1"/>
          </p:cNvSpPr>
          <p:nvPr>
            <p:ph type="title"/>
          </p:nvPr>
        </p:nvSpPr>
        <p:spPr/>
        <p:txBody>
          <a:bodyPr/>
          <a:lstStyle/>
          <a:p>
            <a:r>
              <a:rPr lang="en-US"/>
              <a:t>References 2</a:t>
            </a:r>
          </a:p>
        </p:txBody>
      </p:sp>
      <p:sp>
        <p:nvSpPr>
          <p:cNvPr id="4" name="Text Placeholder 3">
            <a:extLst>
              <a:ext uri="{FF2B5EF4-FFF2-40B4-BE49-F238E27FC236}">
                <a16:creationId xmlns:a16="http://schemas.microsoft.com/office/drawing/2014/main" id="{4105D689-F9EE-36E7-D3C0-F047830D4E96}"/>
              </a:ext>
            </a:extLst>
          </p:cNvPr>
          <p:cNvSpPr>
            <a:spLocks noGrp="1"/>
          </p:cNvSpPr>
          <p:nvPr>
            <p:ph type="body" idx="1"/>
          </p:nvPr>
        </p:nvSpPr>
        <p:spPr>
          <a:xfrm>
            <a:off x="507868" y="1531923"/>
            <a:ext cx="10922132" cy="4168790"/>
          </a:xfrm>
        </p:spPr>
        <p:txBody>
          <a:bodyPr>
            <a:normAutofit lnSpcReduction="10000"/>
          </a:bodyPr>
          <a:lstStyle/>
          <a:p>
            <a:pPr marL="0">
              <a:spcBef>
                <a:spcPts val="0"/>
              </a:spcBef>
              <a:spcAft>
                <a:spcPts val="0"/>
              </a:spcAft>
            </a:pPr>
            <a:r>
              <a:rPr lang="en-US" sz="1800">
                <a:solidFill>
                  <a:srgbClr val="000000"/>
                </a:solidFill>
                <a:highlight>
                  <a:srgbClr val="FFFFFF"/>
                </a:highlight>
              </a:rPr>
              <a:t>McDaniel, S. C., Bruhn, A. L., &amp; </a:t>
            </a:r>
            <a:r>
              <a:rPr lang="en-US" sz="1800" err="1">
                <a:solidFill>
                  <a:srgbClr val="000000"/>
                </a:solidFill>
                <a:highlight>
                  <a:srgbClr val="FFFFFF"/>
                </a:highlight>
              </a:rPr>
              <a:t>Estrapala</a:t>
            </a:r>
            <a:r>
              <a:rPr lang="en-US" sz="1800">
                <a:solidFill>
                  <a:srgbClr val="000000"/>
                </a:solidFill>
                <a:highlight>
                  <a:srgbClr val="FFFFFF"/>
                </a:highlight>
              </a:rPr>
              <a:t>, S. (2024). </a:t>
            </a:r>
            <a:r>
              <a:rPr lang="en-US" sz="1800" i="1">
                <a:solidFill>
                  <a:srgbClr val="000000"/>
                </a:solidFill>
                <a:highlight>
                  <a:srgbClr val="FFFFFF"/>
                </a:highlight>
              </a:rPr>
              <a:t>Social, emotional, and behavioral supports in schools: Linking assessment to tier 2 intervention. </a:t>
            </a:r>
            <a:r>
              <a:rPr lang="en-US" sz="1800">
                <a:solidFill>
                  <a:srgbClr val="000000"/>
                </a:solidFill>
                <a:highlight>
                  <a:srgbClr val="FFFFFF"/>
                </a:highlight>
              </a:rPr>
              <a:t>Guilford Press.</a:t>
            </a:r>
          </a:p>
          <a:p>
            <a:pPr marL="0">
              <a:spcBef>
                <a:spcPts val="0"/>
              </a:spcBef>
              <a:spcAft>
                <a:spcPts val="0"/>
              </a:spcAft>
            </a:pPr>
            <a:endParaRPr lang="en-US" sz="1800">
              <a:solidFill>
                <a:srgbClr val="000000"/>
              </a:solidFill>
              <a:highlight>
                <a:srgbClr val="FFFFFF"/>
              </a:highlight>
            </a:endParaRPr>
          </a:p>
          <a:p>
            <a:pPr marL="0">
              <a:spcBef>
                <a:spcPts val="0"/>
              </a:spcBef>
              <a:spcAft>
                <a:spcPts val="0"/>
              </a:spcAft>
            </a:pPr>
            <a:r>
              <a:rPr lang="en-US" sz="1800">
                <a:solidFill>
                  <a:srgbClr val="000000"/>
                </a:solidFill>
                <a:highlight>
                  <a:srgbClr val="FFFFFF"/>
                </a:highlight>
              </a:rPr>
              <a:t>Miller, L. M., Dufrene, B. A., Joe </a:t>
            </a:r>
            <a:r>
              <a:rPr lang="en-US" sz="1800" dirty="0" err="1">
                <a:solidFill>
                  <a:srgbClr val="000000"/>
                </a:solidFill>
                <a:highlight>
                  <a:srgbClr val="FFFFFF"/>
                </a:highlight>
              </a:rPr>
              <a:t>Olmi</a:t>
            </a:r>
            <a:r>
              <a:rPr lang="en-US" sz="1800">
                <a:solidFill>
                  <a:srgbClr val="000000"/>
                </a:solidFill>
                <a:highlight>
                  <a:srgbClr val="FFFFFF"/>
                </a:highlight>
              </a:rPr>
              <a:t>, D., Tingstrom, D., &amp; </a:t>
            </a:r>
            <a:r>
              <a:rPr lang="en-US" sz="1800" err="1">
                <a:solidFill>
                  <a:srgbClr val="000000"/>
                </a:solidFill>
                <a:highlight>
                  <a:srgbClr val="FFFFFF"/>
                </a:highlight>
              </a:rPr>
              <a:t>Filce</a:t>
            </a:r>
            <a:r>
              <a:rPr lang="en-US" sz="1800">
                <a:solidFill>
                  <a:srgbClr val="000000"/>
                </a:solidFill>
                <a:highlight>
                  <a:srgbClr val="FFFFFF"/>
                </a:highlight>
              </a:rPr>
              <a:t>, H. (2015). Self-monitoring as a viable fading option in check-in/check-out. </a:t>
            </a:r>
            <a:r>
              <a:rPr lang="en-US" sz="1800" i="1">
                <a:solidFill>
                  <a:srgbClr val="000000"/>
                </a:solidFill>
                <a:highlight>
                  <a:srgbClr val="FFFFFF"/>
                </a:highlight>
              </a:rPr>
              <a:t>Journal of School Psychology</a:t>
            </a:r>
            <a:r>
              <a:rPr lang="en-US" sz="1800">
                <a:solidFill>
                  <a:srgbClr val="000000"/>
                </a:solidFill>
                <a:highlight>
                  <a:srgbClr val="FFFFFF"/>
                </a:highlight>
              </a:rPr>
              <a:t>, 53(2), 121–135. </a:t>
            </a:r>
            <a:r>
              <a:rPr lang="en-US" sz="1800">
                <a:solidFill>
                  <a:srgbClr val="0070C0"/>
                </a:solidFill>
                <a:highlight>
                  <a:srgbClr val="FFFFFF"/>
                </a:highlight>
                <a:hlinkClick r:id="rId3">
                  <a:extLst>
                    <a:ext uri="{A12FA001-AC4F-418D-AE19-62706E023703}">
                      <ahyp:hlinkClr xmlns:ahyp="http://schemas.microsoft.com/office/drawing/2018/hyperlinkcolor" val="tx"/>
                    </a:ext>
                  </a:extLst>
                </a:hlinkClick>
              </a:rPr>
              <a:t>https://doi.org/10.1016/j.jsp.2014.12.004</a:t>
            </a:r>
            <a:endParaRPr lang="en-US" sz="1800">
              <a:solidFill>
                <a:srgbClr val="0070C0"/>
              </a:solidFill>
              <a:highlight>
                <a:srgbClr val="FFFFFF"/>
              </a:highlight>
            </a:endParaRPr>
          </a:p>
          <a:p>
            <a:pPr marL="0">
              <a:spcBef>
                <a:spcPts val="0"/>
              </a:spcBef>
              <a:spcAft>
                <a:spcPts val="0"/>
              </a:spcAft>
            </a:pPr>
            <a:endParaRPr lang="en-US" sz="1800">
              <a:solidFill>
                <a:srgbClr val="0070C0"/>
              </a:solidFill>
              <a:highlight>
                <a:srgbClr val="FFFFFF"/>
              </a:highlight>
            </a:endParaRPr>
          </a:p>
          <a:p>
            <a:pPr marL="0">
              <a:spcAft>
                <a:spcPts val="0"/>
              </a:spcAft>
            </a:pPr>
            <a:r>
              <a:rPr lang="en-US" sz="1800">
                <a:solidFill>
                  <a:srgbClr val="000000"/>
                </a:solidFill>
              </a:rPr>
              <a:t>National Center on Intensive Interventions at the American Institutes for Research. (2022, December). </a:t>
            </a:r>
            <a:r>
              <a:rPr lang="en-US" sz="1800" i="1">
                <a:solidFill>
                  <a:srgbClr val="000000"/>
                </a:solidFill>
              </a:rPr>
              <a:t>Levels of Intervention and Evidence: Tier 2 (Validated Intervention Program</a:t>
            </a:r>
            <a:r>
              <a:rPr lang="en-US" sz="1800">
                <a:solidFill>
                  <a:srgbClr val="000000"/>
                </a:solidFill>
              </a:rPr>
              <a:t>). </a:t>
            </a:r>
            <a:r>
              <a:rPr lang="en-US" sz="1800" u="sng">
                <a:solidFill>
                  <a:schemeClr val="hlink"/>
                </a:solidFill>
                <a:hlinkClick r:id="rId4"/>
              </a:rPr>
              <a:t>https://intensiveintervention.org/tools-charts/levels-intervention-evidence</a:t>
            </a:r>
            <a:endParaRPr lang="en-US" sz="1800" u="sng" dirty="0">
              <a:solidFill>
                <a:schemeClr val="hlink"/>
              </a:solidFill>
            </a:endParaRPr>
          </a:p>
          <a:p>
            <a:pPr marL="0">
              <a:spcAft>
                <a:spcPts val="0"/>
              </a:spcAft>
            </a:pPr>
            <a:endParaRPr lang="en-US" sz="1800" u="sng" dirty="0">
              <a:solidFill>
                <a:schemeClr val="hlink"/>
              </a:solidFill>
              <a:highlight>
                <a:srgbClr val="FFFFFF"/>
              </a:highlight>
            </a:endParaRPr>
          </a:p>
          <a:p>
            <a:pPr marL="0">
              <a:spcAft>
                <a:spcPts val="0"/>
              </a:spcAft>
            </a:pPr>
            <a:r>
              <a:rPr lang="en-US" sz="1800" dirty="0">
                <a:solidFill>
                  <a:srgbClr val="000000"/>
                </a:solidFill>
                <a:highlight>
                  <a:srgbClr val="FFFFFF"/>
                </a:highlight>
              </a:rPr>
              <a:t>Tennessee Department of Education. (2022, April). </a:t>
            </a:r>
            <a:r>
              <a:rPr lang="en-US" sz="1800" i="1" dirty="0">
                <a:solidFill>
                  <a:srgbClr val="000000"/>
                </a:solidFill>
                <a:highlight>
                  <a:srgbClr val="FFFFFF"/>
                </a:highlight>
              </a:rPr>
              <a:t>General educator rubric: Planning. Tennessee Educator Acceleration Model (TEAM). </a:t>
            </a:r>
            <a:r>
              <a:rPr lang="en-US" sz="1800" dirty="0">
                <a:solidFill>
                  <a:schemeClr val="tx1"/>
                </a:solidFill>
                <a:highlight>
                  <a:srgbClr val="FFFFFF"/>
                </a:highlight>
                <a:hlinkClick r:id="rId5"/>
              </a:rPr>
              <a:t>https://team-tn.org/wp-content/uploads/2022/06/TEAM-General-Educator-Rubric.pdf</a:t>
            </a:r>
            <a:endParaRPr lang="en-US" sz="1800" dirty="0">
              <a:solidFill>
                <a:schemeClr val="tx1"/>
              </a:solidFill>
              <a:highlight>
                <a:srgbClr val="FFFFFF"/>
              </a:highlight>
            </a:endParaRPr>
          </a:p>
          <a:p>
            <a:endParaRPr lang="en-US"/>
          </a:p>
        </p:txBody>
      </p:sp>
    </p:spTree>
    <p:extLst>
      <p:ext uri="{BB962C8B-B14F-4D97-AF65-F5344CB8AC3E}">
        <p14:creationId xmlns:p14="http://schemas.microsoft.com/office/powerpoint/2010/main" val="11384387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17840-370D-1AA5-916B-7C07EAABA88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22176C7-EB2D-3296-D7F2-F6B4B922E48C}"/>
              </a:ext>
            </a:extLst>
          </p:cNvPr>
          <p:cNvSpPr>
            <a:spLocks noGrp="1"/>
          </p:cNvSpPr>
          <p:nvPr>
            <p:ph type="title"/>
          </p:nvPr>
        </p:nvSpPr>
        <p:spPr/>
        <p:txBody>
          <a:bodyPr/>
          <a:lstStyle/>
          <a:p>
            <a:r>
              <a:rPr lang="en-US"/>
              <a:t>References 3</a:t>
            </a:r>
          </a:p>
        </p:txBody>
      </p:sp>
      <p:sp>
        <p:nvSpPr>
          <p:cNvPr id="4" name="Text Placeholder 3">
            <a:extLst>
              <a:ext uri="{FF2B5EF4-FFF2-40B4-BE49-F238E27FC236}">
                <a16:creationId xmlns:a16="http://schemas.microsoft.com/office/drawing/2014/main" id="{8D045FF3-0136-8020-CCAC-54256D8875C3}"/>
              </a:ext>
            </a:extLst>
          </p:cNvPr>
          <p:cNvSpPr>
            <a:spLocks noGrp="1"/>
          </p:cNvSpPr>
          <p:nvPr>
            <p:ph type="body" idx="1"/>
          </p:nvPr>
        </p:nvSpPr>
        <p:spPr>
          <a:xfrm>
            <a:off x="507868" y="1531923"/>
            <a:ext cx="10922132" cy="4764102"/>
          </a:xfrm>
        </p:spPr>
        <p:txBody>
          <a:bodyPr>
            <a:normAutofit/>
          </a:bodyPr>
          <a:lstStyle/>
          <a:p>
            <a:pPr marL="0">
              <a:spcAft>
                <a:spcPts val="0"/>
              </a:spcAft>
            </a:pPr>
            <a:r>
              <a:rPr lang="en-US" sz="1800">
                <a:solidFill>
                  <a:srgbClr val="000000"/>
                </a:solidFill>
                <a:highlight>
                  <a:srgbClr val="FFFFFF"/>
                </a:highlight>
              </a:rPr>
              <a:t>Tennessee Department of Education. (2023a, June). </a:t>
            </a:r>
            <a:r>
              <a:rPr lang="en-US" sz="1800" i="1">
                <a:solidFill>
                  <a:srgbClr val="000000"/>
                </a:solidFill>
                <a:highlight>
                  <a:srgbClr val="FFFFFF"/>
                </a:highlight>
              </a:rPr>
              <a:t>Tennessee instructional practice guide (IPG) K-12 knowledge building lessons checklist. </a:t>
            </a:r>
            <a:r>
              <a:rPr lang="en-US" sz="1800" i="1">
                <a:solidFill>
                  <a:schemeClr val="tx1"/>
                </a:solidFill>
                <a:highlight>
                  <a:srgbClr val="FFFFFF"/>
                </a:highlight>
                <a:hlinkClick r:id="rId3"/>
              </a:rPr>
              <a:t>https://bestforall.tnedu.gov/lessons-and-learning-item?content-id=4313</a:t>
            </a:r>
            <a:endParaRPr lang="en-US" sz="1800">
              <a:solidFill>
                <a:schemeClr val="tx1"/>
              </a:solidFill>
              <a:highlight>
                <a:srgbClr val="FFFFFF"/>
              </a:highlight>
            </a:endParaRPr>
          </a:p>
          <a:p>
            <a:pPr marL="0">
              <a:spcBef>
                <a:spcPts val="0"/>
              </a:spcBef>
              <a:spcAft>
                <a:spcPts val="0"/>
              </a:spcAft>
            </a:pPr>
            <a:endParaRPr lang="en-US" sz="1800">
              <a:solidFill>
                <a:schemeClr val="tx1"/>
              </a:solidFill>
              <a:highlight>
                <a:srgbClr val="FFFFFF"/>
              </a:highlight>
            </a:endParaRPr>
          </a:p>
          <a:p>
            <a:pPr marL="0">
              <a:spcBef>
                <a:spcPts val="0"/>
              </a:spcBef>
              <a:spcAft>
                <a:spcPts val="0"/>
              </a:spcAft>
            </a:pPr>
            <a:r>
              <a:rPr lang="en-US" sz="1800">
                <a:solidFill>
                  <a:srgbClr val="000000"/>
                </a:solidFill>
                <a:highlight>
                  <a:srgbClr val="FFFFFF"/>
                </a:highlight>
              </a:rPr>
              <a:t>Tennessee Department of Education. (2023b, August). </a:t>
            </a:r>
            <a:r>
              <a:rPr lang="en-US" sz="1800" i="1">
                <a:solidFill>
                  <a:srgbClr val="000000"/>
                </a:solidFill>
                <a:highlight>
                  <a:srgbClr val="FFFFFF"/>
                </a:highlight>
              </a:rPr>
              <a:t>Response to instruction and intervention manual. </a:t>
            </a:r>
            <a:r>
              <a:rPr lang="en-US" sz="1800">
                <a:solidFill>
                  <a:srgbClr val="0070C0"/>
                </a:solidFill>
                <a:highlight>
                  <a:srgbClr val="FFFFFF"/>
                </a:highlight>
                <a:hlinkClick r:id="rId4">
                  <a:extLst>
                    <a:ext uri="{A12FA001-AC4F-418D-AE19-62706E023703}">
                      <ahyp:hlinkClr xmlns:ahyp="http://schemas.microsoft.com/office/drawing/2018/hyperlinkcolor" val="tx"/>
                    </a:ext>
                  </a:extLst>
                </a:hlinkClick>
              </a:rPr>
              <a:t>https://www.tn.gov/content/dam/tn/education/special-education/rti/Updated_RTI2_Manual.pdf</a:t>
            </a:r>
            <a:r>
              <a:rPr lang="en-US" sz="1800">
                <a:solidFill>
                  <a:srgbClr val="0070C0"/>
                </a:solidFill>
                <a:highlight>
                  <a:srgbClr val="FFFFFF"/>
                </a:highlight>
              </a:rPr>
              <a:t> </a:t>
            </a:r>
            <a:endParaRPr lang="en-US" sz="1800">
              <a:solidFill>
                <a:schemeClr val="tx1"/>
              </a:solidFill>
              <a:highlight>
                <a:srgbClr val="FFFFFF"/>
              </a:highlight>
            </a:endParaRPr>
          </a:p>
          <a:p>
            <a:pPr marL="0">
              <a:spcBef>
                <a:spcPts val="0"/>
              </a:spcBef>
              <a:spcAft>
                <a:spcPts val="0"/>
              </a:spcAft>
            </a:pPr>
            <a:endParaRPr lang="en-US" sz="1800">
              <a:solidFill>
                <a:srgbClr val="000000"/>
              </a:solidFill>
              <a:highlight>
                <a:srgbClr val="FFFFFF"/>
              </a:highlight>
            </a:endParaRPr>
          </a:p>
          <a:p>
            <a:pPr marL="0">
              <a:spcBef>
                <a:spcPts val="0"/>
              </a:spcBef>
              <a:spcAft>
                <a:spcPts val="0"/>
              </a:spcAft>
            </a:pPr>
            <a:r>
              <a:rPr lang="en-US" sz="1800">
                <a:solidFill>
                  <a:srgbClr val="000000"/>
                </a:solidFill>
                <a:highlight>
                  <a:srgbClr val="FFFFFF"/>
                </a:highlight>
              </a:rPr>
              <a:t>Tennessee Department of Education. (2024, February). </a:t>
            </a:r>
            <a:r>
              <a:rPr lang="en-US" sz="1800" i="1">
                <a:solidFill>
                  <a:srgbClr val="000000"/>
                </a:solidFill>
                <a:highlight>
                  <a:srgbClr val="FFFFFF"/>
                </a:highlight>
              </a:rPr>
              <a:t>Data-based decision making in RTI</a:t>
            </a:r>
            <a:r>
              <a:rPr lang="en-US" sz="1800" i="1" baseline="30000">
                <a:solidFill>
                  <a:srgbClr val="000000"/>
                </a:solidFill>
                <a:highlight>
                  <a:srgbClr val="FFFFFF"/>
                </a:highlight>
              </a:rPr>
              <a:t>2</a:t>
            </a:r>
            <a:r>
              <a:rPr lang="en-US" sz="1800" i="1">
                <a:solidFill>
                  <a:srgbClr val="000000"/>
                </a:solidFill>
                <a:highlight>
                  <a:srgbClr val="FFFFFF"/>
                </a:highlight>
              </a:rPr>
              <a:t>: Screening, identification, and service of students </a:t>
            </a:r>
            <a:r>
              <a:rPr lang="en-US" sz="1800">
                <a:solidFill>
                  <a:srgbClr val="000000"/>
                </a:solidFill>
                <a:highlight>
                  <a:srgbClr val="FFFFFF"/>
                </a:highlight>
              </a:rPr>
              <a:t>[PowerPoint slides]</a:t>
            </a:r>
            <a:r>
              <a:rPr lang="en-US" sz="1800" i="1">
                <a:solidFill>
                  <a:srgbClr val="000000"/>
                </a:solidFill>
                <a:highlight>
                  <a:srgbClr val="FFFFFF"/>
                </a:highlight>
              </a:rPr>
              <a:t>.</a:t>
            </a:r>
            <a:endParaRPr lang="en-US" sz="1800" dirty="0">
              <a:solidFill>
                <a:srgbClr val="000000"/>
              </a:solidFill>
              <a:highlight>
                <a:srgbClr val="FFFFFF"/>
              </a:highlight>
            </a:endParaRPr>
          </a:p>
          <a:p>
            <a:pPr marL="0">
              <a:spcBef>
                <a:spcPts val="0"/>
              </a:spcBef>
              <a:spcAft>
                <a:spcPts val="0"/>
              </a:spcAft>
            </a:pPr>
            <a:endParaRPr lang="en-US" sz="1800" dirty="0">
              <a:solidFill>
                <a:srgbClr val="000000"/>
              </a:solidFill>
              <a:highlight>
                <a:srgbClr val="FFFFFF"/>
              </a:highlight>
            </a:endParaRPr>
          </a:p>
          <a:p>
            <a:pPr marL="0">
              <a:spcBef>
                <a:spcPts val="0"/>
              </a:spcBef>
              <a:spcAft>
                <a:spcPts val="0"/>
              </a:spcAft>
            </a:pPr>
            <a:r>
              <a:rPr lang="en-US" sz="1800" dirty="0">
                <a:solidFill>
                  <a:srgbClr val="000000"/>
                </a:solidFill>
                <a:highlight>
                  <a:srgbClr val="FFFFFF"/>
                </a:highlight>
              </a:rPr>
              <a:t>Tennessee Tiered Supports Center. (</a:t>
            </a:r>
            <a:r>
              <a:rPr lang="en-US" sz="1800" dirty="0" err="1">
                <a:solidFill>
                  <a:srgbClr val="000000"/>
                </a:solidFill>
                <a:highlight>
                  <a:srgbClr val="FFFFFF"/>
                </a:highlight>
              </a:rPr>
              <a:t>n.d.a</a:t>
            </a:r>
            <a:r>
              <a:rPr lang="en-US" sz="1800" dirty="0">
                <a:solidFill>
                  <a:srgbClr val="000000"/>
                </a:solidFill>
                <a:highlight>
                  <a:srgbClr val="FFFFFF"/>
                </a:highlight>
              </a:rPr>
              <a:t>). </a:t>
            </a:r>
            <a:r>
              <a:rPr lang="en-US" sz="1800" i="1" dirty="0">
                <a:solidFill>
                  <a:srgbClr val="000000"/>
                </a:solidFill>
                <a:highlight>
                  <a:srgbClr val="FFFFFF"/>
                </a:highlight>
              </a:rPr>
              <a:t>Active supervision strategy check up. </a:t>
            </a:r>
            <a:r>
              <a:rPr lang="en-US" sz="1800" u="sng" dirty="0">
                <a:solidFill>
                  <a:srgbClr val="0563C1"/>
                </a:solidFill>
                <a:highlight>
                  <a:srgbClr val="FFFFFF"/>
                </a:highlight>
                <a:hlinkClick r:id="rId5"/>
              </a:rPr>
              <a:t>https://tennesseetsc.org/community-of-practice-supporting-resources/</a:t>
            </a:r>
            <a:endParaRPr lang="en-US" sz="1800" u="sng" dirty="0">
              <a:solidFill>
                <a:srgbClr val="0563C1"/>
              </a:solidFill>
              <a:highlight>
                <a:srgbClr val="FFFFFF"/>
              </a:highlight>
            </a:endParaRPr>
          </a:p>
          <a:p>
            <a:pPr marL="0">
              <a:spcBef>
                <a:spcPts val="0"/>
              </a:spcBef>
              <a:spcAft>
                <a:spcPts val="0"/>
              </a:spcAft>
            </a:pPr>
            <a:endParaRPr lang="en-US" sz="1800" u="sng" dirty="0">
              <a:solidFill>
                <a:srgbClr val="0563C1"/>
              </a:solidFill>
              <a:highlight>
                <a:srgbClr val="FFFFFF"/>
              </a:highlight>
            </a:endParaRPr>
          </a:p>
          <a:p>
            <a:pPr marL="0">
              <a:spcAft>
                <a:spcPts val="0"/>
              </a:spcAft>
            </a:pPr>
            <a:r>
              <a:rPr lang="en-US" sz="1800" dirty="0">
                <a:solidFill>
                  <a:srgbClr val="000000"/>
                </a:solidFill>
                <a:highlight>
                  <a:srgbClr val="FFFFFF"/>
                </a:highlight>
                <a:ea typeface="Open Sans Light"/>
              </a:rPr>
              <a:t>Tennessee Tiered Supports Center. (</a:t>
            </a:r>
            <a:r>
              <a:rPr lang="en-US" sz="1800" dirty="0" err="1">
                <a:solidFill>
                  <a:srgbClr val="000000"/>
                </a:solidFill>
                <a:highlight>
                  <a:srgbClr val="FFFFFF"/>
                </a:highlight>
                <a:ea typeface="Open Sans Light"/>
              </a:rPr>
              <a:t>n.d.b</a:t>
            </a:r>
            <a:r>
              <a:rPr lang="en-US" sz="1800" dirty="0">
                <a:solidFill>
                  <a:srgbClr val="000000"/>
                </a:solidFill>
                <a:highlight>
                  <a:srgbClr val="FFFFFF"/>
                </a:highlight>
                <a:ea typeface="Open Sans Light"/>
              </a:rPr>
              <a:t>). </a:t>
            </a:r>
            <a:r>
              <a:rPr lang="en-US" sz="1800" i="1" dirty="0">
                <a:solidFill>
                  <a:srgbClr val="000000"/>
                </a:solidFill>
                <a:highlight>
                  <a:srgbClr val="FFFFFF"/>
                </a:highlight>
                <a:ea typeface="Open Sans ExtraBold"/>
              </a:rPr>
              <a:t>Classroom routines and procedures checklist. </a:t>
            </a:r>
            <a:r>
              <a:rPr lang="en-US" sz="1800" u="sng" dirty="0">
                <a:solidFill>
                  <a:srgbClr val="0563C1"/>
                </a:solidFill>
                <a:highlight>
                  <a:srgbClr val="FFFFFF"/>
                </a:highlight>
                <a:ea typeface="Open Sans Light"/>
                <a:hlinkClick r:id="rId5"/>
              </a:rPr>
              <a:t>https://tennesseetsc.org/community-of-practice-supporting-resources/</a:t>
            </a:r>
            <a:endParaRPr lang="en-US" sz="1800" u="sng" dirty="0">
              <a:solidFill>
                <a:srgbClr val="0563C1"/>
              </a:solidFill>
              <a:highlight>
                <a:srgbClr val="FFFFFF"/>
              </a:highlight>
              <a:ea typeface="Open Sans Light"/>
            </a:endParaRPr>
          </a:p>
          <a:p>
            <a:endParaRPr lang="en-US"/>
          </a:p>
        </p:txBody>
      </p:sp>
    </p:spTree>
    <p:extLst>
      <p:ext uri="{BB962C8B-B14F-4D97-AF65-F5344CB8AC3E}">
        <p14:creationId xmlns:p14="http://schemas.microsoft.com/office/powerpoint/2010/main" val="4800517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BE5EA-0A1B-4CC2-9B88-ED670D8230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058CF3B-F53D-D783-54AB-D2F32DA17B57}"/>
              </a:ext>
            </a:extLst>
          </p:cNvPr>
          <p:cNvSpPr>
            <a:spLocks noGrp="1"/>
          </p:cNvSpPr>
          <p:nvPr>
            <p:ph type="title"/>
          </p:nvPr>
        </p:nvSpPr>
        <p:spPr/>
        <p:txBody>
          <a:bodyPr/>
          <a:lstStyle/>
          <a:p>
            <a:r>
              <a:rPr lang="en-US"/>
              <a:t>References 4</a:t>
            </a:r>
          </a:p>
        </p:txBody>
      </p:sp>
      <p:sp>
        <p:nvSpPr>
          <p:cNvPr id="4" name="Text Placeholder 3">
            <a:extLst>
              <a:ext uri="{FF2B5EF4-FFF2-40B4-BE49-F238E27FC236}">
                <a16:creationId xmlns:a16="http://schemas.microsoft.com/office/drawing/2014/main" id="{E82017E0-C19F-5AD7-E746-966D5B222F11}"/>
              </a:ext>
            </a:extLst>
          </p:cNvPr>
          <p:cNvSpPr>
            <a:spLocks noGrp="1"/>
          </p:cNvSpPr>
          <p:nvPr>
            <p:ph type="body" idx="1"/>
          </p:nvPr>
        </p:nvSpPr>
        <p:spPr>
          <a:xfrm>
            <a:off x="507868" y="1531923"/>
            <a:ext cx="10779257" cy="4125927"/>
          </a:xfrm>
        </p:spPr>
        <p:txBody>
          <a:bodyPr>
            <a:normAutofit/>
          </a:bodyPr>
          <a:lstStyle/>
          <a:p>
            <a:pPr marL="0">
              <a:spcAft>
                <a:spcPts val="0"/>
              </a:spcAft>
            </a:pPr>
            <a:r>
              <a:rPr lang="en-US" sz="1800" dirty="0">
                <a:solidFill>
                  <a:srgbClr val="000000"/>
                </a:solidFill>
                <a:ea typeface="Open Sans Light"/>
              </a:rPr>
              <a:t>Tennessee Tiered Supports Center. (</a:t>
            </a:r>
            <a:r>
              <a:rPr lang="en-US" sz="1800" dirty="0" err="1">
                <a:solidFill>
                  <a:srgbClr val="000000"/>
                </a:solidFill>
                <a:ea typeface="Open Sans Light"/>
              </a:rPr>
              <a:t>n.d.c</a:t>
            </a:r>
            <a:r>
              <a:rPr lang="en-US" sz="1800" dirty="0">
                <a:solidFill>
                  <a:srgbClr val="000000"/>
                </a:solidFill>
                <a:ea typeface="Open Sans Light"/>
              </a:rPr>
              <a:t>). </a:t>
            </a:r>
            <a:r>
              <a:rPr lang="en-US" sz="1800" i="1" dirty="0">
                <a:solidFill>
                  <a:srgbClr val="000000"/>
                </a:solidFill>
                <a:ea typeface="Open Sans ExtraBold"/>
              </a:rPr>
              <a:t>Precorrection checklist. </a:t>
            </a:r>
            <a:r>
              <a:rPr lang="en-US" sz="1800" u="sng" dirty="0">
                <a:solidFill>
                  <a:srgbClr val="0563C1"/>
                </a:solidFill>
                <a:ea typeface="Open Sans Light"/>
                <a:hlinkClick r:id="rId3"/>
              </a:rPr>
              <a:t>https://tennesseetsc.org/community-of-practice-supporting-resources/</a:t>
            </a:r>
            <a:endParaRPr lang="en-US" sz="1800" u="sng" dirty="0">
              <a:solidFill>
                <a:srgbClr val="0563C1"/>
              </a:solidFill>
              <a:ea typeface="Open Sans Light"/>
            </a:endParaRPr>
          </a:p>
          <a:p>
            <a:pPr marL="0">
              <a:spcBef>
                <a:spcPts val="0"/>
              </a:spcBef>
              <a:spcAft>
                <a:spcPts val="0"/>
              </a:spcAft>
            </a:pPr>
            <a:endParaRPr lang="en-US" sz="1800" dirty="0">
              <a:solidFill>
                <a:srgbClr val="3C3E40"/>
              </a:solidFill>
            </a:endParaRPr>
          </a:p>
          <a:p>
            <a:pPr marL="0">
              <a:spcAft>
                <a:spcPts val="0"/>
              </a:spcAft>
            </a:pPr>
            <a:r>
              <a:rPr lang="en-US" sz="1800" dirty="0">
                <a:solidFill>
                  <a:srgbClr val="000000"/>
                </a:solidFill>
                <a:highlight>
                  <a:srgbClr val="FFFFFF"/>
                </a:highlight>
                <a:ea typeface="Open Sans Light"/>
              </a:rPr>
              <a:t>Tennessee Tiered Supports Center. (</a:t>
            </a:r>
            <a:r>
              <a:rPr lang="en-US" sz="1800" dirty="0" err="1">
                <a:solidFill>
                  <a:srgbClr val="000000"/>
                </a:solidFill>
                <a:highlight>
                  <a:srgbClr val="FFFFFF"/>
                </a:highlight>
                <a:ea typeface="Open Sans Light"/>
              </a:rPr>
              <a:t>n.d.d</a:t>
            </a:r>
            <a:r>
              <a:rPr lang="en-US" sz="1800" dirty="0">
                <a:solidFill>
                  <a:srgbClr val="000000"/>
                </a:solidFill>
                <a:highlight>
                  <a:srgbClr val="FFFFFF"/>
                </a:highlight>
                <a:ea typeface="Open Sans Light"/>
              </a:rPr>
              <a:t>).</a:t>
            </a:r>
            <a:r>
              <a:rPr lang="en-US" sz="1800" i="1" dirty="0">
                <a:solidFill>
                  <a:srgbClr val="000000"/>
                </a:solidFill>
                <a:highlight>
                  <a:srgbClr val="FFFFFF"/>
                </a:highlight>
                <a:ea typeface="Open Sans ExtraBold"/>
              </a:rPr>
              <a:t> School implementation fidelity assessment</a:t>
            </a:r>
            <a:r>
              <a:rPr lang="en-US" sz="1800" dirty="0">
                <a:solidFill>
                  <a:srgbClr val="000000"/>
                </a:solidFill>
                <a:highlight>
                  <a:srgbClr val="FFFFFF"/>
                </a:highlight>
                <a:ea typeface="Open Sans Light"/>
              </a:rPr>
              <a:t>.</a:t>
            </a:r>
            <a:r>
              <a:rPr lang="en-US" sz="1800" dirty="0">
                <a:highlight>
                  <a:srgbClr val="FFFFFF"/>
                </a:highlight>
                <a:ea typeface="Open Sans Light"/>
              </a:rPr>
              <a:t> </a:t>
            </a:r>
            <a:r>
              <a:rPr lang="en-US" sz="1800" dirty="0">
                <a:solidFill>
                  <a:srgbClr val="0070C0"/>
                </a:solidFill>
                <a:highlight>
                  <a:srgbClr val="FFFFFF"/>
                </a:highlight>
                <a:ea typeface="Open Sans Light"/>
                <a:hlinkClick r:id="rId4">
                  <a:extLst>
                    <a:ext uri="{A12FA001-AC4F-418D-AE19-62706E023703}">
                      <ahyp:hlinkClr xmlns:ahyp="http://schemas.microsoft.com/office/drawing/2018/hyperlinkcolor" val="tx"/>
                    </a:ext>
                  </a:extLst>
                </a:hlinkClick>
              </a:rPr>
              <a:t>https://tennesseetsc.org/wp-content/uploads/2024/06/School-Implementation-Fidelity-Assessment_September-2024_FINAL.pdf</a:t>
            </a:r>
            <a:endParaRPr lang="en-US" sz="1800" dirty="0">
              <a:solidFill>
                <a:srgbClr val="0070C0"/>
              </a:solidFill>
              <a:highlight>
                <a:srgbClr val="FFFFFF"/>
              </a:highlight>
              <a:ea typeface="Open Sans Light"/>
            </a:endParaRPr>
          </a:p>
          <a:p>
            <a:pPr marL="0">
              <a:spcAft>
                <a:spcPts val="0"/>
              </a:spcAft>
            </a:pPr>
            <a:endParaRPr lang="en-US" sz="1800" dirty="0">
              <a:solidFill>
                <a:srgbClr val="0070C0"/>
              </a:solidFill>
              <a:highlight>
                <a:srgbClr val="FFFFFF"/>
              </a:highlight>
              <a:ea typeface="Open Sans Light"/>
            </a:endParaRPr>
          </a:p>
          <a:p>
            <a:pPr marL="0">
              <a:spcAft>
                <a:spcPts val="0"/>
              </a:spcAft>
            </a:pPr>
            <a:r>
              <a:rPr lang="en-US" sz="1800" dirty="0">
                <a:solidFill>
                  <a:srgbClr val="000000"/>
                </a:solidFill>
                <a:highlight>
                  <a:srgbClr val="FFFFFF"/>
                </a:highlight>
                <a:ea typeface="Open Sans Light"/>
              </a:rPr>
              <a:t>Tennessee Tiered Supports Center. (2023). </a:t>
            </a:r>
            <a:r>
              <a:rPr lang="en-US" sz="1800" i="1" dirty="0">
                <a:solidFill>
                  <a:srgbClr val="000000"/>
                </a:solidFill>
                <a:highlight>
                  <a:srgbClr val="FFFFFF"/>
                </a:highlight>
                <a:ea typeface="Open Sans ExtraBold"/>
              </a:rPr>
              <a:t>Check-in/check-out: An intervention for schools implementing RTI2-B</a:t>
            </a:r>
            <a:r>
              <a:rPr lang="en-US" sz="1800" dirty="0">
                <a:solidFill>
                  <a:srgbClr val="000000"/>
                </a:solidFill>
                <a:highlight>
                  <a:srgbClr val="FFFFFF"/>
                </a:highlight>
                <a:ea typeface="Open Sans Light"/>
              </a:rPr>
              <a:t>. Retrieved from: tennesseetsc.org.  </a:t>
            </a:r>
          </a:p>
          <a:p>
            <a:pPr marL="0">
              <a:spcAft>
                <a:spcPts val="0"/>
              </a:spcAft>
            </a:pPr>
            <a:endParaRPr lang="en-US" sz="1800" dirty="0">
              <a:solidFill>
                <a:srgbClr val="000000"/>
              </a:solidFill>
              <a:highlight>
                <a:srgbClr val="FFFFFF"/>
              </a:highlight>
              <a:ea typeface="Open Sans Light"/>
            </a:endParaRPr>
          </a:p>
          <a:p>
            <a:pPr marL="0">
              <a:spcAft>
                <a:spcPts val="0"/>
              </a:spcAft>
            </a:pPr>
            <a:r>
              <a:rPr lang="en-US" sz="1800" dirty="0">
                <a:solidFill>
                  <a:srgbClr val="000000"/>
                </a:solidFill>
                <a:highlight>
                  <a:srgbClr val="FFFFFF"/>
                </a:highlight>
                <a:ea typeface="Open Sans Light"/>
              </a:rPr>
              <a:t>Tennessee Tiered Supports Center. (2024).</a:t>
            </a:r>
            <a:r>
              <a:rPr lang="en-US" sz="1800" i="1" dirty="0">
                <a:solidFill>
                  <a:srgbClr val="000000"/>
                </a:solidFill>
                <a:highlight>
                  <a:srgbClr val="FFFFFF"/>
                </a:highlight>
                <a:ea typeface="Open Sans ExtraBold"/>
              </a:rPr>
              <a:t> Check-in/Check-Out: Implementation Materials</a:t>
            </a:r>
            <a:r>
              <a:rPr lang="en-US" sz="1800" dirty="0">
                <a:solidFill>
                  <a:srgbClr val="000000"/>
                </a:solidFill>
                <a:highlight>
                  <a:srgbClr val="FFFFFF"/>
                </a:highlight>
                <a:ea typeface="Open Sans Light"/>
              </a:rPr>
              <a:t>. Vanderbilt University, Nashville, TN. Retrieved from: tennesseetsc.org.</a:t>
            </a:r>
            <a:endParaRPr lang="en-US" sz="1800" dirty="0">
              <a:solidFill>
                <a:srgbClr val="000000"/>
              </a:solidFill>
              <a:highlight>
                <a:srgbClr val="FFFFFF"/>
              </a:highlight>
            </a:endParaRPr>
          </a:p>
          <a:p>
            <a:endParaRPr lang="en-US"/>
          </a:p>
        </p:txBody>
      </p:sp>
    </p:spTree>
    <p:extLst>
      <p:ext uri="{BB962C8B-B14F-4D97-AF65-F5344CB8AC3E}">
        <p14:creationId xmlns:p14="http://schemas.microsoft.com/office/powerpoint/2010/main" val="7911806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0CB6D-308F-8DC0-2A3B-8D3550D57B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93C64B-CD13-9449-85EA-1D74154A265A}"/>
              </a:ext>
            </a:extLst>
          </p:cNvPr>
          <p:cNvSpPr>
            <a:spLocks noGrp="1"/>
          </p:cNvSpPr>
          <p:nvPr>
            <p:ph type="title"/>
          </p:nvPr>
        </p:nvSpPr>
        <p:spPr/>
        <p:txBody>
          <a:bodyPr/>
          <a:lstStyle/>
          <a:p>
            <a:r>
              <a:rPr lang="en-US"/>
              <a:t>References 5</a:t>
            </a:r>
          </a:p>
        </p:txBody>
      </p:sp>
      <p:sp>
        <p:nvSpPr>
          <p:cNvPr id="4" name="Text Placeholder 3">
            <a:extLst>
              <a:ext uri="{FF2B5EF4-FFF2-40B4-BE49-F238E27FC236}">
                <a16:creationId xmlns:a16="http://schemas.microsoft.com/office/drawing/2014/main" id="{80E525B0-16AA-BCE4-7F23-BA8658CC8685}"/>
              </a:ext>
            </a:extLst>
          </p:cNvPr>
          <p:cNvSpPr>
            <a:spLocks noGrp="1"/>
          </p:cNvSpPr>
          <p:nvPr>
            <p:ph type="body" idx="1"/>
          </p:nvPr>
        </p:nvSpPr>
        <p:spPr/>
        <p:txBody>
          <a:bodyPr>
            <a:normAutofit/>
          </a:bodyPr>
          <a:lstStyle/>
          <a:p>
            <a:pPr marL="0">
              <a:spcAft>
                <a:spcPts val="0"/>
              </a:spcAft>
            </a:pPr>
            <a:r>
              <a:rPr lang="en-US" sz="1800">
                <a:solidFill>
                  <a:srgbClr val="000000"/>
                </a:solidFill>
                <a:highlight>
                  <a:srgbClr val="FFFFFF"/>
                </a:highlight>
                <a:ea typeface="Open Sans Light"/>
              </a:rPr>
              <a:t>Todd, A. W., Campbell, A. L., Meyer, G. G., &amp; Horner, R. H. (2008).  The effects of a targeted intervention to reduce problem behaviors: Elementary school implementation of check in—check out. </a:t>
            </a:r>
            <a:r>
              <a:rPr lang="en-US" sz="1800" i="1">
                <a:solidFill>
                  <a:srgbClr val="000000"/>
                </a:solidFill>
                <a:highlight>
                  <a:srgbClr val="FFFFFF"/>
                </a:highlight>
                <a:ea typeface="Open Sans ExtraBold"/>
              </a:rPr>
              <a:t>Journal of Positive Behavior Interventions, </a:t>
            </a:r>
            <a:r>
              <a:rPr lang="en-US" sz="1800">
                <a:solidFill>
                  <a:srgbClr val="000000"/>
                </a:solidFill>
                <a:highlight>
                  <a:srgbClr val="FFFFFF"/>
                </a:highlight>
                <a:ea typeface="Open Sans ExtraBold"/>
              </a:rPr>
              <a:t>10</a:t>
            </a:r>
            <a:r>
              <a:rPr lang="en-US" sz="1800">
                <a:solidFill>
                  <a:srgbClr val="000000"/>
                </a:solidFill>
                <a:highlight>
                  <a:srgbClr val="FFFFFF"/>
                </a:highlight>
                <a:ea typeface="Open Sans Light"/>
              </a:rPr>
              <a:t>(1), 46-55. </a:t>
            </a:r>
            <a:r>
              <a:rPr lang="en-US" sz="1800">
                <a:solidFill>
                  <a:srgbClr val="0070C0"/>
                </a:solidFill>
                <a:highlight>
                  <a:srgbClr val="FFFFFF"/>
                </a:highlight>
                <a:ea typeface="Open Sans Light"/>
                <a:hlinkClick r:id="rId3">
                  <a:extLst>
                    <a:ext uri="{A12FA001-AC4F-418D-AE19-62706E023703}">
                      <ahyp:hlinkClr xmlns:ahyp="http://schemas.microsoft.com/office/drawing/2018/hyperlinkcolor" val="tx"/>
                    </a:ext>
                  </a:extLst>
                </a:hlinkClick>
              </a:rPr>
              <a:t>https://doi.org/10.1177/1098300707311369</a:t>
            </a:r>
            <a:endParaRPr lang="en-US" sz="1800">
              <a:solidFill>
                <a:srgbClr val="0070C0"/>
              </a:solidFill>
              <a:highlight>
                <a:srgbClr val="FFFFFF"/>
              </a:highlight>
              <a:ea typeface="Open Sans Light"/>
            </a:endParaRPr>
          </a:p>
          <a:p>
            <a:pPr marL="0">
              <a:spcBef>
                <a:spcPts val="0"/>
              </a:spcBef>
              <a:spcAft>
                <a:spcPts val="0"/>
              </a:spcAft>
            </a:pPr>
            <a:endParaRPr lang="en-US" sz="1800">
              <a:solidFill>
                <a:srgbClr val="000000"/>
              </a:solidFill>
              <a:highlight>
                <a:srgbClr val="FFFFFF"/>
              </a:highlight>
              <a:ea typeface="Open Sans Light"/>
            </a:endParaRPr>
          </a:p>
          <a:p>
            <a:pPr marL="0">
              <a:spcBef>
                <a:spcPts val="0"/>
              </a:spcBef>
              <a:spcAft>
                <a:spcPts val="0"/>
              </a:spcAft>
            </a:pPr>
            <a:r>
              <a:rPr lang="en-US" sz="1800">
                <a:solidFill>
                  <a:srgbClr val="000000"/>
                </a:solidFill>
                <a:highlight>
                  <a:srgbClr val="FFFFFF"/>
                </a:highlight>
                <a:ea typeface="Open Sans Light"/>
              </a:rPr>
              <a:t>U.S. Office of Special Education Programs. (2015). </a:t>
            </a:r>
            <a:r>
              <a:rPr lang="en-US" sz="1800" i="1">
                <a:solidFill>
                  <a:srgbClr val="000000"/>
                </a:solidFill>
                <a:highlight>
                  <a:srgbClr val="FFFFFF"/>
                </a:highlight>
                <a:ea typeface="Open Sans ExtraBold"/>
              </a:rPr>
              <a:t>Supporting and responding to behavior: Evidence-based classroom strategies for teachers.</a:t>
            </a:r>
            <a:r>
              <a:rPr lang="en-US" sz="1800">
                <a:solidFill>
                  <a:srgbClr val="000000"/>
                </a:solidFill>
                <a:highlight>
                  <a:srgbClr val="FFFFFF"/>
                </a:highlight>
                <a:ea typeface="Open Sans Light"/>
              </a:rPr>
              <a:t> </a:t>
            </a:r>
            <a:r>
              <a:rPr lang="en-US" sz="1800">
                <a:solidFill>
                  <a:srgbClr val="0070C0"/>
                </a:solidFill>
                <a:highlight>
                  <a:srgbClr val="FFFFFF"/>
                </a:highlight>
                <a:ea typeface="Open Sans Light"/>
                <a:hlinkClick r:id="rId4">
                  <a:extLst>
                    <a:ext uri="{A12FA001-AC4F-418D-AE19-62706E023703}">
                      <ahyp:hlinkClr xmlns:ahyp="http://schemas.microsoft.com/office/drawing/2018/hyperlinkcolor" val="tx"/>
                    </a:ext>
                  </a:extLst>
                </a:hlinkClick>
              </a:rPr>
              <a:t>https://osepideasthatwork.org/supporting-and-responding-behavior-evidence-based-classroom-strategies-teachers</a:t>
            </a:r>
            <a:endParaRPr lang="en-US" sz="1800">
              <a:solidFill>
                <a:srgbClr val="0070C0"/>
              </a:solidFill>
              <a:highlight>
                <a:srgbClr val="FFFFFF"/>
              </a:highlight>
              <a:ea typeface="Open Sans Light"/>
            </a:endParaRPr>
          </a:p>
          <a:p>
            <a:pPr marL="0">
              <a:spcBef>
                <a:spcPts val="0"/>
              </a:spcBef>
              <a:spcAft>
                <a:spcPts val="0"/>
              </a:spcAft>
            </a:pPr>
            <a:endParaRPr lang="en-US" sz="1800">
              <a:solidFill>
                <a:srgbClr val="0070C0"/>
              </a:solidFill>
              <a:highlight>
                <a:srgbClr val="FFFFFF"/>
              </a:highlight>
              <a:latin typeface="Arial" panose="020B0604020202020204" pitchFamily="34" charset="0"/>
              <a:ea typeface="Open Sans Light"/>
            </a:endParaRPr>
          </a:p>
          <a:p>
            <a:pPr marL="0">
              <a:spcBef>
                <a:spcPts val="0"/>
              </a:spcBef>
              <a:spcAft>
                <a:spcPts val="0"/>
              </a:spcAft>
            </a:pPr>
            <a:r>
              <a:rPr lang="en-US" sz="1800">
                <a:solidFill>
                  <a:srgbClr val="000000"/>
                </a:solidFill>
                <a:highlight>
                  <a:srgbClr val="FFFFFF"/>
                </a:highlight>
                <a:ea typeface="Open Sans Light"/>
              </a:rPr>
              <a:t>U.S. Department of Education. (2004). </a:t>
            </a:r>
            <a:r>
              <a:rPr lang="en-US" sz="1800" i="1">
                <a:solidFill>
                  <a:srgbClr val="000000"/>
                </a:solidFill>
                <a:highlight>
                  <a:srgbClr val="FFFFFF"/>
                </a:highlight>
                <a:ea typeface="Open Sans Light"/>
              </a:rPr>
              <a:t>Individuals with disabilities education act</a:t>
            </a:r>
            <a:r>
              <a:rPr lang="en-US" sz="1800">
                <a:solidFill>
                  <a:srgbClr val="000000"/>
                </a:solidFill>
                <a:highlight>
                  <a:srgbClr val="FFFFFF"/>
                </a:highlight>
                <a:ea typeface="Open Sans Light"/>
              </a:rPr>
              <a:t>. Public Law 108-446. </a:t>
            </a:r>
            <a:r>
              <a:rPr lang="en-US" sz="1800">
                <a:solidFill>
                  <a:srgbClr val="0070C0"/>
                </a:solidFill>
                <a:highlight>
                  <a:srgbClr val="FFFFFF"/>
                </a:highlight>
                <a:ea typeface="Open Sans Light"/>
                <a:hlinkClick r:id="rId5">
                  <a:extLst>
                    <a:ext uri="{A12FA001-AC4F-418D-AE19-62706E023703}">
                      <ahyp:hlinkClr xmlns:ahyp="http://schemas.microsoft.com/office/drawing/2018/hyperlinkcolor" val="tx"/>
                    </a:ext>
                  </a:extLst>
                </a:hlinkClick>
              </a:rPr>
              <a:t>https://www.congress.gov/bill/108th-congress/house-bill/1350/text</a:t>
            </a:r>
            <a:endParaRPr lang="en-US" sz="1800">
              <a:highlight>
                <a:srgbClr val="FFFFFF"/>
              </a:highlight>
              <a:ea typeface="Open Sans Light"/>
            </a:endParaRPr>
          </a:p>
          <a:p>
            <a:pPr marL="0">
              <a:spcBef>
                <a:spcPts val="0"/>
              </a:spcBef>
              <a:spcAft>
                <a:spcPts val="0"/>
              </a:spcAft>
            </a:pPr>
            <a:endParaRPr lang="en-US">
              <a:solidFill>
                <a:srgbClr val="3C3E40"/>
              </a:solidFill>
              <a:highlight>
                <a:srgbClr val="FFFFFF"/>
              </a:highlight>
              <a:latin typeface="Arial" panose="020B0604020202020204" pitchFamily="34" charset="0"/>
              <a:ea typeface="Open Sans Light"/>
            </a:endParaRPr>
          </a:p>
          <a:p>
            <a:endParaRPr lang="en-US"/>
          </a:p>
        </p:txBody>
      </p:sp>
    </p:spTree>
    <p:extLst>
      <p:ext uri="{BB962C8B-B14F-4D97-AF65-F5344CB8AC3E}">
        <p14:creationId xmlns:p14="http://schemas.microsoft.com/office/powerpoint/2010/main" val="32277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E28223-9F0C-3B54-4263-8EE27857F321}"/>
              </a:ext>
            </a:extLst>
          </p:cNvPr>
          <p:cNvSpPr>
            <a:spLocks noGrp="1"/>
          </p:cNvSpPr>
          <p:nvPr>
            <p:ph type="title"/>
          </p:nvPr>
        </p:nvSpPr>
        <p:spPr/>
        <p:txBody>
          <a:bodyPr/>
          <a:lstStyle/>
          <a:p>
            <a:r>
              <a:rPr lang="en-US"/>
              <a:t>Learning Objectives</a:t>
            </a:r>
          </a:p>
        </p:txBody>
      </p:sp>
      <p:sp>
        <p:nvSpPr>
          <p:cNvPr id="2" name="Content Placeholder 1">
            <a:extLst>
              <a:ext uri="{FF2B5EF4-FFF2-40B4-BE49-F238E27FC236}">
                <a16:creationId xmlns:a16="http://schemas.microsoft.com/office/drawing/2014/main" id="{F1C57CA7-7425-8209-A058-FB81558DCEA3}"/>
              </a:ext>
            </a:extLst>
          </p:cNvPr>
          <p:cNvSpPr>
            <a:spLocks noGrp="1"/>
          </p:cNvSpPr>
          <p:nvPr>
            <p:ph sz="quarter" idx="12"/>
          </p:nvPr>
        </p:nvSpPr>
        <p:spPr/>
        <p:txBody>
          <a:bodyPr/>
          <a:lstStyle/>
          <a:p>
            <a:pPr marL="457200" indent="-457200">
              <a:spcBef>
                <a:spcPts val="400"/>
              </a:spcBef>
            </a:pPr>
            <a:r>
              <a:rPr lang="en-US">
                <a:latin typeface="Arial"/>
                <a:ea typeface="Open Sans Light"/>
                <a:cs typeface="Arial"/>
              </a:rPr>
              <a:t>Understand the importance of Tier I instruction and support and their relation to Tier II intervention.</a:t>
            </a:r>
          </a:p>
          <a:p>
            <a:pPr marL="457200" indent="-457200">
              <a:spcBef>
                <a:spcPts val="400"/>
              </a:spcBef>
            </a:pPr>
            <a:r>
              <a:rPr lang="en-US">
                <a:latin typeface="Arial"/>
                <a:cs typeface="Arial"/>
              </a:rPr>
              <a:t>Recognize the components of Check-In/Check-Out and conditions that make it effective as a Tier II intervention.</a:t>
            </a:r>
            <a:endParaRPr lang="en-US"/>
          </a:p>
          <a:p>
            <a:pPr marL="457200" indent="-457200">
              <a:spcBef>
                <a:spcPts val="400"/>
              </a:spcBef>
            </a:pPr>
            <a:r>
              <a:rPr lang="en-US">
                <a:latin typeface="Arial"/>
                <a:cs typeface="Arial"/>
              </a:rPr>
              <a:t>Understand the steps for setting up Check-In/Check-Out in your school. </a:t>
            </a:r>
            <a:endParaRPr lang="en-US"/>
          </a:p>
          <a:p>
            <a:pPr marL="0" indent="0">
              <a:buNone/>
            </a:pPr>
            <a:endParaRPr lang="en-US"/>
          </a:p>
        </p:txBody>
      </p:sp>
      <p:sp>
        <p:nvSpPr>
          <p:cNvPr id="3" name="Footer Placeholder 2">
            <a:extLst>
              <a:ext uri="{FF2B5EF4-FFF2-40B4-BE49-F238E27FC236}">
                <a16:creationId xmlns:a16="http://schemas.microsoft.com/office/drawing/2014/main" id="{30C19289-1D16-A673-E00A-9C6D24C0A77E}"/>
              </a:ext>
              <a:ext uri="{C183D7F6-B498-43B3-948B-1728B52AA6E4}">
                <adec:decorative xmlns:adec="http://schemas.microsoft.com/office/drawing/2017/decorative" val="1"/>
              </a:ext>
            </a:extLst>
          </p:cNvPr>
          <p:cNvSpPr>
            <a:spLocks noGrp="1"/>
          </p:cNvSpPr>
          <p:nvPr>
            <p:ph type="ftr" sz="quarter" idx="13"/>
          </p:nvPr>
        </p:nvSpPr>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209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4C4B7-D918-9D8D-FB3C-2EEFD353421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429F699-6A54-A04C-FEDA-D6196A986FEC}"/>
              </a:ext>
            </a:extLst>
          </p:cNvPr>
          <p:cNvSpPr>
            <a:spLocks noGrp="1"/>
          </p:cNvSpPr>
          <p:nvPr>
            <p:ph type="title"/>
          </p:nvPr>
        </p:nvSpPr>
        <p:spPr/>
        <p:txBody>
          <a:bodyPr>
            <a:normAutofit/>
          </a:bodyPr>
          <a:lstStyle/>
          <a:p>
            <a:r>
              <a:rPr lang="en-US">
                <a:latin typeface="Georgia"/>
                <a:ea typeface="Open Sans Light"/>
                <a:cs typeface="Open Sans Light"/>
              </a:rPr>
              <a:t>Linking Tier I Instruction and Tier II Intervention</a:t>
            </a:r>
            <a:endParaRPr lang="en-US" sz="3600"/>
          </a:p>
        </p:txBody>
      </p:sp>
      <p:sp>
        <p:nvSpPr>
          <p:cNvPr id="2" name="Footer Placeholder 1">
            <a:extLst>
              <a:ext uri="{FF2B5EF4-FFF2-40B4-BE49-F238E27FC236}">
                <a16:creationId xmlns:a16="http://schemas.microsoft.com/office/drawing/2014/main" id="{89295B66-18AC-EDDC-1D0B-693333BBE63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4079411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14C2E-402E-72EE-D3E6-99C4A7759E54}"/>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6B6E5369-932F-99E7-5E7D-C402F1DED6BA}"/>
              </a:ext>
            </a:extLst>
          </p:cNvPr>
          <p:cNvSpPr>
            <a:spLocks noGrp="1"/>
          </p:cNvSpPr>
          <p:nvPr>
            <p:ph type="title"/>
          </p:nvPr>
        </p:nvSpPr>
        <p:spPr>
          <a:xfrm>
            <a:off x="2102329" y="228600"/>
            <a:ext cx="9610245" cy="1208314"/>
          </a:xfrm>
        </p:spPr>
        <p:txBody>
          <a:bodyPr/>
          <a:lstStyle/>
          <a:p>
            <a:r>
              <a:rPr lang="en-US"/>
              <a:t>Tiered Supports</a:t>
            </a:r>
          </a:p>
        </p:txBody>
      </p:sp>
      <p:pic>
        <p:nvPicPr>
          <p:cNvPr id="5" name="Picture 4" descr="Graphic of the Tennessee RTI²-A + B Framework shown as a three-tier triangle labeled All, Some, and Few, supported by four essential components: Leadership, Assessment, Data-Based Decision Making (Define, Analyze, Implement, Evaluate), and Instruction and Intervention.&#10;">
            <a:extLst>
              <a:ext uri="{FF2B5EF4-FFF2-40B4-BE49-F238E27FC236}">
                <a16:creationId xmlns:a16="http://schemas.microsoft.com/office/drawing/2014/main" id="{B309BC6F-FB90-7789-524C-A6E01117F99E}"/>
              </a:ext>
            </a:extLst>
          </p:cNvPr>
          <p:cNvPicPr>
            <a:picLocks noChangeAspect="1"/>
          </p:cNvPicPr>
          <p:nvPr/>
        </p:nvPicPr>
        <p:blipFill>
          <a:blip r:embed="rId3"/>
          <a:stretch>
            <a:fillRect/>
          </a:stretch>
        </p:blipFill>
        <p:spPr>
          <a:xfrm>
            <a:off x="3053688" y="1531917"/>
            <a:ext cx="7707529" cy="4335483"/>
          </a:xfrm>
          <a:prstGeom prst="rect">
            <a:avLst/>
          </a:prstGeom>
          <a:noFill/>
          <a:ln w="19050">
            <a:solidFill>
              <a:schemeClr val="tx2">
                <a:lumMod val="40000"/>
                <a:lumOff val="60000"/>
              </a:schemeClr>
            </a:solidFill>
          </a:ln>
          <a:effectLst>
            <a:outerShdw blurRad="50800" dist="38100" dir="2700000" algn="tl" rotWithShape="0">
              <a:prstClr val="black">
                <a:alpha val="40000"/>
              </a:prstClr>
            </a:outerShdw>
          </a:effectLst>
        </p:spPr>
      </p:pic>
      <p:sp>
        <p:nvSpPr>
          <p:cNvPr id="4" name="Footer Placeholder 3">
            <a:extLst>
              <a:ext uri="{FF2B5EF4-FFF2-40B4-BE49-F238E27FC236}">
                <a16:creationId xmlns:a16="http://schemas.microsoft.com/office/drawing/2014/main" id="{793EF153-A731-6F48-C753-49590E7BD0C0}"/>
              </a:ext>
              <a:ext uri="{C183D7F6-B498-43B3-948B-1728B52AA6E4}">
                <adec:decorative xmlns:adec="http://schemas.microsoft.com/office/drawing/2017/decorative" val="1"/>
              </a:ext>
            </a:extLst>
          </p:cNvPr>
          <p:cNvSpPr>
            <a:spLocks noGrp="1"/>
          </p:cNvSpPr>
          <p:nvPr>
            <p:ph type="ftr" sz="quarter" idx="13"/>
          </p:nvPr>
        </p:nvSpPr>
        <p:spPr>
          <a:xfrm>
            <a:off x="9193495" y="6572956"/>
            <a:ext cx="2995330" cy="342246"/>
          </a:xfrm>
        </p:spPr>
        <p:txBody>
          <a:bodyPr anchor="ctr">
            <a:normAutofit/>
          </a:bodyPr>
          <a:lstStyle/>
          <a:p>
            <a:pPr>
              <a:lnSpc>
                <a:spcPct val="90000"/>
              </a:lnSpc>
              <a:spcAft>
                <a:spcPts val="600"/>
              </a:spcAft>
            </a:pPr>
            <a:r>
              <a:rPr lang="en-US">
                <a:latin typeface="Arial" panose="020B0604020202020204" pitchFamily="34" charset="0"/>
                <a:cs typeface="Arial" panose="020B0604020202020204" pitchFamily="34" charset="0"/>
              </a:rPr>
              <a:t>© Tennessee Department of Education </a:t>
            </a:r>
            <a:endParaRPr lang="id-ID">
              <a:latin typeface="Arial" panose="020B0604020202020204" pitchFamily="34" charset="0"/>
              <a:cs typeface="Arial" panose="020B0604020202020204" pitchFamily="34" charset="0"/>
            </a:endParaRPr>
          </a:p>
          <a:p>
            <a:pPr>
              <a:lnSpc>
                <a:spcPct val="90000"/>
              </a:lnSpc>
              <a:spcAft>
                <a:spcPts val="600"/>
              </a:spcAft>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6756072"/>
      </p:ext>
    </p:extLst>
  </p:cSld>
  <p:clrMapOvr>
    <a:masterClrMapping/>
  </p:clrMapOvr>
</p:sld>
</file>

<file path=ppt/theme/theme1.xml><?xml version="1.0" encoding="utf-8"?>
<a:theme xmlns:a="http://schemas.openxmlformats.org/drawingml/2006/main" name="1_Theme1_TN-TAN &amp; TSC LOGO">
  <a:themeElements>
    <a:clrScheme name="TDOE BFA 2021">
      <a:dk1>
        <a:srgbClr val="3C3E40"/>
      </a:dk1>
      <a:lt1>
        <a:srgbClr val="FFFFFF"/>
      </a:lt1>
      <a:dk2>
        <a:srgbClr val="6E7073"/>
      </a:dk2>
      <a:lt2>
        <a:srgbClr val="EEEEEE"/>
      </a:lt2>
      <a:accent1>
        <a:srgbClr val="EE3424"/>
      </a:accent1>
      <a:accent2>
        <a:srgbClr val="0E2B5A"/>
      </a:accent2>
      <a:accent3>
        <a:srgbClr val="E87722"/>
      </a:accent3>
      <a:accent4>
        <a:srgbClr val="2DCCD3"/>
      </a:accent4>
      <a:accent5>
        <a:srgbClr val="D2D755"/>
      </a:accent5>
      <a:accent6>
        <a:srgbClr val="5D7975"/>
      </a:accent6>
      <a:hlink>
        <a:srgbClr val="0563C1"/>
      </a:hlink>
      <a:folHlink>
        <a:srgbClr val="954F72"/>
      </a:folHlink>
    </a:clrScheme>
    <a:fontScheme name="TDOE Fonts">
      <a:majorFont>
        <a:latin typeface="PermianSlabSerifTypefac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64672CB-B3FD-D946-BD2B-569BBCC8366C}" vid="{19FCA751-532C-1240-9642-609E6814C6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27fb1df-8ef1-403a-be61-ab9e169b03dc" xsi:nil="true"/>
    <lcf76f155ced4ddcb4097134ff3c332f xmlns="6f89993d-7926-42ab-8895-ce9b13dcb42b">
      <Terms xmlns="http://schemas.microsoft.com/office/infopath/2007/PartnerControls"/>
    </lcf76f155ced4ddcb4097134ff3c332f>
    <CultureName xmlns="6f89993d-7926-42ab-8895-ce9b13dcb42b" xsi:nil="true"/>
    <Owner xmlns="6f89993d-7926-42ab-8895-ce9b13dcb42b">
      <UserInfo>
        <DisplayName/>
        <AccountId xsi:nil="true"/>
        <AccountType/>
      </UserInfo>
    </Owner>
    <Has_Leaders_Only_SectionGroup xmlns="6f89993d-7926-42ab-8895-ce9b13dcb42b" xsi:nil="true"/>
    <Teams_Channel_Section_Location xmlns="6f89993d-7926-42ab-8895-ce9b13dcb42b" xsi:nil="true"/>
    <LMS_Mappings xmlns="6f89993d-7926-42ab-8895-ce9b13dcb42b" xsi:nil="true"/>
    <NotebookType xmlns="6f89993d-7926-42ab-8895-ce9b13dcb42b" xsi:nil="true"/>
    <AppVersion xmlns="6f89993d-7926-42ab-8895-ce9b13dcb42b" xsi:nil="true"/>
    <Invited_Leaders xmlns="6f89993d-7926-42ab-8895-ce9b13dcb42b" xsi:nil="true"/>
    <IsNotebookLocked xmlns="6f89993d-7926-42ab-8895-ce9b13dcb42b" xsi:nil="true"/>
    <FolderType xmlns="6f89993d-7926-42ab-8895-ce9b13dcb42b" xsi:nil="true"/>
    <Distribution_Groups xmlns="6f89993d-7926-42ab-8895-ce9b13dcb42b" xsi:nil="true"/>
    <Templates xmlns="6f89993d-7926-42ab-8895-ce9b13dcb42b" xsi:nil="true"/>
    <Members xmlns="6f89993d-7926-42ab-8895-ce9b13dcb42b">
      <UserInfo>
        <DisplayName/>
        <AccountId xsi:nil="true"/>
        <AccountType/>
      </UserInfo>
    </Members>
    <Member_Groups xmlns="6f89993d-7926-42ab-8895-ce9b13dcb42b">
      <UserInfo>
        <DisplayName/>
        <AccountId xsi:nil="true"/>
        <AccountType/>
      </UserInfo>
    </Member_Groups>
    <Self_Registration_Enabled xmlns="6f89993d-7926-42ab-8895-ce9b13dcb42b" xsi:nil="true"/>
    <TeamsChannelId xmlns="6f89993d-7926-42ab-8895-ce9b13dcb42b" xsi:nil="true"/>
    <Leaders xmlns="6f89993d-7926-42ab-8895-ce9b13dcb42b">
      <UserInfo>
        <DisplayName/>
        <AccountId xsi:nil="true"/>
        <AccountType/>
      </UserInfo>
    </Leaders>
    <Math_Settings xmlns="6f89993d-7926-42ab-8895-ce9b13dcb42b" xsi:nil="true"/>
    <DefaultSectionNames xmlns="6f89993d-7926-42ab-8895-ce9b13dcb42b" xsi:nil="true"/>
    <Invited_Members xmlns="6f89993d-7926-42ab-8895-ce9b13dcb42b" xsi:nil="true"/>
    <Is_Collaboration_Space_Locked xmlns="6f89993d-7926-42ab-8895-ce9b13dcb42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9EAA55F75D5441B393F42715A92B42" ma:contentTypeVersion="36" ma:contentTypeDescription="Create a new document." ma:contentTypeScope="" ma:versionID="a92c7ded0b4da70f2c33023b860f0e95">
  <xsd:schema xmlns:xsd="http://www.w3.org/2001/XMLSchema" xmlns:xs="http://www.w3.org/2001/XMLSchema" xmlns:p="http://schemas.microsoft.com/office/2006/metadata/properties" xmlns:ns2="6f89993d-7926-42ab-8895-ce9b13dcb42b" xmlns:ns3="127fb1df-8ef1-403a-be61-ab9e169b03dc" targetNamespace="http://schemas.microsoft.com/office/2006/metadata/properties" ma:root="true" ma:fieldsID="6f4e0880b7c2eb022ac5452ab342b634" ns2:_="" ns3:_="">
    <xsd:import namespace="6f89993d-7926-42ab-8895-ce9b13dcb42b"/>
    <xsd:import namespace="127fb1df-8ef1-403a-be61-ab9e169b03d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9993d-7926-42ab-8895-ce9b13dcb4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4be1d-d524-4aa9-85d5-5e42c742cc3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NotebookType" ma:index="22" nillable="true" ma:displayName="Notebook Type" ma:internalName="NotebookType">
      <xsd:simpleType>
        <xsd:restriction base="dms:Text"/>
      </xsd:simpleType>
    </xsd:element>
    <xsd:element name="FolderType" ma:index="23" nillable="true" ma:displayName="Folder Type" ma:internalName="FolderType">
      <xsd:simpleType>
        <xsd:restriction base="dms:Text"/>
      </xsd:simpleType>
    </xsd:element>
    <xsd:element name="CultureName" ma:index="24" nillable="true" ma:displayName="Culture Name" ma:internalName="CultureName">
      <xsd:simpleType>
        <xsd:restriction base="dms:Text"/>
      </xsd:simpleType>
    </xsd:element>
    <xsd:element name="AppVersion" ma:index="25" nillable="true" ma:displayName="App Version" ma:internalName="AppVersion">
      <xsd:simpleType>
        <xsd:restriction base="dms:Text"/>
      </xsd:simpleType>
    </xsd:element>
    <xsd:element name="TeamsChannelId" ma:index="26" nillable="true" ma:displayName="Teams Channel Id" ma:internalName="TeamsChannelId">
      <xsd:simpleType>
        <xsd:restriction base="dms:Text"/>
      </xsd:simpleType>
    </xsd:element>
    <xsd:element name="Owner" ma:index="2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8" nillable="true" ma:displayName="Math Settings" ma:internalName="Math_Settings">
      <xsd:simpleType>
        <xsd:restriction base="dms:Text"/>
      </xsd:simpleType>
    </xsd:element>
    <xsd:element name="DefaultSectionNames" ma:index="29" nillable="true" ma:displayName="Default Section Names" ma:internalName="DefaultSectionNames">
      <xsd:simpleType>
        <xsd:restriction base="dms:Note">
          <xsd:maxLength value="255"/>
        </xsd:restriction>
      </xsd:simpleType>
    </xsd:element>
    <xsd:element name="Templates" ma:index="30" nillable="true" ma:displayName="Templates" ma:internalName="Templates">
      <xsd:simpleType>
        <xsd:restriction base="dms:Note">
          <xsd:maxLength value="255"/>
        </xsd:restriction>
      </xsd:simpleType>
    </xsd:element>
    <xsd:element name="Leaders" ma:index="31"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2"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3"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4" nillable="true" ma:displayName="Distribution Groups" ma:internalName="Distribution_Groups">
      <xsd:simpleType>
        <xsd:restriction base="dms:Note">
          <xsd:maxLength value="255"/>
        </xsd:restriction>
      </xsd:simpleType>
    </xsd:element>
    <xsd:element name="LMS_Mappings" ma:index="35" nillable="true" ma:displayName="LMS Mappings" ma:internalName="LMS_Mappings">
      <xsd:simpleType>
        <xsd:restriction base="dms:Note">
          <xsd:maxLength value="255"/>
        </xsd:restriction>
      </xsd:simpleType>
    </xsd:element>
    <xsd:element name="Invited_Leaders" ma:index="36" nillable="true" ma:displayName="Invited Leaders" ma:internalName="Invited_Leaders">
      <xsd:simpleType>
        <xsd:restriction base="dms:Note">
          <xsd:maxLength value="255"/>
        </xsd:restriction>
      </xsd:simpleType>
    </xsd:element>
    <xsd:element name="Invited_Members" ma:index="37" nillable="true" ma:displayName="Invited Members" ma:internalName="Invited_Members">
      <xsd:simpleType>
        <xsd:restriction base="dms:Note">
          <xsd:maxLength value="255"/>
        </xsd:restriction>
      </xsd:simpleType>
    </xsd:element>
    <xsd:element name="Self_Registration_Enabled" ma:index="38" nillable="true" ma:displayName="Self Registration Enabled" ma:internalName="Self_Registration_Enabled">
      <xsd:simpleType>
        <xsd:restriction base="dms:Boolean"/>
      </xsd:simpleType>
    </xsd:element>
    <xsd:element name="Has_Leaders_Only_SectionGroup" ma:index="39" nillable="true" ma:displayName="Has Leaders Only SectionGroup" ma:internalName="Has_Leaders_Only_SectionGroup">
      <xsd:simpleType>
        <xsd:restriction base="dms:Boolean"/>
      </xsd:simpleType>
    </xsd:element>
    <xsd:element name="Is_Collaboration_Space_Locked" ma:index="40" nillable="true" ma:displayName="Is Collaboration Space Locked" ma:internalName="Is_Collaboration_Space_Locked">
      <xsd:simpleType>
        <xsd:restriction base="dms:Boolean"/>
      </xsd:simpleType>
    </xsd:element>
    <xsd:element name="IsNotebookLocked" ma:index="41" nillable="true" ma:displayName="Is Notebook Locked" ma:internalName="IsNotebookLocked">
      <xsd:simpleType>
        <xsd:restriction base="dms:Boolean"/>
      </xsd:simpleType>
    </xsd:element>
    <xsd:element name="Teams_Channel_Section_Location" ma:index="42" nillable="true" ma:displayName="Teams Channel Section Location" ma:internalName="Teams_Channel_Section_Location">
      <xsd:simpleType>
        <xsd:restriction base="dms:Text"/>
      </xsd:simpleType>
    </xsd:element>
    <xsd:element name="MediaServiceBillingMetadata" ma:index="4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7fb1df-8ef1-403a-be61-ab9e169b03d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5611558-3a7f-48e4-9cb6-3432423dc03e}" ma:internalName="TaxCatchAll" ma:showField="CatchAllData" ma:web="127fb1df-8ef1-403a-be61-ab9e169b03d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6F60C1-803E-4BBB-9567-67897965F98D}">
  <ds:schemaRefs>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6f89993d-7926-42ab-8895-ce9b13dcb42b"/>
    <ds:schemaRef ds:uri="http://purl.org/dc/dcmitype/"/>
    <ds:schemaRef ds:uri="127fb1df-8ef1-403a-be61-ab9e169b03dc"/>
    <ds:schemaRef ds:uri="http://www.w3.org/XML/1998/namespace"/>
  </ds:schemaRefs>
</ds:datastoreItem>
</file>

<file path=customXml/itemProps2.xml><?xml version="1.0" encoding="utf-8"?>
<ds:datastoreItem xmlns:ds="http://schemas.openxmlformats.org/officeDocument/2006/customXml" ds:itemID="{F1504DEF-2556-4EBD-8499-C7AFA904D0D0}">
  <ds:schemaRefs>
    <ds:schemaRef ds:uri="127fb1df-8ef1-403a-be61-ab9e169b03dc"/>
    <ds:schemaRef ds:uri="6f89993d-7926-42ab-8895-ce9b13dcb4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D848918-0EBC-4BAE-A79C-C7698340A6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TotalTime>
  <Words>9932</Words>
  <Application>Microsoft Office PowerPoint</Application>
  <PresentationFormat>Custom</PresentationFormat>
  <Paragraphs>853</Paragraphs>
  <Slides>66</Slides>
  <Notes>66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1_Theme1_TN-TAN &amp; TSC LOGO</vt:lpstr>
      <vt:lpstr>Welcome and Attendance</vt:lpstr>
      <vt:lpstr>Tier II Intervention: Check-In/Check-Out</vt:lpstr>
      <vt:lpstr>Disclaimer: Generative AI Tools</vt:lpstr>
      <vt:lpstr>Agenda</vt:lpstr>
      <vt:lpstr>Tennessee Technical Assistance Network  (TN-TAN)</vt:lpstr>
      <vt:lpstr>Tennessee Tiered Supports Center</vt:lpstr>
      <vt:lpstr>Learning Objectives</vt:lpstr>
      <vt:lpstr>Linking Tier I Instruction and Tier II Intervention</vt:lpstr>
      <vt:lpstr>Tiered Supports</vt:lpstr>
      <vt:lpstr>Importance of Tier I</vt:lpstr>
      <vt:lpstr>Qualities of a Solid Tier I: Instruction and Intervention</vt:lpstr>
      <vt:lpstr>Qualities of a Solid Tier I in a Classroom</vt:lpstr>
      <vt:lpstr>Tools to Support a Solid Tier I</vt:lpstr>
      <vt:lpstr>Enhancing Tier I Instruction</vt:lpstr>
      <vt:lpstr>Evaluating the Need for More Intense Support</vt:lpstr>
      <vt:lpstr>Tier II Intervention</vt:lpstr>
      <vt:lpstr>Characteristics of Tier II Interventions</vt:lpstr>
      <vt:lpstr>Cohesion with Tier I</vt:lpstr>
      <vt:lpstr>Connecting Tier I Instruction and Tier II Intervention</vt:lpstr>
      <vt:lpstr>Intervention Overview</vt:lpstr>
      <vt:lpstr>What Is Check-In/Check-Out?</vt:lpstr>
      <vt:lpstr>How Does Check-In/Check-Out Work?</vt:lpstr>
      <vt:lpstr>Daily Cycle </vt:lpstr>
      <vt:lpstr>Who is Check-In/Check-Out For?</vt:lpstr>
      <vt:lpstr>Let’s Check In!</vt:lpstr>
      <vt:lpstr>Implementation</vt:lpstr>
      <vt:lpstr>Materials</vt:lpstr>
      <vt:lpstr>Daily Progress Report </vt:lpstr>
      <vt:lpstr>Elementary Daily Progress Report</vt:lpstr>
      <vt:lpstr>Home Communication</vt:lpstr>
      <vt:lpstr>Point Goals and Rewards</vt:lpstr>
      <vt:lpstr>Roles and Responsibilities</vt:lpstr>
      <vt:lpstr>Morning Check-In </vt:lpstr>
      <vt:lpstr>Morning Check-In Roles and Responsibilities</vt:lpstr>
      <vt:lpstr>Instruction and Feedback </vt:lpstr>
      <vt:lpstr>Instruction and Feedback Roles and Responsibilities</vt:lpstr>
      <vt:lpstr>Afternoon Check-Out</vt:lpstr>
      <vt:lpstr>Afternoon Check-Out Roles and Responsibilities</vt:lpstr>
      <vt:lpstr>Home Check-In</vt:lpstr>
      <vt:lpstr>Home Check-In Roles and Responsibilities</vt:lpstr>
      <vt:lpstr>Q&amp;A </vt:lpstr>
      <vt:lpstr>Implementation Tips</vt:lpstr>
      <vt:lpstr>How to Implement </vt:lpstr>
      <vt:lpstr>Bramble Elementary Example</vt:lpstr>
      <vt:lpstr>Reinforcing Desired Behaviors</vt:lpstr>
      <vt:lpstr>Intervention Logistics</vt:lpstr>
      <vt:lpstr>Before Intervention Begins</vt:lpstr>
      <vt:lpstr>Creating an Elementary Daily Progress Report Elementary Example </vt:lpstr>
      <vt:lpstr>Creating a Middle School Daily Progress Report Middle School Example </vt:lpstr>
      <vt:lpstr>Creating a High School Daily Progress Report High School Example </vt:lpstr>
      <vt:lpstr>Data Management</vt:lpstr>
      <vt:lpstr>Student Learning Goals</vt:lpstr>
      <vt:lpstr>Informing Parents</vt:lpstr>
      <vt:lpstr>Staff and Mentor Professional Learning</vt:lpstr>
      <vt:lpstr>Parent Engagement</vt:lpstr>
      <vt:lpstr>Resources</vt:lpstr>
      <vt:lpstr>Check-In/ Check-Out Resources</vt:lpstr>
      <vt:lpstr>Connect With Us</vt:lpstr>
      <vt:lpstr>Thank you!</vt:lpstr>
      <vt:lpstr>TN-TAN End-of-Session Survey (Full)</vt:lpstr>
      <vt:lpstr>References</vt:lpstr>
      <vt:lpstr>References 1</vt:lpstr>
      <vt:lpstr>References 2</vt:lpstr>
      <vt:lpstr>References 3</vt:lpstr>
      <vt:lpstr>References 4</vt:lpstr>
      <vt:lpstr>References 5</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TNTSC_Power_Point_Template_March_2026</dc:title>
  <dc:subject/>
  <dc:creator>Andi Baumgartner</dc:creator>
  <cp:keywords>508 accessible</cp:keywords>
  <dc:description/>
  <cp:lastModifiedBy>Sydney Gilreath</cp:lastModifiedBy>
  <cp:revision>3</cp:revision>
  <cp:lastPrinted>2019-11-04T17:49:10Z</cp:lastPrinted>
  <dcterms:created xsi:type="dcterms:W3CDTF">2021-07-12T20:32:03Z</dcterms:created>
  <dcterms:modified xsi:type="dcterms:W3CDTF">2026-06-03T19:17:39Z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0x010100389EAA55F75D5441B393F42715A92B42</vt:lpwstr>
  </property>
  <property fmtid="{D5CDD505-2E9C-101B-9397-08002B2CF9AE}" pid="3" name="MediaServiceImageTags">
    <vt:lpwstr/>
  </property>
</Properties>
</file>