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F1FA"/>
          </a:solidFill>
        </a:fill>
      </a:tcStyle>
    </a:wholeTbl>
    <a:band1H>
      <a:tcStyle>
        <a:tcBdr/>
        <a:fill>
          <a:solidFill>
            <a:srgbClr val="CCE3F5"/>
          </a:solidFill>
        </a:fill>
      </a:tcStyle>
    </a:band1H>
    <a:band2H>
      <a:tcStyle>
        <a:tcBdr/>
      </a:tcStyle>
    </a:band2H>
    <a:band1V>
      <a:tcStyle>
        <a:tcBdr/>
        <a:fill>
          <a:solidFill>
            <a:srgbClr val="CCE3F5"/>
          </a:solidFill>
        </a:fill>
      </a:tcStyle>
    </a:band1V>
    <a:band2V>
      <a:tcStyle>
        <a:tcBdr/>
      </a:tcStyle>
    </a:band2V>
    <a:lastCol>
      <a:tcTxStyle b="on">
        <a:font>
          <a:latin typeface="+mn-lt"/>
          <a:ea typeface="+mn-ea"/>
          <a:cs typeface="+mn-cs"/>
        </a:font>
        <a:srgbClr val="FFFFFF"/>
      </a:tcTxStyle>
      <a:tcStyle>
        <a:tcBdr/>
        <a:fill>
          <a:solidFill>
            <a:srgbClr val="1CADE4"/>
          </a:solidFill>
        </a:fill>
      </a:tcStyle>
    </a:lastCol>
    <a:firstCol>
      <a:tcTxStyle b="on">
        <a:font>
          <a:latin typeface="+mn-lt"/>
          <a:ea typeface="+mn-ea"/>
          <a:cs typeface="+mn-cs"/>
        </a:font>
        <a:srgbClr val="FFFFFF"/>
      </a:tcTxStyle>
      <a:tcStyle>
        <a:tcBdr/>
        <a:fill>
          <a:solidFill>
            <a:srgbClr val="1CADE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CADE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CADE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58"/>
  </p:normalViewPr>
  <p:slideViewPr>
    <p:cSldViewPr snapToGrid="0" showGuides="1">
      <p:cViewPr varScale="1">
        <p:scale>
          <a:sx n="116" d="100"/>
          <a:sy n="116" d="100"/>
        </p:scale>
        <p:origin x="6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62EE487-BB18-53F7-C20B-58AAC6A81DD0}"/>
              </a:ext>
            </a:extLst>
          </p:cNvPr>
          <p:cNvSpPr/>
          <p:nvPr/>
        </p:nvSpPr>
        <p:spPr>
          <a:xfrm>
            <a:off x="3172" y="6400800"/>
            <a:ext cx="12188823" cy="457200"/>
          </a:xfrm>
          <a:prstGeom prst="rect">
            <a:avLst/>
          </a:prstGeom>
          <a:solidFill>
            <a:srgbClr val="2683C6"/>
          </a:solidFill>
          <a:ln cap="flat">
            <a:noFill/>
            <a:prstDash val="solid"/>
          </a:ln>
        </p:spPr>
        <p:txBody>
          <a:bodyPr lIns="0" tIns="0" rIns="0" bIns="0"/>
          <a:lstStyle/>
          <a:p>
            <a:endParaRPr lang="en-US"/>
          </a:p>
        </p:txBody>
      </p:sp>
      <p:sp>
        <p:nvSpPr>
          <p:cNvPr id="3" name="Rectangle 7">
            <a:extLst>
              <a:ext uri="{FF2B5EF4-FFF2-40B4-BE49-F238E27FC236}">
                <a16:creationId xmlns:a16="http://schemas.microsoft.com/office/drawing/2014/main" id="{46089576-EC14-C967-0215-A6B212100CA5}"/>
              </a:ext>
            </a:extLst>
          </p:cNvPr>
          <p:cNvSpPr/>
          <p:nvPr/>
        </p:nvSpPr>
        <p:spPr>
          <a:xfrm>
            <a:off x="18" y="6334313"/>
            <a:ext cx="12188823" cy="64008"/>
          </a:xfrm>
          <a:prstGeom prst="rect">
            <a:avLst/>
          </a:prstGeom>
          <a:solidFill>
            <a:srgbClr val="1CADE4"/>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38D7F0CF-E63C-2C30-911B-84DBA3BC10DD}"/>
              </a:ext>
            </a:extLst>
          </p:cNvPr>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5" name="Subtitle 2">
            <a:extLst>
              <a:ext uri="{FF2B5EF4-FFF2-40B4-BE49-F238E27FC236}">
                <a16:creationId xmlns:a16="http://schemas.microsoft.com/office/drawing/2014/main" id="{6637DCA8-7807-4994-1111-E3D82BBA5AAC}"/>
              </a:ext>
            </a:extLst>
          </p:cNvPr>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335B74"/>
                </a:solidFill>
                <a:latin typeface="Calibri Light"/>
              </a:defRPr>
            </a:lvl1pPr>
          </a:lstStyle>
          <a:p>
            <a:pPr lvl="0"/>
            <a:r>
              <a:rPr lang="en-US"/>
              <a:t>Click to edit Master subtitle style</a:t>
            </a:r>
          </a:p>
        </p:txBody>
      </p:sp>
      <p:sp>
        <p:nvSpPr>
          <p:cNvPr id="6" name="Date Placeholder 3">
            <a:extLst>
              <a:ext uri="{FF2B5EF4-FFF2-40B4-BE49-F238E27FC236}">
                <a16:creationId xmlns:a16="http://schemas.microsoft.com/office/drawing/2014/main" id="{314313D2-1714-364F-EBF0-7DB0ACFF88C9}"/>
              </a:ext>
            </a:extLst>
          </p:cNvPr>
          <p:cNvSpPr txBox="1">
            <a:spLocks noGrp="1"/>
          </p:cNvSpPr>
          <p:nvPr>
            <p:ph type="dt" sz="half" idx="7"/>
          </p:nvPr>
        </p:nvSpPr>
        <p:spPr/>
        <p:txBody>
          <a:bodyPr/>
          <a:lstStyle>
            <a:lvl1pPr>
              <a:defRPr/>
            </a:lvl1pPr>
          </a:lstStyle>
          <a:p>
            <a:pPr lvl="0"/>
            <a:fld id="{9CA598B4-36D1-4941-A664-866403041E4C}" type="datetime1">
              <a:rPr lang="en-US"/>
              <a:pPr lvl="0"/>
              <a:t>1/27/26</a:t>
            </a:fld>
            <a:endParaRPr lang="en-US"/>
          </a:p>
        </p:txBody>
      </p:sp>
      <p:sp>
        <p:nvSpPr>
          <p:cNvPr id="7" name="Footer Placeholder 4">
            <a:extLst>
              <a:ext uri="{FF2B5EF4-FFF2-40B4-BE49-F238E27FC236}">
                <a16:creationId xmlns:a16="http://schemas.microsoft.com/office/drawing/2014/main" id="{14193462-85B4-3184-E274-522C7A75CD44}"/>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88D8FE21-44EE-1B3C-4FF2-BE74EFB24581}"/>
              </a:ext>
            </a:extLst>
          </p:cNvPr>
          <p:cNvSpPr txBox="1">
            <a:spLocks noGrp="1"/>
          </p:cNvSpPr>
          <p:nvPr>
            <p:ph type="sldNum" sz="quarter" idx="8"/>
          </p:nvPr>
        </p:nvSpPr>
        <p:spPr/>
        <p:txBody>
          <a:bodyPr/>
          <a:lstStyle>
            <a:lvl1pPr>
              <a:defRPr/>
            </a:lvl1pPr>
          </a:lstStyle>
          <a:p>
            <a:pPr lvl="0"/>
            <a:fld id="{1D9E7805-E6D1-3349-9117-C9F0120B7167}" type="slidenum">
              <a:t>‹#›</a:t>
            </a:fld>
            <a:endParaRPr lang="en-US"/>
          </a:p>
        </p:txBody>
      </p:sp>
      <p:cxnSp>
        <p:nvCxnSpPr>
          <p:cNvPr id="9" name="Straight Connector 8">
            <a:extLst>
              <a:ext uri="{FF2B5EF4-FFF2-40B4-BE49-F238E27FC236}">
                <a16:creationId xmlns:a16="http://schemas.microsoft.com/office/drawing/2014/main" id="{9D237B95-BE8A-DA7B-3A45-3098A66957B3}"/>
              </a:ext>
            </a:extLst>
          </p:cNvPr>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8302540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59814EE-F67D-976F-6D53-2969AB4C759B}"/>
              </a:ext>
            </a:extLst>
          </p:cNvPr>
          <p:cNvSpPr txBox="1">
            <a:spLocks noGrp="1"/>
          </p:cNvSpPr>
          <p:nvPr>
            <p:ph type="ftr" sz="quarter" idx="9"/>
          </p:nvPr>
        </p:nvSpPr>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28C0482E-902B-1A2D-3226-B19DF85CA3B7}"/>
              </a:ext>
            </a:extLst>
          </p:cNvPr>
          <p:cNvSpPr txBox="1">
            <a:spLocks noGrp="1"/>
          </p:cNvSpPr>
          <p:nvPr>
            <p:ph type="sldNum" sz="quarter" idx="8"/>
          </p:nvPr>
        </p:nvSpPr>
        <p:spPr/>
        <p:txBody>
          <a:bodyPr/>
          <a:lstStyle>
            <a:lvl1pPr>
              <a:defRPr/>
            </a:lvl1pPr>
          </a:lstStyle>
          <a:p>
            <a:pPr lvl="0"/>
            <a:fld id="{ABB993C7-3D1E-5541-B6EF-D0ECF1029D6C}" type="slidenum">
              <a:t>‹#›</a:t>
            </a:fld>
            <a:endParaRPr lang="en-US"/>
          </a:p>
        </p:txBody>
      </p:sp>
    </p:spTree>
    <p:extLst>
      <p:ext uri="{BB962C8B-B14F-4D97-AF65-F5344CB8AC3E}">
        <p14:creationId xmlns:p14="http://schemas.microsoft.com/office/powerpoint/2010/main" val="102778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A19B253-5640-5297-9908-F133381D4A99}"/>
              </a:ext>
            </a:extLst>
          </p:cNvPr>
          <p:cNvSpPr/>
          <p:nvPr/>
        </p:nvSpPr>
        <p:spPr>
          <a:xfrm>
            <a:off x="3172" y="6400800"/>
            <a:ext cx="12188823" cy="457200"/>
          </a:xfrm>
          <a:prstGeom prst="rect">
            <a:avLst/>
          </a:prstGeom>
          <a:solidFill>
            <a:srgbClr val="2683C6"/>
          </a:solidFill>
          <a:ln cap="flat">
            <a:noFill/>
            <a:prstDash val="solid"/>
          </a:ln>
        </p:spPr>
        <p:txBody>
          <a:bodyPr lIns="0" tIns="0" rIns="0" bIns="0"/>
          <a:lstStyle/>
          <a:p>
            <a:endParaRPr lang="en-US"/>
          </a:p>
        </p:txBody>
      </p:sp>
      <p:sp>
        <p:nvSpPr>
          <p:cNvPr id="3" name="Rectangle 7">
            <a:extLst>
              <a:ext uri="{FF2B5EF4-FFF2-40B4-BE49-F238E27FC236}">
                <a16:creationId xmlns:a16="http://schemas.microsoft.com/office/drawing/2014/main" id="{23617283-D38B-FC3A-E1FF-45AF5684F2C4}"/>
              </a:ext>
            </a:extLst>
          </p:cNvPr>
          <p:cNvSpPr/>
          <p:nvPr/>
        </p:nvSpPr>
        <p:spPr>
          <a:xfrm>
            <a:off x="18" y="6334313"/>
            <a:ext cx="12188823" cy="64008"/>
          </a:xfrm>
          <a:prstGeom prst="rect">
            <a:avLst/>
          </a:prstGeom>
          <a:solidFill>
            <a:srgbClr val="1CADE4"/>
          </a:solidFill>
          <a:ln cap="flat">
            <a:noFill/>
            <a:prstDash val="solid"/>
          </a:ln>
        </p:spPr>
        <p:txBody>
          <a:bodyPr lIns="0" tIns="0" rIns="0" bIns="0"/>
          <a:lstStyle/>
          <a:p>
            <a:endParaRPr lang="en-US"/>
          </a:p>
        </p:txBody>
      </p:sp>
      <p:sp>
        <p:nvSpPr>
          <p:cNvPr id="4" name="Vertical Title 1">
            <a:extLst>
              <a:ext uri="{FF2B5EF4-FFF2-40B4-BE49-F238E27FC236}">
                <a16:creationId xmlns:a16="http://schemas.microsoft.com/office/drawing/2014/main" id="{9B5464BD-F9E1-9343-6D53-F72731711467}"/>
              </a:ext>
            </a:extLst>
          </p:cNvPr>
          <p:cNvSpPr txBox="1">
            <a:spLocks noGrp="1"/>
          </p:cNvSpPr>
          <p:nvPr>
            <p:ph type="title" orient="vert"/>
          </p:nvPr>
        </p:nvSpPr>
        <p:spPr>
          <a:xfrm>
            <a:off x="8724903" y="414780"/>
            <a:ext cx="2628900" cy="5757419"/>
          </a:xfrm>
        </p:spPr>
        <p:txBody>
          <a:bodyPr vert="eaVert"/>
          <a:lstStyle>
            <a:lvl1pPr>
              <a:defRPr/>
            </a:lvl1pPr>
          </a:lstStyle>
          <a:p>
            <a:pPr lvl="0"/>
            <a:r>
              <a:rPr lang="en-US"/>
              <a:t>Click to edit Master title style</a:t>
            </a:r>
          </a:p>
        </p:txBody>
      </p:sp>
      <p:sp>
        <p:nvSpPr>
          <p:cNvPr id="5" name="Vertical Text Placeholder 2">
            <a:extLst>
              <a:ext uri="{FF2B5EF4-FFF2-40B4-BE49-F238E27FC236}">
                <a16:creationId xmlns:a16="http://schemas.microsoft.com/office/drawing/2014/main" id="{D104A374-1F95-BD44-7927-7193B5E5831D}"/>
              </a:ext>
            </a:extLst>
          </p:cNvPr>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1C772A3-7809-FDFA-A99A-399A90C61FB1}"/>
              </a:ext>
            </a:extLst>
          </p:cNvPr>
          <p:cNvSpPr txBox="1">
            <a:spLocks noGrp="1"/>
          </p:cNvSpPr>
          <p:nvPr>
            <p:ph type="dt" sz="half" idx="7"/>
          </p:nvPr>
        </p:nvSpPr>
        <p:spPr/>
        <p:txBody>
          <a:bodyPr/>
          <a:lstStyle>
            <a:lvl1pPr>
              <a:defRPr/>
            </a:lvl1pPr>
          </a:lstStyle>
          <a:p>
            <a:pPr lvl="0"/>
            <a:fld id="{FF3D45B6-C7BC-154B-B8E0-F2ECA70F456D}" type="datetime1">
              <a:rPr lang="en-US"/>
              <a:pPr lvl="0"/>
              <a:t>1/27/26</a:t>
            </a:fld>
            <a:endParaRPr lang="en-US"/>
          </a:p>
        </p:txBody>
      </p:sp>
      <p:sp>
        <p:nvSpPr>
          <p:cNvPr id="7" name="Footer Placeholder 4">
            <a:extLst>
              <a:ext uri="{FF2B5EF4-FFF2-40B4-BE49-F238E27FC236}">
                <a16:creationId xmlns:a16="http://schemas.microsoft.com/office/drawing/2014/main" id="{1E882618-A3FE-B776-F3BB-6CCC3673BB13}"/>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7F3D524F-0D77-5785-6EDC-BCB572FF514A}"/>
              </a:ext>
            </a:extLst>
          </p:cNvPr>
          <p:cNvSpPr txBox="1">
            <a:spLocks noGrp="1"/>
          </p:cNvSpPr>
          <p:nvPr>
            <p:ph type="sldNum" sz="quarter" idx="8"/>
          </p:nvPr>
        </p:nvSpPr>
        <p:spPr/>
        <p:txBody>
          <a:bodyPr/>
          <a:lstStyle>
            <a:lvl1pPr>
              <a:defRPr/>
            </a:lvl1pPr>
          </a:lstStyle>
          <a:p>
            <a:pPr lvl="0"/>
            <a:fld id="{B88CB1A1-CCA1-1E45-9535-23387A25EAE8}" type="slidenum">
              <a:t>‹#›</a:t>
            </a:fld>
            <a:endParaRPr lang="en-US"/>
          </a:p>
        </p:txBody>
      </p:sp>
    </p:spTree>
    <p:extLst>
      <p:ext uri="{BB962C8B-B14F-4D97-AF65-F5344CB8AC3E}">
        <p14:creationId xmlns:p14="http://schemas.microsoft.com/office/powerpoint/2010/main" val="218536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A4047A-4E9B-B7E5-602D-2DB34E476B68}"/>
              </a:ext>
            </a:extLst>
          </p:cNvPr>
          <p:cNvSpPr txBox="1">
            <a:spLocks noGrp="1"/>
          </p:cNvSpPr>
          <p:nvPr>
            <p:ph type="ftr" sz="quarter" idx="9"/>
          </p:nvPr>
        </p:nvSpPr>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E3816025-BEEE-6038-613D-6FD05DCC1BA4}"/>
              </a:ext>
            </a:extLst>
          </p:cNvPr>
          <p:cNvSpPr txBox="1">
            <a:spLocks noGrp="1"/>
          </p:cNvSpPr>
          <p:nvPr>
            <p:ph type="sldNum" sz="quarter" idx="8"/>
          </p:nvPr>
        </p:nvSpPr>
        <p:spPr/>
        <p:txBody>
          <a:bodyPr/>
          <a:lstStyle>
            <a:lvl1pPr>
              <a:defRPr/>
            </a:lvl1pPr>
          </a:lstStyle>
          <a:p>
            <a:pPr lvl="0"/>
            <a:fld id="{7256C170-09CB-EF48-A1E6-5A530DAD2F64}" type="slidenum">
              <a:t>‹#›</a:t>
            </a:fld>
            <a:endParaRPr lang="en-US"/>
          </a:p>
        </p:txBody>
      </p:sp>
    </p:spTree>
    <p:extLst>
      <p:ext uri="{BB962C8B-B14F-4D97-AF65-F5344CB8AC3E}">
        <p14:creationId xmlns:p14="http://schemas.microsoft.com/office/powerpoint/2010/main" val="12287776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0C4C6D-1E57-43DF-7131-CF305FE88995}"/>
              </a:ext>
            </a:extLst>
          </p:cNvPr>
          <p:cNvSpPr/>
          <p:nvPr/>
        </p:nvSpPr>
        <p:spPr>
          <a:xfrm>
            <a:off x="3172" y="6400800"/>
            <a:ext cx="12188823" cy="457200"/>
          </a:xfrm>
          <a:prstGeom prst="rect">
            <a:avLst/>
          </a:prstGeom>
          <a:solidFill>
            <a:srgbClr val="2683C6"/>
          </a:solidFill>
          <a:ln cap="flat">
            <a:noFill/>
            <a:prstDash val="solid"/>
          </a:ln>
        </p:spPr>
        <p:txBody>
          <a:bodyPr lIns="0" tIns="0" rIns="0" bIns="0"/>
          <a:lstStyle/>
          <a:p>
            <a:endParaRPr lang="en-US"/>
          </a:p>
        </p:txBody>
      </p:sp>
      <p:sp>
        <p:nvSpPr>
          <p:cNvPr id="3" name="Rectangle 7">
            <a:extLst>
              <a:ext uri="{FF2B5EF4-FFF2-40B4-BE49-F238E27FC236}">
                <a16:creationId xmlns:a16="http://schemas.microsoft.com/office/drawing/2014/main" id="{EF804D0E-A552-327A-9E05-268F329CC2E2}"/>
              </a:ext>
            </a:extLst>
          </p:cNvPr>
          <p:cNvSpPr/>
          <p:nvPr/>
        </p:nvSpPr>
        <p:spPr>
          <a:xfrm>
            <a:off x="18" y="6334313"/>
            <a:ext cx="12188823" cy="64008"/>
          </a:xfrm>
          <a:prstGeom prst="rect">
            <a:avLst/>
          </a:prstGeom>
          <a:solidFill>
            <a:srgbClr val="1CADE4"/>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32D0468A-18E7-2293-0F12-ED5F499DCDA3}"/>
              </a:ext>
            </a:extLst>
          </p:cNvPr>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5" name="Text Placeholder 2">
            <a:extLst>
              <a:ext uri="{FF2B5EF4-FFF2-40B4-BE49-F238E27FC236}">
                <a16:creationId xmlns:a16="http://schemas.microsoft.com/office/drawing/2014/main" id="{06E6EB38-2A7C-939F-EBF4-62678C601E5B}"/>
              </a:ext>
            </a:extLst>
          </p:cNvPr>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335B74"/>
                </a:solidFill>
                <a:latin typeface="Calibri Light"/>
              </a:defRPr>
            </a:lvl1pPr>
          </a:lstStyle>
          <a:p>
            <a:pPr lvl="0"/>
            <a:r>
              <a:rPr lang="en-US"/>
              <a:t>Click to edit Master text styles</a:t>
            </a:r>
          </a:p>
        </p:txBody>
      </p:sp>
      <p:sp>
        <p:nvSpPr>
          <p:cNvPr id="6" name="Date Placeholder 3">
            <a:extLst>
              <a:ext uri="{FF2B5EF4-FFF2-40B4-BE49-F238E27FC236}">
                <a16:creationId xmlns:a16="http://schemas.microsoft.com/office/drawing/2014/main" id="{B2131205-3A14-9A0D-3A93-231984E3DD56}"/>
              </a:ext>
            </a:extLst>
          </p:cNvPr>
          <p:cNvSpPr txBox="1">
            <a:spLocks noGrp="1"/>
          </p:cNvSpPr>
          <p:nvPr>
            <p:ph type="dt" sz="half" idx="7"/>
          </p:nvPr>
        </p:nvSpPr>
        <p:spPr/>
        <p:txBody>
          <a:bodyPr/>
          <a:lstStyle>
            <a:lvl1pPr>
              <a:defRPr/>
            </a:lvl1pPr>
          </a:lstStyle>
          <a:p>
            <a:pPr lvl="0"/>
            <a:fld id="{1D3C112C-F715-E845-AFBE-039082C995B1}" type="datetime1">
              <a:rPr lang="en-US"/>
              <a:pPr lvl="0"/>
              <a:t>1/27/26</a:t>
            </a:fld>
            <a:endParaRPr lang="en-US"/>
          </a:p>
        </p:txBody>
      </p:sp>
      <p:sp>
        <p:nvSpPr>
          <p:cNvPr id="7" name="Footer Placeholder 4">
            <a:extLst>
              <a:ext uri="{FF2B5EF4-FFF2-40B4-BE49-F238E27FC236}">
                <a16:creationId xmlns:a16="http://schemas.microsoft.com/office/drawing/2014/main" id="{355CFBE3-F4E0-C9C5-0152-1356C7CCFAE5}"/>
              </a:ext>
            </a:extLst>
          </p:cNvPr>
          <p:cNvSpPr txBox="1">
            <a:spLocks noGrp="1"/>
          </p:cNvSpPr>
          <p:nvPr>
            <p:ph type="ftr" sz="quarter" idx="9"/>
          </p:nvPr>
        </p:nvSpPr>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00195729-7A86-2CD5-EF4A-92557BB6886B}"/>
              </a:ext>
            </a:extLst>
          </p:cNvPr>
          <p:cNvSpPr txBox="1">
            <a:spLocks noGrp="1"/>
          </p:cNvSpPr>
          <p:nvPr>
            <p:ph type="sldNum" sz="quarter" idx="8"/>
          </p:nvPr>
        </p:nvSpPr>
        <p:spPr/>
        <p:txBody>
          <a:bodyPr/>
          <a:lstStyle>
            <a:lvl1pPr>
              <a:defRPr/>
            </a:lvl1pPr>
          </a:lstStyle>
          <a:p>
            <a:pPr lvl="0"/>
            <a:fld id="{A63F27A6-8382-4E4F-8CE0-FDF58901DF71}" type="slidenum">
              <a:t>‹#›</a:t>
            </a:fld>
            <a:endParaRPr lang="en-US"/>
          </a:p>
        </p:txBody>
      </p:sp>
      <p:cxnSp>
        <p:nvCxnSpPr>
          <p:cNvPr id="9" name="Straight Connector 8">
            <a:extLst>
              <a:ext uri="{FF2B5EF4-FFF2-40B4-BE49-F238E27FC236}">
                <a16:creationId xmlns:a16="http://schemas.microsoft.com/office/drawing/2014/main" id="{D4985E98-40D9-AC3E-A823-E22BA3B3B8E3}"/>
              </a:ext>
            </a:extLst>
          </p:cNvPr>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238620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0823A161-4816-954C-A36A-C71BB7729191}"/>
              </a:ext>
            </a:extLst>
          </p:cNvPr>
          <p:cNvSpPr txBox="1">
            <a:spLocks noGrp="1"/>
          </p:cNvSpPr>
          <p:nvPr>
            <p:ph type="dt" sz="half" idx="7"/>
          </p:nvPr>
        </p:nvSpPr>
        <p:spPr/>
        <p:txBody>
          <a:bodyPr/>
          <a:lstStyle>
            <a:lvl1pPr>
              <a:defRPr/>
            </a:lvl1pPr>
          </a:lstStyle>
          <a:p>
            <a:pPr lvl="0"/>
            <a:fld id="{5F6697FE-C9C3-B24E-8C27-51011BD62596}" type="datetime1">
              <a:rPr lang="en-US"/>
              <a:pPr lvl="0"/>
              <a:t>1/27/26</a:t>
            </a:fld>
            <a:endParaRPr lang="en-US"/>
          </a:p>
        </p:txBody>
      </p:sp>
      <p:sp>
        <p:nvSpPr>
          <p:cNvPr id="3" name="Footer Placeholder 5">
            <a:extLst>
              <a:ext uri="{FF2B5EF4-FFF2-40B4-BE49-F238E27FC236}">
                <a16:creationId xmlns:a16="http://schemas.microsoft.com/office/drawing/2014/main" id="{F802DA1B-2046-5C23-C769-4DE293F3A016}"/>
              </a:ext>
            </a:extLst>
          </p:cNvPr>
          <p:cNvSpPr txBox="1">
            <a:spLocks noGrp="1"/>
          </p:cNvSpPr>
          <p:nvPr>
            <p:ph type="ftr" sz="quarter" idx="9"/>
          </p:nvPr>
        </p:nvSpPr>
        <p:spPr/>
        <p:txBody>
          <a:bodyPr/>
          <a:lstStyle>
            <a:lvl1pPr>
              <a:defRPr/>
            </a:lvl1pPr>
          </a:lstStyle>
          <a:p>
            <a:pPr lvl="0"/>
            <a:endParaRPr lang="en-US"/>
          </a:p>
        </p:txBody>
      </p:sp>
      <p:sp>
        <p:nvSpPr>
          <p:cNvPr id="4" name="Slide Number Placeholder 6">
            <a:extLst>
              <a:ext uri="{FF2B5EF4-FFF2-40B4-BE49-F238E27FC236}">
                <a16:creationId xmlns:a16="http://schemas.microsoft.com/office/drawing/2014/main" id="{AE07FB6D-7F8A-7389-BB8D-BF8FABE47FC5}"/>
              </a:ext>
            </a:extLst>
          </p:cNvPr>
          <p:cNvSpPr txBox="1">
            <a:spLocks noGrp="1"/>
          </p:cNvSpPr>
          <p:nvPr>
            <p:ph type="sldNum" sz="quarter" idx="8"/>
          </p:nvPr>
        </p:nvSpPr>
        <p:spPr/>
        <p:txBody>
          <a:bodyPr/>
          <a:lstStyle>
            <a:lvl1pPr>
              <a:defRPr/>
            </a:lvl1pPr>
          </a:lstStyle>
          <a:p>
            <a:pPr lvl="0"/>
            <a:fld id="{5E02694B-0341-1441-A5AE-1BF3DA46F190}" type="slidenum">
              <a:t>‹#›</a:t>
            </a:fld>
            <a:endParaRPr lang="en-US"/>
          </a:p>
        </p:txBody>
      </p:sp>
    </p:spTree>
    <p:extLst>
      <p:ext uri="{BB962C8B-B14F-4D97-AF65-F5344CB8AC3E}">
        <p14:creationId xmlns:p14="http://schemas.microsoft.com/office/powerpoint/2010/main" val="31138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CE6AAA2-FF3E-F2C4-753F-7B15BBF83FF1}"/>
              </a:ext>
            </a:extLst>
          </p:cNvPr>
          <p:cNvSpPr txBox="1">
            <a:spLocks noGrp="1"/>
          </p:cNvSpPr>
          <p:nvPr>
            <p:ph type="body" idx="1"/>
          </p:nvPr>
        </p:nvSpPr>
        <p:spPr>
          <a:xfrm>
            <a:off x="6217920" y="1846054"/>
            <a:ext cx="4937760" cy="736284"/>
          </a:xfrm>
        </p:spPr>
        <p:txBody>
          <a:bodyPr lIns="91440" rIns="91440" anchor="ctr"/>
          <a:lstStyle>
            <a:lvl1pPr marL="0" indent="0">
              <a:buNone/>
              <a:defRPr cap="all">
                <a:solidFill>
                  <a:srgbClr val="335B74"/>
                </a:solidFill>
              </a:defRPr>
            </a:lvl1pPr>
          </a:lstStyle>
          <a:p>
            <a:pPr lvl="0"/>
            <a:r>
              <a:rPr lang="en-US"/>
              <a:t>Click to edit Master text styles</a:t>
            </a:r>
          </a:p>
        </p:txBody>
      </p:sp>
      <p:sp>
        <p:nvSpPr>
          <p:cNvPr id="3" name="Content Placeholder 5">
            <a:extLst>
              <a:ext uri="{FF2B5EF4-FFF2-40B4-BE49-F238E27FC236}">
                <a16:creationId xmlns:a16="http://schemas.microsoft.com/office/drawing/2014/main" id="{7716D1C9-379B-4CBB-8F3F-8620360C45F9}"/>
              </a:ext>
            </a:extLst>
          </p:cNvPr>
          <p:cNvSpPr txBox="1">
            <a:spLocks noGrp="1"/>
          </p:cNvSpPr>
          <p:nvPr>
            <p:ph idx="2"/>
          </p:nvPr>
        </p:nvSpPr>
        <p:spPr>
          <a:xfrm>
            <a:off x="6217920" y="2582329"/>
            <a:ext cx="4937760" cy="33781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5457D6E8-3650-70D0-9FC7-F3E6C36D0C3A}"/>
              </a:ext>
            </a:extLst>
          </p:cNvPr>
          <p:cNvSpPr txBox="1">
            <a:spLocks noGrp="1"/>
          </p:cNvSpPr>
          <p:nvPr>
            <p:ph type="dt" sz="half" idx="7"/>
          </p:nvPr>
        </p:nvSpPr>
        <p:spPr/>
        <p:txBody>
          <a:bodyPr/>
          <a:lstStyle>
            <a:lvl1pPr>
              <a:defRPr/>
            </a:lvl1pPr>
          </a:lstStyle>
          <a:p>
            <a:pPr lvl="0"/>
            <a:fld id="{3BAE8207-2FED-0D47-9FCA-29193319AC9B}" type="datetime1">
              <a:rPr lang="en-US"/>
              <a:pPr lvl="0"/>
              <a:t>1/27/26</a:t>
            </a:fld>
            <a:endParaRPr lang="en-US"/>
          </a:p>
        </p:txBody>
      </p:sp>
      <p:sp>
        <p:nvSpPr>
          <p:cNvPr id="5" name="Footer Placeholder 7">
            <a:extLst>
              <a:ext uri="{FF2B5EF4-FFF2-40B4-BE49-F238E27FC236}">
                <a16:creationId xmlns:a16="http://schemas.microsoft.com/office/drawing/2014/main" id="{C0C0FB53-DD25-AE66-103B-8901618D3140}"/>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CEA8D8F8-511A-A8A5-0F3C-ADB83ED55862}"/>
              </a:ext>
            </a:extLst>
          </p:cNvPr>
          <p:cNvSpPr txBox="1">
            <a:spLocks noGrp="1"/>
          </p:cNvSpPr>
          <p:nvPr>
            <p:ph type="sldNum" sz="quarter" idx="8"/>
          </p:nvPr>
        </p:nvSpPr>
        <p:spPr/>
        <p:txBody>
          <a:bodyPr/>
          <a:lstStyle>
            <a:lvl1pPr>
              <a:defRPr/>
            </a:lvl1pPr>
          </a:lstStyle>
          <a:p>
            <a:pPr lvl="0"/>
            <a:fld id="{CA915DA3-7EE5-764C-BAF9-8F5912728ECA}" type="slidenum">
              <a:t>‹#›</a:t>
            </a:fld>
            <a:endParaRPr lang="en-US"/>
          </a:p>
        </p:txBody>
      </p:sp>
    </p:spTree>
    <p:extLst>
      <p:ext uri="{BB962C8B-B14F-4D97-AF65-F5344CB8AC3E}">
        <p14:creationId xmlns:p14="http://schemas.microsoft.com/office/powerpoint/2010/main" val="21894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2F2626B-C958-2007-E64A-CC7A54A23749}"/>
              </a:ext>
            </a:extLst>
          </p:cNvPr>
          <p:cNvSpPr txBox="1">
            <a:spLocks noGrp="1"/>
          </p:cNvSpPr>
          <p:nvPr>
            <p:ph type="sldNum" sz="quarter" idx="8"/>
          </p:nvPr>
        </p:nvSpPr>
        <p:spPr/>
        <p:txBody>
          <a:bodyPr/>
          <a:lstStyle>
            <a:lvl1pPr>
              <a:defRPr/>
            </a:lvl1pPr>
          </a:lstStyle>
          <a:p>
            <a:pPr lvl="0"/>
            <a:fld id="{B9808DF7-DFFA-5544-8F93-781BB57F5709}" type="slidenum">
              <a:t>‹#›</a:t>
            </a:fld>
            <a:endParaRPr lang="en-US"/>
          </a:p>
        </p:txBody>
      </p:sp>
    </p:spTree>
    <p:extLst>
      <p:ext uri="{BB962C8B-B14F-4D97-AF65-F5344CB8AC3E}">
        <p14:creationId xmlns:p14="http://schemas.microsoft.com/office/powerpoint/2010/main" val="374152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ACB65B-56F2-B338-7340-D9E53DA4429C}"/>
              </a:ext>
            </a:extLst>
          </p:cNvPr>
          <p:cNvSpPr/>
          <p:nvPr/>
        </p:nvSpPr>
        <p:spPr>
          <a:xfrm>
            <a:off x="3172" y="6400800"/>
            <a:ext cx="12188823" cy="457200"/>
          </a:xfrm>
          <a:prstGeom prst="rect">
            <a:avLst/>
          </a:prstGeom>
          <a:solidFill>
            <a:srgbClr val="2683C6"/>
          </a:solidFill>
          <a:ln cap="flat">
            <a:noFill/>
            <a:prstDash val="solid"/>
          </a:ln>
        </p:spPr>
        <p:txBody>
          <a:bodyPr lIns="0" tIns="0" rIns="0" bIns="0"/>
          <a:lstStyle/>
          <a:p>
            <a:endParaRPr lang="en-US"/>
          </a:p>
        </p:txBody>
      </p:sp>
      <p:sp>
        <p:nvSpPr>
          <p:cNvPr id="3" name="Rectangle 5">
            <a:extLst>
              <a:ext uri="{FF2B5EF4-FFF2-40B4-BE49-F238E27FC236}">
                <a16:creationId xmlns:a16="http://schemas.microsoft.com/office/drawing/2014/main" id="{386FC318-3F18-9FD3-A1DC-A0FC0B873315}"/>
              </a:ext>
            </a:extLst>
          </p:cNvPr>
          <p:cNvSpPr/>
          <p:nvPr/>
        </p:nvSpPr>
        <p:spPr>
          <a:xfrm>
            <a:off x="18" y="6334313"/>
            <a:ext cx="12188823" cy="64008"/>
          </a:xfrm>
          <a:prstGeom prst="rect">
            <a:avLst/>
          </a:prstGeom>
          <a:solidFill>
            <a:srgbClr val="1CADE4"/>
          </a:solidFill>
          <a:ln cap="flat">
            <a:noFill/>
            <a:prstDash val="solid"/>
          </a:ln>
        </p:spPr>
        <p:txBody>
          <a:bodyPr lIns="0" tIns="0" rIns="0" bIns="0"/>
          <a:lstStyle/>
          <a:p>
            <a:endParaRPr lang="en-US"/>
          </a:p>
        </p:txBody>
      </p:sp>
      <p:sp>
        <p:nvSpPr>
          <p:cNvPr id="4" name="Date Placeholder 6">
            <a:extLst>
              <a:ext uri="{FF2B5EF4-FFF2-40B4-BE49-F238E27FC236}">
                <a16:creationId xmlns:a16="http://schemas.microsoft.com/office/drawing/2014/main" id="{3F2DC1FC-DD19-01D7-0493-2D6050462CA7}"/>
              </a:ext>
            </a:extLst>
          </p:cNvPr>
          <p:cNvSpPr txBox="1">
            <a:spLocks noGrp="1"/>
          </p:cNvSpPr>
          <p:nvPr>
            <p:ph type="dt" sz="half" idx="7"/>
          </p:nvPr>
        </p:nvSpPr>
        <p:spPr/>
        <p:txBody>
          <a:bodyPr/>
          <a:lstStyle>
            <a:lvl1pPr>
              <a:defRPr/>
            </a:lvl1pPr>
          </a:lstStyle>
          <a:p>
            <a:pPr lvl="0"/>
            <a:fld id="{02E176EA-9EE6-C24A-A76D-9C692CB6EC5D}" type="datetime1">
              <a:rPr lang="en-US"/>
              <a:pPr lvl="0"/>
              <a:t>1/27/26</a:t>
            </a:fld>
            <a:endParaRPr lang="en-US"/>
          </a:p>
        </p:txBody>
      </p:sp>
      <p:sp>
        <p:nvSpPr>
          <p:cNvPr id="5" name="Footer Placeholder 7">
            <a:extLst>
              <a:ext uri="{FF2B5EF4-FFF2-40B4-BE49-F238E27FC236}">
                <a16:creationId xmlns:a16="http://schemas.microsoft.com/office/drawing/2014/main" id="{6500976A-CF3A-5CC7-1720-CE7FD4CF2933}"/>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128646AD-C56E-FF1D-6163-BB7D16E831DC}"/>
              </a:ext>
            </a:extLst>
          </p:cNvPr>
          <p:cNvSpPr txBox="1">
            <a:spLocks noGrp="1"/>
          </p:cNvSpPr>
          <p:nvPr>
            <p:ph type="sldNum" sz="quarter" idx="8"/>
          </p:nvPr>
        </p:nvSpPr>
        <p:spPr/>
        <p:txBody>
          <a:bodyPr/>
          <a:lstStyle>
            <a:lvl1pPr>
              <a:defRPr/>
            </a:lvl1pPr>
          </a:lstStyle>
          <a:p>
            <a:pPr lvl="0"/>
            <a:fld id="{73737CE0-C69A-BA42-A059-D4C657AC5C9E}" type="slidenum">
              <a:t>‹#›</a:t>
            </a:fld>
            <a:endParaRPr lang="en-US"/>
          </a:p>
        </p:txBody>
      </p:sp>
    </p:spTree>
    <p:extLst>
      <p:ext uri="{BB962C8B-B14F-4D97-AF65-F5344CB8AC3E}">
        <p14:creationId xmlns:p14="http://schemas.microsoft.com/office/powerpoint/2010/main" val="336889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052E407-61E6-95C5-6939-653A5FFD079A}"/>
              </a:ext>
            </a:extLst>
          </p:cNvPr>
          <p:cNvSpPr/>
          <p:nvPr/>
        </p:nvSpPr>
        <p:spPr>
          <a:xfrm>
            <a:off x="18" y="0"/>
            <a:ext cx="4050791" cy="6858000"/>
          </a:xfrm>
          <a:prstGeom prst="rect">
            <a:avLst/>
          </a:prstGeom>
          <a:solidFill>
            <a:srgbClr val="2683C6"/>
          </a:solidFill>
          <a:ln cap="flat">
            <a:noFill/>
            <a:prstDash val="solid"/>
          </a:ln>
        </p:spPr>
        <p:txBody>
          <a:bodyPr lIns="0" tIns="0" rIns="0" bIns="0"/>
          <a:lstStyle/>
          <a:p>
            <a:endParaRPr lang="en-US"/>
          </a:p>
        </p:txBody>
      </p:sp>
      <p:sp>
        <p:nvSpPr>
          <p:cNvPr id="3" name="Rectangle 8">
            <a:extLst>
              <a:ext uri="{FF2B5EF4-FFF2-40B4-BE49-F238E27FC236}">
                <a16:creationId xmlns:a16="http://schemas.microsoft.com/office/drawing/2014/main" id="{5829C727-5F53-5760-98E8-2D61D0FA1983}"/>
              </a:ext>
            </a:extLst>
          </p:cNvPr>
          <p:cNvSpPr/>
          <p:nvPr/>
        </p:nvSpPr>
        <p:spPr>
          <a:xfrm>
            <a:off x="4040075" y="0"/>
            <a:ext cx="64008" cy="6858000"/>
          </a:xfrm>
          <a:prstGeom prst="rect">
            <a:avLst/>
          </a:prstGeom>
          <a:solidFill>
            <a:srgbClr val="1CADE4"/>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D721F6DB-E4EA-65AD-33EB-22603633B055}"/>
              </a:ext>
            </a:extLst>
          </p:cNvPr>
          <p:cNvSpPr txBox="1">
            <a:spLocks noGrp="1"/>
          </p:cNvSpPr>
          <p:nvPr>
            <p:ph type="title"/>
          </p:nvPr>
        </p:nvSpPr>
        <p:spPr>
          <a:xfrm>
            <a:off x="457200" y="594360"/>
            <a:ext cx="3200400" cy="2286000"/>
          </a:xfrm>
        </p:spPr>
        <p:txBody>
          <a:bodyPr/>
          <a:lstStyle>
            <a:lvl1pPr>
              <a:defRPr sz="3600">
                <a:solidFill>
                  <a:srgbClr val="FFFFFF"/>
                </a:solidFill>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C552FDBD-4F4C-718B-1B5F-95D10A680641}"/>
              </a:ext>
            </a:extLst>
          </p:cNvPr>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D41A12-FE3A-1EFF-74F1-ED6049A28FF0}"/>
              </a:ext>
            </a:extLst>
          </p:cNvPr>
          <p:cNvSpPr txBox="1">
            <a:spLocks noGrp="1"/>
          </p:cNvSpPr>
          <p:nvPr>
            <p:ph type="body" idx="2"/>
          </p:nvPr>
        </p:nvSpPr>
        <p:spPr>
          <a:xfrm>
            <a:off x="457200" y="2926080"/>
            <a:ext cx="3200400" cy="3379119"/>
          </a:xfrm>
        </p:spPr>
        <p:txBody>
          <a:bodyPr lIns="91440" rIns="91440"/>
          <a:lstStyle>
            <a:lvl1pPr marL="0" indent="0">
              <a:buNone/>
              <a:defRPr sz="1500">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0EDFE741-7A0B-953D-A91C-D20D863B81EB}"/>
              </a:ext>
            </a:extLst>
          </p:cNvPr>
          <p:cNvSpPr txBox="1">
            <a:spLocks noGrp="1"/>
          </p:cNvSpPr>
          <p:nvPr>
            <p:ph type="dt" sz="half" idx="7"/>
          </p:nvPr>
        </p:nvSpPr>
        <p:spPr>
          <a:xfrm>
            <a:off x="465511" y="6459787"/>
            <a:ext cx="2618512" cy="365129"/>
          </a:xfrm>
        </p:spPr>
        <p:txBody>
          <a:bodyPr/>
          <a:lstStyle>
            <a:lvl1pPr>
              <a:defRPr/>
            </a:lvl1pPr>
          </a:lstStyle>
          <a:p>
            <a:pPr lvl="0"/>
            <a:fld id="{063D1A5C-AABB-E543-8FCD-5766AE16C80A}" type="datetime1">
              <a:rPr lang="en-US"/>
              <a:pPr lvl="0"/>
              <a:t>1/27/26</a:t>
            </a:fld>
            <a:endParaRPr lang="en-US"/>
          </a:p>
        </p:txBody>
      </p:sp>
      <p:sp>
        <p:nvSpPr>
          <p:cNvPr id="8" name="Footer Placeholder 5">
            <a:extLst>
              <a:ext uri="{FF2B5EF4-FFF2-40B4-BE49-F238E27FC236}">
                <a16:creationId xmlns:a16="http://schemas.microsoft.com/office/drawing/2014/main" id="{4315B271-5778-DE01-B5C6-6BBD0957AD02}"/>
              </a:ext>
            </a:extLst>
          </p:cNvPr>
          <p:cNvSpPr txBox="1">
            <a:spLocks noGrp="1"/>
          </p:cNvSpPr>
          <p:nvPr>
            <p:ph type="ftr" sz="quarter" idx="9"/>
          </p:nvPr>
        </p:nvSpPr>
        <p:spPr>
          <a:xfrm>
            <a:off x="4800600" y="6459787"/>
            <a:ext cx="4648196" cy="365129"/>
          </a:xfrm>
        </p:spPr>
        <p:txBody>
          <a:bodyPr anchorCtr="0"/>
          <a:lstStyle>
            <a:lvl1pPr algn="l">
              <a:defRPr>
                <a:solidFill>
                  <a:srgbClr val="335B74"/>
                </a:solidFill>
              </a:defRPr>
            </a:lvl1pPr>
          </a:lstStyle>
          <a:p>
            <a:pPr lvl="0"/>
            <a:endParaRPr lang="en-US"/>
          </a:p>
        </p:txBody>
      </p:sp>
      <p:sp>
        <p:nvSpPr>
          <p:cNvPr id="9" name="Slide Number Placeholder 6">
            <a:extLst>
              <a:ext uri="{FF2B5EF4-FFF2-40B4-BE49-F238E27FC236}">
                <a16:creationId xmlns:a16="http://schemas.microsoft.com/office/drawing/2014/main" id="{8336CA72-9A3C-096A-16B8-44C20D7D7F07}"/>
              </a:ext>
            </a:extLst>
          </p:cNvPr>
          <p:cNvSpPr txBox="1">
            <a:spLocks noGrp="1"/>
          </p:cNvSpPr>
          <p:nvPr>
            <p:ph type="sldNum" sz="quarter" idx="8"/>
          </p:nvPr>
        </p:nvSpPr>
        <p:spPr/>
        <p:txBody>
          <a:bodyPr/>
          <a:lstStyle>
            <a:lvl1pPr>
              <a:defRPr>
                <a:solidFill>
                  <a:srgbClr val="335B74"/>
                </a:solidFill>
              </a:defRPr>
            </a:lvl1pPr>
          </a:lstStyle>
          <a:p>
            <a:pPr lvl="0"/>
            <a:fld id="{2C527985-23AF-BF48-8867-3645A1F0751E}" type="slidenum">
              <a:t>‹#›</a:t>
            </a:fld>
            <a:endParaRPr lang="en-US"/>
          </a:p>
        </p:txBody>
      </p:sp>
    </p:spTree>
    <p:extLst>
      <p:ext uri="{BB962C8B-B14F-4D97-AF65-F5344CB8AC3E}">
        <p14:creationId xmlns:p14="http://schemas.microsoft.com/office/powerpoint/2010/main" val="103563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CB34C7B-9BAE-4FC5-8EC9-CE12DE14B497}"/>
              </a:ext>
            </a:extLst>
          </p:cNvPr>
          <p:cNvSpPr/>
          <p:nvPr/>
        </p:nvSpPr>
        <p:spPr>
          <a:xfrm>
            <a:off x="0" y="4953003"/>
            <a:ext cx="12188823" cy="1904996"/>
          </a:xfrm>
          <a:prstGeom prst="rect">
            <a:avLst/>
          </a:prstGeom>
          <a:solidFill>
            <a:srgbClr val="2683C6"/>
          </a:solidFill>
          <a:ln cap="flat">
            <a:noFill/>
            <a:prstDash val="solid"/>
          </a:ln>
        </p:spPr>
        <p:txBody>
          <a:bodyPr lIns="0" tIns="0" rIns="0" bIns="0"/>
          <a:lstStyle/>
          <a:p>
            <a:endParaRPr lang="en-US"/>
          </a:p>
        </p:txBody>
      </p:sp>
      <p:sp>
        <p:nvSpPr>
          <p:cNvPr id="3" name="Rectangle 8">
            <a:extLst>
              <a:ext uri="{FF2B5EF4-FFF2-40B4-BE49-F238E27FC236}">
                <a16:creationId xmlns:a16="http://schemas.microsoft.com/office/drawing/2014/main" id="{4DC617C5-C6CF-8FC3-8FB2-EDA9093E0DDF}"/>
              </a:ext>
            </a:extLst>
          </p:cNvPr>
          <p:cNvSpPr/>
          <p:nvPr/>
        </p:nvSpPr>
        <p:spPr>
          <a:xfrm>
            <a:off x="18" y="4915073"/>
            <a:ext cx="12188823" cy="64008"/>
          </a:xfrm>
          <a:prstGeom prst="rect">
            <a:avLst/>
          </a:prstGeom>
          <a:solidFill>
            <a:srgbClr val="1CADE4"/>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77B9BACD-8280-978D-3D75-A3420098341B}"/>
              </a:ext>
            </a:extLst>
          </p:cNvPr>
          <p:cNvSpPr txBox="1">
            <a:spLocks noGrp="1"/>
          </p:cNvSpPr>
          <p:nvPr>
            <p:ph type="title"/>
          </p:nvPr>
        </p:nvSpPr>
        <p:spPr>
          <a:xfrm>
            <a:off x="1097280" y="5074920"/>
            <a:ext cx="10113264" cy="822960"/>
          </a:xfrm>
        </p:spPr>
        <p:txBody>
          <a:bodyPr tIns="0" bIns="0">
            <a:noAutofit/>
          </a:bodyPr>
          <a:lstStyle>
            <a:lvl1pPr>
              <a:defRPr sz="3600">
                <a:solidFill>
                  <a:srgbClr val="FFFFFF"/>
                </a:solidFill>
              </a:defRPr>
            </a:lvl1pPr>
          </a:lstStyle>
          <a:p>
            <a:pPr lvl="0"/>
            <a:r>
              <a:rPr lang="en-US"/>
              <a:t>Click to edit Master title style</a:t>
            </a:r>
          </a:p>
        </p:txBody>
      </p:sp>
      <p:sp>
        <p:nvSpPr>
          <p:cNvPr id="5" name="Picture Placeholder 2">
            <a:extLst>
              <a:ext uri="{FF2B5EF4-FFF2-40B4-BE49-F238E27FC236}">
                <a16:creationId xmlns:a16="http://schemas.microsoft.com/office/drawing/2014/main" id="{4971CF66-74E4-268D-FAFE-5586B96FD224}"/>
              </a:ext>
            </a:extLst>
          </p:cNvPr>
          <p:cNvSpPr txBox="1">
            <a:spLocks noGrp="1"/>
          </p:cNvSpPr>
          <p:nvPr>
            <p:ph type="pic" idx="1"/>
          </p:nvPr>
        </p:nvSpPr>
        <p:spPr>
          <a:xfrm>
            <a:off x="18" y="0"/>
            <a:ext cx="12191987" cy="4915073"/>
          </a:xfrm>
          <a:blipFill>
            <a:blip r:embed="rId2" cstate="email">
              <a:extLst>
                <a:ext uri="{28A0092B-C50C-407E-A947-70E740481C1C}">
                  <a14:useLocalDpi xmlns:a14="http://schemas.microsoft.com/office/drawing/2010/main"/>
                </a:ext>
              </a:extLst>
            </a:blip>
            <a:stretch>
              <a:fillRect/>
            </a:stretch>
          </a:blipFill>
        </p:spPr>
        <p:txBody>
          <a:bodyPr lIns="457200" tIns="457200"/>
          <a:lstStyle>
            <a:lvl1pPr marL="0" indent="0">
              <a:buNone/>
              <a:defRPr sz="3200">
                <a:solidFill>
                  <a:srgbClr val="FFFFFF"/>
                </a:solidFill>
              </a:defRPr>
            </a:lvl1pPr>
          </a:lstStyle>
          <a:p>
            <a:pPr lvl="0"/>
            <a:r>
              <a:rPr lang="en-US"/>
              <a:t>Click icon to add picture</a:t>
            </a:r>
          </a:p>
        </p:txBody>
      </p:sp>
      <p:sp>
        <p:nvSpPr>
          <p:cNvPr id="6" name="Text Placeholder 3">
            <a:extLst>
              <a:ext uri="{FF2B5EF4-FFF2-40B4-BE49-F238E27FC236}">
                <a16:creationId xmlns:a16="http://schemas.microsoft.com/office/drawing/2014/main" id="{7A034E39-3D9A-9DCF-41B7-BFC99869B9FB}"/>
              </a:ext>
            </a:extLst>
          </p:cNvPr>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E90A1A70-C153-D42E-D9A7-F8A1DADDD2D0}"/>
              </a:ext>
            </a:extLst>
          </p:cNvPr>
          <p:cNvSpPr txBox="1">
            <a:spLocks noGrp="1"/>
          </p:cNvSpPr>
          <p:nvPr>
            <p:ph type="dt" sz="half" idx="7"/>
          </p:nvPr>
        </p:nvSpPr>
        <p:spPr/>
        <p:txBody>
          <a:bodyPr/>
          <a:lstStyle>
            <a:lvl1pPr>
              <a:defRPr/>
            </a:lvl1pPr>
          </a:lstStyle>
          <a:p>
            <a:pPr lvl="0"/>
            <a:fld id="{B1FC2F45-42A1-5244-9C89-D3E962BF0D13}" type="datetime1">
              <a:rPr lang="en-US"/>
              <a:pPr lvl="0"/>
              <a:t>1/27/26</a:t>
            </a:fld>
            <a:endParaRPr lang="en-US"/>
          </a:p>
        </p:txBody>
      </p:sp>
      <p:sp>
        <p:nvSpPr>
          <p:cNvPr id="8" name="Footer Placeholder 5">
            <a:extLst>
              <a:ext uri="{FF2B5EF4-FFF2-40B4-BE49-F238E27FC236}">
                <a16:creationId xmlns:a16="http://schemas.microsoft.com/office/drawing/2014/main" id="{848CACA5-BDE9-4FC7-716F-82D4922F294F}"/>
              </a:ext>
            </a:extLst>
          </p:cNvPr>
          <p:cNvSpPr txBox="1">
            <a:spLocks noGrp="1"/>
          </p:cNvSpPr>
          <p:nvPr>
            <p:ph type="ftr" sz="quarter" idx="9"/>
          </p:nvPr>
        </p:nvSpPr>
        <p:spPr/>
        <p:txBody>
          <a:bodyPr/>
          <a:lstStyle>
            <a:lvl1pPr>
              <a:defRPr/>
            </a:lvl1pPr>
          </a:lstStyle>
          <a:p>
            <a:pPr lvl="0"/>
            <a:endParaRPr lang="en-US"/>
          </a:p>
        </p:txBody>
      </p:sp>
      <p:sp>
        <p:nvSpPr>
          <p:cNvPr id="9" name="Slide Number Placeholder 6">
            <a:extLst>
              <a:ext uri="{FF2B5EF4-FFF2-40B4-BE49-F238E27FC236}">
                <a16:creationId xmlns:a16="http://schemas.microsoft.com/office/drawing/2014/main" id="{04F70B3C-D934-7B02-8F55-93D4886CB742}"/>
              </a:ext>
            </a:extLst>
          </p:cNvPr>
          <p:cNvSpPr txBox="1">
            <a:spLocks noGrp="1"/>
          </p:cNvSpPr>
          <p:nvPr>
            <p:ph type="sldNum" sz="quarter" idx="8"/>
          </p:nvPr>
        </p:nvSpPr>
        <p:spPr/>
        <p:txBody>
          <a:bodyPr/>
          <a:lstStyle>
            <a:lvl1pPr>
              <a:defRPr/>
            </a:lvl1pPr>
          </a:lstStyle>
          <a:p>
            <a:pPr lvl="0"/>
            <a:fld id="{2FA2645E-5A2A-7745-97C3-D3CC9DBA48B2}" type="slidenum">
              <a:t>‹#›</a:t>
            </a:fld>
            <a:endParaRPr lang="en-US"/>
          </a:p>
        </p:txBody>
      </p:sp>
    </p:spTree>
    <p:extLst>
      <p:ext uri="{BB962C8B-B14F-4D97-AF65-F5344CB8AC3E}">
        <p14:creationId xmlns:p14="http://schemas.microsoft.com/office/powerpoint/2010/main" val="307161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57FAB8F-EF66-072F-009C-C5FF7AAA3703}"/>
              </a:ext>
            </a:extLst>
          </p:cNvPr>
          <p:cNvSpPr/>
          <p:nvPr/>
        </p:nvSpPr>
        <p:spPr>
          <a:xfrm>
            <a:off x="0" y="6400800"/>
            <a:ext cx="12191996" cy="457200"/>
          </a:xfrm>
          <a:prstGeom prst="rect">
            <a:avLst/>
          </a:prstGeom>
          <a:solidFill>
            <a:srgbClr val="2683C6"/>
          </a:solidFill>
          <a:ln cap="flat">
            <a:noFill/>
            <a:prstDash val="solid"/>
          </a:ln>
        </p:spPr>
        <p:txBody>
          <a:bodyPr lIns="0" tIns="0" rIns="0" bIns="0"/>
          <a:lstStyle/>
          <a:p>
            <a:endParaRPr lang="en-US"/>
          </a:p>
        </p:txBody>
      </p:sp>
      <p:sp>
        <p:nvSpPr>
          <p:cNvPr id="3" name="Rectangle 8">
            <a:extLst>
              <a:ext uri="{FF2B5EF4-FFF2-40B4-BE49-F238E27FC236}">
                <a16:creationId xmlns:a16="http://schemas.microsoft.com/office/drawing/2014/main" id="{50D2CF60-3DE3-DE0B-48F6-1AF613CAB181}"/>
              </a:ext>
            </a:extLst>
          </p:cNvPr>
          <p:cNvSpPr/>
          <p:nvPr/>
        </p:nvSpPr>
        <p:spPr>
          <a:xfrm>
            <a:off x="0" y="6334313"/>
            <a:ext cx="12191996" cy="66001"/>
          </a:xfrm>
          <a:prstGeom prst="rect">
            <a:avLst/>
          </a:prstGeom>
          <a:solidFill>
            <a:srgbClr val="1CADE4"/>
          </a:solidFill>
          <a:ln cap="flat">
            <a:noFill/>
            <a:prstDash val="solid"/>
          </a:ln>
        </p:spPr>
        <p:txBody>
          <a:bodyPr lIns="0" tIns="0" rIns="0" bIns="0"/>
          <a:lstStyle/>
          <a:p>
            <a:endParaRPr lang="en-US"/>
          </a:p>
        </p:txBody>
      </p:sp>
      <p:sp>
        <p:nvSpPr>
          <p:cNvPr id="4" name="Title Placeholder 1">
            <a:extLst>
              <a:ext uri="{FF2B5EF4-FFF2-40B4-BE49-F238E27FC236}">
                <a16:creationId xmlns:a16="http://schemas.microsoft.com/office/drawing/2014/main" id="{65F2C9F1-6A47-5512-0C68-051F7D2A9EF9}"/>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D10EEAA7-53D0-16E8-D5AB-06CFC52ADA3E}"/>
              </a:ext>
            </a:extLst>
          </p:cNvPr>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93A4071-83A8-0219-62EF-CB5D12C5A0B1}"/>
              </a:ext>
            </a:extLst>
          </p:cNvPr>
          <p:cNvSpPr txBox="1">
            <a:spLocks noGrp="1"/>
          </p:cNvSpPr>
          <p:nvPr>
            <p:ph type="dt" sz="half" idx="2"/>
          </p:nvPr>
        </p:nvSpPr>
        <p:spPr>
          <a:xfrm>
            <a:off x="1097280" y="6459787"/>
            <a:ext cx="2472272"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FFFFFF"/>
                </a:solidFill>
                <a:uFillTx/>
                <a:latin typeface="Calibri"/>
              </a:defRPr>
            </a:lvl1pPr>
          </a:lstStyle>
          <a:p>
            <a:pPr lvl="0"/>
            <a:fld id="{36C5505A-F35F-FD46-9B33-5ADC0E9801E7}" type="datetime1">
              <a:rPr lang="en-US"/>
              <a:pPr lvl="0"/>
              <a:t>1/27/26</a:t>
            </a:fld>
            <a:endParaRPr lang="en-US"/>
          </a:p>
        </p:txBody>
      </p:sp>
      <p:sp>
        <p:nvSpPr>
          <p:cNvPr id="7" name="Footer Placeholder 4">
            <a:extLst>
              <a:ext uri="{FF2B5EF4-FFF2-40B4-BE49-F238E27FC236}">
                <a16:creationId xmlns:a16="http://schemas.microsoft.com/office/drawing/2014/main" id="{E1A700FA-D93C-0DB4-76A6-BC842FDCEE05}"/>
              </a:ext>
            </a:extLst>
          </p:cNvPr>
          <p:cNvSpPr txBox="1">
            <a:spLocks noGrp="1"/>
          </p:cNvSpPr>
          <p:nvPr>
            <p:ph type="ftr" sz="quarter" idx="3"/>
          </p:nvPr>
        </p:nvSpPr>
        <p:spPr>
          <a:xfrm>
            <a:off x="3686184" y="6459787"/>
            <a:ext cx="4822801"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900" b="0" i="0" u="none" strike="noStrike" kern="1200" cap="all" spc="0" baseline="0">
                <a:solidFill>
                  <a:srgbClr val="FFFFFF"/>
                </a:solidFill>
                <a:uFillTx/>
                <a:latin typeface="Calibri"/>
              </a:defRPr>
            </a:lvl1pPr>
          </a:lstStyle>
          <a:p>
            <a:pPr lvl="0"/>
            <a:endParaRPr lang="en-US"/>
          </a:p>
        </p:txBody>
      </p:sp>
      <p:sp>
        <p:nvSpPr>
          <p:cNvPr id="8" name="Slide Number Placeholder 5">
            <a:extLst>
              <a:ext uri="{FF2B5EF4-FFF2-40B4-BE49-F238E27FC236}">
                <a16:creationId xmlns:a16="http://schemas.microsoft.com/office/drawing/2014/main" id="{D0C8ABC6-068D-6082-ABD5-60BF1750057D}"/>
              </a:ext>
            </a:extLst>
          </p:cNvPr>
          <p:cNvSpPr txBox="1">
            <a:spLocks noGrp="1"/>
          </p:cNvSpPr>
          <p:nvPr>
            <p:ph type="sldNum" sz="quarter" idx="4"/>
          </p:nvPr>
        </p:nvSpPr>
        <p:spPr>
          <a:xfrm>
            <a:off x="9900455" y="6459787"/>
            <a:ext cx="131202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alibri"/>
              </a:defRPr>
            </a:lvl1pPr>
          </a:lstStyle>
          <a:p>
            <a:pPr lvl="0"/>
            <a:fld id="{6358BDF7-F7CB-4B44-A461-FA0C01162468}" type="slidenum">
              <a:t>‹#›</a:t>
            </a:fld>
            <a:endParaRPr lang="en-US"/>
          </a:p>
        </p:txBody>
      </p:sp>
      <p:cxnSp>
        <p:nvCxnSpPr>
          <p:cNvPr id="9" name="Straight Connector 9">
            <a:extLst>
              <a:ext uri="{FF2B5EF4-FFF2-40B4-BE49-F238E27FC236}">
                <a16:creationId xmlns:a16="http://schemas.microsoft.com/office/drawing/2014/main" id="{0FF4CB45-69EF-643F-DC09-F860878A5313}"/>
              </a:ext>
            </a:extLst>
          </p:cNvPr>
          <p:cNvCxnSpPr/>
          <p:nvPr/>
        </p:nvCxnSpPr>
        <p:spPr>
          <a:xfrm>
            <a:off x="1193529" y="1737844"/>
            <a:ext cx="9966960" cy="0"/>
          </a:xfrm>
          <a:prstGeom prst="straightConnector1">
            <a:avLst/>
          </a:prstGeom>
          <a:noFill/>
          <a:ln w="6345" cap="flat">
            <a:solidFill>
              <a:srgbClr val="7F7F7F"/>
            </a:solidFill>
            <a:prstDash val="soli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en-US"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1CADE4"/>
        </a:buClr>
        <a:buSzPct val="100000"/>
        <a:buFont typeface="Calibri" pitchFamily="34"/>
        <a:buChar char=" "/>
        <a:tabLst/>
        <a:defRPr lang="en-US"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1CADE4"/>
        </a:buClr>
        <a:buSzPct val="100000"/>
        <a:buFont typeface="Calibri" pitchFamily="34"/>
        <a:buChar char="◦"/>
        <a:tabLst/>
        <a:defRPr lang="en-US"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12.tif"/><Relationship Id="rId4" Type="http://schemas.openxmlformats.org/officeDocument/2006/relationships/image" Target="../media/image11.tif"/></Relationships>
</file>

<file path=ppt/slides/_rels/slide12.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2.xml"/><Relationship Id="rId5" Type="http://schemas.openxmlformats.org/officeDocument/2006/relationships/image" Target="../media/image16.tif"/><Relationship Id="rId4" Type="http://schemas.openxmlformats.org/officeDocument/2006/relationships/image" Target="../media/image15.tif"/></Relationships>
</file>

<file path=ppt/slides/_rels/slide1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tif"/><Relationship Id="rId1" Type="http://schemas.openxmlformats.org/officeDocument/2006/relationships/slideLayout" Target="../slideLayouts/slideLayout2.xml"/><Relationship Id="rId5" Type="http://schemas.openxmlformats.org/officeDocument/2006/relationships/image" Target="../media/image20.tif"/><Relationship Id="rId4" Type="http://schemas.openxmlformats.org/officeDocument/2006/relationships/image" Target="../media/image19.ti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DFE3E5"/>
        </a:solidFill>
        <a:effectLst/>
      </p:bgPr>
    </p:bg>
    <p:spTree>
      <p:nvGrpSpPr>
        <p:cNvPr id="1" name=""/>
        <p:cNvGrpSpPr/>
        <p:nvPr/>
      </p:nvGrpSpPr>
      <p:grpSpPr>
        <a:xfrm>
          <a:off x="0" y="0"/>
          <a:ext cx="0" cy="0"/>
          <a:chOff x="0" y="0"/>
          <a:chExt cx="0" cy="0"/>
        </a:xfrm>
      </p:grpSpPr>
      <p:pic>
        <p:nvPicPr>
          <p:cNvPr id="2" name="Picture 4" descr="A building with a blue and white background&#10;&#10;Description automatically generated with medium confidence">
            <a:extLst>
              <a:ext uri="{FF2B5EF4-FFF2-40B4-BE49-F238E27FC236}">
                <a16:creationId xmlns:a16="http://schemas.microsoft.com/office/drawing/2014/main" id="{60E3B0DE-002A-4E57-BF37-7FCBD616A8D4}"/>
              </a:ext>
            </a:extLst>
          </p:cNvPr>
          <p:cNvPicPr>
            <a:picLocks noChangeAspect="1"/>
          </p:cNvPicPr>
          <p:nvPr/>
        </p:nvPicPr>
        <p:blipFill>
          <a:blip r:embed="rId2" cstate="email">
            <a:extLst>
              <a:ext uri="{28A0092B-C50C-407E-A947-70E740481C1C}">
                <a14:useLocalDpi xmlns:a14="http://schemas.microsoft.com/office/drawing/2010/main"/>
              </a:ext>
            </a:extLst>
          </a:blip>
          <a:srcRect t="-1270"/>
          <a:stretch>
            <a:fillRect/>
          </a:stretch>
        </p:blipFill>
        <p:spPr>
          <a:xfrm>
            <a:off x="0" y="-80723"/>
            <a:ext cx="6024753" cy="6416866"/>
          </a:xfrm>
          <a:prstGeom prst="rect">
            <a:avLst/>
          </a:prstGeom>
        </p:spPr>
      </p:pic>
      <p:sp>
        <p:nvSpPr>
          <p:cNvPr id="3" name="Title 1">
            <a:extLst>
              <a:ext uri="{FF2B5EF4-FFF2-40B4-BE49-F238E27FC236}">
                <a16:creationId xmlns:a16="http://schemas.microsoft.com/office/drawing/2014/main" id="{194BA703-CED6-8223-2ABB-BBAB45D5A0C9}"/>
              </a:ext>
            </a:extLst>
          </p:cNvPr>
          <p:cNvSpPr txBox="1">
            <a:spLocks noGrp="1"/>
          </p:cNvSpPr>
          <p:nvPr>
            <p:ph type="ctrTitle"/>
          </p:nvPr>
        </p:nvSpPr>
        <p:spPr>
          <a:xfrm>
            <a:off x="5863471" y="1122361"/>
            <a:ext cx="6068113" cy="3053711"/>
          </a:xfrm>
          <a:gradFill>
            <a:gsLst>
              <a:gs pos="0">
                <a:srgbClr val="00ADF0"/>
              </a:gs>
              <a:gs pos="100000">
                <a:srgbClr val="02ADEE"/>
              </a:gs>
            </a:gsLst>
            <a:path path="circle">
              <a:fillToRect l="100000" t="100000"/>
            </a:path>
          </a:gradFill>
          <a:ln w="12701" cap="flat">
            <a:solidFill>
              <a:srgbClr val="1CADE4"/>
            </a:solidFill>
            <a:prstDash val="solid"/>
          </a:ln>
          <a:effectLst>
            <a:outerShdw dist="25396" dir="2700000" algn="tl">
              <a:srgbClr val="000000">
                <a:alpha val="60000"/>
              </a:srgbClr>
            </a:outerShdw>
          </a:effectLst>
        </p:spPr>
        <p:txBody>
          <a:bodyPr>
            <a:normAutofit fontScale="90000"/>
          </a:bodyPr>
          <a:lstStyle/>
          <a:p>
            <a:pPr lvl="0"/>
            <a:r>
              <a:rPr lang="en-NZ">
                <a:solidFill>
                  <a:srgbClr val="FFFFFF"/>
                </a:solidFill>
                <a:effectLst>
                  <a:outerShdw dist="38096" dir="18900000">
                    <a:srgbClr val="000000"/>
                  </a:outerShdw>
                </a:effectLst>
                <a:latin typeface="Calibri"/>
              </a:rPr>
              <a:t>Soil-Structure Interaction (SSI) Analysis</a:t>
            </a:r>
          </a:p>
        </p:txBody>
      </p:sp>
      <p:sp>
        <p:nvSpPr>
          <p:cNvPr id="4" name="Subtitle 2">
            <a:extLst>
              <a:ext uri="{FF2B5EF4-FFF2-40B4-BE49-F238E27FC236}">
                <a16:creationId xmlns:a16="http://schemas.microsoft.com/office/drawing/2014/main" id="{66811C62-088E-A859-D489-55D8805823DA}"/>
              </a:ext>
            </a:extLst>
          </p:cNvPr>
          <p:cNvSpPr txBox="1">
            <a:spLocks noGrp="1"/>
          </p:cNvSpPr>
          <p:nvPr>
            <p:ph type="subTitle" idx="1"/>
          </p:nvPr>
        </p:nvSpPr>
        <p:spPr>
          <a:xfrm>
            <a:off x="6096003" y="4499780"/>
            <a:ext cx="5066589" cy="1747839"/>
          </a:xfrm>
        </p:spPr>
        <p:txBody>
          <a:bodyPr/>
          <a:lstStyle/>
          <a:p>
            <a:pPr lvl="0"/>
            <a:r>
              <a:rPr lang="en-NZ" sz="3200" b="1" cap="none" spc="0">
                <a:solidFill>
                  <a:srgbClr val="1D6295"/>
                </a:solidFill>
                <a:effectLst>
                  <a:outerShdw dist="38103">
                    <a:srgbClr val="000000"/>
                  </a:outerShdw>
                </a:effectLst>
              </a:rPr>
              <a:t>Miyamoto New Zealand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grpSp>
        <p:nvGrpSpPr>
          <p:cNvPr id="2" name="Diagram 4">
            <a:extLst>
              <a:ext uri="{FF2B5EF4-FFF2-40B4-BE49-F238E27FC236}">
                <a16:creationId xmlns:a16="http://schemas.microsoft.com/office/drawing/2014/main" id="{7FF566E8-90D4-2E98-33BA-F67288E2457F}"/>
              </a:ext>
            </a:extLst>
          </p:cNvPr>
          <p:cNvGrpSpPr/>
          <p:nvPr/>
        </p:nvGrpSpPr>
        <p:grpSpPr>
          <a:xfrm>
            <a:off x="-4807540" y="1120679"/>
            <a:ext cx="7779266" cy="5313614"/>
            <a:chOff x="-4807540" y="1120679"/>
            <a:chExt cx="7779266" cy="5313614"/>
          </a:xfrm>
        </p:grpSpPr>
        <p:sp>
          <p:nvSpPr>
            <p:cNvPr id="3" name="Freeform 2">
              <a:extLst>
                <a:ext uri="{FF2B5EF4-FFF2-40B4-BE49-F238E27FC236}">
                  <a16:creationId xmlns:a16="http://schemas.microsoft.com/office/drawing/2014/main" id="{CAE4757E-174B-5BA0-AAD8-B204B564FDE6}"/>
                </a:ext>
              </a:extLst>
            </p:cNvPr>
            <p:cNvSpPr/>
            <p:nvPr/>
          </p:nvSpPr>
          <p:spPr>
            <a:xfrm>
              <a:off x="-4807540" y="1120679"/>
              <a:ext cx="5313614" cy="5313614"/>
            </a:xfrm>
            <a:custGeom>
              <a:avLst>
                <a:gd name="f13" fmla="val 225"/>
                <a:gd name="f14" fmla="val 315"/>
                <a:gd name="f15" fmla="val 407"/>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225"/>
                <a:gd name="f14" fmla="val 315"/>
                <a:gd name="f15" fmla="val 407"/>
                <a:gd name="f16" fmla="+- 0 0 -315"/>
                <a:gd name="f17" fmla="+- 0 0 -225"/>
                <a:gd name="f18" fmla="+- 0 0 -270"/>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noFill/>
            <a:ln w="15873" cap="flat">
              <a:solidFill>
                <a:srgbClr val="2683C6"/>
              </a:solidFill>
              <a:prstDash val="solid"/>
            </a:ln>
          </p:spPr>
          <p:txBody>
            <a:bodyPr lIns="0" tIns="0" rIns="0" bIns="0"/>
            <a:lstStyle/>
            <a:p>
              <a:endParaRPr lang="en-US"/>
            </a:p>
          </p:txBody>
        </p:sp>
        <p:sp>
          <p:nvSpPr>
            <p:cNvPr id="4" name="Freeform 3">
              <a:extLst>
                <a:ext uri="{FF2B5EF4-FFF2-40B4-BE49-F238E27FC236}">
                  <a16:creationId xmlns:a16="http://schemas.microsoft.com/office/drawing/2014/main" id="{DF4F158D-71C7-FF15-1832-099F7256A277}"/>
                </a:ext>
              </a:extLst>
            </p:cNvPr>
            <p:cNvSpPr/>
            <p:nvPr/>
          </p:nvSpPr>
          <p:spPr>
            <a:xfrm>
              <a:off x="99761" y="2108048"/>
              <a:ext cx="2871965" cy="606978"/>
            </a:xfrm>
            <a:custGeom>
              <a:avLst/>
              <a:gdLst>
                <a:gd name="f0" fmla="val 10800000"/>
                <a:gd name="f1" fmla="val 5400000"/>
                <a:gd name="f2" fmla="val 180"/>
                <a:gd name="f3" fmla="val w"/>
                <a:gd name="f4" fmla="val h"/>
                <a:gd name="f5" fmla="val 0"/>
                <a:gd name="f6" fmla="val 2871963"/>
                <a:gd name="f7" fmla="val 606983"/>
                <a:gd name="f8" fmla="+- 0 0 -90"/>
                <a:gd name="f9" fmla="*/ f3 1 2871963"/>
                <a:gd name="f10" fmla="*/ f4 1 606983"/>
                <a:gd name="f11" fmla="val f5"/>
                <a:gd name="f12" fmla="val f6"/>
                <a:gd name="f13" fmla="val f7"/>
                <a:gd name="f14" fmla="*/ f8 f0 1"/>
                <a:gd name="f15" fmla="+- f13 0 f11"/>
                <a:gd name="f16" fmla="+- f12 0 f11"/>
                <a:gd name="f17" fmla="*/ f14 1 f2"/>
                <a:gd name="f18" fmla="*/ f16 1 2871963"/>
                <a:gd name="f19" fmla="*/ f15 1 606983"/>
                <a:gd name="f20" fmla="*/ 0 f16 1"/>
                <a:gd name="f21" fmla="*/ 0 f15 1"/>
                <a:gd name="f22" fmla="*/ 2871963 f16 1"/>
                <a:gd name="f23" fmla="*/ 606983 f15 1"/>
                <a:gd name="f24" fmla="+- f17 0 f1"/>
                <a:gd name="f25" fmla="*/ f20 1 2871963"/>
                <a:gd name="f26" fmla="*/ f21 1 606983"/>
                <a:gd name="f27" fmla="*/ f22 1 2871963"/>
                <a:gd name="f28" fmla="*/ f23 1 60698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871963" h="606983">
                  <a:moveTo>
                    <a:pt x="f5" y="f5"/>
                  </a:moveTo>
                  <a:lnTo>
                    <a:pt x="f6" y="f5"/>
                  </a:lnTo>
                  <a:lnTo>
                    <a:pt x="f6" y="f7"/>
                  </a:lnTo>
                  <a:lnTo>
                    <a:pt x="f5" y="f7"/>
                  </a:lnTo>
                  <a:lnTo>
                    <a:pt x="f5" y="f5"/>
                  </a:lnTo>
                  <a:close/>
                </a:path>
              </a:pathLst>
            </a:custGeom>
            <a:solidFill>
              <a:srgbClr val="2683C6"/>
            </a:solidFill>
            <a:ln w="15873" cap="flat">
              <a:solidFill>
                <a:srgbClr val="FFFFFF"/>
              </a:solidFill>
              <a:prstDash val="solid"/>
            </a:ln>
          </p:spPr>
          <p:txBody>
            <a:bodyPr vert="horz" wrap="square" lIns="481797" tIns="38103" rIns="38103" bIns="38103" anchor="ctr" anchorCtr="0" compatLnSpc="1">
              <a:noAutofit/>
            </a:bodyPr>
            <a:lstStyle/>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500" b="0" i="0" u="none" strike="noStrike" kern="1200" cap="none" spc="0" baseline="0">
                  <a:solidFill>
                    <a:srgbClr val="FFFFFF"/>
                  </a:solidFill>
                  <a:uFillTx/>
                  <a:latin typeface="Calibri"/>
                </a:rPr>
                <a:t>Existing Building in Wellington</a:t>
              </a:r>
            </a:p>
          </p:txBody>
        </p:sp>
        <p:sp>
          <p:nvSpPr>
            <p:cNvPr id="5" name="Freeform 4">
              <a:extLst>
                <a:ext uri="{FF2B5EF4-FFF2-40B4-BE49-F238E27FC236}">
                  <a16:creationId xmlns:a16="http://schemas.microsoft.com/office/drawing/2014/main" id="{C3FC2A7A-E903-017A-565F-1494E0825873}"/>
                </a:ext>
              </a:extLst>
            </p:cNvPr>
            <p:cNvSpPr/>
            <p:nvPr/>
          </p:nvSpPr>
          <p:spPr>
            <a:xfrm>
              <a:off x="-279596" y="2032171"/>
              <a:ext cx="758732" cy="7587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5873" cap="flat">
              <a:solidFill>
                <a:srgbClr val="2683C6"/>
              </a:solidFill>
              <a:prstDash val="solid"/>
            </a:ln>
          </p:spPr>
          <p:txBody>
            <a:bodyPr lIns="0" tIns="0" rIns="0" bIns="0"/>
            <a:lstStyle/>
            <a:p>
              <a:endParaRPr lang="en-US"/>
            </a:p>
          </p:txBody>
        </p:sp>
        <p:sp>
          <p:nvSpPr>
            <p:cNvPr id="6" name="Freeform 5">
              <a:extLst>
                <a:ext uri="{FF2B5EF4-FFF2-40B4-BE49-F238E27FC236}">
                  <a16:creationId xmlns:a16="http://schemas.microsoft.com/office/drawing/2014/main" id="{DB2794BD-C936-1E4E-BA9A-EF2E80A7AB2C}"/>
                </a:ext>
              </a:extLst>
            </p:cNvPr>
            <p:cNvSpPr/>
            <p:nvPr/>
          </p:nvSpPr>
          <p:spPr>
            <a:xfrm>
              <a:off x="447763" y="3018681"/>
              <a:ext cx="2523963" cy="606978"/>
            </a:xfrm>
            <a:custGeom>
              <a:avLst/>
              <a:gdLst>
                <a:gd name="f0" fmla="val 10800000"/>
                <a:gd name="f1" fmla="val 5400000"/>
                <a:gd name="f2" fmla="val 180"/>
                <a:gd name="f3" fmla="val w"/>
                <a:gd name="f4" fmla="val h"/>
                <a:gd name="f5" fmla="val 0"/>
                <a:gd name="f6" fmla="val 2523965"/>
                <a:gd name="f7" fmla="val 606983"/>
                <a:gd name="f8" fmla="+- 0 0 -90"/>
                <a:gd name="f9" fmla="*/ f3 1 2523965"/>
                <a:gd name="f10" fmla="*/ f4 1 606983"/>
                <a:gd name="f11" fmla="val f5"/>
                <a:gd name="f12" fmla="val f6"/>
                <a:gd name="f13" fmla="val f7"/>
                <a:gd name="f14" fmla="*/ f8 f0 1"/>
                <a:gd name="f15" fmla="+- f13 0 f11"/>
                <a:gd name="f16" fmla="+- f12 0 f11"/>
                <a:gd name="f17" fmla="*/ f14 1 f2"/>
                <a:gd name="f18" fmla="*/ f16 1 2523965"/>
                <a:gd name="f19" fmla="*/ f15 1 606983"/>
                <a:gd name="f20" fmla="*/ 0 f16 1"/>
                <a:gd name="f21" fmla="*/ 0 f15 1"/>
                <a:gd name="f22" fmla="*/ 2523965 f16 1"/>
                <a:gd name="f23" fmla="*/ 606983 f15 1"/>
                <a:gd name="f24" fmla="+- f17 0 f1"/>
                <a:gd name="f25" fmla="*/ f20 1 2523965"/>
                <a:gd name="f26" fmla="*/ f21 1 606983"/>
                <a:gd name="f27" fmla="*/ f22 1 2523965"/>
                <a:gd name="f28" fmla="*/ f23 1 60698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23965" h="606983">
                  <a:moveTo>
                    <a:pt x="f5" y="f5"/>
                  </a:moveTo>
                  <a:lnTo>
                    <a:pt x="f6" y="f5"/>
                  </a:lnTo>
                  <a:lnTo>
                    <a:pt x="f6" y="f7"/>
                  </a:lnTo>
                  <a:lnTo>
                    <a:pt x="f5" y="f7"/>
                  </a:lnTo>
                  <a:lnTo>
                    <a:pt x="f5" y="f5"/>
                  </a:lnTo>
                  <a:close/>
                </a:path>
              </a:pathLst>
            </a:custGeom>
            <a:solidFill>
              <a:srgbClr val="27CED7"/>
            </a:solidFill>
            <a:ln w="15873" cap="flat">
              <a:solidFill>
                <a:srgbClr val="FFFFFF"/>
              </a:solidFill>
              <a:prstDash val="solid"/>
            </a:ln>
          </p:spPr>
          <p:txBody>
            <a:bodyPr vert="horz" wrap="square" lIns="481797" tIns="38103" rIns="38103" bIns="38103" anchor="ctr" anchorCtr="0" compatLnSpc="1">
              <a:noAutofit/>
            </a:bodyPr>
            <a:lstStyle/>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500" b="0" i="0" u="none" strike="noStrike" kern="1200" cap="none" spc="0" baseline="0">
                  <a:solidFill>
                    <a:srgbClr val="FFFFFF"/>
                  </a:solidFill>
                  <a:uFillTx/>
                  <a:latin typeface="Calibri"/>
                </a:rPr>
                <a:t>Time History SSI Analysis</a:t>
              </a:r>
            </a:p>
          </p:txBody>
        </p:sp>
        <p:sp>
          <p:nvSpPr>
            <p:cNvPr id="7" name="Freeform 6">
              <a:extLst>
                <a:ext uri="{FF2B5EF4-FFF2-40B4-BE49-F238E27FC236}">
                  <a16:creationId xmlns:a16="http://schemas.microsoft.com/office/drawing/2014/main" id="{5DF9FFC4-8364-E524-A0DE-517B704C43CD}"/>
                </a:ext>
              </a:extLst>
            </p:cNvPr>
            <p:cNvSpPr/>
            <p:nvPr/>
          </p:nvSpPr>
          <p:spPr>
            <a:xfrm>
              <a:off x="68397" y="2942804"/>
              <a:ext cx="758732" cy="7587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5873" cap="flat">
              <a:solidFill>
                <a:srgbClr val="27CED7"/>
              </a:solidFill>
              <a:prstDash val="solid"/>
            </a:ln>
          </p:spPr>
          <p:txBody>
            <a:bodyPr lIns="0" tIns="0" rIns="0" bIns="0"/>
            <a:lstStyle/>
            <a:p>
              <a:endParaRPr lang="en-US"/>
            </a:p>
          </p:txBody>
        </p:sp>
        <p:sp>
          <p:nvSpPr>
            <p:cNvPr id="8" name="Freeform 7">
              <a:extLst>
                <a:ext uri="{FF2B5EF4-FFF2-40B4-BE49-F238E27FC236}">
                  <a16:creationId xmlns:a16="http://schemas.microsoft.com/office/drawing/2014/main" id="{FFFA622D-DA21-565C-658B-46FF72ADD1FD}"/>
                </a:ext>
              </a:extLst>
            </p:cNvPr>
            <p:cNvSpPr/>
            <p:nvPr/>
          </p:nvSpPr>
          <p:spPr>
            <a:xfrm>
              <a:off x="447763" y="3929313"/>
              <a:ext cx="2523963" cy="606978"/>
            </a:xfrm>
            <a:custGeom>
              <a:avLst/>
              <a:gdLst>
                <a:gd name="f0" fmla="val 10800000"/>
                <a:gd name="f1" fmla="val 5400000"/>
                <a:gd name="f2" fmla="val 180"/>
                <a:gd name="f3" fmla="val w"/>
                <a:gd name="f4" fmla="val h"/>
                <a:gd name="f5" fmla="val 0"/>
                <a:gd name="f6" fmla="val 2523965"/>
                <a:gd name="f7" fmla="val 606983"/>
                <a:gd name="f8" fmla="+- 0 0 -90"/>
                <a:gd name="f9" fmla="*/ f3 1 2523965"/>
                <a:gd name="f10" fmla="*/ f4 1 606983"/>
                <a:gd name="f11" fmla="val f5"/>
                <a:gd name="f12" fmla="val f6"/>
                <a:gd name="f13" fmla="val f7"/>
                <a:gd name="f14" fmla="*/ f8 f0 1"/>
                <a:gd name="f15" fmla="+- f13 0 f11"/>
                <a:gd name="f16" fmla="+- f12 0 f11"/>
                <a:gd name="f17" fmla="*/ f14 1 f2"/>
                <a:gd name="f18" fmla="*/ f16 1 2523965"/>
                <a:gd name="f19" fmla="*/ f15 1 606983"/>
                <a:gd name="f20" fmla="*/ 0 f16 1"/>
                <a:gd name="f21" fmla="*/ 0 f15 1"/>
                <a:gd name="f22" fmla="*/ 2523965 f16 1"/>
                <a:gd name="f23" fmla="*/ 606983 f15 1"/>
                <a:gd name="f24" fmla="+- f17 0 f1"/>
                <a:gd name="f25" fmla="*/ f20 1 2523965"/>
                <a:gd name="f26" fmla="*/ f21 1 606983"/>
                <a:gd name="f27" fmla="*/ f22 1 2523965"/>
                <a:gd name="f28" fmla="*/ f23 1 60698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23965" h="606983">
                  <a:moveTo>
                    <a:pt x="f5" y="f5"/>
                  </a:moveTo>
                  <a:lnTo>
                    <a:pt x="f6" y="f5"/>
                  </a:lnTo>
                  <a:lnTo>
                    <a:pt x="f6" y="f7"/>
                  </a:lnTo>
                  <a:lnTo>
                    <a:pt x="f5" y="f7"/>
                  </a:lnTo>
                  <a:lnTo>
                    <a:pt x="f5" y="f5"/>
                  </a:lnTo>
                  <a:close/>
                </a:path>
              </a:pathLst>
            </a:custGeom>
            <a:solidFill>
              <a:srgbClr val="42BA97"/>
            </a:solidFill>
            <a:ln w="15873" cap="flat">
              <a:solidFill>
                <a:srgbClr val="FFFFFF"/>
              </a:solidFill>
              <a:prstDash val="solid"/>
            </a:ln>
          </p:spPr>
          <p:txBody>
            <a:bodyPr vert="horz" wrap="square" lIns="481797" tIns="38103" rIns="38103" bIns="38103" anchor="ctr" anchorCtr="0" compatLnSpc="1">
              <a:noAutofit/>
            </a:bodyPr>
            <a:lstStyle/>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500" b="0" i="0" u="none" strike="noStrike" kern="1200" cap="none" spc="0" baseline="0">
                  <a:solidFill>
                    <a:srgbClr val="FFFFFF"/>
                  </a:solidFill>
                  <a:uFillTx/>
                  <a:latin typeface="Calibri"/>
                </a:rPr>
                <a:t>Rocking Problem</a:t>
              </a:r>
            </a:p>
          </p:txBody>
        </p:sp>
        <p:sp>
          <p:nvSpPr>
            <p:cNvPr id="9" name="Freeform 8">
              <a:extLst>
                <a:ext uri="{FF2B5EF4-FFF2-40B4-BE49-F238E27FC236}">
                  <a16:creationId xmlns:a16="http://schemas.microsoft.com/office/drawing/2014/main" id="{3E5A5B40-1FB9-3E58-362D-72EFCBA01F04}"/>
                </a:ext>
              </a:extLst>
            </p:cNvPr>
            <p:cNvSpPr/>
            <p:nvPr/>
          </p:nvSpPr>
          <p:spPr>
            <a:xfrm>
              <a:off x="68397" y="3853437"/>
              <a:ext cx="758732" cy="7587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5873" cap="flat">
              <a:solidFill>
                <a:srgbClr val="42BA97"/>
              </a:solidFill>
              <a:prstDash val="solid"/>
            </a:ln>
          </p:spPr>
          <p:txBody>
            <a:bodyPr lIns="0" tIns="0" rIns="0" bIns="0"/>
            <a:lstStyle/>
            <a:p>
              <a:endParaRPr lang="en-US"/>
            </a:p>
          </p:txBody>
        </p:sp>
        <p:sp>
          <p:nvSpPr>
            <p:cNvPr id="10" name="Freeform 9">
              <a:extLst>
                <a:ext uri="{FF2B5EF4-FFF2-40B4-BE49-F238E27FC236}">
                  <a16:creationId xmlns:a16="http://schemas.microsoft.com/office/drawing/2014/main" id="{BD2490FC-1E0B-0B59-D67F-EC621B0030B7}"/>
                </a:ext>
              </a:extLst>
            </p:cNvPr>
            <p:cNvSpPr/>
            <p:nvPr/>
          </p:nvSpPr>
          <p:spPr>
            <a:xfrm>
              <a:off x="99761" y="4839946"/>
              <a:ext cx="2871965" cy="606978"/>
            </a:xfrm>
            <a:custGeom>
              <a:avLst/>
              <a:gdLst>
                <a:gd name="f0" fmla="val 10800000"/>
                <a:gd name="f1" fmla="val 5400000"/>
                <a:gd name="f2" fmla="val 180"/>
                <a:gd name="f3" fmla="val w"/>
                <a:gd name="f4" fmla="val h"/>
                <a:gd name="f5" fmla="val 0"/>
                <a:gd name="f6" fmla="val 2871963"/>
                <a:gd name="f7" fmla="val 606983"/>
                <a:gd name="f8" fmla="+- 0 0 -90"/>
                <a:gd name="f9" fmla="*/ f3 1 2871963"/>
                <a:gd name="f10" fmla="*/ f4 1 606983"/>
                <a:gd name="f11" fmla="val f5"/>
                <a:gd name="f12" fmla="val f6"/>
                <a:gd name="f13" fmla="val f7"/>
                <a:gd name="f14" fmla="*/ f8 f0 1"/>
                <a:gd name="f15" fmla="+- f13 0 f11"/>
                <a:gd name="f16" fmla="+- f12 0 f11"/>
                <a:gd name="f17" fmla="*/ f14 1 f2"/>
                <a:gd name="f18" fmla="*/ f16 1 2871963"/>
                <a:gd name="f19" fmla="*/ f15 1 606983"/>
                <a:gd name="f20" fmla="*/ 0 f16 1"/>
                <a:gd name="f21" fmla="*/ 0 f15 1"/>
                <a:gd name="f22" fmla="*/ 2871963 f16 1"/>
                <a:gd name="f23" fmla="*/ 606983 f15 1"/>
                <a:gd name="f24" fmla="+- f17 0 f1"/>
                <a:gd name="f25" fmla="*/ f20 1 2871963"/>
                <a:gd name="f26" fmla="*/ f21 1 606983"/>
                <a:gd name="f27" fmla="*/ f22 1 2871963"/>
                <a:gd name="f28" fmla="*/ f23 1 60698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871963" h="606983">
                  <a:moveTo>
                    <a:pt x="f5" y="f5"/>
                  </a:moveTo>
                  <a:lnTo>
                    <a:pt x="f6" y="f5"/>
                  </a:lnTo>
                  <a:lnTo>
                    <a:pt x="f6" y="f7"/>
                  </a:lnTo>
                  <a:lnTo>
                    <a:pt x="f5" y="f7"/>
                  </a:lnTo>
                  <a:lnTo>
                    <a:pt x="f5" y="f5"/>
                  </a:lnTo>
                  <a:close/>
                </a:path>
              </a:pathLst>
            </a:custGeom>
            <a:solidFill>
              <a:srgbClr val="3E8853"/>
            </a:solidFill>
            <a:ln w="15873" cap="flat">
              <a:solidFill>
                <a:srgbClr val="FFFFFF"/>
              </a:solidFill>
              <a:prstDash val="solid"/>
            </a:ln>
          </p:spPr>
          <p:txBody>
            <a:bodyPr vert="horz" wrap="square" lIns="481797" tIns="38103" rIns="38103" bIns="38103" anchor="ctr" anchorCtr="0" compatLnSpc="1">
              <a:noAutofit/>
            </a:bodyPr>
            <a:lstStyle/>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500" b="0" i="0" u="none" strike="noStrike" kern="1200" cap="none" spc="0" baseline="0">
                  <a:solidFill>
                    <a:srgbClr val="FFFFFF"/>
                  </a:solidFill>
                  <a:uFillTx/>
                  <a:latin typeface="Calibri"/>
                </a:rPr>
                <a:t>Checked on 6 modified ground motion for Wellington</a:t>
              </a:r>
            </a:p>
          </p:txBody>
        </p:sp>
        <p:sp>
          <p:nvSpPr>
            <p:cNvPr id="11" name="Freeform 10">
              <a:extLst>
                <a:ext uri="{FF2B5EF4-FFF2-40B4-BE49-F238E27FC236}">
                  <a16:creationId xmlns:a16="http://schemas.microsoft.com/office/drawing/2014/main" id="{489CE5F4-3183-2B55-6669-97269EC22889}"/>
                </a:ext>
              </a:extLst>
            </p:cNvPr>
            <p:cNvSpPr/>
            <p:nvPr/>
          </p:nvSpPr>
          <p:spPr>
            <a:xfrm>
              <a:off x="-279596" y="4764069"/>
              <a:ext cx="758732" cy="7587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5873" cap="flat">
              <a:solidFill>
                <a:srgbClr val="3E8853"/>
              </a:solidFill>
              <a:prstDash val="solid"/>
            </a:ln>
          </p:spPr>
          <p:txBody>
            <a:bodyPr lIns="0" tIns="0" rIns="0" bIns="0"/>
            <a:lstStyle/>
            <a:p>
              <a:endParaRPr lang="en-US"/>
            </a:p>
          </p:txBody>
        </p:sp>
      </p:grpSp>
      <p:sp>
        <p:nvSpPr>
          <p:cNvPr id="12" name="Title 1">
            <a:extLst>
              <a:ext uri="{FF2B5EF4-FFF2-40B4-BE49-F238E27FC236}">
                <a16:creationId xmlns:a16="http://schemas.microsoft.com/office/drawing/2014/main" id="{0342E62F-8E2B-E051-C9DD-E8C9069381EC}"/>
              </a:ext>
            </a:extLst>
          </p:cNvPr>
          <p:cNvSpPr txBox="1">
            <a:spLocks noGrp="1"/>
          </p:cNvSpPr>
          <p:nvPr>
            <p:ph type="title"/>
          </p:nvPr>
        </p:nvSpPr>
        <p:spPr>
          <a:xfrm>
            <a:off x="1066800" y="133310"/>
            <a:ext cx="10058400" cy="702405"/>
          </a:xfrm>
          <a:prstGeom prst="rect">
            <a:avLst/>
          </a:prstGeom>
          <a:noFill/>
          <a:ln>
            <a:noFill/>
          </a:ln>
        </p:spPr>
        <p:txBody>
          <a:bodyPr vert="horz" wrap="square" lIns="91440" tIns="45720" rIns="91440" bIns="45720" anchor="b" anchorCtr="0" compatLnSpc="1">
            <a:normAutofit fontScale="90000"/>
          </a:bodyPr>
          <a:lstStyle/>
          <a:p>
            <a:pPr lvl="0"/>
            <a:r>
              <a:rPr lang="en-NZ"/>
              <a:t>Case Study-Sanctum Apartment</a:t>
            </a:r>
          </a:p>
        </p:txBody>
      </p:sp>
      <p:pic>
        <p:nvPicPr>
          <p:cNvPr id="14" name="mag3 web">
            <a:hlinkClick r:id="" action="ppaction://media"/>
            <a:extLst>
              <a:ext uri="{FF2B5EF4-FFF2-40B4-BE49-F238E27FC236}">
                <a16:creationId xmlns:a16="http://schemas.microsoft.com/office/drawing/2014/main" id="{D7DA88FB-35AC-FA81-3ED5-97FBE1CD2AE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71726" y="1120679"/>
            <a:ext cx="9011236" cy="5070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590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4"/>
                </p:tgtEl>
              </p:cMediaNode>
            </p:vide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4"/>
                                        </p:tgtEl>
                                      </p:cBhvr>
                                    </p:cmd>
                                  </p:childTnLst>
                                </p:cTn>
                              </p:par>
                            </p:childTnLst>
                          </p:cTn>
                        </p:par>
                      </p:childTnLst>
                    </p:cTn>
                  </p:par>
                </p:childTnLst>
              </p:cTn>
              <p:nextCondLst>
                <p:cond evt="onClick" delay="0">
                  <p:tgtEl>
                    <p:spTgt spid="14"/>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9" descr="A multicolored structure with four legs&#10;&#10;Description automatically generated">
            <a:extLst>
              <a:ext uri="{FF2B5EF4-FFF2-40B4-BE49-F238E27FC236}">
                <a16:creationId xmlns:a16="http://schemas.microsoft.com/office/drawing/2014/main" id="{552CAA89-375C-9DF3-B057-79E06F921D3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724037" y="1224975"/>
            <a:ext cx="1750289" cy="3023747"/>
          </a:xfrm>
          <a:prstGeom prst="rect">
            <a:avLst/>
          </a:prstGeom>
          <a:noFill/>
          <a:ln cap="flat">
            <a:noFill/>
          </a:ln>
        </p:spPr>
      </p:pic>
      <p:sp>
        <p:nvSpPr>
          <p:cNvPr id="3" name="Title 1">
            <a:extLst>
              <a:ext uri="{FF2B5EF4-FFF2-40B4-BE49-F238E27FC236}">
                <a16:creationId xmlns:a16="http://schemas.microsoft.com/office/drawing/2014/main" id="{81A8A696-39BC-914E-9EA5-596945569223}"/>
              </a:ext>
            </a:extLst>
          </p:cNvPr>
          <p:cNvSpPr txBox="1">
            <a:spLocks noGrp="1"/>
          </p:cNvSpPr>
          <p:nvPr>
            <p:ph type="title"/>
          </p:nvPr>
        </p:nvSpPr>
        <p:spPr>
          <a:xfrm>
            <a:off x="1097280" y="286600"/>
            <a:ext cx="10058400" cy="774441"/>
          </a:xfrm>
          <a:prstGeom prst="rect">
            <a:avLst/>
          </a:prstGeom>
          <a:noFill/>
          <a:ln>
            <a:noFill/>
          </a:ln>
        </p:spPr>
        <p:txBody>
          <a:bodyPr vert="horz" wrap="square" lIns="91440" tIns="45720" rIns="91440" bIns="45720" anchor="b" anchorCtr="0" compatLnSpc="1">
            <a:normAutofit/>
          </a:bodyPr>
          <a:lstStyle/>
          <a:p>
            <a:pPr lvl="0"/>
            <a:r>
              <a:rPr lang="en-NZ"/>
              <a:t>Case Study-Garrett Street</a:t>
            </a:r>
          </a:p>
        </p:txBody>
      </p:sp>
      <p:pic>
        <p:nvPicPr>
          <p:cNvPr id="4" name="Content Placeholder 7" descr="A colorful structure on a red and blue square&#10;&#10;Description automatically generated">
            <a:extLst>
              <a:ext uri="{FF2B5EF4-FFF2-40B4-BE49-F238E27FC236}">
                <a16:creationId xmlns:a16="http://schemas.microsoft.com/office/drawing/2014/main" id="{6E6E06E7-39AA-5C50-2672-9A8BAFBF869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l="15065" r="19590"/>
          <a:stretch>
            <a:fillRect/>
          </a:stretch>
        </p:blipFill>
        <p:spPr>
          <a:xfrm>
            <a:off x="3697312" y="4181871"/>
            <a:ext cx="3325087" cy="2099773"/>
          </a:xfrm>
          <a:prstGeom prst="rect">
            <a:avLst/>
          </a:prstGeom>
          <a:noFill/>
          <a:ln>
            <a:noFill/>
          </a:ln>
        </p:spPr>
      </p:pic>
      <p:pic>
        <p:nvPicPr>
          <p:cNvPr id="5" name="Picture 11" descr="A rainbow colored wooden chair&#10;&#10;Description automatically generated">
            <a:extLst>
              <a:ext uri="{FF2B5EF4-FFF2-40B4-BE49-F238E27FC236}">
                <a16:creationId xmlns:a16="http://schemas.microsoft.com/office/drawing/2014/main" id="{CDFB18CA-9A91-18CB-7CC1-CA9C9312D64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24696" y="1459309"/>
            <a:ext cx="5073356" cy="2099773"/>
          </a:xfrm>
          <a:prstGeom prst="rect">
            <a:avLst/>
          </a:prstGeom>
          <a:noFill/>
          <a:ln cap="flat">
            <a:noFill/>
          </a:ln>
        </p:spPr>
      </p:pic>
      <p:pic>
        <p:nvPicPr>
          <p:cNvPr id="6" name="Picture 13" descr="A rainbow colored chair on a green surface&#10;&#10;Description automatically generated">
            <a:extLst>
              <a:ext uri="{FF2B5EF4-FFF2-40B4-BE49-F238E27FC236}">
                <a16:creationId xmlns:a16="http://schemas.microsoft.com/office/drawing/2014/main" id="{95C5ED6A-D15C-2EAA-09A8-A3908E8189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4696" y="4009881"/>
            <a:ext cx="5073356" cy="2099773"/>
          </a:xfrm>
          <a:prstGeom prst="rect">
            <a:avLst/>
          </a:prstGeom>
          <a:noFill/>
          <a:ln cap="flat">
            <a:noFill/>
          </a:ln>
        </p:spPr>
      </p:pic>
      <p:sp>
        <p:nvSpPr>
          <p:cNvPr id="7" name="TextBox 14">
            <a:extLst>
              <a:ext uri="{FF2B5EF4-FFF2-40B4-BE49-F238E27FC236}">
                <a16:creationId xmlns:a16="http://schemas.microsoft.com/office/drawing/2014/main" id="{5619CDBD-1F69-6F9C-B46D-707D8484ADC6}"/>
              </a:ext>
            </a:extLst>
          </p:cNvPr>
          <p:cNvSpPr txBox="1"/>
          <p:nvPr/>
        </p:nvSpPr>
        <p:spPr>
          <a:xfrm>
            <a:off x="372224" y="2116150"/>
            <a:ext cx="3325087" cy="1477332"/>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Seismic Strengthening and adding new storey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Optimising piles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Extracting shears and moments on piles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12" descr="A multicolored building with a heat map with Crust in the background&#10;&#10;Description automatically generated with medium confidence">
            <a:extLst>
              <a:ext uri="{FF2B5EF4-FFF2-40B4-BE49-F238E27FC236}">
                <a16:creationId xmlns:a16="http://schemas.microsoft.com/office/drawing/2014/main" id="{5F77F380-5862-ECDC-5171-C2C9FBC6B989}"/>
              </a:ext>
            </a:extLst>
          </p:cNvPr>
          <p:cNvPicPr>
            <a:picLocks noChangeAspect="1"/>
          </p:cNvPicPr>
          <p:nvPr/>
        </p:nvPicPr>
        <p:blipFill>
          <a:blip r:embed="rId2" cstate="email">
            <a:extLst>
              <a:ext uri="{28A0092B-C50C-407E-A947-70E740481C1C}">
                <a14:useLocalDpi xmlns:a14="http://schemas.microsoft.com/office/drawing/2010/main"/>
              </a:ext>
            </a:extLst>
          </a:blip>
          <a:srcRect r="20395"/>
          <a:stretch>
            <a:fillRect/>
          </a:stretch>
        </p:blipFill>
        <p:spPr>
          <a:xfrm>
            <a:off x="4550045" y="1701204"/>
            <a:ext cx="3803154" cy="1974482"/>
          </a:xfrm>
          <a:prstGeom prst="rect">
            <a:avLst/>
          </a:prstGeom>
          <a:noFill/>
          <a:ln cap="flat">
            <a:noFill/>
          </a:ln>
        </p:spPr>
      </p:pic>
      <p:pic>
        <p:nvPicPr>
          <p:cNvPr id="3" name="Content Placeholder 8" descr="A computer generated image of a box&#10;&#10;Description automatically generated">
            <a:extLst>
              <a:ext uri="{FF2B5EF4-FFF2-40B4-BE49-F238E27FC236}">
                <a16:creationId xmlns:a16="http://schemas.microsoft.com/office/drawing/2014/main" id="{98DEE597-76D0-B5C0-852E-0BCB980C2E0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23597" y="3675686"/>
            <a:ext cx="5829610" cy="2412772"/>
          </a:xfrm>
          <a:prstGeom prst="rect">
            <a:avLst/>
          </a:prstGeom>
          <a:noFill/>
          <a:ln>
            <a:noFill/>
          </a:ln>
        </p:spPr>
      </p:pic>
      <p:sp>
        <p:nvSpPr>
          <p:cNvPr id="4" name="Title 1">
            <a:extLst>
              <a:ext uri="{FF2B5EF4-FFF2-40B4-BE49-F238E27FC236}">
                <a16:creationId xmlns:a16="http://schemas.microsoft.com/office/drawing/2014/main" id="{8A751A30-4C4B-421E-741F-59D3013E755B}"/>
              </a:ext>
            </a:extLst>
          </p:cNvPr>
          <p:cNvSpPr txBox="1">
            <a:spLocks noGrp="1"/>
          </p:cNvSpPr>
          <p:nvPr>
            <p:ph type="title"/>
          </p:nvPr>
        </p:nvSpPr>
        <p:spPr>
          <a:xfrm>
            <a:off x="1097280" y="286600"/>
            <a:ext cx="10058400" cy="774441"/>
          </a:xfrm>
          <a:prstGeom prst="rect">
            <a:avLst/>
          </a:prstGeom>
          <a:noFill/>
          <a:ln>
            <a:noFill/>
          </a:ln>
        </p:spPr>
        <p:txBody>
          <a:bodyPr vert="horz" wrap="square" lIns="91440" tIns="45720" rIns="91440" bIns="45720" anchor="b" anchorCtr="0" compatLnSpc="1">
            <a:normAutofit/>
          </a:bodyPr>
          <a:lstStyle/>
          <a:p>
            <a:pPr lvl="0"/>
            <a:r>
              <a:rPr lang="en-NZ"/>
              <a:t>Case Study-MK House</a:t>
            </a:r>
          </a:p>
        </p:txBody>
      </p:sp>
      <p:sp>
        <p:nvSpPr>
          <p:cNvPr id="5" name="TextBox 14">
            <a:extLst>
              <a:ext uri="{FF2B5EF4-FFF2-40B4-BE49-F238E27FC236}">
                <a16:creationId xmlns:a16="http://schemas.microsoft.com/office/drawing/2014/main" id="{11A93425-B815-F442-7A70-78D4575CDF86}"/>
              </a:ext>
            </a:extLst>
          </p:cNvPr>
          <p:cNvSpPr txBox="1"/>
          <p:nvPr/>
        </p:nvSpPr>
        <p:spPr>
          <a:xfrm>
            <a:off x="498759" y="1890842"/>
            <a:ext cx="3712683" cy="203132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Seismic Strengthening of 27 storey building </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Nonlinear Time History Analysis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By determining of distribution of soil subgrade reaction modulus, strengthening to the  foundation has been eliminated</a:t>
            </a:r>
          </a:p>
        </p:txBody>
      </p:sp>
      <p:pic>
        <p:nvPicPr>
          <p:cNvPr id="6" name="Picture 16" descr="A computer screen shot of a computer&#10;&#10;Description automatically generated">
            <a:extLst>
              <a:ext uri="{FF2B5EF4-FFF2-40B4-BE49-F238E27FC236}">
                <a16:creationId xmlns:a16="http://schemas.microsoft.com/office/drawing/2014/main" id="{E47A5D9C-F524-CCA3-3C49-FF9851420FE3}"/>
              </a:ext>
            </a:extLst>
          </p:cNvPr>
          <p:cNvPicPr>
            <a:picLocks noChangeAspect="1"/>
          </p:cNvPicPr>
          <p:nvPr/>
        </p:nvPicPr>
        <p:blipFill>
          <a:blip r:embed="rId4" cstate="email">
            <a:extLst>
              <a:ext uri="{28A0092B-C50C-407E-A947-70E740481C1C}">
                <a14:useLocalDpi xmlns:a14="http://schemas.microsoft.com/office/drawing/2010/main"/>
              </a:ext>
            </a:extLst>
          </a:blip>
          <a:srcRect l="-106" t="-770" r="22344" b="770"/>
          <a:stretch>
            <a:fillRect/>
          </a:stretch>
        </p:blipFill>
        <p:spPr>
          <a:xfrm>
            <a:off x="8392573" y="4054760"/>
            <a:ext cx="3827138" cy="2033698"/>
          </a:xfrm>
          <a:prstGeom prst="rect">
            <a:avLst/>
          </a:prstGeom>
          <a:noFill/>
          <a:ln cap="flat">
            <a:noFill/>
          </a:ln>
        </p:spPr>
      </p:pic>
      <p:pic>
        <p:nvPicPr>
          <p:cNvPr id="7" name="Picture 18" descr="A multicolored cube on a box&#10;&#10;Description automatically generated">
            <a:extLst>
              <a:ext uri="{FF2B5EF4-FFF2-40B4-BE49-F238E27FC236}">
                <a16:creationId xmlns:a16="http://schemas.microsoft.com/office/drawing/2014/main" id="{1BDBE98A-332E-E4EE-F843-0A96E8E3CC53}"/>
              </a:ext>
            </a:extLst>
          </p:cNvPr>
          <p:cNvPicPr>
            <a:picLocks noChangeAspect="1"/>
          </p:cNvPicPr>
          <p:nvPr/>
        </p:nvPicPr>
        <p:blipFill>
          <a:blip r:embed="rId5" cstate="email">
            <a:extLst>
              <a:ext uri="{28A0092B-C50C-407E-A947-70E740481C1C}">
                <a14:useLocalDpi xmlns:a14="http://schemas.microsoft.com/office/drawing/2010/main"/>
              </a:ext>
            </a:extLst>
          </a:blip>
          <a:srcRect l="-7833" t="1836" r="21089" b="-1836"/>
          <a:stretch>
            <a:fillRect/>
          </a:stretch>
        </p:blipFill>
        <p:spPr>
          <a:xfrm>
            <a:off x="8023814" y="1732495"/>
            <a:ext cx="4141756" cy="197448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11858E7-1ACA-5685-9F5E-9B3965035F5F}"/>
              </a:ext>
            </a:extLst>
          </p:cNvPr>
          <p:cNvPicPr>
            <a:picLocks noChangeAspect="1"/>
          </p:cNvPicPr>
          <p:nvPr/>
        </p:nvPicPr>
        <p:blipFill>
          <a:blip r:embed="rId2" cstate="email">
            <a:extLst>
              <a:ext uri="{28A0092B-C50C-407E-A947-70E740481C1C}">
                <a14:useLocalDpi xmlns:a14="http://schemas.microsoft.com/office/drawing/2010/main"/>
              </a:ext>
            </a:extLst>
          </a:blip>
          <a:srcRect r="21449"/>
          <a:stretch>
            <a:fillRect/>
          </a:stretch>
        </p:blipFill>
        <p:spPr>
          <a:xfrm>
            <a:off x="3942517" y="3732023"/>
            <a:ext cx="4073240" cy="2500216"/>
          </a:xfrm>
          <a:prstGeom prst="rect">
            <a:avLst/>
          </a:prstGeom>
          <a:noFill/>
          <a:ln cap="flat">
            <a:noFill/>
          </a:ln>
        </p:spPr>
      </p:pic>
      <p:pic>
        <p:nvPicPr>
          <p:cNvPr id="3" name="Picture 5">
            <a:extLst>
              <a:ext uri="{FF2B5EF4-FFF2-40B4-BE49-F238E27FC236}">
                <a16:creationId xmlns:a16="http://schemas.microsoft.com/office/drawing/2014/main" id="{61DA49CD-272F-6221-A7E6-4F34C01DECBD}"/>
              </a:ext>
            </a:extLst>
          </p:cNvPr>
          <p:cNvPicPr>
            <a:picLocks noChangeAspect="1"/>
          </p:cNvPicPr>
          <p:nvPr/>
        </p:nvPicPr>
        <p:blipFill>
          <a:blip r:embed="rId3" cstate="email">
            <a:extLst>
              <a:ext uri="{28A0092B-C50C-407E-A947-70E740481C1C}">
                <a14:useLocalDpi xmlns:a14="http://schemas.microsoft.com/office/drawing/2010/main"/>
              </a:ext>
            </a:extLst>
          </a:blip>
          <a:srcRect l="5250" r="18738"/>
          <a:stretch>
            <a:fillRect/>
          </a:stretch>
        </p:blipFill>
        <p:spPr>
          <a:xfrm>
            <a:off x="5452228" y="969181"/>
            <a:ext cx="3503432" cy="2222366"/>
          </a:xfrm>
          <a:prstGeom prst="rect">
            <a:avLst/>
          </a:prstGeom>
          <a:noFill/>
          <a:ln cap="flat">
            <a:noFill/>
          </a:ln>
        </p:spPr>
      </p:pic>
      <p:sp>
        <p:nvSpPr>
          <p:cNvPr id="4" name="Title 1">
            <a:extLst>
              <a:ext uri="{FF2B5EF4-FFF2-40B4-BE49-F238E27FC236}">
                <a16:creationId xmlns:a16="http://schemas.microsoft.com/office/drawing/2014/main" id="{7AA75ADC-9D42-225A-E162-98DBC95CBA8B}"/>
              </a:ext>
            </a:extLst>
          </p:cNvPr>
          <p:cNvSpPr txBox="1">
            <a:spLocks noGrp="1"/>
          </p:cNvSpPr>
          <p:nvPr>
            <p:ph type="title"/>
          </p:nvPr>
        </p:nvSpPr>
        <p:spPr>
          <a:xfrm>
            <a:off x="1097280" y="286600"/>
            <a:ext cx="10058400" cy="774441"/>
          </a:xfrm>
          <a:prstGeom prst="rect">
            <a:avLst/>
          </a:prstGeom>
          <a:noFill/>
          <a:ln>
            <a:noFill/>
          </a:ln>
        </p:spPr>
        <p:txBody>
          <a:bodyPr vert="horz" wrap="square" lIns="91440" tIns="45720" rIns="91440" bIns="45720" anchor="b" anchorCtr="0" compatLnSpc="1">
            <a:normAutofit/>
          </a:bodyPr>
          <a:lstStyle/>
          <a:p>
            <a:pPr lvl="0"/>
            <a:r>
              <a:rPr lang="en-NZ"/>
              <a:t>Case Study-Waste Water Treatment plant</a:t>
            </a:r>
          </a:p>
        </p:txBody>
      </p:sp>
      <p:sp>
        <p:nvSpPr>
          <p:cNvPr id="5" name="TextBox 14">
            <a:extLst>
              <a:ext uri="{FF2B5EF4-FFF2-40B4-BE49-F238E27FC236}">
                <a16:creationId xmlns:a16="http://schemas.microsoft.com/office/drawing/2014/main" id="{093CEBEB-371A-3CAA-96A3-E9CD592ADF0E}"/>
              </a:ext>
            </a:extLst>
          </p:cNvPr>
          <p:cNvSpPr txBox="1"/>
          <p:nvPr/>
        </p:nvSpPr>
        <p:spPr>
          <a:xfrm>
            <a:off x="572121" y="2179783"/>
            <a:ext cx="3325087" cy="1754322"/>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Optimising the foundation design and number of piles using SSI</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NZ" sz="1800" b="0" i="0" u="none" strike="noStrike" kern="1200" cap="none" spc="0" baseline="0">
              <a:solidFill>
                <a:srgbClr val="000000"/>
              </a:solidFill>
              <a:uFillTx/>
              <a:latin typeface="Calibri"/>
            </a:endParaRP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Original Pile Depth: 30m</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Optimised Depth: 16m</a:t>
            </a:r>
          </a:p>
        </p:txBody>
      </p:sp>
      <p:pic>
        <p:nvPicPr>
          <p:cNvPr id="6" name="Content Placeholder 7">
            <a:extLst>
              <a:ext uri="{FF2B5EF4-FFF2-40B4-BE49-F238E27FC236}">
                <a16:creationId xmlns:a16="http://schemas.microsoft.com/office/drawing/2014/main" id="{860C39E3-CBF4-AA34-3977-A370BEC521D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rcRect r="38514"/>
          <a:stretch>
            <a:fillRect/>
          </a:stretch>
        </p:blipFill>
        <p:spPr>
          <a:xfrm>
            <a:off x="8015749" y="3191548"/>
            <a:ext cx="3953262" cy="3101809"/>
          </a:xfrm>
          <a:prstGeom prst="rect">
            <a:avLst/>
          </a:prstGeom>
          <a:noFill/>
          <a:ln>
            <a:noFill/>
          </a:ln>
        </p:spPr>
      </p:pic>
      <p:pic>
        <p:nvPicPr>
          <p:cNvPr id="7" name="Picture 9">
            <a:extLst>
              <a:ext uri="{FF2B5EF4-FFF2-40B4-BE49-F238E27FC236}">
                <a16:creationId xmlns:a16="http://schemas.microsoft.com/office/drawing/2014/main" id="{D0EBB83F-A15E-CBD0-4A82-EAC7ED2208C0}"/>
              </a:ext>
            </a:extLst>
          </p:cNvPr>
          <p:cNvPicPr>
            <a:picLocks noChangeAspect="1"/>
          </p:cNvPicPr>
          <p:nvPr/>
        </p:nvPicPr>
        <p:blipFill>
          <a:blip r:embed="rId5" cstate="email">
            <a:extLst>
              <a:ext uri="{28A0092B-C50C-407E-A947-70E740481C1C}">
                <a14:useLocalDpi xmlns:a14="http://schemas.microsoft.com/office/drawing/2010/main"/>
              </a:ext>
            </a:extLst>
          </a:blip>
          <a:srcRect l="16579" r="28257"/>
          <a:stretch>
            <a:fillRect/>
          </a:stretch>
        </p:blipFill>
        <p:spPr>
          <a:xfrm>
            <a:off x="9334350" y="969181"/>
            <a:ext cx="2540523" cy="2222366"/>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1A76-F010-5B3C-747F-24630200173D}"/>
              </a:ext>
            </a:extLst>
          </p:cNvPr>
          <p:cNvSpPr txBox="1">
            <a:spLocks noGrp="1"/>
          </p:cNvSpPr>
          <p:nvPr>
            <p:ph type="title"/>
          </p:nvPr>
        </p:nvSpPr>
        <p:spPr>
          <a:xfrm>
            <a:off x="1097280" y="286600"/>
            <a:ext cx="10058400" cy="774441"/>
          </a:xfrm>
          <a:prstGeom prst="rect">
            <a:avLst/>
          </a:prstGeom>
          <a:noFill/>
          <a:ln>
            <a:noFill/>
          </a:ln>
        </p:spPr>
        <p:txBody>
          <a:bodyPr vert="horz" wrap="square" lIns="91440" tIns="45720" rIns="91440" bIns="45720" anchor="b" anchorCtr="0" compatLnSpc="1">
            <a:noAutofit/>
          </a:bodyPr>
          <a:lstStyle/>
          <a:p>
            <a:pPr lvl="0"/>
            <a:r>
              <a:rPr lang="en-NZ" sz="3600"/>
              <a:t>Future Directions: Modelling Liquefaction in SSI Analysis</a:t>
            </a:r>
          </a:p>
        </p:txBody>
      </p:sp>
      <p:grpSp>
        <p:nvGrpSpPr>
          <p:cNvPr id="3" name="Diagram 4">
            <a:extLst>
              <a:ext uri="{FF2B5EF4-FFF2-40B4-BE49-F238E27FC236}">
                <a16:creationId xmlns:a16="http://schemas.microsoft.com/office/drawing/2014/main" id="{1FEC3F59-E3DE-5991-C5C8-431BC5B1B868}"/>
              </a:ext>
            </a:extLst>
          </p:cNvPr>
          <p:cNvGrpSpPr/>
          <p:nvPr/>
        </p:nvGrpSpPr>
        <p:grpSpPr>
          <a:xfrm>
            <a:off x="634520" y="1323703"/>
            <a:ext cx="5783534" cy="4857576"/>
            <a:chOff x="634520" y="1323703"/>
            <a:chExt cx="5783534" cy="4857576"/>
          </a:xfrm>
        </p:grpSpPr>
        <p:sp>
          <p:nvSpPr>
            <p:cNvPr id="4" name="Freeform 3">
              <a:extLst>
                <a:ext uri="{FF2B5EF4-FFF2-40B4-BE49-F238E27FC236}">
                  <a16:creationId xmlns:a16="http://schemas.microsoft.com/office/drawing/2014/main" id="{9E77E21E-3B8D-F3FD-0AED-962E71F439A9}"/>
                </a:ext>
              </a:extLst>
            </p:cNvPr>
            <p:cNvSpPr/>
            <p:nvPr/>
          </p:nvSpPr>
          <p:spPr>
            <a:xfrm>
              <a:off x="634520" y="1855061"/>
              <a:ext cx="5783534" cy="1672647"/>
            </a:xfrm>
            <a:custGeom>
              <a:avLst/>
              <a:gdLst>
                <a:gd name="f0" fmla="val 10800000"/>
                <a:gd name="f1" fmla="val 5400000"/>
                <a:gd name="f2" fmla="val 180"/>
                <a:gd name="f3" fmla="val w"/>
                <a:gd name="f4" fmla="val h"/>
                <a:gd name="f5" fmla="val 0"/>
                <a:gd name="f6" fmla="val 5783532"/>
                <a:gd name="f7" fmla="val 1672650"/>
                <a:gd name="f8" fmla="+- 0 0 -90"/>
                <a:gd name="f9" fmla="*/ f3 1 5783532"/>
                <a:gd name="f10" fmla="*/ f4 1 1672650"/>
                <a:gd name="f11" fmla="val f5"/>
                <a:gd name="f12" fmla="val f6"/>
                <a:gd name="f13" fmla="val f7"/>
                <a:gd name="f14" fmla="*/ f8 f0 1"/>
                <a:gd name="f15" fmla="+- f13 0 f11"/>
                <a:gd name="f16" fmla="+- f12 0 f11"/>
                <a:gd name="f17" fmla="*/ f14 1 f2"/>
                <a:gd name="f18" fmla="*/ f16 1 5783532"/>
                <a:gd name="f19" fmla="*/ f15 1 1672650"/>
                <a:gd name="f20" fmla="*/ 0 f16 1"/>
                <a:gd name="f21" fmla="*/ 0 f15 1"/>
                <a:gd name="f22" fmla="*/ 5783532 f16 1"/>
                <a:gd name="f23" fmla="*/ 1672650 f15 1"/>
                <a:gd name="f24" fmla="+- f17 0 f1"/>
                <a:gd name="f25" fmla="*/ f20 1 5783532"/>
                <a:gd name="f26" fmla="*/ f21 1 1672650"/>
                <a:gd name="f27" fmla="*/ f22 1 5783532"/>
                <a:gd name="f28" fmla="*/ f23 1 167265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5783532" h="1672650">
                  <a:moveTo>
                    <a:pt x="f5" y="f5"/>
                  </a:moveTo>
                  <a:lnTo>
                    <a:pt x="f6" y="f5"/>
                  </a:lnTo>
                  <a:lnTo>
                    <a:pt x="f6" y="f7"/>
                  </a:lnTo>
                  <a:lnTo>
                    <a:pt x="f5" y="f7"/>
                  </a:lnTo>
                  <a:lnTo>
                    <a:pt x="f5" y="f5"/>
                  </a:lnTo>
                  <a:close/>
                </a:path>
              </a:pathLst>
            </a:custGeom>
            <a:solidFill>
              <a:srgbClr val="FFFFFF">
                <a:alpha val="90000"/>
              </a:srgbClr>
            </a:solidFill>
            <a:ln w="15873" cap="flat">
              <a:solidFill>
                <a:srgbClr val="2683C6"/>
              </a:solidFill>
              <a:prstDash val="solid"/>
            </a:ln>
          </p:spPr>
          <p:txBody>
            <a:bodyPr vert="horz" wrap="square" lIns="448869" tIns="749808" rIns="448869" bIns="85340" anchor="t" anchorCtr="0" compatLnSpc="1">
              <a:noAutofit/>
            </a:bodyPr>
            <a:lstStyle/>
            <a:p>
              <a:pPr marL="114300" marR="0" lvl="1"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Our next ambitious milestone aims to integrate dynamic soil constitutive models into ABAQUS, enhancing our approach to liquefaction analysis. Current methods predominantly serve as indicators for the likelihood of liquefaction occurrence; however, they often overlook the residual strength of soil post-liquefaction.</a:t>
              </a:r>
              <a:endParaRPr lang="en-NZ" sz="1200" b="0" i="0" u="none" strike="noStrike" kern="1200" cap="none" spc="0" baseline="0">
                <a:solidFill>
                  <a:srgbClr val="000000"/>
                </a:solidFill>
                <a:uFillTx/>
                <a:latin typeface="Calibri"/>
              </a:endParaRPr>
            </a:p>
          </p:txBody>
        </p:sp>
        <p:sp>
          <p:nvSpPr>
            <p:cNvPr id="5" name="Freeform 4">
              <a:extLst>
                <a:ext uri="{FF2B5EF4-FFF2-40B4-BE49-F238E27FC236}">
                  <a16:creationId xmlns:a16="http://schemas.microsoft.com/office/drawing/2014/main" id="{ECD55327-511C-8DA0-51FC-622980CDFD84}"/>
                </a:ext>
              </a:extLst>
            </p:cNvPr>
            <p:cNvSpPr/>
            <p:nvPr/>
          </p:nvSpPr>
          <p:spPr>
            <a:xfrm>
              <a:off x="923699" y="1323703"/>
              <a:ext cx="4048469" cy="1062715"/>
            </a:xfrm>
            <a:custGeom>
              <a:avLst/>
              <a:gdLst>
                <a:gd name="f0" fmla="val 10800000"/>
                <a:gd name="f1" fmla="val 5400000"/>
                <a:gd name="f2" fmla="val 180"/>
                <a:gd name="f3" fmla="val w"/>
                <a:gd name="f4" fmla="val h"/>
                <a:gd name="f5" fmla="val 0"/>
                <a:gd name="f6" fmla="val 4048472"/>
                <a:gd name="f7" fmla="val 1062720"/>
                <a:gd name="f8" fmla="val 177124"/>
                <a:gd name="f9" fmla="val 79301"/>
                <a:gd name="f10" fmla="val 3871348"/>
                <a:gd name="f11" fmla="val 3969171"/>
                <a:gd name="f12" fmla="val 885596"/>
                <a:gd name="f13" fmla="val 983419"/>
                <a:gd name="f14" fmla="+- 0 0 -90"/>
                <a:gd name="f15" fmla="*/ f3 1 4048472"/>
                <a:gd name="f16" fmla="*/ f4 1 1062720"/>
                <a:gd name="f17" fmla="val f5"/>
                <a:gd name="f18" fmla="val f6"/>
                <a:gd name="f19" fmla="val f7"/>
                <a:gd name="f20" fmla="*/ f14 f0 1"/>
                <a:gd name="f21" fmla="+- f19 0 f17"/>
                <a:gd name="f22" fmla="+- f18 0 f17"/>
                <a:gd name="f23" fmla="*/ f20 1 f2"/>
                <a:gd name="f24" fmla="*/ f22 1 4048472"/>
                <a:gd name="f25" fmla="*/ f21 1 1062720"/>
                <a:gd name="f26" fmla="*/ 0 f22 1"/>
                <a:gd name="f27" fmla="*/ 177124 f21 1"/>
                <a:gd name="f28" fmla="*/ 177124 f22 1"/>
                <a:gd name="f29" fmla="*/ 0 f21 1"/>
                <a:gd name="f30" fmla="*/ 3871348 f22 1"/>
                <a:gd name="f31" fmla="*/ 4048472 f22 1"/>
                <a:gd name="f32" fmla="*/ 885596 f21 1"/>
                <a:gd name="f33" fmla="*/ 1062720 f21 1"/>
                <a:gd name="f34" fmla="+- f23 0 f1"/>
                <a:gd name="f35" fmla="*/ f26 1 4048472"/>
                <a:gd name="f36" fmla="*/ f27 1 1062720"/>
                <a:gd name="f37" fmla="*/ f28 1 4048472"/>
                <a:gd name="f38" fmla="*/ f29 1 1062720"/>
                <a:gd name="f39" fmla="*/ f30 1 4048472"/>
                <a:gd name="f40" fmla="*/ f31 1 4048472"/>
                <a:gd name="f41" fmla="*/ f32 1 1062720"/>
                <a:gd name="f42" fmla="*/ f33 1 106272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048472" h="10627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15873" cap="flat">
              <a:solidFill>
                <a:srgbClr val="FFFFFF"/>
              </a:solidFill>
              <a:prstDash val="solid"/>
            </a:ln>
          </p:spPr>
          <p:txBody>
            <a:bodyPr vert="horz" wrap="square" lIns="204898" tIns="51873" rIns="204898" bIns="51873"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Expanding the Horizon of SSI with Advanced Liquefaction Modeling</a:t>
              </a:r>
              <a:endParaRPr lang="en-NZ" sz="1400" b="0" i="0" u="none" strike="noStrike" kern="1200" cap="none" spc="0" baseline="0">
                <a:solidFill>
                  <a:srgbClr val="FFFFFF"/>
                </a:solidFill>
                <a:uFillTx/>
                <a:latin typeface="Calibri"/>
              </a:endParaRPr>
            </a:p>
          </p:txBody>
        </p:sp>
        <p:sp>
          <p:nvSpPr>
            <p:cNvPr id="6" name="Freeform 5">
              <a:extLst>
                <a:ext uri="{FF2B5EF4-FFF2-40B4-BE49-F238E27FC236}">
                  <a16:creationId xmlns:a16="http://schemas.microsoft.com/office/drawing/2014/main" id="{63AA617A-375B-0406-307A-5CF1D5C02A9F}"/>
                </a:ext>
              </a:extLst>
            </p:cNvPr>
            <p:cNvSpPr/>
            <p:nvPr/>
          </p:nvSpPr>
          <p:spPr>
            <a:xfrm>
              <a:off x="634520" y="4253477"/>
              <a:ext cx="5783534" cy="1927802"/>
            </a:xfrm>
            <a:custGeom>
              <a:avLst/>
              <a:gdLst>
                <a:gd name="f0" fmla="val 10800000"/>
                <a:gd name="f1" fmla="val 5400000"/>
                <a:gd name="f2" fmla="val 180"/>
                <a:gd name="f3" fmla="val w"/>
                <a:gd name="f4" fmla="val h"/>
                <a:gd name="f5" fmla="val 0"/>
                <a:gd name="f6" fmla="val 5783532"/>
                <a:gd name="f7" fmla="val 1927800"/>
                <a:gd name="f8" fmla="+- 0 0 -90"/>
                <a:gd name="f9" fmla="*/ f3 1 5783532"/>
                <a:gd name="f10" fmla="*/ f4 1 1927800"/>
                <a:gd name="f11" fmla="val f5"/>
                <a:gd name="f12" fmla="val f6"/>
                <a:gd name="f13" fmla="val f7"/>
                <a:gd name="f14" fmla="*/ f8 f0 1"/>
                <a:gd name="f15" fmla="+- f13 0 f11"/>
                <a:gd name="f16" fmla="+- f12 0 f11"/>
                <a:gd name="f17" fmla="*/ f14 1 f2"/>
                <a:gd name="f18" fmla="*/ f16 1 5783532"/>
                <a:gd name="f19" fmla="*/ f15 1 1927800"/>
                <a:gd name="f20" fmla="*/ 0 f16 1"/>
                <a:gd name="f21" fmla="*/ 0 f15 1"/>
                <a:gd name="f22" fmla="*/ 5783532 f16 1"/>
                <a:gd name="f23" fmla="*/ 1927800 f15 1"/>
                <a:gd name="f24" fmla="+- f17 0 f1"/>
                <a:gd name="f25" fmla="*/ f20 1 5783532"/>
                <a:gd name="f26" fmla="*/ f21 1 1927800"/>
                <a:gd name="f27" fmla="*/ f22 1 5783532"/>
                <a:gd name="f28" fmla="*/ f23 1 19278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5783532" h="1927800">
                  <a:moveTo>
                    <a:pt x="f5" y="f5"/>
                  </a:moveTo>
                  <a:lnTo>
                    <a:pt x="f6" y="f5"/>
                  </a:lnTo>
                  <a:lnTo>
                    <a:pt x="f6" y="f7"/>
                  </a:lnTo>
                  <a:lnTo>
                    <a:pt x="f5" y="f7"/>
                  </a:lnTo>
                  <a:lnTo>
                    <a:pt x="f5" y="f5"/>
                  </a:lnTo>
                  <a:close/>
                </a:path>
              </a:pathLst>
            </a:custGeom>
            <a:solidFill>
              <a:srgbClr val="FFFFFF">
                <a:alpha val="90000"/>
              </a:srgbClr>
            </a:solidFill>
            <a:ln w="15873" cap="flat">
              <a:solidFill>
                <a:srgbClr val="27CED7"/>
              </a:solidFill>
              <a:prstDash val="solid"/>
            </a:ln>
          </p:spPr>
          <p:txBody>
            <a:bodyPr vert="horz" wrap="square" lIns="448869" tIns="749808" rIns="448869" bIns="85340" anchor="t" anchorCtr="0" compatLnSpc="1">
              <a:noAutofit/>
            </a:bodyPr>
            <a:lstStyle/>
            <a:p>
              <a:pPr marL="114300" marR="0" lvl="1"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We are developing methodologies to not only predict the onset of liquefaction but also to accurately simulate its aftermath on soil behavior. This involves:</a:t>
              </a:r>
              <a:endParaRPr lang="en-NZ" sz="1200" b="0" i="0" u="none" strike="noStrike" kern="1200" cap="none" spc="0" baseline="0">
                <a:solidFill>
                  <a:srgbClr val="000000"/>
                </a:solidFill>
                <a:uFillTx/>
                <a:latin typeface="Calibri"/>
              </a:endParaRPr>
            </a:p>
            <a:p>
              <a:pPr marL="228600" marR="0" lvl="2"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Calibri"/>
                </a:rPr>
                <a:t>Considering the Residual Soil Strength</a:t>
              </a:r>
              <a:endParaRPr lang="en-NZ" sz="1200" b="0" i="0" u="none" strike="noStrike" kern="1200" cap="none" spc="0" baseline="0">
                <a:solidFill>
                  <a:srgbClr val="000000"/>
                </a:solidFill>
                <a:uFillTx/>
                <a:latin typeface="Calibri"/>
              </a:endParaRPr>
            </a:p>
            <a:p>
              <a:pPr marL="228600" marR="0" lvl="2"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NZ" sz="1200" b="1" i="0" u="none" strike="noStrike" kern="1200" cap="none" spc="0" baseline="0">
                  <a:solidFill>
                    <a:srgbClr val="000000"/>
                  </a:solidFill>
                  <a:uFillTx/>
                  <a:latin typeface="Calibri"/>
                </a:rPr>
                <a:t>Localized Liquefaction Effects</a:t>
              </a:r>
              <a:endParaRPr lang="en-NZ" sz="1200" b="0" i="0" u="none" strike="noStrike" kern="1200" cap="none" spc="0" baseline="0">
                <a:solidFill>
                  <a:srgbClr val="000000"/>
                </a:solidFill>
                <a:uFillTx/>
                <a:latin typeface="Calibri"/>
              </a:endParaRPr>
            </a:p>
            <a:p>
              <a:pPr marL="228600" marR="0" lvl="2"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NZ" sz="1200" b="1" i="0" u="none" strike="noStrike" kern="1200" cap="none" spc="0" baseline="0">
                  <a:solidFill>
                    <a:srgbClr val="000000"/>
                  </a:solidFill>
                  <a:uFillTx/>
                  <a:latin typeface="Calibri"/>
                </a:rPr>
                <a:t>Interaction with Structural Stiffness</a:t>
              </a:r>
              <a:endParaRPr lang="en-NZ" sz="1200" b="0" i="0" u="none" strike="noStrike" kern="1200" cap="none" spc="0" baseline="0">
                <a:solidFill>
                  <a:srgbClr val="000000"/>
                </a:solidFill>
                <a:uFillTx/>
                <a:latin typeface="Calibri"/>
              </a:endParaRPr>
            </a:p>
          </p:txBody>
        </p:sp>
        <p:sp>
          <p:nvSpPr>
            <p:cNvPr id="7" name="Freeform 6">
              <a:extLst>
                <a:ext uri="{FF2B5EF4-FFF2-40B4-BE49-F238E27FC236}">
                  <a16:creationId xmlns:a16="http://schemas.microsoft.com/office/drawing/2014/main" id="{35EFF3FB-AE42-BB3F-CC97-21204C921982}"/>
                </a:ext>
              </a:extLst>
            </p:cNvPr>
            <p:cNvSpPr/>
            <p:nvPr/>
          </p:nvSpPr>
          <p:spPr>
            <a:xfrm>
              <a:off x="923699" y="3722110"/>
              <a:ext cx="4048469" cy="1062715"/>
            </a:xfrm>
            <a:custGeom>
              <a:avLst/>
              <a:gdLst>
                <a:gd name="f0" fmla="val 10800000"/>
                <a:gd name="f1" fmla="val 5400000"/>
                <a:gd name="f2" fmla="val 180"/>
                <a:gd name="f3" fmla="val w"/>
                <a:gd name="f4" fmla="val h"/>
                <a:gd name="f5" fmla="val 0"/>
                <a:gd name="f6" fmla="val 4048472"/>
                <a:gd name="f7" fmla="val 1062720"/>
                <a:gd name="f8" fmla="val 177124"/>
                <a:gd name="f9" fmla="val 79301"/>
                <a:gd name="f10" fmla="val 3871348"/>
                <a:gd name="f11" fmla="val 3969171"/>
                <a:gd name="f12" fmla="val 885596"/>
                <a:gd name="f13" fmla="val 983419"/>
                <a:gd name="f14" fmla="+- 0 0 -90"/>
                <a:gd name="f15" fmla="*/ f3 1 4048472"/>
                <a:gd name="f16" fmla="*/ f4 1 1062720"/>
                <a:gd name="f17" fmla="val f5"/>
                <a:gd name="f18" fmla="val f6"/>
                <a:gd name="f19" fmla="val f7"/>
                <a:gd name="f20" fmla="*/ f14 f0 1"/>
                <a:gd name="f21" fmla="+- f19 0 f17"/>
                <a:gd name="f22" fmla="+- f18 0 f17"/>
                <a:gd name="f23" fmla="*/ f20 1 f2"/>
                <a:gd name="f24" fmla="*/ f22 1 4048472"/>
                <a:gd name="f25" fmla="*/ f21 1 1062720"/>
                <a:gd name="f26" fmla="*/ 0 f22 1"/>
                <a:gd name="f27" fmla="*/ 177124 f21 1"/>
                <a:gd name="f28" fmla="*/ 177124 f22 1"/>
                <a:gd name="f29" fmla="*/ 0 f21 1"/>
                <a:gd name="f30" fmla="*/ 3871348 f22 1"/>
                <a:gd name="f31" fmla="*/ 4048472 f22 1"/>
                <a:gd name="f32" fmla="*/ 885596 f21 1"/>
                <a:gd name="f33" fmla="*/ 1062720 f21 1"/>
                <a:gd name="f34" fmla="+- f23 0 f1"/>
                <a:gd name="f35" fmla="*/ f26 1 4048472"/>
                <a:gd name="f36" fmla="*/ f27 1 1062720"/>
                <a:gd name="f37" fmla="*/ f28 1 4048472"/>
                <a:gd name="f38" fmla="*/ f29 1 1062720"/>
                <a:gd name="f39" fmla="*/ f30 1 4048472"/>
                <a:gd name="f40" fmla="*/ f31 1 4048472"/>
                <a:gd name="f41" fmla="*/ f32 1 1062720"/>
                <a:gd name="f42" fmla="*/ f33 1 106272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048472" h="10627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15873" cap="flat">
              <a:solidFill>
                <a:srgbClr val="FFFFFF"/>
              </a:solidFill>
              <a:prstDash val="solid"/>
            </a:ln>
          </p:spPr>
          <p:txBody>
            <a:bodyPr vert="horz" wrap="square" lIns="204898" tIns="51873" rIns="204898" bIns="51873"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Bridging the Gap with Comprehensive Modeling</a:t>
              </a:r>
              <a:endParaRPr lang="en-NZ" sz="1400" b="0" i="0" u="none" strike="noStrike" kern="1200" cap="none" spc="0" baseline="0">
                <a:solidFill>
                  <a:srgbClr val="FFFFFF"/>
                </a:solidFill>
                <a:uFillTx/>
                <a:latin typeface="Calibri"/>
              </a:endParaRPr>
            </a:p>
          </p:txBody>
        </p:sp>
      </p:grpSp>
      <p:pic>
        <p:nvPicPr>
          <p:cNvPr id="8" name="Picture 10" descr="A computer screen showing a structure&#10;&#10;Description automatically generated">
            <a:extLst>
              <a:ext uri="{FF2B5EF4-FFF2-40B4-BE49-F238E27FC236}">
                <a16:creationId xmlns:a16="http://schemas.microsoft.com/office/drawing/2014/main" id="{30ED3DF3-20B1-C807-D4EA-162C7E9C69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510" y="2362196"/>
            <a:ext cx="5285506" cy="302029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0BE9-BB61-65E9-D176-3C1EE5FE3828}"/>
              </a:ext>
            </a:extLst>
          </p:cNvPr>
          <p:cNvSpPr txBox="1">
            <a:spLocks noGrp="1"/>
          </p:cNvSpPr>
          <p:nvPr>
            <p:ph type="title"/>
          </p:nvPr>
        </p:nvSpPr>
        <p:spPr>
          <a:xfrm>
            <a:off x="525715" y="190003"/>
            <a:ext cx="10077556" cy="610407"/>
          </a:xfrm>
          <a:prstGeom prst="rect">
            <a:avLst/>
          </a:prstGeom>
          <a:noFill/>
          <a:ln>
            <a:noFill/>
          </a:ln>
        </p:spPr>
        <p:txBody>
          <a:bodyPr vert="horz" wrap="square" lIns="91440" tIns="45720" rIns="91440" bIns="45720" anchor="b" anchorCtr="0" compatLnSpc="1">
            <a:normAutofit fontScale="90000"/>
          </a:bodyPr>
          <a:lstStyle/>
          <a:p>
            <a:pPr lvl="0"/>
            <a:r>
              <a:rPr lang="en-NZ"/>
              <a:t>Why SSI?</a:t>
            </a:r>
          </a:p>
        </p:txBody>
      </p:sp>
      <p:grpSp>
        <p:nvGrpSpPr>
          <p:cNvPr id="3" name="Content Placeholder 4">
            <a:extLst>
              <a:ext uri="{FF2B5EF4-FFF2-40B4-BE49-F238E27FC236}">
                <a16:creationId xmlns:a16="http://schemas.microsoft.com/office/drawing/2014/main" id="{5E5F2C18-5E1A-673F-5391-0A24846010E3}"/>
              </a:ext>
            </a:extLst>
          </p:cNvPr>
          <p:cNvGrpSpPr/>
          <p:nvPr/>
        </p:nvGrpSpPr>
        <p:grpSpPr>
          <a:xfrm>
            <a:off x="-117399" y="754754"/>
            <a:ext cx="6550166" cy="5464244"/>
            <a:chOff x="-117399" y="754754"/>
            <a:chExt cx="6550166" cy="5464244"/>
          </a:xfrm>
        </p:grpSpPr>
        <p:sp>
          <p:nvSpPr>
            <p:cNvPr id="4" name="Freeform 3">
              <a:extLst>
                <a:ext uri="{FF2B5EF4-FFF2-40B4-BE49-F238E27FC236}">
                  <a16:creationId xmlns:a16="http://schemas.microsoft.com/office/drawing/2014/main" id="{761440EB-05E7-E187-546B-9CDA858FA24C}"/>
                </a:ext>
              </a:extLst>
            </p:cNvPr>
            <p:cNvSpPr/>
            <p:nvPr/>
          </p:nvSpPr>
          <p:spPr>
            <a:xfrm>
              <a:off x="2771217" y="807506"/>
              <a:ext cx="1582954" cy="1819491"/>
            </a:xfrm>
            <a:custGeom>
              <a:avLst/>
              <a:gdLst>
                <a:gd name="f0" fmla="val 10800000"/>
                <a:gd name="f1" fmla="val 5400000"/>
                <a:gd name="f2" fmla="val 180"/>
                <a:gd name="f3" fmla="val w"/>
                <a:gd name="f4" fmla="val h"/>
                <a:gd name="f5" fmla="val 0"/>
                <a:gd name="f6" fmla="val 1819491"/>
                <a:gd name="f7" fmla="val 1582957"/>
                <a:gd name="f8" fmla="val 909745"/>
                <a:gd name="f9" fmla="val 344293"/>
                <a:gd name="f10" fmla="val 1238664"/>
                <a:gd name="f11" fmla="+- 0 0 -90"/>
                <a:gd name="f12" fmla="*/ f3 1 1819491"/>
                <a:gd name="f13" fmla="*/ f4 1 1582957"/>
                <a:gd name="f14" fmla="val f5"/>
                <a:gd name="f15" fmla="val f6"/>
                <a:gd name="f16" fmla="val f7"/>
                <a:gd name="f17" fmla="*/ f11 f0 1"/>
                <a:gd name="f18" fmla="+- f16 0 f14"/>
                <a:gd name="f19" fmla="+- f15 0 f14"/>
                <a:gd name="f20" fmla="*/ f17 1 f2"/>
                <a:gd name="f21" fmla="*/ f19 1 1819491"/>
                <a:gd name="f22" fmla="*/ f18 1 1582957"/>
                <a:gd name="f23" fmla="*/ 0 f19 1"/>
                <a:gd name="f24" fmla="*/ 791479 f18 1"/>
                <a:gd name="f25" fmla="*/ 395739 f19 1"/>
                <a:gd name="f26" fmla="*/ 0 f18 1"/>
                <a:gd name="f27" fmla="*/ 1423752 f19 1"/>
                <a:gd name="f28" fmla="*/ 1819491 f19 1"/>
                <a:gd name="f29" fmla="*/ 1582957 f18 1"/>
                <a:gd name="f30" fmla="+- f20 0 f1"/>
                <a:gd name="f31" fmla="*/ f23 1 1819491"/>
                <a:gd name="f32" fmla="*/ f24 1 1582957"/>
                <a:gd name="f33" fmla="*/ f25 1 1819491"/>
                <a:gd name="f34" fmla="*/ f26 1 1582957"/>
                <a:gd name="f35" fmla="*/ f27 1 1819491"/>
                <a:gd name="f36" fmla="*/ f28 1 1819491"/>
                <a:gd name="f37" fmla="*/ f29 1 158295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19491" h="1582957">
                  <a:moveTo>
                    <a:pt x="f8" y="f5"/>
                  </a:moveTo>
                  <a:lnTo>
                    <a:pt x="f6" y="f9"/>
                  </a:lnTo>
                  <a:lnTo>
                    <a:pt x="f6" y="f10"/>
                  </a:lnTo>
                  <a:lnTo>
                    <a:pt x="f8" y="f7"/>
                  </a:lnTo>
                  <a:lnTo>
                    <a:pt x="f5" y="f10"/>
                  </a:lnTo>
                  <a:lnTo>
                    <a:pt x="f5" y="f9"/>
                  </a:lnTo>
                  <a:lnTo>
                    <a:pt x="f8" y="f5"/>
                  </a:lnTo>
                  <a:close/>
                </a:path>
              </a:pathLst>
            </a:custGeom>
            <a:solidFill>
              <a:srgbClr val="2683C6"/>
            </a:solidFill>
            <a:ln w="15873" cap="flat">
              <a:solidFill>
                <a:srgbClr val="FFFFFF"/>
              </a:solidFill>
              <a:prstDash val="solid"/>
            </a:ln>
          </p:spPr>
          <p:txBody>
            <a:bodyPr vert="horz" wrap="square" lIns="300014" tIns="336874" rIns="300014" bIns="336874"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Improved Structural Safety and Performance</a:t>
              </a:r>
              <a:endParaRPr lang="en-NZ" sz="1400" b="0" i="0" u="none" strike="noStrike" kern="1200" cap="none" spc="0" baseline="0">
                <a:solidFill>
                  <a:srgbClr val="FFFFFF"/>
                </a:solidFill>
                <a:uFillTx/>
                <a:latin typeface="Calibri"/>
              </a:endParaRPr>
            </a:p>
          </p:txBody>
        </p:sp>
        <p:sp>
          <p:nvSpPr>
            <p:cNvPr id="5" name="Freeform 4">
              <a:extLst>
                <a:ext uri="{FF2B5EF4-FFF2-40B4-BE49-F238E27FC236}">
                  <a16:creationId xmlns:a16="http://schemas.microsoft.com/office/drawing/2014/main" id="{D51BFAEB-746C-5094-A4CD-FFAAA616E306}"/>
                </a:ext>
              </a:extLst>
            </p:cNvPr>
            <p:cNvSpPr/>
            <p:nvPr/>
          </p:nvSpPr>
          <p:spPr>
            <a:xfrm>
              <a:off x="4402214" y="754754"/>
              <a:ext cx="2030553" cy="1840431"/>
            </a:xfrm>
            <a:custGeom>
              <a:avLst/>
              <a:gdLst>
                <a:gd name="f0" fmla="val 10800000"/>
                <a:gd name="f1" fmla="val 5400000"/>
                <a:gd name="f2" fmla="val 180"/>
                <a:gd name="f3" fmla="val w"/>
                <a:gd name="f4" fmla="val h"/>
                <a:gd name="f5" fmla="val 0"/>
                <a:gd name="f6" fmla="val 2030552"/>
                <a:gd name="f7" fmla="val 1840434"/>
                <a:gd name="f8" fmla="+- 0 0 -90"/>
                <a:gd name="f9" fmla="*/ f3 1 2030552"/>
                <a:gd name="f10" fmla="*/ f4 1 1840434"/>
                <a:gd name="f11" fmla="val f5"/>
                <a:gd name="f12" fmla="val f6"/>
                <a:gd name="f13" fmla="val f7"/>
                <a:gd name="f14" fmla="*/ f8 f0 1"/>
                <a:gd name="f15" fmla="+- f13 0 f11"/>
                <a:gd name="f16" fmla="+- f12 0 f11"/>
                <a:gd name="f17" fmla="*/ f14 1 f2"/>
                <a:gd name="f18" fmla="*/ f16 1 2030552"/>
                <a:gd name="f19" fmla="*/ f15 1 1840434"/>
                <a:gd name="f20" fmla="*/ 0 f16 1"/>
                <a:gd name="f21" fmla="*/ 0 f15 1"/>
                <a:gd name="f22" fmla="*/ 2030552 f16 1"/>
                <a:gd name="f23" fmla="*/ 1840434 f15 1"/>
                <a:gd name="f24" fmla="+- f17 0 f1"/>
                <a:gd name="f25" fmla="*/ f20 1 2030552"/>
                <a:gd name="f26" fmla="*/ f21 1 1840434"/>
                <a:gd name="f27" fmla="*/ f22 1 2030552"/>
                <a:gd name="f28" fmla="*/ f23 1 1840434"/>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30552" h="1840434">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SSI analysis helps in understanding how a structure interacts with the surrounding soil, leading to designs that can better withstand seismic and other dynamic loads. This can prevent structural failures and enhance the overall safety and longevity of the structure.</a:t>
              </a:r>
              <a:endParaRPr lang="en-NZ" sz="1100" b="0" i="0" u="none" strike="noStrike" kern="1200" cap="none" spc="0" baseline="0">
                <a:solidFill>
                  <a:srgbClr val="000000"/>
                </a:solidFill>
                <a:uFillTx/>
                <a:latin typeface="Calibri"/>
              </a:endParaRPr>
            </a:p>
          </p:txBody>
        </p:sp>
        <p:sp>
          <p:nvSpPr>
            <p:cNvPr id="6" name="Freeform 5">
              <a:extLst>
                <a:ext uri="{FF2B5EF4-FFF2-40B4-BE49-F238E27FC236}">
                  <a16:creationId xmlns:a16="http://schemas.microsoft.com/office/drawing/2014/main" id="{8A898144-2010-92CF-EED2-EF512ECCE0F1}"/>
                </a:ext>
              </a:extLst>
            </p:cNvPr>
            <p:cNvSpPr/>
            <p:nvPr/>
          </p:nvSpPr>
          <p:spPr>
            <a:xfrm>
              <a:off x="1061627" y="807506"/>
              <a:ext cx="1582954" cy="1819491"/>
            </a:xfrm>
            <a:custGeom>
              <a:avLst/>
              <a:gdLst>
                <a:gd name="f0" fmla="val 10800000"/>
                <a:gd name="f1" fmla="val 5400000"/>
                <a:gd name="f2" fmla="val 180"/>
                <a:gd name="f3" fmla="val w"/>
                <a:gd name="f4" fmla="val h"/>
                <a:gd name="f5" fmla="val 0"/>
                <a:gd name="f6" fmla="val 1819491"/>
                <a:gd name="f7" fmla="val 1582957"/>
                <a:gd name="f8" fmla="val 909745"/>
                <a:gd name="f9" fmla="val 344293"/>
                <a:gd name="f10" fmla="val 1238664"/>
                <a:gd name="f11" fmla="+- 0 0 -90"/>
                <a:gd name="f12" fmla="*/ f3 1 1819491"/>
                <a:gd name="f13" fmla="*/ f4 1 1582957"/>
                <a:gd name="f14" fmla="val f5"/>
                <a:gd name="f15" fmla="val f6"/>
                <a:gd name="f16" fmla="val f7"/>
                <a:gd name="f17" fmla="*/ f11 f0 1"/>
                <a:gd name="f18" fmla="+- f16 0 f14"/>
                <a:gd name="f19" fmla="+- f15 0 f14"/>
                <a:gd name="f20" fmla="*/ f17 1 f2"/>
                <a:gd name="f21" fmla="*/ f19 1 1819491"/>
                <a:gd name="f22" fmla="*/ f18 1 1582957"/>
                <a:gd name="f23" fmla="*/ 0 f19 1"/>
                <a:gd name="f24" fmla="*/ 791479 f18 1"/>
                <a:gd name="f25" fmla="*/ 395739 f19 1"/>
                <a:gd name="f26" fmla="*/ 0 f18 1"/>
                <a:gd name="f27" fmla="*/ 1423752 f19 1"/>
                <a:gd name="f28" fmla="*/ 1819491 f19 1"/>
                <a:gd name="f29" fmla="*/ 1582957 f18 1"/>
                <a:gd name="f30" fmla="+- f20 0 f1"/>
                <a:gd name="f31" fmla="*/ f23 1 1819491"/>
                <a:gd name="f32" fmla="*/ f24 1 1582957"/>
                <a:gd name="f33" fmla="*/ f25 1 1819491"/>
                <a:gd name="f34" fmla="*/ f26 1 1582957"/>
                <a:gd name="f35" fmla="*/ f27 1 1819491"/>
                <a:gd name="f36" fmla="*/ f28 1 1819491"/>
                <a:gd name="f37" fmla="*/ f29 1 158295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19491" h="1582957">
                  <a:moveTo>
                    <a:pt x="f8" y="f5"/>
                  </a:moveTo>
                  <a:lnTo>
                    <a:pt x="f6" y="f9"/>
                  </a:lnTo>
                  <a:lnTo>
                    <a:pt x="f6" y="f10"/>
                  </a:lnTo>
                  <a:lnTo>
                    <a:pt x="f8" y="f7"/>
                  </a:lnTo>
                  <a:lnTo>
                    <a:pt x="f5" y="f10"/>
                  </a:lnTo>
                  <a:lnTo>
                    <a:pt x="f5" y="f9"/>
                  </a:lnTo>
                  <a:lnTo>
                    <a:pt x="f8" y="f5"/>
                  </a:lnTo>
                  <a:close/>
                </a:path>
              </a:pathLst>
            </a:custGeom>
            <a:solidFill>
              <a:srgbClr val="27CED7"/>
            </a:solidFill>
            <a:ln w="15873" cap="flat">
              <a:solidFill>
                <a:srgbClr val="FFFFFF"/>
              </a:solidFill>
              <a:prstDash val="solid"/>
            </a:ln>
          </p:spPr>
          <p:txBody>
            <a:bodyPr vert="horz" wrap="square" lIns="246677" tIns="283537" rIns="246677" bIns="283537"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sp>
          <p:nvSpPr>
            <p:cNvPr id="7" name="Freeform 6">
              <a:extLst>
                <a:ext uri="{FF2B5EF4-FFF2-40B4-BE49-F238E27FC236}">
                  <a16:creationId xmlns:a16="http://schemas.microsoft.com/office/drawing/2014/main" id="{7B9D4EBD-462D-5330-CC24-E903094EE342}"/>
                </a:ext>
              </a:extLst>
            </p:cNvPr>
            <p:cNvSpPr/>
            <p:nvPr/>
          </p:nvSpPr>
          <p:spPr>
            <a:xfrm>
              <a:off x="1913153" y="2383008"/>
              <a:ext cx="1582954" cy="1819491"/>
            </a:xfrm>
            <a:custGeom>
              <a:avLst/>
              <a:gdLst>
                <a:gd name="f0" fmla="val 10800000"/>
                <a:gd name="f1" fmla="val 5400000"/>
                <a:gd name="f2" fmla="val 180"/>
                <a:gd name="f3" fmla="val w"/>
                <a:gd name="f4" fmla="val h"/>
                <a:gd name="f5" fmla="val 0"/>
                <a:gd name="f6" fmla="val 1819491"/>
                <a:gd name="f7" fmla="val 1582957"/>
                <a:gd name="f8" fmla="val 909745"/>
                <a:gd name="f9" fmla="val 344293"/>
                <a:gd name="f10" fmla="val 1238664"/>
                <a:gd name="f11" fmla="+- 0 0 -90"/>
                <a:gd name="f12" fmla="*/ f3 1 1819491"/>
                <a:gd name="f13" fmla="*/ f4 1 1582957"/>
                <a:gd name="f14" fmla="val f5"/>
                <a:gd name="f15" fmla="val f6"/>
                <a:gd name="f16" fmla="val f7"/>
                <a:gd name="f17" fmla="*/ f11 f0 1"/>
                <a:gd name="f18" fmla="+- f16 0 f14"/>
                <a:gd name="f19" fmla="+- f15 0 f14"/>
                <a:gd name="f20" fmla="*/ f17 1 f2"/>
                <a:gd name="f21" fmla="*/ f19 1 1819491"/>
                <a:gd name="f22" fmla="*/ f18 1 1582957"/>
                <a:gd name="f23" fmla="*/ 0 f19 1"/>
                <a:gd name="f24" fmla="*/ 791479 f18 1"/>
                <a:gd name="f25" fmla="*/ 395739 f19 1"/>
                <a:gd name="f26" fmla="*/ 0 f18 1"/>
                <a:gd name="f27" fmla="*/ 1423752 f19 1"/>
                <a:gd name="f28" fmla="*/ 1819491 f19 1"/>
                <a:gd name="f29" fmla="*/ 1582957 f18 1"/>
                <a:gd name="f30" fmla="+- f20 0 f1"/>
                <a:gd name="f31" fmla="*/ f23 1 1819491"/>
                <a:gd name="f32" fmla="*/ f24 1 1582957"/>
                <a:gd name="f33" fmla="*/ f25 1 1819491"/>
                <a:gd name="f34" fmla="*/ f26 1 1582957"/>
                <a:gd name="f35" fmla="*/ f27 1 1819491"/>
                <a:gd name="f36" fmla="*/ f28 1 1819491"/>
                <a:gd name="f37" fmla="*/ f29 1 158295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19491" h="1582957">
                  <a:moveTo>
                    <a:pt x="f8" y="f5"/>
                  </a:moveTo>
                  <a:lnTo>
                    <a:pt x="f6" y="f9"/>
                  </a:lnTo>
                  <a:lnTo>
                    <a:pt x="f6" y="f10"/>
                  </a:lnTo>
                  <a:lnTo>
                    <a:pt x="f8" y="f7"/>
                  </a:lnTo>
                  <a:lnTo>
                    <a:pt x="f5" y="f10"/>
                  </a:lnTo>
                  <a:lnTo>
                    <a:pt x="f5" y="f9"/>
                  </a:lnTo>
                  <a:lnTo>
                    <a:pt x="f8" y="f5"/>
                  </a:lnTo>
                  <a:close/>
                </a:path>
              </a:pathLst>
            </a:custGeom>
            <a:solidFill>
              <a:srgbClr val="42BA97"/>
            </a:solidFill>
            <a:ln w="15873" cap="flat">
              <a:solidFill>
                <a:srgbClr val="FFFFFF"/>
              </a:solidFill>
              <a:prstDash val="solid"/>
            </a:ln>
          </p:spPr>
          <p:txBody>
            <a:bodyPr vert="horz" wrap="square" lIns="300014" tIns="336874" rIns="300014" bIns="336874"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400" b="0" i="0" u="none" strike="noStrike" kern="1200" cap="none" spc="0" baseline="0">
                  <a:solidFill>
                    <a:srgbClr val="FFFFFF"/>
                  </a:solidFill>
                  <a:uFillTx/>
                  <a:latin typeface="Calibri"/>
                </a:rPr>
                <a:t>Cost Efficiency</a:t>
              </a:r>
            </a:p>
          </p:txBody>
        </p:sp>
        <p:sp>
          <p:nvSpPr>
            <p:cNvPr id="8" name="Freeform 7">
              <a:extLst>
                <a:ext uri="{FF2B5EF4-FFF2-40B4-BE49-F238E27FC236}">
                  <a16:creationId xmlns:a16="http://schemas.microsoft.com/office/drawing/2014/main" id="{9A1078C8-02EA-91F1-C7CC-21378A649571}"/>
                </a:ext>
              </a:extLst>
            </p:cNvPr>
            <p:cNvSpPr/>
            <p:nvPr/>
          </p:nvSpPr>
          <p:spPr>
            <a:xfrm>
              <a:off x="-117399" y="2362361"/>
              <a:ext cx="1965054" cy="1860785"/>
            </a:xfrm>
            <a:custGeom>
              <a:avLst/>
              <a:gdLst>
                <a:gd name="f0" fmla="val 10800000"/>
                <a:gd name="f1" fmla="val 5400000"/>
                <a:gd name="f2" fmla="val 180"/>
                <a:gd name="f3" fmla="val w"/>
                <a:gd name="f4" fmla="val h"/>
                <a:gd name="f5" fmla="val 0"/>
                <a:gd name="f6" fmla="val 1965051"/>
                <a:gd name="f7" fmla="val 1860783"/>
                <a:gd name="f8" fmla="+- 0 0 -90"/>
                <a:gd name="f9" fmla="*/ f3 1 1965051"/>
                <a:gd name="f10" fmla="*/ f4 1 1860783"/>
                <a:gd name="f11" fmla="val f5"/>
                <a:gd name="f12" fmla="val f6"/>
                <a:gd name="f13" fmla="val f7"/>
                <a:gd name="f14" fmla="*/ f8 f0 1"/>
                <a:gd name="f15" fmla="+- f13 0 f11"/>
                <a:gd name="f16" fmla="+- f12 0 f11"/>
                <a:gd name="f17" fmla="*/ f14 1 f2"/>
                <a:gd name="f18" fmla="*/ f16 1 1965051"/>
                <a:gd name="f19" fmla="*/ f15 1 1860783"/>
                <a:gd name="f20" fmla="*/ 0 f16 1"/>
                <a:gd name="f21" fmla="*/ 0 f15 1"/>
                <a:gd name="f22" fmla="*/ 1965051 f16 1"/>
                <a:gd name="f23" fmla="*/ 1860783 f15 1"/>
                <a:gd name="f24" fmla="+- f17 0 f1"/>
                <a:gd name="f25" fmla="*/ f20 1 1965051"/>
                <a:gd name="f26" fmla="*/ f21 1 1860783"/>
                <a:gd name="f27" fmla="*/ f22 1 1965051"/>
                <a:gd name="f28" fmla="*/ f23 1 186078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965051" h="1860783">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ctr" anchorCtr="0" compatLnSpc="1">
              <a:noAutofit/>
            </a:bodyPr>
            <a:lstStyle/>
            <a:p>
              <a:pPr marL="0" marR="0" lvl="0" indent="0" algn="r"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By accurately modeling the behavior of the soil-structure system, engineers can optimize the design to use materials and resources more efficiently, potentially reducing construction and maintenance costs without compromising safety</a:t>
              </a:r>
              <a:endParaRPr lang="en-NZ" sz="1100" b="0" i="0" u="none" strike="noStrike" kern="1200" cap="none" spc="0" baseline="0">
                <a:solidFill>
                  <a:srgbClr val="000000"/>
                </a:solidFill>
                <a:uFillTx/>
                <a:latin typeface="Calibri"/>
              </a:endParaRPr>
            </a:p>
          </p:txBody>
        </p:sp>
        <p:sp>
          <p:nvSpPr>
            <p:cNvPr id="9" name="Freeform 8">
              <a:extLst>
                <a:ext uri="{FF2B5EF4-FFF2-40B4-BE49-F238E27FC236}">
                  <a16:creationId xmlns:a16="http://schemas.microsoft.com/office/drawing/2014/main" id="{416CF345-CFA8-1F58-38E3-A7473501DED2}"/>
                </a:ext>
              </a:extLst>
            </p:cNvPr>
            <p:cNvSpPr/>
            <p:nvPr/>
          </p:nvSpPr>
          <p:spPr>
            <a:xfrm>
              <a:off x="3622743" y="2383008"/>
              <a:ext cx="1582954" cy="1819491"/>
            </a:xfrm>
            <a:custGeom>
              <a:avLst/>
              <a:gdLst>
                <a:gd name="f0" fmla="val 10800000"/>
                <a:gd name="f1" fmla="val 5400000"/>
                <a:gd name="f2" fmla="val 180"/>
                <a:gd name="f3" fmla="val w"/>
                <a:gd name="f4" fmla="val h"/>
                <a:gd name="f5" fmla="val 0"/>
                <a:gd name="f6" fmla="val 1819491"/>
                <a:gd name="f7" fmla="val 1582957"/>
                <a:gd name="f8" fmla="val 909745"/>
                <a:gd name="f9" fmla="val 344293"/>
                <a:gd name="f10" fmla="val 1238664"/>
                <a:gd name="f11" fmla="+- 0 0 -90"/>
                <a:gd name="f12" fmla="*/ f3 1 1819491"/>
                <a:gd name="f13" fmla="*/ f4 1 1582957"/>
                <a:gd name="f14" fmla="val f5"/>
                <a:gd name="f15" fmla="val f6"/>
                <a:gd name="f16" fmla="val f7"/>
                <a:gd name="f17" fmla="*/ f11 f0 1"/>
                <a:gd name="f18" fmla="+- f16 0 f14"/>
                <a:gd name="f19" fmla="+- f15 0 f14"/>
                <a:gd name="f20" fmla="*/ f17 1 f2"/>
                <a:gd name="f21" fmla="*/ f19 1 1819491"/>
                <a:gd name="f22" fmla="*/ f18 1 1582957"/>
                <a:gd name="f23" fmla="*/ 0 f19 1"/>
                <a:gd name="f24" fmla="*/ 791479 f18 1"/>
                <a:gd name="f25" fmla="*/ 395739 f19 1"/>
                <a:gd name="f26" fmla="*/ 0 f18 1"/>
                <a:gd name="f27" fmla="*/ 1423752 f19 1"/>
                <a:gd name="f28" fmla="*/ 1819491 f19 1"/>
                <a:gd name="f29" fmla="*/ 1582957 f18 1"/>
                <a:gd name="f30" fmla="+- f20 0 f1"/>
                <a:gd name="f31" fmla="*/ f23 1 1819491"/>
                <a:gd name="f32" fmla="*/ f24 1 1582957"/>
                <a:gd name="f33" fmla="*/ f25 1 1819491"/>
                <a:gd name="f34" fmla="*/ f26 1 1582957"/>
                <a:gd name="f35" fmla="*/ f27 1 1819491"/>
                <a:gd name="f36" fmla="*/ f28 1 1819491"/>
                <a:gd name="f37" fmla="*/ f29 1 158295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19491" h="1582957">
                  <a:moveTo>
                    <a:pt x="f8" y="f5"/>
                  </a:moveTo>
                  <a:lnTo>
                    <a:pt x="f6" y="f9"/>
                  </a:lnTo>
                  <a:lnTo>
                    <a:pt x="f6" y="f10"/>
                  </a:lnTo>
                  <a:lnTo>
                    <a:pt x="f8" y="f7"/>
                  </a:lnTo>
                  <a:lnTo>
                    <a:pt x="f5" y="f10"/>
                  </a:lnTo>
                  <a:lnTo>
                    <a:pt x="f5" y="f9"/>
                  </a:lnTo>
                  <a:lnTo>
                    <a:pt x="f8" y="f5"/>
                  </a:lnTo>
                  <a:close/>
                </a:path>
              </a:pathLst>
            </a:custGeom>
            <a:solidFill>
              <a:srgbClr val="3E8853"/>
            </a:solidFill>
            <a:ln w="15873" cap="flat">
              <a:solidFill>
                <a:srgbClr val="FFFFFF"/>
              </a:solidFill>
              <a:prstDash val="solid"/>
            </a:ln>
          </p:spPr>
          <p:txBody>
            <a:bodyPr vert="horz" wrap="square" lIns="246677" tIns="283537" rIns="246677" bIns="283537"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sp>
          <p:nvSpPr>
            <p:cNvPr id="10" name="Freeform 9">
              <a:extLst>
                <a:ext uri="{FF2B5EF4-FFF2-40B4-BE49-F238E27FC236}">
                  <a16:creationId xmlns:a16="http://schemas.microsoft.com/office/drawing/2014/main" id="{E69D83DC-C61B-5649-9B3F-8A8D1FCF9B44}"/>
                </a:ext>
              </a:extLst>
            </p:cNvPr>
            <p:cNvSpPr/>
            <p:nvPr/>
          </p:nvSpPr>
          <p:spPr>
            <a:xfrm>
              <a:off x="2771217" y="4022857"/>
              <a:ext cx="1582954" cy="1819491"/>
            </a:xfrm>
            <a:custGeom>
              <a:avLst/>
              <a:gdLst>
                <a:gd name="f0" fmla="val 10800000"/>
                <a:gd name="f1" fmla="val 5400000"/>
                <a:gd name="f2" fmla="val 180"/>
                <a:gd name="f3" fmla="val w"/>
                <a:gd name="f4" fmla="val h"/>
                <a:gd name="f5" fmla="val 0"/>
                <a:gd name="f6" fmla="val 1819491"/>
                <a:gd name="f7" fmla="val 1582957"/>
                <a:gd name="f8" fmla="val 909745"/>
                <a:gd name="f9" fmla="val 344293"/>
                <a:gd name="f10" fmla="val 1238664"/>
                <a:gd name="f11" fmla="+- 0 0 -90"/>
                <a:gd name="f12" fmla="*/ f3 1 1819491"/>
                <a:gd name="f13" fmla="*/ f4 1 1582957"/>
                <a:gd name="f14" fmla="val f5"/>
                <a:gd name="f15" fmla="val f6"/>
                <a:gd name="f16" fmla="val f7"/>
                <a:gd name="f17" fmla="*/ f11 f0 1"/>
                <a:gd name="f18" fmla="+- f16 0 f14"/>
                <a:gd name="f19" fmla="+- f15 0 f14"/>
                <a:gd name="f20" fmla="*/ f17 1 f2"/>
                <a:gd name="f21" fmla="*/ f19 1 1819491"/>
                <a:gd name="f22" fmla="*/ f18 1 1582957"/>
                <a:gd name="f23" fmla="*/ 0 f19 1"/>
                <a:gd name="f24" fmla="*/ 791479 f18 1"/>
                <a:gd name="f25" fmla="*/ 395739 f19 1"/>
                <a:gd name="f26" fmla="*/ 0 f18 1"/>
                <a:gd name="f27" fmla="*/ 1423752 f19 1"/>
                <a:gd name="f28" fmla="*/ 1819491 f19 1"/>
                <a:gd name="f29" fmla="*/ 1582957 f18 1"/>
                <a:gd name="f30" fmla="+- f20 0 f1"/>
                <a:gd name="f31" fmla="*/ f23 1 1819491"/>
                <a:gd name="f32" fmla="*/ f24 1 1582957"/>
                <a:gd name="f33" fmla="*/ f25 1 1819491"/>
                <a:gd name="f34" fmla="*/ f26 1 1582957"/>
                <a:gd name="f35" fmla="*/ f27 1 1819491"/>
                <a:gd name="f36" fmla="*/ f28 1 1819491"/>
                <a:gd name="f37" fmla="*/ f29 1 158295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19491" h="1582957">
                  <a:moveTo>
                    <a:pt x="f8" y="f5"/>
                  </a:moveTo>
                  <a:lnTo>
                    <a:pt x="f6" y="f9"/>
                  </a:lnTo>
                  <a:lnTo>
                    <a:pt x="f6" y="f10"/>
                  </a:lnTo>
                  <a:lnTo>
                    <a:pt x="f8" y="f7"/>
                  </a:lnTo>
                  <a:lnTo>
                    <a:pt x="f5" y="f10"/>
                  </a:lnTo>
                  <a:lnTo>
                    <a:pt x="f5" y="f9"/>
                  </a:lnTo>
                  <a:lnTo>
                    <a:pt x="f8" y="f5"/>
                  </a:lnTo>
                  <a:close/>
                </a:path>
              </a:pathLst>
            </a:custGeom>
            <a:solidFill>
              <a:srgbClr val="62A39F"/>
            </a:solidFill>
            <a:ln w="15873" cap="flat">
              <a:solidFill>
                <a:srgbClr val="FFFFFF"/>
              </a:solidFill>
              <a:prstDash val="solid"/>
            </a:ln>
          </p:spPr>
          <p:txBody>
            <a:bodyPr vert="horz" wrap="square" lIns="300014" tIns="336874" rIns="300014" bIns="336874"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400" b="0" i="0" u="none" strike="noStrike" kern="1200" cap="none" spc="0" baseline="0">
                  <a:solidFill>
                    <a:srgbClr val="FFFFFF"/>
                  </a:solidFill>
                  <a:uFillTx/>
                  <a:latin typeface="Calibri"/>
                </a:rPr>
                <a:t>Enhanced Predictive Accuracy</a:t>
              </a:r>
            </a:p>
          </p:txBody>
        </p:sp>
        <p:sp>
          <p:nvSpPr>
            <p:cNvPr id="11" name="Freeform 10">
              <a:extLst>
                <a:ext uri="{FF2B5EF4-FFF2-40B4-BE49-F238E27FC236}">
                  <a16:creationId xmlns:a16="http://schemas.microsoft.com/office/drawing/2014/main" id="{70DD0D2F-D947-CEF6-2961-A0D2EDF25D52}"/>
                </a:ext>
              </a:extLst>
            </p:cNvPr>
            <p:cNvSpPr/>
            <p:nvPr/>
          </p:nvSpPr>
          <p:spPr>
            <a:xfrm>
              <a:off x="4382819" y="4249866"/>
              <a:ext cx="2030553" cy="1969132"/>
            </a:xfrm>
            <a:custGeom>
              <a:avLst/>
              <a:gdLst>
                <a:gd name="f0" fmla="val 10800000"/>
                <a:gd name="f1" fmla="val 5400000"/>
                <a:gd name="f2" fmla="val 180"/>
                <a:gd name="f3" fmla="val w"/>
                <a:gd name="f4" fmla="val h"/>
                <a:gd name="f5" fmla="val 0"/>
                <a:gd name="f6" fmla="val 2030552"/>
                <a:gd name="f7" fmla="val 1969133"/>
                <a:gd name="f8" fmla="+- 0 0 -90"/>
                <a:gd name="f9" fmla="*/ f3 1 2030552"/>
                <a:gd name="f10" fmla="*/ f4 1 1969133"/>
                <a:gd name="f11" fmla="val f5"/>
                <a:gd name="f12" fmla="val f6"/>
                <a:gd name="f13" fmla="val f7"/>
                <a:gd name="f14" fmla="*/ f8 f0 1"/>
                <a:gd name="f15" fmla="+- f13 0 f11"/>
                <a:gd name="f16" fmla="+- f12 0 f11"/>
                <a:gd name="f17" fmla="*/ f14 1 f2"/>
                <a:gd name="f18" fmla="*/ f16 1 2030552"/>
                <a:gd name="f19" fmla="*/ f15 1 1969133"/>
                <a:gd name="f20" fmla="*/ 0 f16 1"/>
                <a:gd name="f21" fmla="*/ 0 f15 1"/>
                <a:gd name="f22" fmla="*/ 2030552 f16 1"/>
                <a:gd name="f23" fmla="*/ 1969133 f15 1"/>
                <a:gd name="f24" fmla="+- f17 0 f1"/>
                <a:gd name="f25" fmla="*/ f20 1 2030552"/>
                <a:gd name="f26" fmla="*/ f21 1 1969133"/>
                <a:gd name="f27" fmla="*/ f22 1 2030552"/>
                <a:gd name="f28" fmla="*/ f23 1 196913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30552" h="1969133">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Incorporating the dynamic interaction between the soil and the structure into the analysis can lead to more accurate predictions of structural responses to different loads. This includes better assessments of displacements, stresses, and forces that the structure and foundation are subjected to during events like earthquakes.</a:t>
              </a:r>
              <a:endParaRPr lang="en-NZ" sz="1100" b="0" i="0" u="none" strike="noStrike" kern="1200" cap="none" spc="0" baseline="0">
                <a:solidFill>
                  <a:srgbClr val="000000"/>
                </a:solidFill>
                <a:uFillTx/>
                <a:latin typeface="Calibri"/>
              </a:endParaRPr>
            </a:p>
          </p:txBody>
        </p:sp>
        <p:sp>
          <p:nvSpPr>
            <p:cNvPr id="12" name="Freeform 11">
              <a:extLst>
                <a:ext uri="{FF2B5EF4-FFF2-40B4-BE49-F238E27FC236}">
                  <a16:creationId xmlns:a16="http://schemas.microsoft.com/office/drawing/2014/main" id="{A2AD5E96-EEF2-29B0-37C7-C3A5D4A9294F}"/>
                </a:ext>
              </a:extLst>
            </p:cNvPr>
            <p:cNvSpPr/>
            <p:nvPr/>
          </p:nvSpPr>
          <p:spPr>
            <a:xfrm>
              <a:off x="1061627" y="4022857"/>
              <a:ext cx="1582954" cy="1819491"/>
            </a:xfrm>
            <a:custGeom>
              <a:avLst/>
              <a:gdLst>
                <a:gd name="f0" fmla="val 10800000"/>
                <a:gd name="f1" fmla="val 5400000"/>
                <a:gd name="f2" fmla="val 180"/>
                <a:gd name="f3" fmla="val w"/>
                <a:gd name="f4" fmla="val h"/>
                <a:gd name="f5" fmla="val 0"/>
                <a:gd name="f6" fmla="val 1819491"/>
                <a:gd name="f7" fmla="val 1582957"/>
                <a:gd name="f8" fmla="val 909745"/>
                <a:gd name="f9" fmla="val 344293"/>
                <a:gd name="f10" fmla="val 1238664"/>
                <a:gd name="f11" fmla="+- 0 0 -90"/>
                <a:gd name="f12" fmla="*/ f3 1 1819491"/>
                <a:gd name="f13" fmla="*/ f4 1 1582957"/>
                <a:gd name="f14" fmla="val f5"/>
                <a:gd name="f15" fmla="val f6"/>
                <a:gd name="f16" fmla="val f7"/>
                <a:gd name="f17" fmla="*/ f11 f0 1"/>
                <a:gd name="f18" fmla="+- f16 0 f14"/>
                <a:gd name="f19" fmla="+- f15 0 f14"/>
                <a:gd name="f20" fmla="*/ f17 1 f2"/>
                <a:gd name="f21" fmla="*/ f19 1 1819491"/>
                <a:gd name="f22" fmla="*/ f18 1 1582957"/>
                <a:gd name="f23" fmla="*/ 0 f19 1"/>
                <a:gd name="f24" fmla="*/ 791479 f18 1"/>
                <a:gd name="f25" fmla="*/ 395739 f19 1"/>
                <a:gd name="f26" fmla="*/ 0 f18 1"/>
                <a:gd name="f27" fmla="*/ 1423752 f19 1"/>
                <a:gd name="f28" fmla="*/ 1819491 f19 1"/>
                <a:gd name="f29" fmla="*/ 1582957 f18 1"/>
                <a:gd name="f30" fmla="+- f20 0 f1"/>
                <a:gd name="f31" fmla="*/ f23 1 1819491"/>
                <a:gd name="f32" fmla="*/ f24 1 1582957"/>
                <a:gd name="f33" fmla="*/ f25 1 1819491"/>
                <a:gd name="f34" fmla="*/ f26 1 1582957"/>
                <a:gd name="f35" fmla="*/ f27 1 1819491"/>
                <a:gd name="f36" fmla="*/ f28 1 1819491"/>
                <a:gd name="f37" fmla="*/ f29 1 158295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19491" h="1582957">
                  <a:moveTo>
                    <a:pt x="f8" y="f5"/>
                  </a:moveTo>
                  <a:lnTo>
                    <a:pt x="f6" y="f9"/>
                  </a:lnTo>
                  <a:lnTo>
                    <a:pt x="f6" y="f10"/>
                  </a:lnTo>
                  <a:lnTo>
                    <a:pt x="f8" y="f7"/>
                  </a:lnTo>
                  <a:lnTo>
                    <a:pt x="f5" y="f10"/>
                  </a:lnTo>
                  <a:lnTo>
                    <a:pt x="f5" y="f9"/>
                  </a:lnTo>
                  <a:lnTo>
                    <a:pt x="f8" y="f5"/>
                  </a:lnTo>
                  <a:close/>
                </a:path>
              </a:pathLst>
            </a:custGeom>
            <a:solidFill>
              <a:srgbClr val="2683C6"/>
            </a:solidFill>
            <a:ln w="15873" cap="flat">
              <a:solidFill>
                <a:srgbClr val="FFFFFF"/>
              </a:solidFill>
              <a:prstDash val="solid"/>
            </a:ln>
          </p:spPr>
          <p:txBody>
            <a:bodyPr vert="horz" wrap="square" lIns="246677" tIns="283537" rIns="246677" bIns="283537"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grpSp>
      <p:grpSp>
        <p:nvGrpSpPr>
          <p:cNvPr id="13" name="Content Placeholder 4">
            <a:extLst>
              <a:ext uri="{FF2B5EF4-FFF2-40B4-BE49-F238E27FC236}">
                <a16:creationId xmlns:a16="http://schemas.microsoft.com/office/drawing/2014/main" id="{073BE5FA-0276-14BC-CCAD-4E48BB25B243}"/>
              </a:ext>
            </a:extLst>
          </p:cNvPr>
          <p:cNvGrpSpPr/>
          <p:nvPr/>
        </p:nvGrpSpPr>
        <p:grpSpPr>
          <a:xfrm>
            <a:off x="5340233" y="960412"/>
            <a:ext cx="6759326" cy="5121691"/>
            <a:chOff x="5340233" y="960412"/>
            <a:chExt cx="6759326" cy="5121691"/>
          </a:xfrm>
        </p:grpSpPr>
        <p:sp>
          <p:nvSpPr>
            <p:cNvPr id="14" name="Freeform 13">
              <a:extLst>
                <a:ext uri="{FF2B5EF4-FFF2-40B4-BE49-F238E27FC236}">
                  <a16:creationId xmlns:a16="http://schemas.microsoft.com/office/drawing/2014/main" id="{BF2DB768-3867-563E-4420-47B0F6343FB3}"/>
                </a:ext>
              </a:extLst>
            </p:cNvPr>
            <p:cNvSpPr/>
            <p:nvPr/>
          </p:nvSpPr>
          <p:spPr>
            <a:xfrm>
              <a:off x="8321094" y="1010960"/>
              <a:ext cx="1633502" cy="1877592"/>
            </a:xfrm>
            <a:custGeom>
              <a:avLst/>
              <a:gdLst>
                <a:gd name="f0" fmla="val 10800000"/>
                <a:gd name="f1" fmla="val 5400000"/>
                <a:gd name="f2" fmla="val 180"/>
                <a:gd name="f3" fmla="val w"/>
                <a:gd name="f4" fmla="val h"/>
                <a:gd name="f5" fmla="val 0"/>
                <a:gd name="f6" fmla="val 1877589"/>
                <a:gd name="f7" fmla="val 1633502"/>
                <a:gd name="f8" fmla="val 938794"/>
                <a:gd name="f9" fmla="val 1877588"/>
                <a:gd name="f10" fmla="val 355287"/>
                <a:gd name="f11" fmla="val 1278216"/>
                <a:gd name="f12" fmla="val 938795"/>
                <a:gd name="f13" fmla="val 1"/>
                <a:gd name="f14" fmla="+- 0 0 -90"/>
                <a:gd name="f15" fmla="*/ f3 1 1877589"/>
                <a:gd name="f16" fmla="*/ f4 1 1633502"/>
                <a:gd name="f17" fmla="val f5"/>
                <a:gd name="f18" fmla="val f6"/>
                <a:gd name="f19" fmla="val f7"/>
                <a:gd name="f20" fmla="*/ f14 f0 1"/>
                <a:gd name="f21" fmla="+- f19 0 f17"/>
                <a:gd name="f22" fmla="+- f18 0 f17"/>
                <a:gd name="f23" fmla="*/ f20 1 f2"/>
                <a:gd name="f24" fmla="*/ f22 1 1877589"/>
                <a:gd name="f25" fmla="*/ f21 1 1633502"/>
                <a:gd name="f26" fmla="*/ 0 f22 1"/>
                <a:gd name="f27" fmla="*/ 816751 f21 1"/>
                <a:gd name="f28" fmla="*/ 408376 f22 1"/>
                <a:gd name="f29" fmla="*/ 0 f21 1"/>
                <a:gd name="f30" fmla="*/ 1469214 f22 1"/>
                <a:gd name="f31" fmla="*/ 1877589 f22 1"/>
                <a:gd name="f32" fmla="*/ 1633502 f21 1"/>
                <a:gd name="f33" fmla="+- f23 0 f1"/>
                <a:gd name="f34" fmla="*/ f26 1 1877589"/>
                <a:gd name="f35" fmla="*/ f27 1 1633502"/>
                <a:gd name="f36" fmla="*/ f28 1 1877589"/>
                <a:gd name="f37" fmla="*/ f29 1 1633502"/>
                <a:gd name="f38" fmla="*/ f30 1 1877589"/>
                <a:gd name="f39" fmla="*/ f31 1 1877589"/>
                <a:gd name="f40" fmla="*/ f32 1 1633502"/>
                <a:gd name="f41" fmla="*/ f17 1 f24"/>
                <a:gd name="f42" fmla="*/ f18 1 f24"/>
                <a:gd name="f43" fmla="*/ f17 1 f25"/>
                <a:gd name="f44" fmla="*/ f19 1 f25"/>
                <a:gd name="f45" fmla="*/ f34 1 f24"/>
                <a:gd name="f46" fmla="*/ f35 1 f25"/>
                <a:gd name="f47" fmla="*/ f36 1 f24"/>
                <a:gd name="f48" fmla="*/ f37 1 f25"/>
                <a:gd name="f49" fmla="*/ f38 1 f24"/>
                <a:gd name="f50" fmla="*/ f39 1 f24"/>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5 1"/>
                <a:gd name="f62" fmla="*/ f51 f16 1"/>
              </a:gdLst>
              <a:ahLst/>
              <a:cxnLst>
                <a:cxn ang="3cd4">
                  <a:pos x="hc" y="t"/>
                </a:cxn>
                <a:cxn ang="0">
                  <a:pos x="r" y="vc"/>
                </a:cxn>
                <a:cxn ang="cd4">
                  <a:pos x="hc" y="b"/>
                </a:cxn>
                <a:cxn ang="cd2">
                  <a:pos x="l" y="vc"/>
                </a:cxn>
                <a:cxn ang="f33">
                  <a:pos x="f56" y="f57"/>
                </a:cxn>
                <a:cxn ang="f33">
                  <a:pos x="f58" y="f59"/>
                </a:cxn>
                <a:cxn ang="f33">
                  <a:pos x="f60" y="f59"/>
                </a:cxn>
                <a:cxn ang="f33">
                  <a:pos x="f61" y="f57"/>
                </a:cxn>
                <a:cxn ang="f33">
                  <a:pos x="f60" y="f62"/>
                </a:cxn>
                <a:cxn ang="f33">
                  <a:pos x="f58" y="f62"/>
                </a:cxn>
                <a:cxn ang="f33">
                  <a:pos x="f56" y="f57"/>
                </a:cxn>
              </a:cxnLst>
              <a:rect l="f52" t="f55" r="f53" b="f54"/>
              <a:pathLst>
                <a:path w="1877589" h="1633502">
                  <a:moveTo>
                    <a:pt x="f8" y="f5"/>
                  </a:moveTo>
                  <a:lnTo>
                    <a:pt x="f9" y="f10"/>
                  </a:lnTo>
                  <a:lnTo>
                    <a:pt x="f9" y="f11"/>
                  </a:lnTo>
                  <a:lnTo>
                    <a:pt x="f12" y="f7"/>
                  </a:lnTo>
                  <a:lnTo>
                    <a:pt x="f13" y="f11"/>
                  </a:lnTo>
                  <a:lnTo>
                    <a:pt x="f13" y="f10"/>
                  </a:lnTo>
                  <a:lnTo>
                    <a:pt x="f8" y="f5"/>
                  </a:lnTo>
                  <a:close/>
                </a:path>
              </a:pathLst>
            </a:custGeom>
            <a:solidFill>
              <a:srgbClr val="2683C6"/>
            </a:solidFill>
            <a:ln w="15873" cap="flat">
              <a:solidFill>
                <a:srgbClr val="FFFFFF"/>
              </a:solidFill>
              <a:prstDash val="solid"/>
            </a:ln>
          </p:spPr>
          <p:txBody>
            <a:bodyPr vert="horz" wrap="square" lIns="307896" tIns="345935" rIns="307896" bIns="34592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400" b="0" i="0" u="none" strike="noStrike" kern="1200" cap="none" spc="0" baseline="0">
                  <a:solidFill>
                    <a:srgbClr val="FFFFFF"/>
                  </a:solidFill>
                  <a:uFillTx/>
                  <a:latin typeface="Calibri"/>
                </a:rPr>
                <a:t>Tailored Solutions</a:t>
              </a:r>
            </a:p>
          </p:txBody>
        </p:sp>
        <p:sp>
          <p:nvSpPr>
            <p:cNvPr id="15" name="Freeform 14">
              <a:extLst>
                <a:ext uri="{FF2B5EF4-FFF2-40B4-BE49-F238E27FC236}">
                  <a16:creationId xmlns:a16="http://schemas.microsoft.com/office/drawing/2014/main" id="{B4667872-94C2-4085-A1FA-6A4D4DC679A9}"/>
                </a:ext>
              </a:extLst>
            </p:cNvPr>
            <p:cNvSpPr/>
            <p:nvPr/>
          </p:nvSpPr>
          <p:spPr>
            <a:xfrm>
              <a:off x="10004166" y="960412"/>
              <a:ext cx="2095393" cy="1889909"/>
            </a:xfrm>
            <a:custGeom>
              <a:avLst/>
              <a:gdLst>
                <a:gd name="f0" fmla="val 10800000"/>
                <a:gd name="f1" fmla="val 5400000"/>
                <a:gd name="f2" fmla="val 180"/>
                <a:gd name="f3" fmla="val w"/>
                <a:gd name="f4" fmla="val h"/>
                <a:gd name="f5" fmla="val 0"/>
                <a:gd name="f6" fmla="val 2095389"/>
                <a:gd name="f7" fmla="val 1889906"/>
                <a:gd name="f8" fmla="+- 0 0 -90"/>
                <a:gd name="f9" fmla="*/ f3 1 2095389"/>
                <a:gd name="f10" fmla="*/ f4 1 1889906"/>
                <a:gd name="f11" fmla="val f5"/>
                <a:gd name="f12" fmla="val f6"/>
                <a:gd name="f13" fmla="val f7"/>
                <a:gd name="f14" fmla="*/ f8 f0 1"/>
                <a:gd name="f15" fmla="+- f13 0 f11"/>
                <a:gd name="f16" fmla="+- f12 0 f11"/>
                <a:gd name="f17" fmla="*/ f14 1 f2"/>
                <a:gd name="f18" fmla="*/ f16 1 2095389"/>
                <a:gd name="f19" fmla="*/ f15 1 1889906"/>
                <a:gd name="f20" fmla="*/ 0 f16 1"/>
                <a:gd name="f21" fmla="*/ 0 f15 1"/>
                <a:gd name="f22" fmla="*/ 2095389 f16 1"/>
                <a:gd name="f23" fmla="*/ 1889906 f15 1"/>
                <a:gd name="f24" fmla="+- f17 0 f1"/>
                <a:gd name="f25" fmla="*/ f20 1 2095389"/>
                <a:gd name="f26" fmla="*/ f21 1 1889906"/>
                <a:gd name="f27" fmla="*/ f22 1 2095389"/>
                <a:gd name="f28" fmla="*/ f23 1 1889906"/>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95389" h="1889906">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SSI analysis allows for the design of foundations and structural systems that are tailored to the specific soil conditions of a site. This can be particularly beneficial in areas with challenging soil conditions, such as soft clay, liquefiable soils, or highly variable soil profiles.</a:t>
              </a:r>
              <a:endParaRPr lang="en-NZ" sz="1100" b="0" i="0" u="none" strike="noStrike" kern="1200" cap="none" spc="0" baseline="0">
                <a:solidFill>
                  <a:srgbClr val="000000"/>
                </a:solidFill>
                <a:uFillTx/>
                <a:latin typeface="Calibri"/>
              </a:endParaRPr>
            </a:p>
          </p:txBody>
        </p:sp>
        <p:sp>
          <p:nvSpPr>
            <p:cNvPr id="16" name="Freeform 15">
              <a:extLst>
                <a:ext uri="{FF2B5EF4-FFF2-40B4-BE49-F238E27FC236}">
                  <a16:creationId xmlns:a16="http://schemas.microsoft.com/office/drawing/2014/main" id="{3662AF67-9857-EA4B-8141-FC2BCCD78198}"/>
                </a:ext>
              </a:extLst>
            </p:cNvPr>
            <p:cNvSpPr/>
            <p:nvPr/>
          </p:nvSpPr>
          <p:spPr>
            <a:xfrm>
              <a:off x="6556915" y="1010960"/>
              <a:ext cx="1633502" cy="1877592"/>
            </a:xfrm>
            <a:custGeom>
              <a:avLst/>
              <a:gdLst>
                <a:gd name="f0" fmla="val 10800000"/>
                <a:gd name="f1" fmla="val 5400000"/>
                <a:gd name="f2" fmla="val 180"/>
                <a:gd name="f3" fmla="val w"/>
                <a:gd name="f4" fmla="val h"/>
                <a:gd name="f5" fmla="val 0"/>
                <a:gd name="f6" fmla="val 1877589"/>
                <a:gd name="f7" fmla="val 1633502"/>
                <a:gd name="f8" fmla="val 938794"/>
                <a:gd name="f9" fmla="val 1877588"/>
                <a:gd name="f10" fmla="val 355287"/>
                <a:gd name="f11" fmla="val 1278216"/>
                <a:gd name="f12" fmla="val 938795"/>
                <a:gd name="f13" fmla="val 1"/>
                <a:gd name="f14" fmla="+- 0 0 -90"/>
                <a:gd name="f15" fmla="*/ f3 1 1877589"/>
                <a:gd name="f16" fmla="*/ f4 1 1633502"/>
                <a:gd name="f17" fmla="val f5"/>
                <a:gd name="f18" fmla="val f6"/>
                <a:gd name="f19" fmla="val f7"/>
                <a:gd name="f20" fmla="*/ f14 f0 1"/>
                <a:gd name="f21" fmla="+- f19 0 f17"/>
                <a:gd name="f22" fmla="+- f18 0 f17"/>
                <a:gd name="f23" fmla="*/ f20 1 f2"/>
                <a:gd name="f24" fmla="*/ f22 1 1877589"/>
                <a:gd name="f25" fmla="*/ f21 1 1633502"/>
                <a:gd name="f26" fmla="*/ 0 f22 1"/>
                <a:gd name="f27" fmla="*/ 816751 f21 1"/>
                <a:gd name="f28" fmla="*/ 408376 f22 1"/>
                <a:gd name="f29" fmla="*/ 0 f21 1"/>
                <a:gd name="f30" fmla="*/ 1469214 f22 1"/>
                <a:gd name="f31" fmla="*/ 1877589 f22 1"/>
                <a:gd name="f32" fmla="*/ 1633502 f21 1"/>
                <a:gd name="f33" fmla="+- f23 0 f1"/>
                <a:gd name="f34" fmla="*/ f26 1 1877589"/>
                <a:gd name="f35" fmla="*/ f27 1 1633502"/>
                <a:gd name="f36" fmla="*/ f28 1 1877589"/>
                <a:gd name="f37" fmla="*/ f29 1 1633502"/>
                <a:gd name="f38" fmla="*/ f30 1 1877589"/>
                <a:gd name="f39" fmla="*/ f31 1 1877589"/>
                <a:gd name="f40" fmla="*/ f32 1 1633502"/>
                <a:gd name="f41" fmla="*/ f17 1 f24"/>
                <a:gd name="f42" fmla="*/ f18 1 f24"/>
                <a:gd name="f43" fmla="*/ f17 1 f25"/>
                <a:gd name="f44" fmla="*/ f19 1 f25"/>
                <a:gd name="f45" fmla="*/ f34 1 f24"/>
                <a:gd name="f46" fmla="*/ f35 1 f25"/>
                <a:gd name="f47" fmla="*/ f36 1 f24"/>
                <a:gd name="f48" fmla="*/ f37 1 f25"/>
                <a:gd name="f49" fmla="*/ f38 1 f24"/>
                <a:gd name="f50" fmla="*/ f39 1 f24"/>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5 1"/>
                <a:gd name="f62" fmla="*/ f51 f16 1"/>
              </a:gdLst>
              <a:ahLst/>
              <a:cxnLst>
                <a:cxn ang="3cd4">
                  <a:pos x="hc" y="t"/>
                </a:cxn>
                <a:cxn ang="0">
                  <a:pos x="r" y="vc"/>
                </a:cxn>
                <a:cxn ang="cd4">
                  <a:pos x="hc" y="b"/>
                </a:cxn>
                <a:cxn ang="cd2">
                  <a:pos x="l" y="vc"/>
                </a:cxn>
                <a:cxn ang="f33">
                  <a:pos x="f56" y="f57"/>
                </a:cxn>
                <a:cxn ang="f33">
                  <a:pos x="f58" y="f59"/>
                </a:cxn>
                <a:cxn ang="f33">
                  <a:pos x="f60" y="f59"/>
                </a:cxn>
                <a:cxn ang="f33">
                  <a:pos x="f61" y="f57"/>
                </a:cxn>
                <a:cxn ang="f33">
                  <a:pos x="f60" y="f62"/>
                </a:cxn>
                <a:cxn ang="f33">
                  <a:pos x="f58" y="f62"/>
                </a:cxn>
                <a:cxn ang="f33">
                  <a:pos x="f56" y="f57"/>
                </a:cxn>
              </a:cxnLst>
              <a:rect l="f52" t="f55" r="f53" b="f54"/>
              <a:pathLst>
                <a:path w="1877589" h="1633502">
                  <a:moveTo>
                    <a:pt x="f8" y="f5"/>
                  </a:moveTo>
                  <a:lnTo>
                    <a:pt x="f9" y="f10"/>
                  </a:lnTo>
                  <a:lnTo>
                    <a:pt x="f9" y="f11"/>
                  </a:lnTo>
                  <a:lnTo>
                    <a:pt x="f12" y="f7"/>
                  </a:lnTo>
                  <a:lnTo>
                    <a:pt x="f13" y="f11"/>
                  </a:lnTo>
                  <a:lnTo>
                    <a:pt x="f13" y="f10"/>
                  </a:lnTo>
                  <a:lnTo>
                    <a:pt x="f8" y="f5"/>
                  </a:lnTo>
                  <a:close/>
                </a:path>
              </a:pathLst>
            </a:custGeom>
            <a:solidFill>
              <a:srgbClr val="2691C9"/>
            </a:solidFill>
            <a:ln w="15873" cap="flat">
              <a:solidFill>
                <a:srgbClr val="FFFFFF"/>
              </a:solidFill>
              <a:prstDash val="solid"/>
            </a:ln>
          </p:spPr>
          <p:txBody>
            <a:bodyPr vert="horz" wrap="square" lIns="254550" tIns="292589" rIns="254550" bIns="292589"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sp>
          <p:nvSpPr>
            <p:cNvPr id="17" name="Freeform 16">
              <a:extLst>
                <a:ext uri="{FF2B5EF4-FFF2-40B4-BE49-F238E27FC236}">
                  <a16:creationId xmlns:a16="http://schemas.microsoft.com/office/drawing/2014/main" id="{A63113AF-F7BB-26BE-9007-D388AD47AF50}"/>
                </a:ext>
              </a:extLst>
            </p:cNvPr>
            <p:cNvSpPr/>
            <p:nvPr/>
          </p:nvSpPr>
          <p:spPr>
            <a:xfrm>
              <a:off x="7435626" y="2610813"/>
              <a:ext cx="1633502" cy="1877592"/>
            </a:xfrm>
            <a:custGeom>
              <a:avLst/>
              <a:gdLst>
                <a:gd name="f0" fmla="val 10800000"/>
                <a:gd name="f1" fmla="val 5400000"/>
                <a:gd name="f2" fmla="val 180"/>
                <a:gd name="f3" fmla="val w"/>
                <a:gd name="f4" fmla="val h"/>
                <a:gd name="f5" fmla="val 0"/>
                <a:gd name="f6" fmla="val 1877589"/>
                <a:gd name="f7" fmla="val 1633502"/>
                <a:gd name="f8" fmla="val 938794"/>
                <a:gd name="f9" fmla="val 1877588"/>
                <a:gd name="f10" fmla="val 355287"/>
                <a:gd name="f11" fmla="val 1278216"/>
                <a:gd name="f12" fmla="val 938795"/>
                <a:gd name="f13" fmla="val 1"/>
                <a:gd name="f14" fmla="+- 0 0 -90"/>
                <a:gd name="f15" fmla="*/ f3 1 1877589"/>
                <a:gd name="f16" fmla="*/ f4 1 1633502"/>
                <a:gd name="f17" fmla="val f5"/>
                <a:gd name="f18" fmla="val f6"/>
                <a:gd name="f19" fmla="val f7"/>
                <a:gd name="f20" fmla="*/ f14 f0 1"/>
                <a:gd name="f21" fmla="+- f19 0 f17"/>
                <a:gd name="f22" fmla="+- f18 0 f17"/>
                <a:gd name="f23" fmla="*/ f20 1 f2"/>
                <a:gd name="f24" fmla="*/ f22 1 1877589"/>
                <a:gd name="f25" fmla="*/ f21 1 1633502"/>
                <a:gd name="f26" fmla="*/ 0 f22 1"/>
                <a:gd name="f27" fmla="*/ 816751 f21 1"/>
                <a:gd name="f28" fmla="*/ 408376 f22 1"/>
                <a:gd name="f29" fmla="*/ 0 f21 1"/>
                <a:gd name="f30" fmla="*/ 1469214 f22 1"/>
                <a:gd name="f31" fmla="*/ 1877589 f22 1"/>
                <a:gd name="f32" fmla="*/ 1633502 f21 1"/>
                <a:gd name="f33" fmla="+- f23 0 f1"/>
                <a:gd name="f34" fmla="*/ f26 1 1877589"/>
                <a:gd name="f35" fmla="*/ f27 1 1633502"/>
                <a:gd name="f36" fmla="*/ f28 1 1877589"/>
                <a:gd name="f37" fmla="*/ f29 1 1633502"/>
                <a:gd name="f38" fmla="*/ f30 1 1877589"/>
                <a:gd name="f39" fmla="*/ f31 1 1877589"/>
                <a:gd name="f40" fmla="*/ f32 1 1633502"/>
                <a:gd name="f41" fmla="*/ f17 1 f24"/>
                <a:gd name="f42" fmla="*/ f18 1 f24"/>
                <a:gd name="f43" fmla="*/ f17 1 f25"/>
                <a:gd name="f44" fmla="*/ f19 1 f25"/>
                <a:gd name="f45" fmla="*/ f34 1 f24"/>
                <a:gd name="f46" fmla="*/ f35 1 f25"/>
                <a:gd name="f47" fmla="*/ f36 1 f24"/>
                <a:gd name="f48" fmla="*/ f37 1 f25"/>
                <a:gd name="f49" fmla="*/ f38 1 f24"/>
                <a:gd name="f50" fmla="*/ f39 1 f24"/>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5 1"/>
                <a:gd name="f62" fmla="*/ f51 f16 1"/>
              </a:gdLst>
              <a:ahLst/>
              <a:cxnLst>
                <a:cxn ang="3cd4">
                  <a:pos x="hc" y="t"/>
                </a:cxn>
                <a:cxn ang="0">
                  <a:pos x="r" y="vc"/>
                </a:cxn>
                <a:cxn ang="cd4">
                  <a:pos x="hc" y="b"/>
                </a:cxn>
                <a:cxn ang="cd2">
                  <a:pos x="l" y="vc"/>
                </a:cxn>
                <a:cxn ang="f33">
                  <a:pos x="f56" y="f57"/>
                </a:cxn>
                <a:cxn ang="f33">
                  <a:pos x="f58" y="f59"/>
                </a:cxn>
                <a:cxn ang="f33">
                  <a:pos x="f60" y="f59"/>
                </a:cxn>
                <a:cxn ang="f33">
                  <a:pos x="f61" y="f57"/>
                </a:cxn>
                <a:cxn ang="f33">
                  <a:pos x="f60" y="f62"/>
                </a:cxn>
                <a:cxn ang="f33">
                  <a:pos x="f58" y="f62"/>
                </a:cxn>
                <a:cxn ang="f33">
                  <a:pos x="f56" y="f57"/>
                </a:cxn>
              </a:cxnLst>
              <a:rect l="f52" t="f55" r="f53" b="f54"/>
              <a:pathLst>
                <a:path w="1877589" h="1633502">
                  <a:moveTo>
                    <a:pt x="f8" y="f5"/>
                  </a:moveTo>
                  <a:lnTo>
                    <a:pt x="f9" y="f10"/>
                  </a:lnTo>
                  <a:lnTo>
                    <a:pt x="f9" y="f11"/>
                  </a:lnTo>
                  <a:lnTo>
                    <a:pt x="f12" y="f7"/>
                  </a:lnTo>
                  <a:lnTo>
                    <a:pt x="f13" y="f11"/>
                  </a:lnTo>
                  <a:lnTo>
                    <a:pt x="f13" y="f10"/>
                  </a:lnTo>
                  <a:lnTo>
                    <a:pt x="f8" y="f5"/>
                  </a:lnTo>
                  <a:close/>
                </a:path>
              </a:pathLst>
            </a:custGeom>
            <a:solidFill>
              <a:srgbClr val="26A0CD"/>
            </a:solidFill>
            <a:ln w="15873" cap="flat">
              <a:solidFill>
                <a:srgbClr val="FFFFFF"/>
              </a:solidFill>
              <a:prstDash val="solid"/>
            </a:ln>
          </p:spPr>
          <p:txBody>
            <a:bodyPr vert="horz" wrap="square" lIns="307896" tIns="345935" rIns="307896" bIns="34592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400" b="0" i="0" u="none" strike="noStrike" kern="1200" cap="none" spc="0" baseline="0">
                  <a:solidFill>
                    <a:srgbClr val="FFFFFF"/>
                  </a:solidFill>
                  <a:uFillTx/>
                  <a:latin typeface="Calibri"/>
                </a:rPr>
                <a:t>Risk Management</a:t>
              </a:r>
            </a:p>
          </p:txBody>
        </p:sp>
        <p:sp>
          <p:nvSpPr>
            <p:cNvPr id="18" name="Freeform 17">
              <a:extLst>
                <a:ext uri="{FF2B5EF4-FFF2-40B4-BE49-F238E27FC236}">
                  <a16:creationId xmlns:a16="http://schemas.microsoft.com/office/drawing/2014/main" id="{A612E67E-6D3F-9C12-B97C-A886D1120B06}"/>
                </a:ext>
              </a:extLst>
            </p:cNvPr>
            <p:cNvSpPr/>
            <p:nvPr/>
          </p:nvSpPr>
          <p:spPr>
            <a:xfrm>
              <a:off x="5340233" y="2717633"/>
              <a:ext cx="2027791" cy="1663961"/>
            </a:xfrm>
            <a:custGeom>
              <a:avLst/>
              <a:gdLst>
                <a:gd name="f0" fmla="val 10800000"/>
                <a:gd name="f1" fmla="val 5400000"/>
                <a:gd name="f2" fmla="val 180"/>
                <a:gd name="f3" fmla="val w"/>
                <a:gd name="f4" fmla="val h"/>
                <a:gd name="f5" fmla="val 0"/>
                <a:gd name="f6" fmla="val 2027796"/>
                <a:gd name="f7" fmla="val 1663964"/>
                <a:gd name="f8" fmla="+- 0 0 -90"/>
                <a:gd name="f9" fmla="*/ f3 1 2027796"/>
                <a:gd name="f10" fmla="*/ f4 1 1663964"/>
                <a:gd name="f11" fmla="val f5"/>
                <a:gd name="f12" fmla="val f6"/>
                <a:gd name="f13" fmla="val f7"/>
                <a:gd name="f14" fmla="*/ f8 f0 1"/>
                <a:gd name="f15" fmla="+- f13 0 f11"/>
                <a:gd name="f16" fmla="+- f12 0 f11"/>
                <a:gd name="f17" fmla="*/ f14 1 f2"/>
                <a:gd name="f18" fmla="*/ f16 1 2027796"/>
                <a:gd name="f19" fmla="*/ f15 1 1663964"/>
                <a:gd name="f20" fmla="*/ 0 f16 1"/>
                <a:gd name="f21" fmla="*/ 0 f15 1"/>
                <a:gd name="f22" fmla="*/ 2027796 f16 1"/>
                <a:gd name="f23" fmla="*/ 1663964 f15 1"/>
                <a:gd name="f24" fmla="+- f17 0 f1"/>
                <a:gd name="f25" fmla="*/ f20 1 2027796"/>
                <a:gd name="f26" fmla="*/ f21 1 1663964"/>
                <a:gd name="f27" fmla="*/ f22 1 2027796"/>
                <a:gd name="f28" fmla="*/ f23 1 1663964"/>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27796" h="1663964">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ctr" anchorCtr="0" compatLnSpc="1">
              <a:noAutofit/>
            </a:bodyPr>
            <a:lstStyle/>
            <a:p>
              <a:pPr marL="0" marR="0" lvl="0" indent="0" algn="r"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Understanding the interaction between the soil and the structure can help in identifying and managing risks associated with soil settlement, liquefaction potential, slope stability, and other geotechnical hazards, thereby reducing the likelihood of unexpected issues during and after construction.</a:t>
              </a:r>
              <a:endParaRPr lang="en-NZ" sz="1100" b="0" i="0" u="none" strike="noStrike" kern="1200" cap="none" spc="0" baseline="0">
                <a:solidFill>
                  <a:srgbClr val="000000"/>
                </a:solidFill>
                <a:uFillTx/>
                <a:latin typeface="Calibri"/>
              </a:endParaRPr>
            </a:p>
          </p:txBody>
        </p:sp>
        <p:sp>
          <p:nvSpPr>
            <p:cNvPr id="19" name="Freeform 18">
              <a:extLst>
                <a:ext uri="{FF2B5EF4-FFF2-40B4-BE49-F238E27FC236}">
                  <a16:creationId xmlns:a16="http://schemas.microsoft.com/office/drawing/2014/main" id="{44893970-4A41-1D90-E501-30557EFE1B74}"/>
                </a:ext>
              </a:extLst>
            </p:cNvPr>
            <p:cNvSpPr/>
            <p:nvPr/>
          </p:nvSpPr>
          <p:spPr>
            <a:xfrm>
              <a:off x="9199805" y="2610813"/>
              <a:ext cx="1633502" cy="1877592"/>
            </a:xfrm>
            <a:custGeom>
              <a:avLst/>
              <a:gdLst>
                <a:gd name="f0" fmla="val 10800000"/>
                <a:gd name="f1" fmla="val 5400000"/>
                <a:gd name="f2" fmla="val 180"/>
                <a:gd name="f3" fmla="val w"/>
                <a:gd name="f4" fmla="val h"/>
                <a:gd name="f5" fmla="val 0"/>
                <a:gd name="f6" fmla="val 1877589"/>
                <a:gd name="f7" fmla="val 1633502"/>
                <a:gd name="f8" fmla="val 938794"/>
                <a:gd name="f9" fmla="val 1877588"/>
                <a:gd name="f10" fmla="val 355287"/>
                <a:gd name="f11" fmla="val 1278216"/>
                <a:gd name="f12" fmla="val 938795"/>
                <a:gd name="f13" fmla="val 1"/>
                <a:gd name="f14" fmla="+- 0 0 -90"/>
                <a:gd name="f15" fmla="*/ f3 1 1877589"/>
                <a:gd name="f16" fmla="*/ f4 1 1633502"/>
                <a:gd name="f17" fmla="val f5"/>
                <a:gd name="f18" fmla="val f6"/>
                <a:gd name="f19" fmla="val f7"/>
                <a:gd name="f20" fmla="*/ f14 f0 1"/>
                <a:gd name="f21" fmla="+- f19 0 f17"/>
                <a:gd name="f22" fmla="+- f18 0 f17"/>
                <a:gd name="f23" fmla="*/ f20 1 f2"/>
                <a:gd name="f24" fmla="*/ f22 1 1877589"/>
                <a:gd name="f25" fmla="*/ f21 1 1633502"/>
                <a:gd name="f26" fmla="*/ 0 f22 1"/>
                <a:gd name="f27" fmla="*/ 816751 f21 1"/>
                <a:gd name="f28" fmla="*/ 408376 f22 1"/>
                <a:gd name="f29" fmla="*/ 0 f21 1"/>
                <a:gd name="f30" fmla="*/ 1469214 f22 1"/>
                <a:gd name="f31" fmla="*/ 1877589 f22 1"/>
                <a:gd name="f32" fmla="*/ 1633502 f21 1"/>
                <a:gd name="f33" fmla="+- f23 0 f1"/>
                <a:gd name="f34" fmla="*/ f26 1 1877589"/>
                <a:gd name="f35" fmla="*/ f27 1 1633502"/>
                <a:gd name="f36" fmla="*/ f28 1 1877589"/>
                <a:gd name="f37" fmla="*/ f29 1 1633502"/>
                <a:gd name="f38" fmla="*/ f30 1 1877589"/>
                <a:gd name="f39" fmla="*/ f31 1 1877589"/>
                <a:gd name="f40" fmla="*/ f32 1 1633502"/>
                <a:gd name="f41" fmla="*/ f17 1 f24"/>
                <a:gd name="f42" fmla="*/ f18 1 f24"/>
                <a:gd name="f43" fmla="*/ f17 1 f25"/>
                <a:gd name="f44" fmla="*/ f19 1 f25"/>
                <a:gd name="f45" fmla="*/ f34 1 f24"/>
                <a:gd name="f46" fmla="*/ f35 1 f25"/>
                <a:gd name="f47" fmla="*/ f36 1 f24"/>
                <a:gd name="f48" fmla="*/ f37 1 f25"/>
                <a:gd name="f49" fmla="*/ f38 1 f24"/>
                <a:gd name="f50" fmla="*/ f39 1 f24"/>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5 1"/>
                <a:gd name="f62" fmla="*/ f51 f16 1"/>
              </a:gdLst>
              <a:ahLst/>
              <a:cxnLst>
                <a:cxn ang="3cd4">
                  <a:pos x="hc" y="t"/>
                </a:cxn>
                <a:cxn ang="0">
                  <a:pos x="r" y="vc"/>
                </a:cxn>
                <a:cxn ang="cd4">
                  <a:pos x="hc" y="b"/>
                </a:cxn>
                <a:cxn ang="cd2">
                  <a:pos x="l" y="vc"/>
                </a:cxn>
                <a:cxn ang="f33">
                  <a:pos x="f56" y="f57"/>
                </a:cxn>
                <a:cxn ang="f33">
                  <a:pos x="f58" y="f59"/>
                </a:cxn>
                <a:cxn ang="f33">
                  <a:pos x="f60" y="f59"/>
                </a:cxn>
                <a:cxn ang="f33">
                  <a:pos x="f61" y="f57"/>
                </a:cxn>
                <a:cxn ang="f33">
                  <a:pos x="f60" y="f62"/>
                </a:cxn>
                <a:cxn ang="f33">
                  <a:pos x="f58" y="f62"/>
                </a:cxn>
                <a:cxn ang="f33">
                  <a:pos x="f56" y="f57"/>
                </a:cxn>
              </a:cxnLst>
              <a:rect l="f52" t="f55" r="f53" b="f54"/>
              <a:pathLst>
                <a:path w="1877589" h="1633502">
                  <a:moveTo>
                    <a:pt x="f8" y="f5"/>
                  </a:moveTo>
                  <a:lnTo>
                    <a:pt x="f9" y="f10"/>
                  </a:lnTo>
                  <a:lnTo>
                    <a:pt x="f9" y="f11"/>
                  </a:lnTo>
                  <a:lnTo>
                    <a:pt x="f12" y="f7"/>
                  </a:lnTo>
                  <a:lnTo>
                    <a:pt x="f13" y="f11"/>
                  </a:lnTo>
                  <a:lnTo>
                    <a:pt x="f13" y="f10"/>
                  </a:lnTo>
                  <a:lnTo>
                    <a:pt x="f8" y="f5"/>
                  </a:lnTo>
                  <a:close/>
                </a:path>
              </a:pathLst>
            </a:custGeom>
            <a:solidFill>
              <a:srgbClr val="27AFD0"/>
            </a:solidFill>
            <a:ln w="15873" cap="flat">
              <a:solidFill>
                <a:srgbClr val="FFFFFF"/>
              </a:solidFill>
              <a:prstDash val="solid"/>
            </a:ln>
          </p:spPr>
          <p:txBody>
            <a:bodyPr vert="horz" wrap="square" lIns="254550" tIns="292589" rIns="254550" bIns="292589"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sp>
          <p:nvSpPr>
            <p:cNvPr id="20" name="Freeform 19">
              <a:extLst>
                <a:ext uri="{FF2B5EF4-FFF2-40B4-BE49-F238E27FC236}">
                  <a16:creationId xmlns:a16="http://schemas.microsoft.com/office/drawing/2014/main" id="{698359D2-B677-92A6-0D71-D1758CA9BB86}"/>
                </a:ext>
              </a:extLst>
            </p:cNvPr>
            <p:cNvSpPr/>
            <p:nvPr/>
          </p:nvSpPr>
          <p:spPr>
            <a:xfrm>
              <a:off x="8321094" y="4204511"/>
              <a:ext cx="1633502" cy="1877592"/>
            </a:xfrm>
            <a:custGeom>
              <a:avLst/>
              <a:gdLst>
                <a:gd name="f0" fmla="val 10800000"/>
                <a:gd name="f1" fmla="val 5400000"/>
                <a:gd name="f2" fmla="val 180"/>
                <a:gd name="f3" fmla="val w"/>
                <a:gd name="f4" fmla="val h"/>
                <a:gd name="f5" fmla="val 0"/>
                <a:gd name="f6" fmla="val 1877589"/>
                <a:gd name="f7" fmla="val 1633502"/>
                <a:gd name="f8" fmla="val 938794"/>
                <a:gd name="f9" fmla="val 1877588"/>
                <a:gd name="f10" fmla="val 355287"/>
                <a:gd name="f11" fmla="val 1278216"/>
                <a:gd name="f12" fmla="val 938795"/>
                <a:gd name="f13" fmla="val 1"/>
                <a:gd name="f14" fmla="+- 0 0 -90"/>
                <a:gd name="f15" fmla="*/ f3 1 1877589"/>
                <a:gd name="f16" fmla="*/ f4 1 1633502"/>
                <a:gd name="f17" fmla="val f5"/>
                <a:gd name="f18" fmla="val f6"/>
                <a:gd name="f19" fmla="val f7"/>
                <a:gd name="f20" fmla="*/ f14 f0 1"/>
                <a:gd name="f21" fmla="+- f19 0 f17"/>
                <a:gd name="f22" fmla="+- f18 0 f17"/>
                <a:gd name="f23" fmla="*/ f20 1 f2"/>
                <a:gd name="f24" fmla="*/ f22 1 1877589"/>
                <a:gd name="f25" fmla="*/ f21 1 1633502"/>
                <a:gd name="f26" fmla="*/ 0 f22 1"/>
                <a:gd name="f27" fmla="*/ 816751 f21 1"/>
                <a:gd name="f28" fmla="*/ 408376 f22 1"/>
                <a:gd name="f29" fmla="*/ 0 f21 1"/>
                <a:gd name="f30" fmla="*/ 1469214 f22 1"/>
                <a:gd name="f31" fmla="*/ 1877589 f22 1"/>
                <a:gd name="f32" fmla="*/ 1633502 f21 1"/>
                <a:gd name="f33" fmla="+- f23 0 f1"/>
                <a:gd name="f34" fmla="*/ f26 1 1877589"/>
                <a:gd name="f35" fmla="*/ f27 1 1633502"/>
                <a:gd name="f36" fmla="*/ f28 1 1877589"/>
                <a:gd name="f37" fmla="*/ f29 1 1633502"/>
                <a:gd name="f38" fmla="*/ f30 1 1877589"/>
                <a:gd name="f39" fmla="*/ f31 1 1877589"/>
                <a:gd name="f40" fmla="*/ f32 1 1633502"/>
                <a:gd name="f41" fmla="*/ f17 1 f24"/>
                <a:gd name="f42" fmla="*/ f18 1 f24"/>
                <a:gd name="f43" fmla="*/ f17 1 f25"/>
                <a:gd name="f44" fmla="*/ f19 1 f25"/>
                <a:gd name="f45" fmla="*/ f34 1 f24"/>
                <a:gd name="f46" fmla="*/ f35 1 f25"/>
                <a:gd name="f47" fmla="*/ f36 1 f24"/>
                <a:gd name="f48" fmla="*/ f37 1 f25"/>
                <a:gd name="f49" fmla="*/ f38 1 f24"/>
                <a:gd name="f50" fmla="*/ f39 1 f24"/>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5 1"/>
                <a:gd name="f62" fmla="*/ f51 f16 1"/>
              </a:gdLst>
              <a:ahLst/>
              <a:cxnLst>
                <a:cxn ang="3cd4">
                  <a:pos x="hc" y="t"/>
                </a:cxn>
                <a:cxn ang="0">
                  <a:pos x="r" y="vc"/>
                </a:cxn>
                <a:cxn ang="cd4">
                  <a:pos x="hc" y="b"/>
                </a:cxn>
                <a:cxn ang="cd2">
                  <a:pos x="l" y="vc"/>
                </a:cxn>
                <a:cxn ang="f33">
                  <a:pos x="f56" y="f57"/>
                </a:cxn>
                <a:cxn ang="f33">
                  <a:pos x="f58" y="f59"/>
                </a:cxn>
                <a:cxn ang="f33">
                  <a:pos x="f60" y="f59"/>
                </a:cxn>
                <a:cxn ang="f33">
                  <a:pos x="f61" y="f57"/>
                </a:cxn>
                <a:cxn ang="f33">
                  <a:pos x="f60" y="f62"/>
                </a:cxn>
                <a:cxn ang="f33">
                  <a:pos x="f58" y="f62"/>
                </a:cxn>
                <a:cxn ang="f33">
                  <a:pos x="f56" y="f57"/>
                </a:cxn>
              </a:cxnLst>
              <a:rect l="f52" t="f55" r="f53" b="f54"/>
              <a:pathLst>
                <a:path w="1877589" h="1633502">
                  <a:moveTo>
                    <a:pt x="f8" y="f5"/>
                  </a:moveTo>
                  <a:lnTo>
                    <a:pt x="f9" y="f10"/>
                  </a:lnTo>
                  <a:lnTo>
                    <a:pt x="f9" y="f11"/>
                  </a:lnTo>
                  <a:lnTo>
                    <a:pt x="f12" y="f7"/>
                  </a:lnTo>
                  <a:lnTo>
                    <a:pt x="f13" y="f11"/>
                  </a:lnTo>
                  <a:lnTo>
                    <a:pt x="f13" y="f10"/>
                  </a:lnTo>
                  <a:lnTo>
                    <a:pt x="f8" y="f5"/>
                  </a:lnTo>
                  <a:close/>
                </a:path>
              </a:pathLst>
            </a:custGeom>
            <a:solidFill>
              <a:srgbClr val="27BED4"/>
            </a:solidFill>
            <a:ln w="15873" cap="flat">
              <a:solidFill>
                <a:srgbClr val="FFFFFF"/>
              </a:solidFill>
              <a:prstDash val="solid"/>
            </a:ln>
          </p:spPr>
          <p:txBody>
            <a:bodyPr vert="horz" wrap="square" lIns="307896" tIns="345935" rIns="307896" bIns="34592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NZ" sz="1400" b="0" i="0" u="none" strike="noStrike" kern="1200" cap="none" spc="0" baseline="0">
                  <a:solidFill>
                    <a:srgbClr val="FFFFFF"/>
                  </a:solidFill>
                  <a:uFillTx/>
                  <a:latin typeface="Calibri"/>
                </a:rPr>
                <a:t>Optimization of Foundation Design</a:t>
              </a:r>
            </a:p>
          </p:txBody>
        </p:sp>
        <p:sp>
          <p:nvSpPr>
            <p:cNvPr id="21" name="Freeform 20">
              <a:extLst>
                <a:ext uri="{FF2B5EF4-FFF2-40B4-BE49-F238E27FC236}">
                  <a16:creationId xmlns:a16="http://schemas.microsoft.com/office/drawing/2014/main" id="{EA4118EC-DB64-1B3D-E379-C0D57CA4CA49}"/>
                </a:ext>
              </a:extLst>
            </p:cNvPr>
            <p:cNvSpPr/>
            <p:nvPr/>
          </p:nvSpPr>
          <p:spPr>
            <a:xfrm>
              <a:off x="10004166" y="4210857"/>
              <a:ext cx="2095393" cy="1864900"/>
            </a:xfrm>
            <a:custGeom>
              <a:avLst/>
              <a:gdLst>
                <a:gd name="f0" fmla="val 10800000"/>
                <a:gd name="f1" fmla="val 5400000"/>
                <a:gd name="f2" fmla="val 180"/>
                <a:gd name="f3" fmla="val w"/>
                <a:gd name="f4" fmla="val h"/>
                <a:gd name="f5" fmla="val 0"/>
                <a:gd name="f6" fmla="val 2095389"/>
                <a:gd name="f7" fmla="val 1864896"/>
                <a:gd name="f8" fmla="+- 0 0 -90"/>
                <a:gd name="f9" fmla="*/ f3 1 2095389"/>
                <a:gd name="f10" fmla="*/ f4 1 1864896"/>
                <a:gd name="f11" fmla="val f5"/>
                <a:gd name="f12" fmla="val f6"/>
                <a:gd name="f13" fmla="val f7"/>
                <a:gd name="f14" fmla="*/ f8 f0 1"/>
                <a:gd name="f15" fmla="+- f13 0 f11"/>
                <a:gd name="f16" fmla="+- f12 0 f11"/>
                <a:gd name="f17" fmla="*/ f14 1 f2"/>
                <a:gd name="f18" fmla="*/ f16 1 2095389"/>
                <a:gd name="f19" fmla="*/ f15 1 1864896"/>
                <a:gd name="f20" fmla="*/ 0 f16 1"/>
                <a:gd name="f21" fmla="*/ 0 f15 1"/>
                <a:gd name="f22" fmla="*/ 2095389 f16 1"/>
                <a:gd name="f23" fmla="*/ 1864896 f15 1"/>
                <a:gd name="f24" fmla="+- f17 0 f1"/>
                <a:gd name="f25" fmla="*/ f20 1 2095389"/>
                <a:gd name="f26" fmla="*/ f21 1 1864896"/>
                <a:gd name="f27" fmla="*/ f22 1 2095389"/>
                <a:gd name="f28" fmla="*/ f23 1 1864896"/>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95389" h="1864896">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SSI analysis can lead to more efficient foundation designs by accurately determining the best type of foundation system (shallow vs. deep) and its dimensions based on the soil-structure interaction, thus avoiding overdesign or underdesign.</a:t>
              </a:r>
              <a:endParaRPr lang="en-NZ" sz="1100" b="0" i="0" u="none" strike="noStrike" kern="1200" cap="none" spc="0" baseline="0">
                <a:solidFill>
                  <a:srgbClr val="000000"/>
                </a:solidFill>
                <a:uFillTx/>
                <a:latin typeface="Calibri"/>
              </a:endParaRPr>
            </a:p>
          </p:txBody>
        </p:sp>
        <p:sp>
          <p:nvSpPr>
            <p:cNvPr id="22" name="Freeform 21">
              <a:extLst>
                <a:ext uri="{FF2B5EF4-FFF2-40B4-BE49-F238E27FC236}">
                  <a16:creationId xmlns:a16="http://schemas.microsoft.com/office/drawing/2014/main" id="{A1AB32E0-7EB0-75A4-1F45-C191B4C3E5FB}"/>
                </a:ext>
              </a:extLst>
            </p:cNvPr>
            <p:cNvSpPr/>
            <p:nvPr/>
          </p:nvSpPr>
          <p:spPr>
            <a:xfrm>
              <a:off x="6556915" y="4204511"/>
              <a:ext cx="1633502" cy="1877592"/>
            </a:xfrm>
            <a:custGeom>
              <a:avLst/>
              <a:gdLst>
                <a:gd name="f0" fmla="val 10800000"/>
                <a:gd name="f1" fmla="val 5400000"/>
                <a:gd name="f2" fmla="val 180"/>
                <a:gd name="f3" fmla="val w"/>
                <a:gd name="f4" fmla="val h"/>
                <a:gd name="f5" fmla="val 0"/>
                <a:gd name="f6" fmla="val 1877589"/>
                <a:gd name="f7" fmla="val 1633502"/>
                <a:gd name="f8" fmla="val 938794"/>
                <a:gd name="f9" fmla="val 1877588"/>
                <a:gd name="f10" fmla="val 355287"/>
                <a:gd name="f11" fmla="val 1278216"/>
                <a:gd name="f12" fmla="val 938795"/>
                <a:gd name="f13" fmla="val 1"/>
                <a:gd name="f14" fmla="+- 0 0 -90"/>
                <a:gd name="f15" fmla="*/ f3 1 1877589"/>
                <a:gd name="f16" fmla="*/ f4 1 1633502"/>
                <a:gd name="f17" fmla="val f5"/>
                <a:gd name="f18" fmla="val f6"/>
                <a:gd name="f19" fmla="val f7"/>
                <a:gd name="f20" fmla="*/ f14 f0 1"/>
                <a:gd name="f21" fmla="+- f19 0 f17"/>
                <a:gd name="f22" fmla="+- f18 0 f17"/>
                <a:gd name="f23" fmla="*/ f20 1 f2"/>
                <a:gd name="f24" fmla="*/ f22 1 1877589"/>
                <a:gd name="f25" fmla="*/ f21 1 1633502"/>
                <a:gd name="f26" fmla="*/ 0 f22 1"/>
                <a:gd name="f27" fmla="*/ 816751 f21 1"/>
                <a:gd name="f28" fmla="*/ 408376 f22 1"/>
                <a:gd name="f29" fmla="*/ 0 f21 1"/>
                <a:gd name="f30" fmla="*/ 1469214 f22 1"/>
                <a:gd name="f31" fmla="*/ 1877589 f22 1"/>
                <a:gd name="f32" fmla="*/ 1633502 f21 1"/>
                <a:gd name="f33" fmla="+- f23 0 f1"/>
                <a:gd name="f34" fmla="*/ f26 1 1877589"/>
                <a:gd name="f35" fmla="*/ f27 1 1633502"/>
                <a:gd name="f36" fmla="*/ f28 1 1877589"/>
                <a:gd name="f37" fmla="*/ f29 1 1633502"/>
                <a:gd name="f38" fmla="*/ f30 1 1877589"/>
                <a:gd name="f39" fmla="*/ f31 1 1877589"/>
                <a:gd name="f40" fmla="*/ f32 1 1633502"/>
                <a:gd name="f41" fmla="*/ f17 1 f24"/>
                <a:gd name="f42" fmla="*/ f18 1 f24"/>
                <a:gd name="f43" fmla="*/ f17 1 f25"/>
                <a:gd name="f44" fmla="*/ f19 1 f25"/>
                <a:gd name="f45" fmla="*/ f34 1 f24"/>
                <a:gd name="f46" fmla="*/ f35 1 f25"/>
                <a:gd name="f47" fmla="*/ f36 1 f24"/>
                <a:gd name="f48" fmla="*/ f37 1 f25"/>
                <a:gd name="f49" fmla="*/ f38 1 f24"/>
                <a:gd name="f50" fmla="*/ f39 1 f24"/>
                <a:gd name="f51" fmla="*/ f40 1 f25"/>
                <a:gd name="f52" fmla="*/ f41 f15 1"/>
                <a:gd name="f53" fmla="*/ f42 f15 1"/>
                <a:gd name="f54" fmla="*/ f44 f16 1"/>
                <a:gd name="f55" fmla="*/ f43 f16 1"/>
                <a:gd name="f56" fmla="*/ f45 f15 1"/>
                <a:gd name="f57" fmla="*/ f46 f16 1"/>
                <a:gd name="f58" fmla="*/ f47 f15 1"/>
                <a:gd name="f59" fmla="*/ f48 f16 1"/>
                <a:gd name="f60" fmla="*/ f49 f15 1"/>
                <a:gd name="f61" fmla="*/ f50 f15 1"/>
                <a:gd name="f62" fmla="*/ f51 f16 1"/>
              </a:gdLst>
              <a:ahLst/>
              <a:cxnLst>
                <a:cxn ang="3cd4">
                  <a:pos x="hc" y="t"/>
                </a:cxn>
                <a:cxn ang="0">
                  <a:pos x="r" y="vc"/>
                </a:cxn>
                <a:cxn ang="cd4">
                  <a:pos x="hc" y="b"/>
                </a:cxn>
                <a:cxn ang="cd2">
                  <a:pos x="l" y="vc"/>
                </a:cxn>
                <a:cxn ang="f33">
                  <a:pos x="f56" y="f57"/>
                </a:cxn>
                <a:cxn ang="f33">
                  <a:pos x="f58" y="f59"/>
                </a:cxn>
                <a:cxn ang="f33">
                  <a:pos x="f60" y="f59"/>
                </a:cxn>
                <a:cxn ang="f33">
                  <a:pos x="f61" y="f57"/>
                </a:cxn>
                <a:cxn ang="f33">
                  <a:pos x="f60" y="f62"/>
                </a:cxn>
                <a:cxn ang="f33">
                  <a:pos x="f58" y="f62"/>
                </a:cxn>
                <a:cxn ang="f33">
                  <a:pos x="f56" y="f57"/>
                </a:cxn>
              </a:cxnLst>
              <a:rect l="f52" t="f55" r="f53" b="f54"/>
              <a:pathLst>
                <a:path w="1877589" h="1633502">
                  <a:moveTo>
                    <a:pt x="f8" y="f5"/>
                  </a:moveTo>
                  <a:lnTo>
                    <a:pt x="f9" y="f10"/>
                  </a:lnTo>
                  <a:lnTo>
                    <a:pt x="f9" y="f11"/>
                  </a:lnTo>
                  <a:lnTo>
                    <a:pt x="f12" y="f7"/>
                  </a:lnTo>
                  <a:lnTo>
                    <a:pt x="f13" y="f11"/>
                  </a:lnTo>
                  <a:lnTo>
                    <a:pt x="f13" y="f10"/>
                  </a:lnTo>
                  <a:lnTo>
                    <a:pt x="f8" y="f5"/>
                  </a:lnTo>
                  <a:close/>
                </a:path>
              </a:pathLst>
            </a:custGeom>
            <a:solidFill>
              <a:srgbClr val="27CED7"/>
            </a:solidFill>
            <a:ln w="15873" cap="flat">
              <a:solidFill>
                <a:srgbClr val="FFFFFF"/>
              </a:solidFill>
              <a:prstDash val="solid"/>
            </a:ln>
          </p:spPr>
          <p:txBody>
            <a:bodyPr vert="horz" wrap="square" lIns="254550" tIns="292589" rIns="254550" bIns="292589"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16CF-5DE8-991B-BA77-8CB814ECF88C}"/>
              </a:ext>
            </a:extLst>
          </p:cNvPr>
          <p:cNvSpPr txBox="1">
            <a:spLocks noGrp="1"/>
          </p:cNvSpPr>
          <p:nvPr>
            <p:ph type="title"/>
          </p:nvPr>
        </p:nvSpPr>
        <p:spPr>
          <a:xfrm>
            <a:off x="525715" y="787069"/>
            <a:ext cx="10077556" cy="610407"/>
          </a:xfrm>
          <a:prstGeom prst="rect">
            <a:avLst/>
          </a:prstGeom>
          <a:noFill/>
          <a:ln>
            <a:noFill/>
          </a:ln>
        </p:spPr>
        <p:txBody>
          <a:bodyPr vert="horz" wrap="square" lIns="91440" tIns="45720" rIns="91440" bIns="45720" anchor="b" anchorCtr="0" compatLnSpc="1">
            <a:normAutofit fontScale="90000"/>
          </a:bodyPr>
          <a:lstStyle/>
          <a:p>
            <a:pPr lvl="0"/>
            <a:r>
              <a:rPr lang="en-NZ"/>
              <a:t>Different SSI Analysis</a:t>
            </a:r>
          </a:p>
        </p:txBody>
      </p:sp>
      <p:grpSp>
        <p:nvGrpSpPr>
          <p:cNvPr id="3" name="Content Placeholder 5">
            <a:extLst>
              <a:ext uri="{FF2B5EF4-FFF2-40B4-BE49-F238E27FC236}">
                <a16:creationId xmlns:a16="http://schemas.microsoft.com/office/drawing/2014/main" id="{0ACFC468-FEFA-C523-C1C2-1616DD301663}"/>
              </a:ext>
            </a:extLst>
          </p:cNvPr>
          <p:cNvGrpSpPr/>
          <p:nvPr/>
        </p:nvGrpSpPr>
        <p:grpSpPr>
          <a:xfrm>
            <a:off x="525715" y="1846265"/>
            <a:ext cx="11306062" cy="4264596"/>
            <a:chOff x="525715" y="1846265"/>
            <a:chExt cx="11306062" cy="4264596"/>
          </a:xfrm>
        </p:grpSpPr>
        <p:sp>
          <p:nvSpPr>
            <p:cNvPr id="4" name="Rectangle 3">
              <a:extLst>
                <a:ext uri="{FF2B5EF4-FFF2-40B4-BE49-F238E27FC236}">
                  <a16:creationId xmlns:a16="http://schemas.microsoft.com/office/drawing/2014/main" id="{8AFE65F1-372F-D41E-0FD2-9544EC117D89}"/>
                </a:ext>
              </a:extLst>
            </p:cNvPr>
            <p:cNvSpPr/>
            <p:nvPr/>
          </p:nvSpPr>
          <p:spPr>
            <a:xfrm>
              <a:off x="525715" y="2375611"/>
              <a:ext cx="4144079" cy="3585892"/>
            </a:xfrm>
            <a:prstGeom prst="rect">
              <a:avLst/>
            </a:prstGeom>
            <a:blipFill>
              <a:blip r:embed="rId2" cstate="email">
                <a:alphaModFix/>
                <a:extLst>
                  <a:ext uri="{28A0092B-C50C-407E-A947-70E740481C1C}">
                    <a14:useLocalDpi xmlns:a14="http://schemas.microsoft.com/office/drawing/2010/main"/>
                  </a:ext>
                </a:extLst>
              </a:blip>
              <a:stretch>
                <a:fillRect/>
              </a:stretch>
            </a:blipFill>
            <a:ln w="15873" cap="flat">
              <a:solidFill>
                <a:srgbClr val="FFFFFF"/>
              </a:solidFill>
              <a:prstDash val="solid"/>
            </a:ln>
          </p:spPr>
          <p:txBody>
            <a:bodyPr lIns="0" tIns="0" rIns="0" bIns="0"/>
            <a:lstStyle/>
            <a:p>
              <a:endParaRPr lang="en-US"/>
            </a:p>
          </p:txBody>
        </p:sp>
        <p:sp>
          <p:nvSpPr>
            <p:cNvPr id="5" name="Freeform 4">
              <a:extLst>
                <a:ext uri="{FF2B5EF4-FFF2-40B4-BE49-F238E27FC236}">
                  <a16:creationId xmlns:a16="http://schemas.microsoft.com/office/drawing/2014/main" id="{6DC493A3-3355-840C-1E12-C1FB775000B9}"/>
                </a:ext>
              </a:extLst>
            </p:cNvPr>
            <p:cNvSpPr/>
            <p:nvPr/>
          </p:nvSpPr>
          <p:spPr>
            <a:xfrm>
              <a:off x="3913814" y="3131627"/>
              <a:ext cx="1696522" cy="1765742"/>
            </a:xfrm>
            <a:custGeom>
              <a:avLst/>
              <a:gdLst>
                <a:gd name="f0" fmla="val 10800000"/>
                <a:gd name="f1" fmla="val 5400000"/>
                <a:gd name="f2" fmla="val 180"/>
                <a:gd name="f3" fmla="val w"/>
                <a:gd name="f4" fmla="val h"/>
                <a:gd name="f5" fmla="val 0"/>
                <a:gd name="f6" fmla="val 1696521"/>
                <a:gd name="f7" fmla="val 1765743"/>
                <a:gd name="f8" fmla="val 169652"/>
                <a:gd name="f9" fmla="val 75956"/>
                <a:gd name="f10" fmla="val 1526869"/>
                <a:gd name="f11" fmla="val 1620565"/>
                <a:gd name="f12" fmla="val 1596091"/>
                <a:gd name="f13" fmla="val 1689787"/>
                <a:gd name="f14" fmla="+- 0 0 -90"/>
                <a:gd name="f15" fmla="*/ f3 1 1696521"/>
                <a:gd name="f16" fmla="*/ f4 1 1765743"/>
                <a:gd name="f17" fmla="val f5"/>
                <a:gd name="f18" fmla="val f6"/>
                <a:gd name="f19" fmla="val f7"/>
                <a:gd name="f20" fmla="*/ f14 f0 1"/>
                <a:gd name="f21" fmla="+- f19 0 f17"/>
                <a:gd name="f22" fmla="+- f18 0 f17"/>
                <a:gd name="f23" fmla="*/ f20 1 f2"/>
                <a:gd name="f24" fmla="*/ f22 1 1696521"/>
                <a:gd name="f25" fmla="*/ f21 1 1765743"/>
                <a:gd name="f26" fmla="*/ 0 f22 1"/>
                <a:gd name="f27" fmla="*/ 169652 f21 1"/>
                <a:gd name="f28" fmla="*/ 169652 f22 1"/>
                <a:gd name="f29" fmla="*/ 0 f21 1"/>
                <a:gd name="f30" fmla="*/ 1526869 f22 1"/>
                <a:gd name="f31" fmla="*/ 1696521 f22 1"/>
                <a:gd name="f32" fmla="*/ 1596091 f21 1"/>
                <a:gd name="f33" fmla="*/ 1765743 f21 1"/>
                <a:gd name="f34" fmla="+- f23 0 f1"/>
                <a:gd name="f35" fmla="*/ f26 1 1696521"/>
                <a:gd name="f36" fmla="*/ f27 1 1765743"/>
                <a:gd name="f37" fmla="*/ f28 1 1696521"/>
                <a:gd name="f38" fmla="*/ f29 1 1765743"/>
                <a:gd name="f39" fmla="*/ f30 1 1696521"/>
                <a:gd name="f40" fmla="*/ f31 1 1696521"/>
                <a:gd name="f41" fmla="*/ f32 1 1765743"/>
                <a:gd name="f42" fmla="*/ f33 1 176574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696521" h="176574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5873" cap="flat">
              <a:solidFill>
                <a:srgbClr val="2683C6"/>
              </a:solidFill>
              <a:prstDash val="solid"/>
            </a:ln>
          </p:spPr>
          <p:txBody>
            <a:bodyPr vert="horz" wrap="square" lIns="91595" tIns="91595" rIns="91595" bIns="91595"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NZ" sz="1100" b="0" i="0" u="none" strike="noStrike" kern="1200" cap="none" spc="0" baseline="0">
                  <a:solidFill>
                    <a:srgbClr val="000000"/>
                  </a:solidFill>
                  <a:uFillTx/>
                  <a:latin typeface="Calibri"/>
                </a:rPr>
                <a:t>In Substructure Approach, </a:t>
              </a:r>
              <a:r>
                <a:rPr lang="en-US" sz="1100" b="0" i="0" u="none" strike="noStrike" kern="1200" cap="none" spc="0" baseline="0">
                  <a:solidFill>
                    <a:srgbClr val="000000"/>
                  </a:solidFill>
                  <a:uFillTx/>
                  <a:latin typeface="Calibri"/>
                </a:rPr>
                <a:t>the total system is divided into two main components: the superstructure (above ground) and the substructure (foundation and soil).</a:t>
              </a:r>
              <a:endParaRPr lang="en-NZ" sz="1100" b="0" i="0" u="none" strike="noStrike" kern="1200" cap="none" spc="0" baseline="0">
                <a:solidFill>
                  <a:srgbClr val="000000"/>
                </a:solidFill>
                <a:uFillTx/>
                <a:latin typeface="Calibri"/>
              </a:endParaRPr>
            </a:p>
          </p:txBody>
        </p:sp>
        <p:sp>
          <p:nvSpPr>
            <p:cNvPr id="6" name="Freeform 5">
              <a:extLst>
                <a:ext uri="{FF2B5EF4-FFF2-40B4-BE49-F238E27FC236}">
                  <a16:creationId xmlns:a16="http://schemas.microsoft.com/office/drawing/2014/main" id="{AE2856DD-F009-5D84-6204-C6027928D57B}"/>
                </a:ext>
              </a:extLst>
            </p:cNvPr>
            <p:cNvSpPr/>
            <p:nvPr/>
          </p:nvSpPr>
          <p:spPr>
            <a:xfrm>
              <a:off x="861319" y="1846265"/>
              <a:ext cx="3577754" cy="521994"/>
            </a:xfrm>
            <a:custGeom>
              <a:avLst/>
              <a:gdLst>
                <a:gd name="f0" fmla="val 10800000"/>
                <a:gd name="f1" fmla="val 5400000"/>
                <a:gd name="f2" fmla="val 180"/>
                <a:gd name="f3" fmla="val w"/>
                <a:gd name="f4" fmla="val h"/>
                <a:gd name="f5" fmla="val 0"/>
                <a:gd name="f6" fmla="val 3577759"/>
                <a:gd name="f7" fmla="val 521997"/>
                <a:gd name="f8" fmla="+- 0 0 -90"/>
                <a:gd name="f9" fmla="*/ f3 1 3577759"/>
                <a:gd name="f10" fmla="*/ f4 1 521997"/>
                <a:gd name="f11" fmla="val f5"/>
                <a:gd name="f12" fmla="val f6"/>
                <a:gd name="f13" fmla="val f7"/>
                <a:gd name="f14" fmla="*/ f8 f0 1"/>
                <a:gd name="f15" fmla="+- f13 0 f11"/>
                <a:gd name="f16" fmla="+- f12 0 f11"/>
                <a:gd name="f17" fmla="*/ f14 1 f2"/>
                <a:gd name="f18" fmla="*/ f16 1 3577759"/>
                <a:gd name="f19" fmla="*/ f15 1 521997"/>
                <a:gd name="f20" fmla="*/ 0 f16 1"/>
                <a:gd name="f21" fmla="*/ 0 f15 1"/>
                <a:gd name="f22" fmla="*/ 3577759 f16 1"/>
                <a:gd name="f23" fmla="*/ 521997 f15 1"/>
                <a:gd name="f24" fmla="+- f17 0 f1"/>
                <a:gd name="f25" fmla="*/ f20 1 3577759"/>
                <a:gd name="f26" fmla="*/ f21 1 521997"/>
                <a:gd name="f27" fmla="*/ f22 1 3577759"/>
                <a:gd name="f28" fmla="*/ f23 1 5219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577759" h="521997">
                  <a:moveTo>
                    <a:pt x="f5" y="f5"/>
                  </a:moveTo>
                  <a:lnTo>
                    <a:pt x="f6" y="f5"/>
                  </a:lnTo>
                  <a:lnTo>
                    <a:pt x="f6" y="f7"/>
                  </a:lnTo>
                  <a:lnTo>
                    <a:pt x="f5" y="f7"/>
                  </a:lnTo>
                  <a:lnTo>
                    <a:pt x="f5" y="f5"/>
                  </a:lnTo>
                  <a:close/>
                </a:path>
              </a:pathLst>
            </a:custGeom>
            <a:solidFill>
              <a:srgbClr val="2683C6"/>
            </a:solidFill>
            <a:ln w="15873" cap="flat">
              <a:solidFill>
                <a:srgbClr val="FFFFFF"/>
              </a:solidFill>
              <a:prstDash val="solid"/>
            </a:ln>
          </p:spPr>
          <p:txBody>
            <a:bodyPr vert="horz" wrap="square" lIns="91440" tIns="91440" rIns="91440" bIns="91440"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NZ" sz="2400" b="0" i="0" u="none" strike="noStrike" kern="1200" cap="none" spc="0" baseline="0">
                  <a:solidFill>
                    <a:srgbClr val="FFFFFF"/>
                  </a:solidFill>
                  <a:uFillTx/>
                  <a:latin typeface="Calibri"/>
                </a:rPr>
                <a:t>Substructure Approach</a:t>
              </a:r>
            </a:p>
          </p:txBody>
        </p:sp>
        <p:sp>
          <p:nvSpPr>
            <p:cNvPr id="7" name="Rectangle 6">
              <a:extLst>
                <a:ext uri="{FF2B5EF4-FFF2-40B4-BE49-F238E27FC236}">
                  <a16:creationId xmlns:a16="http://schemas.microsoft.com/office/drawing/2014/main" id="{E76A1190-6E81-79D6-BDCF-EE407FF72BC5}"/>
                </a:ext>
              </a:extLst>
            </p:cNvPr>
            <p:cNvSpPr/>
            <p:nvPr/>
          </p:nvSpPr>
          <p:spPr>
            <a:xfrm>
              <a:off x="6533369" y="2145776"/>
              <a:ext cx="4298960" cy="3965085"/>
            </a:xfrm>
            <a:prstGeom prst="rect">
              <a:avLst/>
            </a:prstGeom>
            <a:blipFill>
              <a:blip r:embed="rId3">
                <a:alphaModFix/>
              </a:blip>
              <a:stretch>
                <a:fillRect/>
              </a:stretch>
            </a:blipFill>
            <a:ln w="15873" cap="flat">
              <a:solidFill>
                <a:srgbClr val="FFFFFF"/>
              </a:solidFill>
              <a:prstDash val="solid"/>
            </a:ln>
          </p:spPr>
          <p:txBody>
            <a:bodyPr lIns="0" tIns="0" rIns="0" bIns="0"/>
            <a:lstStyle/>
            <a:p>
              <a:endParaRPr lang="en-US"/>
            </a:p>
          </p:txBody>
        </p:sp>
        <p:sp>
          <p:nvSpPr>
            <p:cNvPr id="8" name="Freeform 7">
              <a:extLst>
                <a:ext uri="{FF2B5EF4-FFF2-40B4-BE49-F238E27FC236}">
                  <a16:creationId xmlns:a16="http://schemas.microsoft.com/office/drawing/2014/main" id="{F6BBF2FD-29C9-498F-0AEE-77D4B35DBB82}"/>
                </a:ext>
              </a:extLst>
            </p:cNvPr>
            <p:cNvSpPr/>
            <p:nvPr/>
          </p:nvSpPr>
          <p:spPr>
            <a:xfrm>
              <a:off x="9862544" y="2913406"/>
              <a:ext cx="1969233" cy="2012594"/>
            </a:xfrm>
            <a:custGeom>
              <a:avLst/>
              <a:gdLst>
                <a:gd name="f0" fmla="val 10800000"/>
                <a:gd name="f1" fmla="val 5400000"/>
                <a:gd name="f2" fmla="val 180"/>
                <a:gd name="f3" fmla="val w"/>
                <a:gd name="f4" fmla="val h"/>
                <a:gd name="f5" fmla="val 0"/>
                <a:gd name="f6" fmla="val 1969237"/>
                <a:gd name="f7" fmla="val 2012594"/>
                <a:gd name="f8" fmla="val 196924"/>
                <a:gd name="f9" fmla="val 88166"/>
                <a:gd name="f10" fmla="val 1772313"/>
                <a:gd name="f11" fmla="val 1881071"/>
                <a:gd name="f12" fmla="val 1815670"/>
                <a:gd name="f13" fmla="val 1924428"/>
                <a:gd name="f14" fmla="+- 0 0 -90"/>
                <a:gd name="f15" fmla="*/ f3 1 1969237"/>
                <a:gd name="f16" fmla="*/ f4 1 2012594"/>
                <a:gd name="f17" fmla="val f5"/>
                <a:gd name="f18" fmla="val f6"/>
                <a:gd name="f19" fmla="val f7"/>
                <a:gd name="f20" fmla="*/ f14 f0 1"/>
                <a:gd name="f21" fmla="+- f19 0 f17"/>
                <a:gd name="f22" fmla="+- f18 0 f17"/>
                <a:gd name="f23" fmla="*/ f20 1 f2"/>
                <a:gd name="f24" fmla="*/ f22 1 1969237"/>
                <a:gd name="f25" fmla="*/ f21 1 2012594"/>
                <a:gd name="f26" fmla="*/ 0 f22 1"/>
                <a:gd name="f27" fmla="*/ 196924 f21 1"/>
                <a:gd name="f28" fmla="*/ 196924 f22 1"/>
                <a:gd name="f29" fmla="*/ 0 f21 1"/>
                <a:gd name="f30" fmla="*/ 1772313 f22 1"/>
                <a:gd name="f31" fmla="*/ 1969237 f22 1"/>
                <a:gd name="f32" fmla="*/ 1815670 f21 1"/>
                <a:gd name="f33" fmla="*/ 2012594 f21 1"/>
                <a:gd name="f34" fmla="+- f23 0 f1"/>
                <a:gd name="f35" fmla="*/ f26 1 1969237"/>
                <a:gd name="f36" fmla="*/ f27 1 2012594"/>
                <a:gd name="f37" fmla="*/ f28 1 1969237"/>
                <a:gd name="f38" fmla="*/ f29 1 2012594"/>
                <a:gd name="f39" fmla="*/ f30 1 1969237"/>
                <a:gd name="f40" fmla="*/ f31 1 1969237"/>
                <a:gd name="f41" fmla="*/ f32 1 2012594"/>
                <a:gd name="f42" fmla="*/ f33 1 201259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969237" h="201259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5873" cap="flat">
              <a:solidFill>
                <a:srgbClr val="27CED7"/>
              </a:solidFill>
              <a:prstDash val="solid"/>
            </a:ln>
          </p:spPr>
          <p:txBody>
            <a:bodyPr vert="horz" wrap="square" lIns="99587" tIns="99587" rIns="99587" bIns="99587" anchor="ctr"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In Direct Analysis, the soil is often represented as a continuum (e.g., finite elements) along with foundation and structural elements, transmitting boundaries at the limits of the soil mesh, and interface elements at the edges of the foundation</a:t>
              </a:r>
              <a:endParaRPr lang="en-NZ" sz="1100" b="0" i="0" u="none" strike="noStrike" kern="1200" cap="none" spc="0" baseline="0">
                <a:solidFill>
                  <a:srgbClr val="000000"/>
                </a:solidFill>
                <a:uFillTx/>
                <a:latin typeface="Calibri"/>
              </a:endParaRPr>
            </a:p>
          </p:txBody>
        </p:sp>
        <p:sp>
          <p:nvSpPr>
            <p:cNvPr id="9" name="Freeform 8">
              <a:extLst>
                <a:ext uri="{FF2B5EF4-FFF2-40B4-BE49-F238E27FC236}">
                  <a16:creationId xmlns:a16="http://schemas.microsoft.com/office/drawing/2014/main" id="{81B39914-7993-DA3A-2CF1-1D63F40F140E}"/>
                </a:ext>
              </a:extLst>
            </p:cNvPr>
            <p:cNvSpPr/>
            <p:nvPr/>
          </p:nvSpPr>
          <p:spPr>
            <a:xfrm>
              <a:off x="6893972" y="1846265"/>
              <a:ext cx="3577754" cy="521994"/>
            </a:xfrm>
            <a:custGeom>
              <a:avLst/>
              <a:gdLst>
                <a:gd name="f0" fmla="val 10800000"/>
                <a:gd name="f1" fmla="val 5400000"/>
                <a:gd name="f2" fmla="val 180"/>
                <a:gd name="f3" fmla="val w"/>
                <a:gd name="f4" fmla="val h"/>
                <a:gd name="f5" fmla="val 0"/>
                <a:gd name="f6" fmla="val 3577759"/>
                <a:gd name="f7" fmla="val 521997"/>
                <a:gd name="f8" fmla="+- 0 0 -90"/>
                <a:gd name="f9" fmla="*/ f3 1 3577759"/>
                <a:gd name="f10" fmla="*/ f4 1 521997"/>
                <a:gd name="f11" fmla="val f5"/>
                <a:gd name="f12" fmla="val f6"/>
                <a:gd name="f13" fmla="val f7"/>
                <a:gd name="f14" fmla="*/ f8 f0 1"/>
                <a:gd name="f15" fmla="+- f13 0 f11"/>
                <a:gd name="f16" fmla="+- f12 0 f11"/>
                <a:gd name="f17" fmla="*/ f14 1 f2"/>
                <a:gd name="f18" fmla="*/ f16 1 3577759"/>
                <a:gd name="f19" fmla="*/ f15 1 521997"/>
                <a:gd name="f20" fmla="*/ 0 f16 1"/>
                <a:gd name="f21" fmla="*/ 0 f15 1"/>
                <a:gd name="f22" fmla="*/ 3577759 f16 1"/>
                <a:gd name="f23" fmla="*/ 521997 f15 1"/>
                <a:gd name="f24" fmla="+- f17 0 f1"/>
                <a:gd name="f25" fmla="*/ f20 1 3577759"/>
                <a:gd name="f26" fmla="*/ f21 1 521997"/>
                <a:gd name="f27" fmla="*/ f22 1 3577759"/>
                <a:gd name="f28" fmla="*/ f23 1 5219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577759" h="521997">
                  <a:moveTo>
                    <a:pt x="f5" y="f5"/>
                  </a:moveTo>
                  <a:lnTo>
                    <a:pt x="f6" y="f5"/>
                  </a:lnTo>
                  <a:lnTo>
                    <a:pt x="f6" y="f7"/>
                  </a:lnTo>
                  <a:lnTo>
                    <a:pt x="f5" y="f7"/>
                  </a:lnTo>
                  <a:lnTo>
                    <a:pt x="f5" y="f5"/>
                  </a:lnTo>
                  <a:close/>
                </a:path>
              </a:pathLst>
            </a:custGeom>
            <a:solidFill>
              <a:srgbClr val="27CED7"/>
            </a:solidFill>
            <a:ln w="15873" cap="flat">
              <a:solidFill>
                <a:srgbClr val="FFFFFF"/>
              </a:solidFill>
              <a:prstDash val="solid"/>
            </a:ln>
          </p:spPr>
          <p:txBody>
            <a:bodyPr vert="horz" wrap="square" lIns="91440" tIns="91440" rIns="91440" bIns="91440"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NZ" sz="2400" b="0" i="0" u="none" strike="noStrike" kern="1200" cap="none" spc="0" baseline="0">
                  <a:solidFill>
                    <a:srgbClr val="FFFFFF"/>
                  </a:solidFill>
                  <a:uFillTx/>
                  <a:latin typeface="Calibri"/>
                </a:rPr>
                <a:t>Direct Analysis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F035-DEEB-135D-5A22-C6D459036482}"/>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NZ"/>
              <a:t>Limitations </a:t>
            </a:r>
          </a:p>
        </p:txBody>
      </p:sp>
      <p:grpSp>
        <p:nvGrpSpPr>
          <p:cNvPr id="3" name="Content Placeholder 6">
            <a:extLst>
              <a:ext uri="{FF2B5EF4-FFF2-40B4-BE49-F238E27FC236}">
                <a16:creationId xmlns:a16="http://schemas.microsoft.com/office/drawing/2014/main" id="{3CC03EB1-CE55-F1E0-2389-051FDFE7CC78}"/>
              </a:ext>
            </a:extLst>
          </p:cNvPr>
          <p:cNvGrpSpPr/>
          <p:nvPr/>
        </p:nvGrpSpPr>
        <p:grpSpPr>
          <a:xfrm>
            <a:off x="1097014" y="1863684"/>
            <a:ext cx="10058300" cy="3798719"/>
            <a:chOff x="1097014" y="1863684"/>
            <a:chExt cx="10058300" cy="3798719"/>
          </a:xfrm>
        </p:grpSpPr>
        <p:sp>
          <p:nvSpPr>
            <p:cNvPr id="4" name="Freeform 3">
              <a:extLst>
                <a:ext uri="{FF2B5EF4-FFF2-40B4-BE49-F238E27FC236}">
                  <a16:creationId xmlns:a16="http://schemas.microsoft.com/office/drawing/2014/main" id="{721DDE21-B0A4-6D92-E0A9-1A4D5284B8C2}"/>
                </a:ext>
              </a:extLst>
            </p:cNvPr>
            <p:cNvSpPr/>
            <p:nvPr/>
          </p:nvSpPr>
          <p:spPr>
            <a:xfrm>
              <a:off x="1097014" y="1863684"/>
              <a:ext cx="4700144" cy="460802"/>
            </a:xfrm>
            <a:custGeom>
              <a:avLst/>
              <a:gdLst>
                <a:gd name="f0" fmla="val 10800000"/>
                <a:gd name="f1" fmla="val 5400000"/>
                <a:gd name="f2" fmla="val 180"/>
                <a:gd name="f3" fmla="val w"/>
                <a:gd name="f4" fmla="val h"/>
                <a:gd name="f5" fmla="val 0"/>
                <a:gd name="f6" fmla="val 4700141"/>
                <a:gd name="f7" fmla="val 460800"/>
                <a:gd name="f8" fmla="+- 0 0 -90"/>
                <a:gd name="f9" fmla="*/ f3 1 4700141"/>
                <a:gd name="f10" fmla="*/ f4 1 460800"/>
                <a:gd name="f11" fmla="val f5"/>
                <a:gd name="f12" fmla="val f6"/>
                <a:gd name="f13" fmla="val f7"/>
                <a:gd name="f14" fmla="*/ f8 f0 1"/>
                <a:gd name="f15" fmla="+- f13 0 f11"/>
                <a:gd name="f16" fmla="+- f12 0 f11"/>
                <a:gd name="f17" fmla="*/ f14 1 f2"/>
                <a:gd name="f18" fmla="*/ f16 1 4700141"/>
                <a:gd name="f19" fmla="*/ f15 1 460800"/>
                <a:gd name="f20" fmla="*/ 0 f16 1"/>
                <a:gd name="f21" fmla="*/ 0 f15 1"/>
                <a:gd name="f22" fmla="*/ 4700141 f16 1"/>
                <a:gd name="f23" fmla="*/ 460800 f15 1"/>
                <a:gd name="f24" fmla="+- f17 0 f1"/>
                <a:gd name="f25" fmla="*/ f20 1 4700141"/>
                <a:gd name="f26" fmla="*/ f21 1 460800"/>
                <a:gd name="f27" fmla="*/ f22 1 4700141"/>
                <a:gd name="f28" fmla="*/ f23 1 4608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700141" h="460800">
                  <a:moveTo>
                    <a:pt x="f5" y="f5"/>
                  </a:moveTo>
                  <a:lnTo>
                    <a:pt x="f6" y="f5"/>
                  </a:lnTo>
                  <a:lnTo>
                    <a:pt x="f6" y="f7"/>
                  </a:lnTo>
                  <a:lnTo>
                    <a:pt x="f5" y="f7"/>
                  </a:lnTo>
                  <a:lnTo>
                    <a:pt x="f5" y="f5"/>
                  </a:lnTo>
                  <a:close/>
                </a:path>
              </a:pathLst>
            </a:custGeom>
            <a:solidFill>
              <a:srgbClr val="2683C6"/>
            </a:solidFill>
            <a:ln w="15873" cap="flat">
              <a:solidFill>
                <a:srgbClr val="2683C6"/>
              </a:solidFill>
              <a:prstDash val="solid"/>
            </a:ln>
          </p:spPr>
          <p:txBody>
            <a:bodyPr vert="horz" wrap="square" lIns="113787" tIns="65022" rIns="113787" bIns="65022"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NZ" sz="1600" b="0" i="0" u="none" strike="noStrike" kern="1200" cap="none" spc="0" baseline="0">
                  <a:solidFill>
                    <a:srgbClr val="FFFFFF"/>
                  </a:solidFill>
                  <a:uFillTx/>
                  <a:latin typeface="Calibri"/>
                </a:rPr>
                <a:t>Substructure Approach</a:t>
              </a:r>
            </a:p>
          </p:txBody>
        </p:sp>
        <p:sp>
          <p:nvSpPr>
            <p:cNvPr id="5" name="Freeform 4">
              <a:extLst>
                <a:ext uri="{FF2B5EF4-FFF2-40B4-BE49-F238E27FC236}">
                  <a16:creationId xmlns:a16="http://schemas.microsoft.com/office/drawing/2014/main" id="{BBF6831A-40B0-6096-F039-F2E037D147D7}"/>
                </a:ext>
              </a:extLst>
            </p:cNvPr>
            <p:cNvSpPr/>
            <p:nvPr/>
          </p:nvSpPr>
          <p:spPr>
            <a:xfrm>
              <a:off x="1097014" y="2324487"/>
              <a:ext cx="4700144" cy="3337916"/>
            </a:xfrm>
            <a:custGeom>
              <a:avLst/>
              <a:gdLst>
                <a:gd name="f0" fmla="val 10800000"/>
                <a:gd name="f1" fmla="val 5400000"/>
                <a:gd name="f2" fmla="val 180"/>
                <a:gd name="f3" fmla="val w"/>
                <a:gd name="f4" fmla="val h"/>
                <a:gd name="f5" fmla="val 0"/>
                <a:gd name="f6" fmla="val 4700141"/>
                <a:gd name="f7" fmla="val 3337920"/>
                <a:gd name="f8" fmla="+- 0 0 -90"/>
                <a:gd name="f9" fmla="*/ f3 1 4700141"/>
                <a:gd name="f10" fmla="*/ f4 1 3337920"/>
                <a:gd name="f11" fmla="val f5"/>
                <a:gd name="f12" fmla="val f6"/>
                <a:gd name="f13" fmla="val f7"/>
                <a:gd name="f14" fmla="*/ f8 f0 1"/>
                <a:gd name="f15" fmla="+- f13 0 f11"/>
                <a:gd name="f16" fmla="+- f12 0 f11"/>
                <a:gd name="f17" fmla="*/ f14 1 f2"/>
                <a:gd name="f18" fmla="*/ f16 1 4700141"/>
                <a:gd name="f19" fmla="*/ f15 1 3337920"/>
                <a:gd name="f20" fmla="*/ 0 f16 1"/>
                <a:gd name="f21" fmla="*/ 0 f15 1"/>
                <a:gd name="f22" fmla="*/ 4700141 f16 1"/>
                <a:gd name="f23" fmla="*/ 3337920 f15 1"/>
                <a:gd name="f24" fmla="+- f17 0 f1"/>
                <a:gd name="f25" fmla="*/ f20 1 4700141"/>
                <a:gd name="f26" fmla="*/ f21 1 3337920"/>
                <a:gd name="f27" fmla="*/ f22 1 4700141"/>
                <a:gd name="f28" fmla="*/ f23 1 333792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700141" h="3337920">
                  <a:moveTo>
                    <a:pt x="f5" y="f5"/>
                  </a:moveTo>
                  <a:lnTo>
                    <a:pt x="f6" y="f5"/>
                  </a:lnTo>
                  <a:lnTo>
                    <a:pt x="f6" y="f7"/>
                  </a:lnTo>
                  <a:lnTo>
                    <a:pt x="f5" y="f7"/>
                  </a:lnTo>
                  <a:lnTo>
                    <a:pt x="f5" y="f5"/>
                  </a:lnTo>
                  <a:close/>
                </a:path>
              </a:pathLst>
            </a:custGeom>
            <a:solidFill>
              <a:srgbClr val="CDD9EA">
                <a:alpha val="90000"/>
              </a:srgbClr>
            </a:solidFill>
            <a:ln w="15873" cap="flat">
              <a:solidFill>
                <a:srgbClr val="CDD9EA">
                  <a:alpha val="90000"/>
                </a:srgbClr>
              </a:solidFill>
              <a:prstDash val="solid"/>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NZ" sz="2000" b="0" i="0" u="none" strike="noStrike" kern="1200" cap="none" spc="0" baseline="0">
                  <a:solidFill>
                    <a:srgbClr val="000000"/>
                  </a:solidFill>
                  <a:uFillTx/>
                  <a:latin typeface="Calibri"/>
                </a:rPr>
                <a:t>The Characteristics of Springs and Dashpots</a:t>
              </a:r>
            </a:p>
            <a:p>
              <a:pPr marL="342900" marR="0" lvl="2"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NZ" sz="1600" b="0" i="0" u="none" strike="noStrike" kern="1200" cap="none" spc="0" baseline="0">
                  <a:solidFill>
                    <a:srgbClr val="000000"/>
                  </a:solidFill>
                  <a:uFillTx/>
                  <a:latin typeface="Calibri"/>
                </a:rPr>
                <a:t>These parameters </a:t>
              </a:r>
              <a:r>
                <a:rPr lang="en-US" sz="1600" b="0" i="0" u="none" strike="noStrike" kern="1200" cap="none" spc="0" baseline="0">
                  <a:solidFill>
                    <a:srgbClr val="000000"/>
                  </a:solidFill>
                  <a:uFillTx/>
                  <a:latin typeface="Calibri"/>
                </a:rPr>
                <a:t>are external parameters influenced by various factors rather than inherent soil properties</a:t>
              </a:r>
              <a:endParaRPr lang="en-NZ" sz="16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NZ" sz="2000" b="0" i="0" u="none" strike="noStrike" kern="1200" cap="none" spc="0" baseline="0">
                  <a:solidFill>
                    <a:srgbClr val="000000"/>
                  </a:solidFill>
                  <a:uFillTx/>
                  <a:latin typeface="Calibri"/>
                </a:rPr>
                <a:t>Distribution of Spring and Dashpots</a:t>
              </a:r>
            </a:p>
            <a:p>
              <a:pPr marL="342900" marR="0" lvl="2"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the stiffness of the superstructure can alter spring and dashpot distribution, significantly impacting outcomes</a:t>
              </a:r>
              <a:endParaRPr lang="en-NZ" sz="1600" b="0" i="0" u="none" strike="noStrike" kern="1200" cap="none" spc="0" baseline="0">
                <a:solidFill>
                  <a:srgbClr val="000000"/>
                </a:solidFill>
                <a:uFillTx/>
                <a:latin typeface="Calibri"/>
              </a:endParaRPr>
            </a:p>
            <a:p>
              <a:pPr marL="228600" marR="0" lvl="1" indent="-228600" algn="l" defTabSz="1066803"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NZ" sz="2400" b="0" i="0" u="none" strike="noStrike" kern="1200" cap="none" spc="0" baseline="0">
                <a:solidFill>
                  <a:srgbClr val="000000"/>
                </a:solidFill>
                <a:uFillTx/>
                <a:latin typeface="Calibri"/>
              </a:endParaRPr>
            </a:p>
            <a:p>
              <a:pPr marL="228600" marR="0" lvl="1" indent="-228600" algn="l" defTabSz="1066803"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NZ" sz="2400" b="0" i="0" u="none" strike="noStrike" kern="1200" cap="none" spc="0" baseline="0">
                <a:solidFill>
                  <a:srgbClr val="000000"/>
                </a:solidFill>
                <a:uFillTx/>
                <a:latin typeface="Calibri"/>
              </a:endParaRPr>
            </a:p>
          </p:txBody>
        </p:sp>
        <p:sp>
          <p:nvSpPr>
            <p:cNvPr id="6" name="Freeform 5">
              <a:extLst>
                <a:ext uri="{FF2B5EF4-FFF2-40B4-BE49-F238E27FC236}">
                  <a16:creationId xmlns:a16="http://schemas.microsoft.com/office/drawing/2014/main" id="{6424C6C6-4699-3611-56CC-C5462DD28510}"/>
                </a:ext>
              </a:extLst>
            </p:cNvPr>
            <p:cNvSpPr/>
            <p:nvPr/>
          </p:nvSpPr>
          <p:spPr>
            <a:xfrm>
              <a:off x="6455170" y="1863684"/>
              <a:ext cx="4700144" cy="460802"/>
            </a:xfrm>
            <a:custGeom>
              <a:avLst/>
              <a:gdLst>
                <a:gd name="f0" fmla="val 10800000"/>
                <a:gd name="f1" fmla="val 5400000"/>
                <a:gd name="f2" fmla="val 180"/>
                <a:gd name="f3" fmla="val w"/>
                <a:gd name="f4" fmla="val h"/>
                <a:gd name="f5" fmla="val 0"/>
                <a:gd name="f6" fmla="val 4700141"/>
                <a:gd name="f7" fmla="val 460800"/>
                <a:gd name="f8" fmla="+- 0 0 -90"/>
                <a:gd name="f9" fmla="*/ f3 1 4700141"/>
                <a:gd name="f10" fmla="*/ f4 1 460800"/>
                <a:gd name="f11" fmla="val f5"/>
                <a:gd name="f12" fmla="val f6"/>
                <a:gd name="f13" fmla="val f7"/>
                <a:gd name="f14" fmla="*/ f8 f0 1"/>
                <a:gd name="f15" fmla="+- f13 0 f11"/>
                <a:gd name="f16" fmla="+- f12 0 f11"/>
                <a:gd name="f17" fmla="*/ f14 1 f2"/>
                <a:gd name="f18" fmla="*/ f16 1 4700141"/>
                <a:gd name="f19" fmla="*/ f15 1 460800"/>
                <a:gd name="f20" fmla="*/ 0 f16 1"/>
                <a:gd name="f21" fmla="*/ 0 f15 1"/>
                <a:gd name="f22" fmla="*/ 4700141 f16 1"/>
                <a:gd name="f23" fmla="*/ 460800 f15 1"/>
                <a:gd name="f24" fmla="+- f17 0 f1"/>
                <a:gd name="f25" fmla="*/ f20 1 4700141"/>
                <a:gd name="f26" fmla="*/ f21 1 460800"/>
                <a:gd name="f27" fmla="*/ f22 1 4700141"/>
                <a:gd name="f28" fmla="*/ f23 1 4608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700141" h="460800">
                  <a:moveTo>
                    <a:pt x="f5" y="f5"/>
                  </a:moveTo>
                  <a:lnTo>
                    <a:pt x="f6" y="f5"/>
                  </a:lnTo>
                  <a:lnTo>
                    <a:pt x="f6" y="f7"/>
                  </a:lnTo>
                  <a:lnTo>
                    <a:pt x="f5" y="f7"/>
                  </a:lnTo>
                  <a:lnTo>
                    <a:pt x="f5" y="f5"/>
                  </a:lnTo>
                  <a:close/>
                </a:path>
              </a:pathLst>
            </a:custGeom>
            <a:solidFill>
              <a:srgbClr val="27CED7"/>
            </a:solidFill>
            <a:ln w="15873" cap="flat">
              <a:solidFill>
                <a:srgbClr val="27CED7"/>
              </a:solidFill>
              <a:prstDash val="solid"/>
            </a:ln>
          </p:spPr>
          <p:txBody>
            <a:bodyPr vert="horz" wrap="square" lIns="113787" tIns="65022" rIns="113787" bIns="65022"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NZ" sz="1600" b="0" i="0" u="none" strike="noStrike" kern="1200" cap="none" spc="0" baseline="0">
                  <a:solidFill>
                    <a:srgbClr val="FFFFFF"/>
                  </a:solidFill>
                  <a:uFillTx/>
                  <a:latin typeface="Calibri"/>
                </a:rPr>
                <a:t>Direct Analysis</a:t>
              </a:r>
            </a:p>
          </p:txBody>
        </p:sp>
        <p:sp>
          <p:nvSpPr>
            <p:cNvPr id="7" name="Freeform 6">
              <a:extLst>
                <a:ext uri="{FF2B5EF4-FFF2-40B4-BE49-F238E27FC236}">
                  <a16:creationId xmlns:a16="http://schemas.microsoft.com/office/drawing/2014/main" id="{C2109312-B5FA-266A-83CA-DE5B42908574}"/>
                </a:ext>
              </a:extLst>
            </p:cNvPr>
            <p:cNvSpPr/>
            <p:nvPr/>
          </p:nvSpPr>
          <p:spPr>
            <a:xfrm>
              <a:off x="6455170" y="2324487"/>
              <a:ext cx="4700144" cy="3337916"/>
            </a:xfrm>
            <a:custGeom>
              <a:avLst/>
              <a:gdLst>
                <a:gd name="f0" fmla="val 10800000"/>
                <a:gd name="f1" fmla="val 5400000"/>
                <a:gd name="f2" fmla="val 180"/>
                <a:gd name="f3" fmla="val w"/>
                <a:gd name="f4" fmla="val h"/>
                <a:gd name="f5" fmla="val 0"/>
                <a:gd name="f6" fmla="val 4700141"/>
                <a:gd name="f7" fmla="val 3337920"/>
                <a:gd name="f8" fmla="+- 0 0 -90"/>
                <a:gd name="f9" fmla="*/ f3 1 4700141"/>
                <a:gd name="f10" fmla="*/ f4 1 3337920"/>
                <a:gd name="f11" fmla="val f5"/>
                <a:gd name="f12" fmla="val f6"/>
                <a:gd name="f13" fmla="val f7"/>
                <a:gd name="f14" fmla="*/ f8 f0 1"/>
                <a:gd name="f15" fmla="+- f13 0 f11"/>
                <a:gd name="f16" fmla="+- f12 0 f11"/>
                <a:gd name="f17" fmla="*/ f14 1 f2"/>
                <a:gd name="f18" fmla="*/ f16 1 4700141"/>
                <a:gd name="f19" fmla="*/ f15 1 3337920"/>
                <a:gd name="f20" fmla="*/ 0 f16 1"/>
                <a:gd name="f21" fmla="*/ 0 f15 1"/>
                <a:gd name="f22" fmla="*/ 4700141 f16 1"/>
                <a:gd name="f23" fmla="*/ 3337920 f15 1"/>
                <a:gd name="f24" fmla="+- f17 0 f1"/>
                <a:gd name="f25" fmla="*/ f20 1 4700141"/>
                <a:gd name="f26" fmla="*/ f21 1 3337920"/>
                <a:gd name="f27" fmla="*/ f22 1 4700141"/>
                <a:gd name="f28" fmla="*/ f23 1 333792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700141" h="3337920">
                  <a:moveTo>
                    <a:pt x="f5" y="f5"/>
                  </a:moveTo>
                  <a:lnTo>
                    <a:pt x="f6" y="f5"/>
                  </a:lnTo>
                  <a:lnTo>
                    <a:pt x="f6" y="f7"/>
                  </a:lnTo>
                  <a:lnTo>
                    <a:pt x="f5" y="f7"/>
                  </a:lnTo>
                  <a:lnTo>
                    <a:pt x="f5" y="f5"/>
                  </a:lnTo>
                  <a:close/>
                </a:path>
              </a:pathLst>
            </a:custGeom>
            <a:solidFill>
              <a:srgbClr val="CDEDF0">
                <a:alpha val="90000"/>
              </a:srgbClr>
            </a:solidFill>
            <a:ln w="15873" cap="flat">
              <a:solidFill>
                <a:srgbClr val="CDEDF0">
                  <a:alpha val="90000"/>
                </a:srgbClr>
              </a:solidFill>
              <a:prstDash val="solid"/>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NZ" sz="2000" b="0" i="0" u="none" strike="noStrike" kern="1200" cap="none" spc="0" baseline="0">
                  <a:solidFill>
                    <a:srgbClr val="000000"/>
                  </a:solidFill>
                  <a:uFillTx/>
                  <a:latin typeface="Calibri"/>
                </a:rPr>
                <a:t>Modelling Structure in FEM software</a:t>
              </a:r>
            </a:p>
            <a:p>
              <a:pPr marL="342900" marR="0" lvl="2"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NZ" sz="1600" b="0" i="0" u="none" strike="noStrike" kern="1200" cap="none" spc="0" baseline="0">
                  <a:solidFill>
                    <a:srgbClr val="000000"/>
                  </a:solidFill>
                  <a:uFillTx/>
                  <a:latin typeface="Calibri"/>
                </a:rPr>
                <a:t>FEM </a:t>
              </a:r>
              <a:r>
                <a:rPr lang="en-US" sz="1600" b="0" i="0" u="none" strike="noStrike" kern="1200" cap="none" spc="0" baseline="0">
                  <a:solidFill>
                    <a:srgbClr val="000000"/>
                  </a:solidFill>
                  <a:uFillTx/>
                  <a:latin typeface="Calibri"/>
                </a:rPr>
                <a:t>programs aren't inherently streamlined for easy modeling of structures</a:t>
              </a:r>
              <a:endParaRPr lang="en-NZ" sz="16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NZ" sz="2000" b="0" i="0" u="none" strike="noStrike" kern="1200" cap="none" spc="0" baseline="0">
                  <a:solidFill>
                    <a:srgbClr val="000000"/>
                  </a:solidFill>
                  <a:uFillTx/>
                  <a:latin typeface="Calibri"/>
                </a:rPr>
                <a:t>Modelling Far Field condition</a:t>
              </a:r>
            </a:p>
            <a:p>
              <a:pPr marL="342900" marR="0" lvl="2"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For far-field conditions, selecting proper boundaries is crucial</a:t>
              </a:r>
              <a:endParaRPr lang="en-NZ" sz="16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NZ" sz="2000" b="0" i="0" u="none" strike="noStrike" kern="1200" cap="none" spc="0" baseline="0">
                  <a:solidFill>
                    <a:srgbClr val="000000"/>
                  </a:solidFill>
                  <a:uFillTx/>
                  <a:latin typeface="Calibri"/>
                </a:rPr>
                <a:t>Post-Processing</a:t>
              </a:r>
            </a:p>
            <a:p>
              <a:pPr marL="342900" marR="0" lvl="2"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alibri"/>
                </a:rPr>
                <a:t>FEM tools may not be ideal for checking or designing structural components during post-processing</a:t>
              </a:r>
              <a:endParaRPr lang="en-NZ" sz="1600" b="0" i="0" u="none" strike="noStrike" kern="1200" cap="none" spc="0" baseline="0">
                <a:solidFill>
                  <a:srgbClr val="000000"/>
                </a:solidFill>
                <a:uFillTx/>
                <a:latin typeface="Calibri"/>
              </a:endParaRPr>
            </a:p>
          </p:txBody>
        </p:sp>
      </p:grpSp>
      <p:sp>
        <p:nvSpPr>
          <p:cNvPr id="8" name="TextBox 2">
            <a:extLst>
              <a:ext uri="{FF2B5EF4-FFF2-40B4-BE49-F238E27FC236}">
                <a16:creationId xmlns:a16="http://schemas.microsoft.com/office/drawing/2014/main" id="{5FDE2800-FAF0-1C2A-3558-891C79E69A2E}"/>
              </a:ext>
            </a:extLst>
          </p:cNvPr>
          <p:cNvSpPr txBox="1"/>
          <p:nvPr/>
        </p:nvSpPr>
        <p:spPr>
          <a:xfrm rot="19917205">
            <a:off x="6073666" y="1815486"/>
            <a:ext cx="1924610" cy="840105"/>
          </a:xfrm>
          <a:prstGeom prst="rect">
            <a:avLst/>
          </a:prstGeom>
          <a:noFill/>
          <a:ln w="28575" cap="flat">
            <a:solidFill>
              <a:srgbClr val="FF0000"/>
            </a:solidFill>
            <a:prstDash val="solid"/>
            <a:round/>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3600" b="0" i="0" u="none" strike="noStrike" kern="1200" cap="none" spc="0" baseline="0">
                <a:solidFill>
                  <a:srgbClr val="FF0000"/>
                </a:solidFill>
                <a:effectLst>
                  <a:outerShdw dist="19048" dir="2700000">
                    <a:srgbClr val="000000"/>
                  </a:outerShdw>
                </a:effectLst>
                <a:uFillTx/>
                <a:latin typeface="Calibri"/>
              </a:rPr>
              <a:t>SOLVED</a:t>
            </a:r>
            <a:endParaRPr lang="en-NZ" sz="2800" b="1" i="0" u="none" strike="noStrike" kern="1200" cap="none" spc="0" baseline="0">
              <a:solidFill>
                <a:srgbClr val="FF0000"/>
              </a:solidFill>
              <a:effectLst>
                <a:outerShdw dist="38095" dir="2639887">
                  <a:srgbClr val="264457"/>
                </a:outerShdw>
              </a:effectLst>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4B4F-EC4A-7133-7FA1-69793BE1680A}"/>
              </a:ext>
            </a:extLst>
          </p:cNvPr>
          <p:cNvSpPr txBox="1">
            <a:spLocks noGrp="1"/>
          </p:cNvSpPr>
          <p:nvPr>
            <p:ph type="title"/>
          </p:nvPr>
        </p:nvSpPr>
        <p:spPr>
          <a:xfrm>
            <a:off x="1097280" y="286600"/>
            <a:ext cx="10058400" cy="797475"/>
          </a:xfrm>
          <a:prstGeom prst="rect">
            <a:avLst/>
          </a:prstGeom>
          <a:noFill/>
          <a:ln>
            <a:noFill/>
          </a:ln>
        </p:spPr>
        <p:txBody>
          <a:bodyPr vert="horz" wrap="square" lIns="91440" tIns="45720" rIns="91440" bIns="45720" anchor="b" anchorCtr="0" compatLnSpc="1">
            <a:normAutofit/>
          </a:bodyPr>
          <a:lstStyle/>
          <a:p>
            <a:pPr lvl="0"/>
            <a:r>
              <a:rPr lang="en-NZ"/>
              <a:t>How Solved?</a:t>
            </a:r>
          </a:p>
        </p:txBody>
      </p:sp>
      <p:grpSp>
        <p:nvGrpSpPr>
          <p:cNvPr id="3" name="Content Placeholder 3">
            <a:extLst>
              <a:ext uri="{FF2B5EF4-FFF2-40B4-BE49-F238E27FC236}">
                <a16:creationId xmlns:a16="http://schemas.microsoft.com/office/drawing/2014/main" id="{CC525F18-D7B5-6B8C-A868-98958EC1E5D2}"/>
              </a:ext>
            </a:extLst>
          </p:cNvPr>
          <p:cNvGrpSpPr/>
          <p:nvPr/>
        </p:nvGrpSpPr>
        <p:grpSpPr>
          <a:xfrm>
            <a:off x="937287" y="1153067"/>
            <a:ext cx="10342558" cy="5065630"/>
            <a:chOff x="937287" y="1153067"/>
            <a:chExt cx="10342558" cy="5065630"/>
          </a:xfrm>
        </p:grpSpPr>
        <p:sp>
          <p:nvSpPr>
            <p:cNvPr id="4" name="Freeform 3">
              <a:extLst>
                <a:ext uri="{FF2B5EF4-FFF2-40B4-BE49-F238E27FC236}">
                  <a16:creationId xmlns:a16="http://schemas.microsoft.com/office/drawing/2014/main" id="{6C6E31E2-829F-A7E4-C017-B2CE43E6710D}"/>
                </a:ext>
              </a:extLst>
            </p:cNvPr>
            <p:cNvSpPr/>
            <p:nvPr/>
          </p:nvSpPr>
          <p:spPr>
            <a:xfrm>
              <a:off x="3846999" y="1169874"/>
              <a:ext cx="7432846" cy="1188665"/>
            </a:xfrm>
            <a:custGeom>
              <a:avLst/>
              <a:gdLst>
                <a:gd name="f0" fmla="val 10800000"/>
                <a:gd name="f1" fmla="val 5400000"/>
                <a:gd name="f2" fmla="val 180"/>
                <a:gd name="f3" fmla="val w"/>
                <a:gd name="f4" fmla="val h"/>
                <a:gd name="f5" fmla="val 0"/>
                <a:gd name="f6" fmla="val 1188661"/>
                <a:gd name="f7" fmla="val 7432846"/>
                <a:gd name="f8" fmla="val 1238834"/>
                <a:gd name="f9" fmla="val 6194012"/>
                <a:gd name="f10" fmla="val 6878197"/>
                <a:gd name="f11" fmla="val 1174476"/>
                <a:gd name="f12" fmla="val 7432843"/>
                <a:gd name="f13" fmla="val 1156979"/>
                <a:gd name="f14" fmla="val 3"/>
                <a:gd name="f15" fmla="val 554649"/>
                <a:gd name="f16" fmla="+- 0 0 -90"/>
                <a:gd name="f17" fmla="*/ f3 1 1188661"/>
                <a:gd name="f18" fmla="*/ f4 1 7432846"/>
                <a:gd name="f19" fmla="val f5"/>
                <a:gd name="f20" fmla="val f6"/>
                <a:gd name="f21" fmla="val f7"/>
                <a:gd name="f22" fmla="*/ f16 f0 1"/>
                <a:gd name="f23" fmla="+- f21 0 f19"/>
                <a:gd name="f24" fmla="+- f20 0 f19"/>
                <a:gd name="f25" fmla="*/ f22 1 f2"/>
                <a:gd name="f26" fmla="*/ f24 1 1188661"/>
                <a:gd name="f27" fmla="*/ f23 1 7432846"/>
                <a:gd name="f28" fmla="*/ 198114 f24 1"/>
                <a:gd name="f29" fmla="*/ 0 f23 1"/>
                <a:gd name="f30" fmla="*/ 990547 f24 1"/>
                <a:gd name="f31" fmla="*/ 1188661 f24 1"/>
                <a:gd name="f32" fmla="*/ 198114 f23 1"/>
                <a:gd name="f33" fmla="*/ 7432846 f23 1"/>
                <a:gd name="f34" fmla="*/ 0 f24 1"/>
                <a:gd name="f35" fmla="+- f25 0 f1"/>
                <a:gd name="f36" fmla="*/ f28 1 1188661"/>
                <a:gd name="f37" fmla="*/ f29 1 7432846"/>
                <a:gd name="f38" fmla="*/ f30 1 1188661"/>
                <a:gd name="f39" fmla="*/ f31 1 1188661"/>
                <a:gd name="f40" fmla="*/ f32 1 7432846"/>
                <a:gd name="f41" fmla="*/ f33 1 7432846"/>
                <a:gd name="f42" fmla="*/ f34 1 118866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188661" h="7432846">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CDD9EA">
                <a:alpha val="90000"/>
              </a:srgbClr>
            </a:solidFill>
            <a:ln w="15873" cap="flat">
              <a:solidFill>
                <a:srgbClr val="CDD9EA">
                  <a:alpha val="90000"/>
                </a:srgbClr>
              </a:solidFill>
              <a:prstDash val="solid"/>
            </a:ln>
          </p:spPr>
          <p:txBody>
            <a:bodyPr vert="horz" wrap="square" lIns="49533" tIns="82789" rIns="107551" bIns="82789"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Abaqus FEA (formerly ABAQUS) is a software suite for finite element analysis and computer-aided engineering, originally released in 1978.</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The Abaqus products use the open-source scripting language Python for scripting and customization.</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Abaqus offers robust capabilities for modeling contact interactions, including those that allow for separation which is essential for modelling rocking.</a:t>
              </a:r>
              <a:endParaRPr lang="en-NZ" sz="1300" b="0" i="0" u="none" strike="noStrike" kern="1200" cap="none" spc="0" baseline="0">
                <a:solidFill>
                  <a:srgbClr val="000000"/>
                </a:solidFill>
                <a:uFillTx/>
                <a:latin typeface="Calibri"/>
              </a:endParaRPr>
            </a:p>
          </p:txBody>
        </p:sp>
        <p:sp>
          <p:nvSpPr>
            <p:cNvPr id="5" name="Freeform 4">
              <a:extLst>
                <a:ext uri="{FF2B5EF4-FFF2-40B4-BE49-F238E27FC236}">
                  <a16:creationId xmlns:a16="http://schemas.microsoft.com/office/drawing/2014/main" id="{87551D5F-8848-ED9B-4FE5-12F8C8457588}"/>
                </a:ext>
              </a:extLst>
            </p:cNvPr>
            <p:cNvSpPr/>
            <p:nvPr/>
          </p:nvSpPr>
          <p:spPr>
            <a:xfrm>
              <a:off x="937287" y="1153067"/>
              <a:ext cx="2909712" cy="1222269"/>
            </a:xfrm>
            <a:custGeom>
              <a:avLst/>
              <a:gdLst>
                <a:gd name="f0" fmla="val 10800000"/>
                <a:gd name="f1" fmla="val 5400000"/>
                <a:gd name="f2" fmla="val 180"/>
                <a:gd name="f3" fmla="val w"/>
                <a:gd name="f4" fmla="val h"/>
                <a:gd name="f5" fmla="val 0"/>
                <a:gd name="f6" fmla="val 2909708"/>
                <a:gd name="f7" fmla="val 1222270"/>
                <a:gd name="f8" fmla="val 203716"/>
                <a:gd name="f9" fmla="val 91207"/>
                <a:gd name="f10" fmla="val 2705992"/>
                <a:gd name="f11" fmla="val 2818501"/>
                <a:gd name="f12" fmla="val 1018554"/>
                <a:gd name="f13" fmla="val 1131063"/>
                <a:gd name="f14" fmla="+- 0 0 -90"/>
                <a:gd name="f15" fmla="*/ f3 1 2909708"/>
                <a:gd name="f16" fmla="*/ f4 1 1222270"/>
                <a:gd name="f17" fmla="val f5"/>
                <a:gd name="f18" fmla="val f6"/>
                <a:gd name="f19" fmla="val f7"/>
                <a:gd name="f20" fmla="*/ f14 f0 1"/>
                <a:gd name="f21" fmla="+- f19 0 f17"/>
                <a:gd name="f22" fmla="+- f18 0 f17"/>
                <a:gd name="f23" fmla="*/ f20 1 f2"/>
                <a:gd name="f24" fmla="*/ f22 1 2909708"/>
                <a:gd name="f25" fmla="*/ f21 1 1222270"/>
                <a:gd name="f26" fmla="*/ 0 f22 1"/>
                <a:gd name="f27" fmla="*/ 203716 f21 1"/>
                <a:gd name="f28" fmla="*/ 203716 f22 1"/>
                <a:gd name="f29" fmla="*/ 0 f21 1"/>
                <a:gd name="f30" fmla="*/ 2705992 f22 1"/>
                <a:gd name="f31" fmla="*/ 2909708 f22 1"/>
                <a:gd name="f32" fmla="*/ 1018554 f21 1"/>
                <a:gd name="f33" fmla="*/ 1222270 f21 1"/>
                <a:gd name="f34" fmla="+- f23 0 f1"/>
                <a:gd name="f35" fmla="*/ f26 1 2909708"/>
                <a:gd name="f36" fmla="*/ f27 1 1222270"/>
                <a:gd name="f37" fmla="*/ f28 1 2909708"/>
                <a:gd name="f38" fmla="*/ f29 1 1222270"/>
                <a:gd name="f39" fmla="*/ f30 1 2909708"/>
                <a:gd name="f40" fmla="*/ f31 1 2909708"/>
                <a:gd name="f41" fmla="*/ f32 1 1222270"/>
                <a:gd name="f42" fmla="*/ f33 1 122227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09708" h="122227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15873" cap="flat">
              <a:solidFill>
                <a:srgbClr val="FFFFFF"/>
              </a:solidFill>
              <a:prstDash val="solid"/>
            </a:ln>
          </p:spPr>
          <p:txBody>
            <a:bodyPr vert="horz" wrap="square" lIns="151104" tIns="105384" rIns="151104" bIns="105384"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NZ" sz="2400" b="0" i="0" u="none" strike="noStrike" kern="1200" cap="none" spc="0" baseline="0">
                  <a:solidFill>
                    <a:srgbClr val="FFFFFF"/>
                  </a:solidFill>
                  <a:uFillTx/>
                  <a:latin typeface="Calibri"/>
                </a:rPr>
                <a:t>Using ABAQUS</a:t>
              </a:r>
            </a:p>
          </p:txBody>
        </p:sp>
        <p:sp>
          <p:nvSpPr>
            <p:cNvPr id="6" name="Freeform 5">
              <a:extLst>
                <a:ext uri="{FF2B5EF4-FFF2-40B4-BE49-F238E27FC236}">
                  <a16:creationId xmlns:a16="http://schemas.microsoft.com/office/drawing/2014/main" id="{3EF9C861-9420-A652-015B-5F0099A7FF7A}"/>
                </a:ext>
              </a:extLst>
            </p:cNvPr>
            <p:cNvSpPr/>
            <p:nvPr/>
          </p:nvSpPr>
          <p:spPr>
            <a:xfrm>
              <a:off x="3846999" y="2470855"/>
              <a:ext cx="7432846" cy="1188665"/>
            </a:xfrm>
            <a:custGeom>
              <a:avLst/>
              <a:gdLst>
                <a:gd name="f0" fmla="val 10800000"/>
                <a:gd name="f1" fmla="val 5400000"/>
                <a:gd name="f2" fmla="val 180"/>
                <a:gd name="f3" fmla="val w"/>
                <a:gd name="f4" fmla="val h"/>
                <a:gd name="f5" fmla="val 0"/>
                <a:gd name="f6" fmla="val 1188661"/>
                <a:gd name="f7" fmla="val 7432846"/>
                <a:gd name="f8" fmla="val 1238834"/>
                <a:gd name="f9" fmla="val 6194012"/>
                <a:gd name="f10" fmla="val 6878197"/>
                <a:gd name="f11" fmla="val 1174476"/>
                <a:gd name="f12" fmla="val 7432843"/>
                <a:gd name="f13" fmla="val 1156979"/>
                <a:gd name="f14" fmla="val 3"/>
                <a:gd name="f15" fmla="val 554649"/>
                <a:gd name="f16" fmla="+- 0 0 -90"/>
                <a:gd name="f17" fmla="*/ f3 1 1188661"/>
                <a:gd name="f18" fmla="*/ f4 1 7432846"/>
                <a:gd name="f19" fmla="val f5"/>
                <a:gd name="f20" fmla="val f6"/>
                <a:gd name="f21" fmla="val f7"/>
                <a:gd name="f22" fmla="*/ f16 f0 1"/>
                <a:gd name="f23" fmla="+- f21 0 f19"/>
                <a:gd name="f24" fmla="+- f20 0 f19"/>
                <a:gd name="f25" fmla="*/ f22 1 f2"/>
                <a:gd name="f26" fmla="*/ f24 1 1188661"/>
                <a:gd name="f27" fmla="*/ f23 1 7432846"/>
                <a:gd name="f28" fmla="*/ 198114 f24 1"/>
                <a:gd name="f29" fmla="*/ 0 f23 1"/>
                <a:gd name="f30" fmla="*/ 990547 f24 1"/>
                <a:gd name="f31" fmla="*/ 1188661 f24 1"/>
                <a:gd name="f32" fmla="*/ 198114 f23 1"/>
                <a:gd name="f33" fmla="*/ 7432846 f23 1"/>
                <a:gd name="f34" fmla="*/ 0 f24 1"/>
                <a:gd name="f35" fmla="+- f25 0 f1"/>
                <a:gd name="f36" fmla="*/ f28 1 1188661"/>
                <a:gd name="f37" fmla="*/ f29 1 7432846"/>
                <a:gd name="f38" fmla="*/ f30 1 1188661"/>
                <a:gd name="f39" fmla="*/ f31 1 1188661"/>
                <a:gd name="f40" fmla="*/ f32 1 7432846"/>
                <a:gd name="f41" fmla="*/ f33 1 7432846"/>
                <a:gd name="f42" fmla="*/ f34 1 118866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188661" h="7432846">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CDEDF0">
                <a:alpha val="90000"/>
              </a:srgbClr>
            </a:solidFill>
            <a:ln w="15873" cap="flat">
              <a:solidFill>
                <a:srgbClr val="CDEDF0">
                  <a:alpha val="90000"/>
                </a:srgbClr>
              </a:solidFill>
              <a:prstDash val="solid"/>
            </a:ln>
          </p:spPr>
          <p:txBody>
            <a:bodyPr vert="horz" wrap="square" lIns="49533" tIns="82789" rIns="107551" bIns="82789"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M. Kamali developed a Python code enabling the simulation of structures in ABAQUS that were initially modeled in ETABS, addressing the challenges of structural modeling in ABAQUS.</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By incorporating the actual soil conditions under the structure, this approach provides a comprehensive soil-structure model.</a:t>
              </a:r>
              <a:endParaRPr lang="en-NZ" sz="1300" b="0" i="0" u="none" strike="noStrike" kern="1200" cap="none" spc="0" baseline="0">
                <a:solidFill>
                  <a:srgbClr val="000000"/>
                </a:solidFill>
                <a:uFillTx/>
                <a:latin typeface="Calibri"/>
              </a:endParaRPr>
            </a:p>
          </p:txBody>
        </p:sp>
        <p:sp>
          <p:nvSpPr>
            <p:cNvPr id="7" name="Freeform 6">
              <a:extLst>
                <a:ext uri="{FF2B5EF4-FFF2-40B4-BE49-F238E27FC236}">
                  <a16:creationId xmlns:a16="http://schemas.microsoft.com/office/drawing/2014/main" id="{ADB0A71A-95BA-D58F-C5FE-CFD054477525}"/>
                </a:ext>
              </a:extLst>
            </p:cNvPr>
            <p:cNvSpPr/>
            <p:nvPr/>
          </p:nvSpPr>
          <p:spPr>
            <a:xfrm>
              <a:off x="937287" y="2449631"/>
              <a:ext cx="2909712" cy="1231111"/>
            </a:xfrm>
            <a:custGeom>
              <a:avLst/>
              <a:gdLst>
                <a:gd name="f0" fmla="val 10800000"/>
                <a:gd name="f1" fmla="val 5400000"/>
                <a:gd name="f2" fmla="val 180"/>
                <a:gd name="f3" fmla="val w"/>
                <a:gd name="f4" fmla="val h"/>
                <a:gd name="f5" fmla="val 0"/>
                <a:gd name="f6" fmla="val 2909708"/>
                <a:gd name="f7" fmla="val 1231111"/>
                <a:gd name="f8" fmla="val 205189"/>
                <a:gd name="f9" fmla="val 91866"/>
                <a:gd name="f10" fmla="val 2704519"/>
                <a:gd name="f11" fmla="val 2817842"/>
                <a:gd name="f12" fmla="val 1025922"/>
                <a:gd name="f13" fmla="val 1139245"/>
                <a:gd name="f14" fmla="+- 0 0 -90"/>
                <a:gd name="f15" fmla="*/ f3 1 2909708"/>
                <a:gd name="f16" fmla="*/ f4 1 1231111"/>
                <a:gd name="f17" fmla="val f5"/>
                <a:gd name="f18" fmla="val f6"/>
                <a:gd name="f19" fmla="val f7"/>
                <a:gd name="f20" fmla="*/ f14 f0 1"/>
                <a:gd name="f21" fmla="+- f19 0 f17"/>
                <a:gd name="f22" fmla="+- f18 0 f17"/>
                <a:gd name="f23" fmla="*/ f20 1 f2"/>
                <a:gd name="f24" fmla="*/ f22 1 2909708"/>
                <a:gd name="f25" fmla="*/ f21 1 1231111"/>
                <a:gd name="f26" fmla="*/ 0 f22 1"/>
                <a:gd name="f27" fmla="*/ 205189 f21 1"/>
                <a:gd name="f28" fmla="*/ 205189 f22 1"/>
                <a:gd name="f29" fmla="*/ 0 f21 1"/>
                <a:gd name="f30" fmla="*/ 2704519 f22 1"/>
                <a:gd name="f31" fmla="*/ 2909708 f22 1"/>
                <a:gd name="f32" fmla="*/ 1025922 f21 1"/>
                <a:gd name="f33" fmla="*/ 1231111 f21 1"/>
                <a:gd name="f34" fmla="+- f23 0 f1"/>
                <a:gd name="f35" fmla="*/ f26 1 2909708"/>
                <a:gd name="f36" fmla="*/ f27 1 1231111"/>
                <a:gd name="f37" fmla="*/ f28 1 2909708"/>
                <a:gd name="f38" fmla="*/ f29 1 1231111"/>
                <a:gd name="f39" fmla="*/ f30 1 2909708"/>
                <a:gd name="f40" fmla="*/ f31 1 2909708"/>
                <a:gd name="f41" fmla="*/ f32 1 1231111"/>
                <a:gd name="f42" fmla="*/ f33 1 123111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09708" h="123111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15873" cap="flat">
              <a:solidFill>
                <a:srgbClr val="FFFFFF"/>
              </a:solidFill>
              <a:prstDash val="solid"/>
            </a:ln>
          </p:spPr>
          <p:txBody>
            <a:bodyPr vert="horz" wrap="square" lIns="151534" tIns="105814" rIns="151534" bIns="105814"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NZ" sz="2400" b="0" i="0" u="none" strike="noStrike" kern="1200" cap="none" spc="0" baseline="0">
                  <a:solidFill>
                    <a:srgbClr val="FFFFFF"/>
                  </a:solidFill>
                  <a:uFillTx/>
                  <a:latin typeface="Calibri"/>
                </a:rPr>
                <a:t>ETABS to ABAQUS converter</a:t>
              </a:r>
            </a:p>
          </p:txBody>
        </p:sp>
        <p:sp>
          <p:nvSpPr>
            <p:cNvPr id="8" name="Freeform 7">
              <a:extLst>
                <a:ext uri="{FF2B5EF4-FFF2-40B4-BE49-F238E27FC236}">
                  <a16:creationId xmlns:a16="http://schemas.microsoft.com/office/drawing/2014/main" id="{F2CAC006-5FE7-863F-89AB-E13DA5EA1BC2}"/>
                </a:ext>
              </a:extLst>
            </p:cNvPr>
            <p:cNvSpPr/>
            <p:nvPr/>
          </p:nvSpPr>
          <p:spPr>
            <a:xfrm>
              <a:off x="3846999" y="3761055"/>
              <a:ext cx="7432846" cy="1188665"/>
            </a:xfrm>
            <a:custGeom>
              <a:avLst/>
              <a:gdLst>
                <a:gd name="f0" fmla="val 10800000"/>
                <a:gd name="f1" fmla="val 5400000"/>
                <a:gd name="f2" fmla="val 180"/>
                <a:gd name="f3" fmla="val w"/>
                <a:gd name="f4" fmla="val h"/>
                <a:gd name="f5" fmla="val 0"/>
                <a:gd name="f6" fmla="val 1188661"/>
                <a:gd name="f7" fmla="val 7432846"/>
                <a:gd name="f8" fmla="val 1238834"/>
                <a:gd name="f9" fmla="val 6194012"/>
                <a:gd name="f10" fmla="val 6878197"/>
                <a:gd name="f11" fmla="val 1174476"/>
                <a:gd name="f12" fmla="val 7432843"/>
                <a:gd name="f13" fmla="val 1156979"/>
                <a:gd name="f14" fmla="val 3"/>
                <a:gd name="f15" fmla="val 554649"/>
                <a:gd name="f16" fmla="+- 0 0 -90"/>
                <a:gd name="f17" fmla="*/ f3 1 1188661"/>
                <a:gd name="f18" fmla="*/ f4 1 7432846"/>
                <a:gd name="f19" fmla="val f5"/>
                <a:gd name="f20" fmla="val f6"/>
                <a:gd name="f21" fmla="val f7"/>
                <a:gd name="f22" fmla="*/ f16 f0 1"/>
                <a:gd name="f23" fmla="+- f21 0 f19"/>
                <a:gd name="f24" fmla="+- f20 0 f19"/>
                <a:gd name="f25" fmla="*/ f22 1 f2"/>
                <a:gd name="f26" fmla="*/ f24 1 1188661"/>
                <a:gd name="f27" fmla="*/ f23 1 7432846"/>
                <a:gd name="f28" fmla="*/ 198114 f24 1"/>
                <a:gd name="f29" fmla="*/ 0 f23 1"/>
                <a:gd name="f30" fmla="*/ 990547 f24 1"/>
                <a:gd name="f31" fmla="*/ 1188661 f24 1"/>
                <a:gd name="f32" fmla="*/ 198114 f23 1"/>
                <a:gd name="f33" fmla="*/ 7432846 f23 1"/>
                <a:gd name="f34" fmla="*/ 0 f24 1"/>
                <a:gd name="f35" fmla="+- f25 0 f1"/>
                <a:gd name="f36" fmla="*/ f28 1 1188661"/>
                <a:gd name="f37" fmla="*/ f29 1 7432846"/>
                <a:gd name="f38" fmla="*/ f30 1 1188661"/>
                <a:gd name="f39" fmla="*/ f31 1 1188661"/>
                <a:gd name="f40" fmla="*/ f32 1 7432846"/>
                <a:gd name="f41" fmla="*/ f33 1 7432846"/>
                <a:gd name="f42" fmla="*/ f34 1 118866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188661" h="7432846">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CFE7DD">
                <a:alpha val="90000"/>
              </a:srgbClr>
            </a:solidFill>
            <a:ln w="15873" cap="flat">
              <a:solidFill>
                <a:srgbClr val="CFE7DD">
                  <a:alpha val="90000"/>
                </a:srgbClr>
              </a:solidFill>
              <a:prstDash val="solid"/>
            </a:ln>
          </p:spPr>
          <p:txBody>
            <a:bodyPr vert="horz" wrap="square" lIns="49533" tIns="82789" rIns="107551" bIns="82789"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Utilizing a User Element (UEL) subroutine developed externally, a free-field boundary is established, serving three key purposes:</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Font typeface="Calibri Light"/>
                <a:buAutoNum type="arabicPeriod"/>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simulating the static and dynamic behavior of a free field</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Font typeface="Calibri Light"/>
                <a:buAutoNum type="arabicPeriod"/>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transforming elastic stresses into surface tractions on the model's adjacent face</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Font typeface="Calibri Light"/>
                <a:buAutoNum type="arabicPeriod"/>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creating an absorbing boundary for seismic waves within the model</a:t>
              </a:r>
              <a:endParaRPr lang="en-NZ" sz="1300" b="0" i="0" u="none" strike="noStrike" kern="1200" cap="none" spc="0" baseline="0">
                <a:solidFill>
                  <a:srgbClr val="000000"/>
                </a:solidFill>
                <a:uFillTx/>
                <a:latin typeface="Calibri"/>
              </a:endParaRPr>
            </a:p>
          </p:txBody>
        </p:sp>
        <p:sp>
          <p:nvSpPr>
            <p:cNvPr id="9" name="Freeform 8">
              <a:extLst>
                <a:ext uri="{FF2B5EF4-FFF2-40B4-BE49-F238E27FC236}">
                  <a16:creationId xmlns:a16="http://schemas.microsoft.com/office/drawing/2014/main" id="{3D6399D0-4F44-CEB6-821D-B21A04DB2CD4}"/>
                </a:ext>
              </a:extLst>
            </p:cNvPr>
            <p:cNvSpPr/>
            <p:nvPr/>
          </p:nvSpPr>
          <p:spPr>
            <a:xfrm>
              <a:off x="937287" y="3755029"/>
              <a:ext cx="2909712" cy="1200707"/>
            </a:xfrm>
            <a:custGeom>
              <a:avLst/>
              <a:gdLst>
                <a:gd name="f0" fmla="val 10800000"/>
                <a:gd name="f1" fmla="val 5400000"/>
                <a:gd name="f2" fmla="val 180"/>
                <a:gd name="f3" fmla="val w"/>
                <a:gd name="f4" fmla="val h"/>
                <a:gd name="f5" fmla="val 0"/>
                <a:gd name="f6" fmla="val 2909708"/>
                <a:gd name="f7" fmla="val 1200711"/>
                <a:gd name="f8" fmla="val 200123"/>
                <a:gd name="f9" fmla="val 89598"/>
                <a:gd name="f10" fmla="val 2709585"/>
                <a:gd name="f11" fmla="val 2820110"/>
                <a:gd name="f12" fmla="val 1000588"/>
                <a:gd name="f13" fmla="val 1111113"/>
                <a:gd name="f14" fmla="+- 0 0 -90"/>
                <a:gd name="f15" fmla="*/ f3 1 2909708"/>
                <a:gd name="f16" fmla="*/ f4 1 1200711"/>
                <a:gd name="f17" fmla="val f5"/>
                <a:gd name="f18" fmla="val f6"/>
                <a:gd name="f19" fmla="val f7"/>
                <a:gd name="f20" fmla="*/ f14 f0 1"/>
                <a:gd name="f21" fmla="+- f19 0 f17"/>
                <a:gd name="f22" fmla="+- f18 0 f17"/>
                <a:gd name="f23" fmla="*/ f20 1 f2"/>
                <a:gd name="f24" fmla="*/ f22 1 2909708"/>
                <a:gd name="f25" fmla="*/ f21 1 1200711"/>
                <a:gd name="f26" fmla="*/ 0 f22 1"/>
                <a:gd name="f27" fmla="*/ 200123 f21 1"/>
                <a:gd name="f28" fmla="*/ 200123 f22 1"/>
                <a:gd name="f29" fmla="*/ 0 f21 1"/>
                <a:gd name="f30" fmla="*/ 2709585 f22 1"/>
                <a:gd name="f31" fmla="*/ 2909708 f22 1"/>
                <a:gd name="f32" fmla="*/ 1000588 f21 1"/>
                <a:gd name="f33" fmla="*/ 1200711 f21 1"/>
                <a:gd name="f34" fmla="+- f23 0 f1"/>
                <a:gd name="f35" fmla="*/ f26 1 2909708"/>
                <a:gd name="f36" fmla="*/ f27 1 1200711"/>
                <a:gd name="f37" fmla="*/ f28 1 2909708"/>
                <a:gd name="f38" fmla="*/ f29 1 1200711"/>
                <a:gd name="f39" fmla="*/ f30 1 2909708"/>
                <a:gd name="f40" fmla="*/ f31 1 2909708"/>
                <a:gd name="f41" fmla="*/ f32 1 1200711"/>
                <a:gd name="f42" fmla="*/ f33 1 120071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09708" h="120071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2BA97"/>
            </a:solidFill>
            <a:ln w="15873" cap="flat">
              <a:solidFill>
                <a:srgbClr val="FFFFFF"/>
              </a:solidFill>
              <a:prstDash val="solid"/>
            </a:ln>
          </p:spPr>
          <p:txBody>
            <a:bodyPr vert="horz" wrap="square" lIns="150053" tIns="104333" rIns="150053" bIns="104333"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NZ" sz="2400" b="0" i="0" u="none" strike="noStrike" kern="1200" cap="none" spc="0" baseline="0">
                  <a:solidFill>
                    <a:srgbClr val="FFFFFF"/>
                  </a:solidFill>
                  <a:uFillTx/>
                  <a:latin typeface="Calibri"/>
                </a:rPr>
                <a:t>Simulating Free-Field boundary Conditions</a:t>
              </a:r>
            </a:p>
          </p:txBody>
        </p:sp>
        <p:sp>
          <p:nvSpPr>
            <p:cNvPr id="10" name="Freeform 9">
              <a:extLst>
                <a:ext uri="{FF2B5EF4-FFF2-40B4-BE49-F238E27FC236}">
                  <a16:creationId xmlns:a16="http://schemas.microsoft.com/office/drawing/2014/main" id="{43263B77-9BEC-403C-485E-450F43F99732}"/>
                </a:ext>
              </a:extLst>
            </p:cNvPr>
            <p:cNvSpPr/>
            <p:nvPr/>
          </p:nvSpPr>
          <p:spPr>
            <a:xfrm>
              <a:off x="3846999" y="5030032"/>
              <a:ext cx="7432846" cy="1188665"/>
            </a:xfrm>
            <a:custGeom>
              <a:avLst/>
              <a:gdLst>
                <a:gd name="f0" fmla="val 10800000"/>
                <a:gd name="f1" fmla="val 5400000"/>
                <a:gd name="f2" fmla="val 180"/>
                <a:gd name="f3" fmla="val w"/>
                <a:gd name="f4" fmla="val h"/>
                <a:gd name="f5" fmla="val 0"/>
                <a:gd name="f6" fmla="val 1188661"/>
                <a:gd name="f7" fmla="val 7432846"/>
                <a:gd name="f8" fmla="val 1238834"/>
                <a:gd name="f9" fmla="val 6194012"/>
                <a:gd name="f10" fmla="val 6878197"/>
                <a:gd name="f11" fmla="val 1174476"/>
                <a:gd name="f12" fmla="val 7432843"/>
                <a:gd name="f13" fmla="val 1156979"/>
                <a:gd name="f14" fmla="val 3"/>
                <a:gd name="f15" fmla="val 554649"/>
                <a:gd name="f16" fmla="+- 0 0 -90"/>
                <a:gd name="f17" fmla="*/ f3 1 1188661"/>
                <a:gd name="f18" fmla="*/ f4 1 7432846"/>
                <a:gd name="f19" fmla="val f5"/>
                <a:gd name="f20" fmla="val f6"/>
                <a:gd name="f21" fmla="val f7"/>
                <a:gd name="f22" fmla="*/ f16 f0 1"/>
                <a:gd name="f23" fmla="+- f21 0 f19"/>
                <a:gd name="f24" fmla="+- f20 0 f19"/>
                <a:gd name="f25" fmla="*/ f22 1 f2"/>
                <a:gd name="f26" fmla="*/ f24 1 1188661"/>
                <a:gd name="f27" fmla="*/ f23 1 7432846"/>
                <a:gd name="f28" fmla="*/ 198114 f24 1"/>
                <a:gd name="f29" fmla="*/ 0 f23 1"/>
                <a:gd name="f30" fmla="*/ 990547 f24 1"/>
                <a:gd name="f31" fmla="*/ 1188661 f24 1"/>
                <a:gd name="f32" fmla="*/ 198114 f23 1"/>
                <a:gd name="f33" fmla="*/ 7432846 f23 1"/>
                <a:gd name="f34" fmla="*/ 0 f24 1"/>
                <a:gd name="f35" fmla="+- f25 0 f1"/>
                <a:gd name="f36" fmla="*/ f28 1 1188661"/>
                <a:gd name="f37" fmla="*/ f29 1 7432846"/>
                <a:gd name="f38" fmla="*/ f30 1 1188661"/>
                <a:gd name="f39" fmla="*/ f31 1 1188661"/>
                <a:gd name="f40" fmla="*/ f32 1 7432846"/>
                <a:gd name="f41" fmla="*/ f33 1 7432846"/>
                <a:gd name="f42" fmla="*/ f34 1 118866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188661" h="7432846">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CEDAD1">
                <a:alpha val="90000"/>
              </a:srgbClr>
            </a:solidFill>
            <a:ln w="15873" cap="flat">
              <a:solidFill>
                <a:srgbClr val="CEDAD1">
                  <a:alpha val="90000"/>
                </a:srgbClr>
              </a:solidFill>
              <a:prstDash val="solid"/>
            </a:ln>
          </p:spPr>
          <p:txBody>
            <a:bodyPr vert="horz" wrap="square" lIns="49533" tIns="82789" rIns="107551" bIns="82789"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Post-processing for general conditions, like soil and rocking conditions, is performed using ABAQUS post-processing tools</a:t>
              </a:r>
              <a:endParaRPr lang="en-NZ" sz="1300" b="0" i="0" u="none" strike="noStrike" kern="1200" cap="none" spc="0" baseline="0">
                <a:solidFill>
                  <a:srgbClr val="000000"/>
                </a:solidFill>
                <a:uFillTx/>
                <a:latin typeface="Calibri"/>
              </a:endParaRPr>
            </a:p>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a:rPr>
                <a:t>For structural elements, ETABS or similar structural analysis software is used, refined with data derived from ABAQUS simulations</a:t>
              </a:r>
              <a:endParaRPr lang="en-NZ" sz="1300" b="0" i="0" u="none" strike="noStrike" kern="1200" cap="none" spc="0" baseline="0">
                <a:solidFill>
                  <a:srgbClr val="000000"/>
                </a:solidFill>
                <a:uFillTx/>
                <a:latin typeface="Calibri"/>
              </a:endParaRPr>
            </a:p>
          </p:txBody>
        </p:sp>
        <p:sp>
          <p:nvSpPr>
            <p:cNvPr id="11" name="Freeform 10">
              <a:extLst>
                <a:ext uri="{FF2B5EF4-FFF2-40B4-BE49-F238E27FC236}">
                  <a16:creationId xmlns:a16="http://schemas.microsoft.com/office/drawing/2014/main" id="{F85D2660-AD35-9887-BB6F-7D30381B9981}"/>
                </a:ext>
              </a:extLst>
            </p:cNvPr>
            <p:cNvSpPr/>
            <p:nvPr/>
          </p:nvSpPr>
          <p:spPr>
            <a:xfrm>
              <a:off x="937287" y="5057034"/>
              <a:ext cx="2909712" cy="1134669"/>
            </a:xfrm>
            <a:custGeom>
              <a:avLst/>
              <a:gdLst>
                <a:gd name="f0" fmla="val 10800000"/>
                <a:gd name="f1" fmla="val 5400000"/>
                <a:gd name="f2" fmla="val 180"/>
                <a:gd name="f3" fmla="val w"/>
                <a:gd name="f4" fmla="val h"/>
                <a:gd name="f5" fmla="val 0"/>
                <a:gd name="f6" fmla="val 2909708"/>
                <a:gd name="f7" fmla="val 1134666"/>
                <a:gd name="f8" fmla="val 189115"/>
                <a:gd name="f9" fmla="val 84670"/>
                <a:gd name="f10" fmla="val 2720593"/>
                <a:gd name="f11" fmla="val 2825038"/>
                <a:gd name="f12" fmla="val 945551"/>
                <a:gd name="f13" fmla="val 1049996"/>
                <a:gd name="f14" fmla="+- 0 0 -90"/>
                <a:gd name="f15" fmla="*/ f3 1 2909708"/>
                <a:gd name="f16" fmla="*/ f4 1 1134666"/>
                <a:gd name="f17" fmla="val f5"/>
                <a:gd name="f18" fmla="val f6"/>
                <a:gd name="f19" fmla="val f7"/>
                <a:gd name="f20" fmla="*/ f14 f0 1"/>
                <a:gd name="f21" fmla="+- f19 0 f17"/>
                <a:gd name="f22" fmla="+- f18 0 f17"/>
                <a:gd name="f23" fmla="*/ f20 1 f2"/>
                <a:gd name="f24" fmla="*/ f22 1 2909708"/>
                <a:gd name="f25" fmla="*/ f21 1 1134666"/>
                <a:gd name="f26" fmla="*/ 0 f22 1"/>
                <a:gd name="f27" fmla="*/ 189115 f21 1"/>
                <a:gd name="f28" fmla="*/ 189115 f22 1"/>
                <a:gd name="f29" fmla="*/ 0 f21 1"/>
                <a:gd name="f30" fmla="*/ 2720593 f22 1"/>
                <a:gd name="f31" fmla="*/ 2909708 f22 1"/>
                <a:gd name="f32" fmla="*/ 945551 f21 1"/>
                <a:gd name="f33" fmla="*/ 1134666 f21 1"/>
                <a:gd name="f34" fmla="+- f23 0 f1"/>
                <a:gd name="f35" fmla="*/ f26 1 2909708"/>
                <a:gd name="f36" fmla="*/ f27 1 1134666"/>
                <a:gd name="f37" fmla="*/ f28 1 2909708"/>
                <a:gd name="f38" fmla="*/ f29 1 1134666"/>
                <a:gd name="f39" fmla="*/ f30 1 2909708"/>
                <a:gd name="f40" fmla="*/ f31 1 2909708"/>
                <a:gd name="f41" fmla="*/ f32 1 1134666"/>
                <a:gd name="f42" fmla="*/ f33 1 1134666"/>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09708" h="113466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E8853"/>
            </a:solidFill>
            <a:ln w="15873" cap="flat">
              <a:solidFill>
                <a:srgbClr val="FFFFFF"/>
              </a:solidFill>
              <a:prstDash val="solid"/>
            </a:ln>
          </p:spPr>
          <p:txBody>
            <a:bodyPr vert="horz" wrap="square" lIns="146834" tIns="101114" rIns="146834" bIns="101114"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NZ" sz="2400" b="0" i="0" u="none" strike="noStrike" kern="1200" cap="none" spc="0" baseline="0">
                  <a:solidFill>
                    <a:srgbClr val="FFFFFF"/>
                  </a:solidFill>
                  <a:uFillTx/>
                  <a:latin typeface="Calibri"/>
                </a:rPr>
                <a:t>Post Processing</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pSp>
        <p:nvGrpSpPr>
          <p:cNvPr id="2" name="Diagram 5">
            <a:extLst>
              <a:ext uri="{FF2B5EF4-FFF2-40B4-BE49-F238E27FC236}">
                <a16:creationId xmlns:a16="http://schemas.microsoft.com/office/drawing/2014/main" id="{CCE4D50E-DFB5-AE95-4706-99118DDDADA5}"/>
              </a:ext>
            </a:extLst>
          </p:cNvPr>
          <p:cNvGrpSpPr/>
          <p:nvPr/>
        </p:nvGrpSpPr>
        <p:grpSpPr>
          <a:xfrm>
            <a:off x="-1114232" y="577443"/>
            <a:ext cx="7231064" cy="5323682"/>
            <a:chOff x="-1114232" y="577443"/>
            <a:chExt cx="7231064" cy="5323682"/>
          </a:xfrm>
        </p:grpSpPr>
        <p:sp>
          <p:nvSpPr>
            <p:cNvPr id="3" name="Freeform 2">
              <a:extLst>
                <a:ext uri="{FF2B5EF4-FFF2-40B4-BE49-F238E27FC236}">
                  <a16:creationId xmlns:a16="http://schemas.microsoft.com/office/drawing/2014/main" id="{D02F13A9-F68E-E4F8-46D2-E26B03D3304C}"/>
                </a:ext>
              </a:extLst>
            </p:cNvPr>
            <p:cNvSpPr/>
            <p:nvPr/>
          </p:nvSpPr>
          <p:spPr>
            <a:xfrm>
              <a:off x="2773402" y="577443"/>
              <a:ext cx="1747509" cy="2008625"/>
            </a:xfrm>
            <a:custGeom>
              <a:avLst/>
              <a:gdLst>
                <a:gd name="f0" fmla="val 10800000"/>
                <a:gd name="f1" fmla="val 5400000"/>
                <a:gd name="f2" fmla="val 180"/>
                <a:gd name="f3" fmla="val w"/>
                <a:gd name="f4" fmla="val h"/>
                <a:gd name="f5" fmla="val 0"/>
                <a:gd name="f6" fmla="val 2008628"/>
                <a:gd name="f7" fmla="val 1747506"/>
                <a:gd name="f8" fmla="val 1004314"/>
                <a:gd name="f9" fmla="val 2008627"/>
                <a:gd name="f10" fmla="val 380083"/>
                <a:gd name="f11" fmla="val 1367424"/>
                <a:gd name="f12" fmla="val 1"/>
                <a:gd name="f13" fmla="+- 0 0 -90"/>
                <a:gd name="f14" fmla="*/ f3 1 2008628"/>
                <a:gd name="f15" fmla="*/ f4 1 1747506"/>
                <a:gd name="f16" fmla="val f5"/>
                <a:gd name="f17" fmla="val f6"/>
                <a:gd name="f18" fmla="val f7"/>
                <a:gd name="f19" fmla="*/ f13 f0 1"/>
                <a:gd name="f20" fmla="+- f18 0 f16"/>
                <a:gd name="f21" fmla="+- f17 0 f16"/>
                <a:gd name="f22" fmla="*/ f19 1 f2"/>
                <a:gd name="f23" fmla="*/ f21 1 2008628"/>
                <a:gd name="f24" fmla="*/ f20 1 1747506"/>
                <a:gd name="f25" fmla="*/ 0 f21 1"/>
                <a:gd name="f26" fmla="*/ 873753 f20 1"/>
                <a:gd name="f27" fmla="*/ 436877 f21 1"/>
                <a:gd name="f28" fmla="*/ 0 f20 1"/>
                <a:gd name="f29" fmla="*/ 1571752 f21 1"/>
                <a:gd name="f30" fmla="*/ 2008628 f21 1"/>
                <a:gd name="f31" fmla="*/ 1747506 f20 1"/>
                <a:gd name="f32" fmla="+- f22 0 f1"/>
                <a:gd name="f33" fmla="*/ f25 1 2008628"/>
                <a:gd name="f34" fmla="*/ f26 1 1747506"/>
                <a:gd name="f35" fmla="*/ f27 1 2008628"/>
                <a:gd name="f36" fmla="*/ f28 1 1747506"/>
                <a:gd name="f37" fmla="*/ f29 1 2008628"/>
                <a:gd name="f38" fmla="*/ f30 1 2008628"/>
                <a:gd name="f39" fmla="*/ f31 1 1747506"/>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008628" h="1747506">
                  <a:moveTo>
                    <a:pt x="f8" y="f5"/>
                  </a:moveTo>
                  <a:lnTo>
                    <a:pt x="f9" y="f10"/>
                  </a:lnTo>
                  <a:lnTo>
                    <a:pt x="f9" y="f11"/>
                  </a:lnTo>
                  <a:lnTo>
                    <a:pt x="f8" y="f7"/>
                  </a:lnTo>
                  <a:lnTo>
                    <a:pt x="f12" y="f11"/>
                  </a:lnTo>
                  <a:lnTo>
                    <a:pt x="f12" y="f10"/>
                  </a:lnTo>
                  <a:lnTo>
                    <a:pt x="f8" y="f5"/>
                  </a:lnTo>
                  <a:close/>
                </a:path>
              </a:pathLst>
            </a:custGeom>
            <a:solidFill>
              <a:srgbClr val="2683C6"/>
            </a:solidFill>
            <a:ln w="15873" cap="flat">
              <a:solidFill>
                <a:srgbClr val="FFFFFF"/>
              </a:solidFill>
              <a:prstDash val="solid"/>
            </a:ln>
          </p:spPr>
          <p:txBody>
            <a:bodyPr vert="horz" wrap="square" lIns="398047" tIns="438738" rIns="398047" bIns="438738" anchor="ctr" anchorCtr="1" compatLnSpc="1">
              <a:noAutofit/>
            </a:bodyPr>
            <a:lstStyle/>
            <a:p>
              <a:pPr marL="0" marR="0" lvl="0" indent="0" algn="ctr" defTabSz="1466853" rtl="0" fontAlgn="auto" hangingPunct="1">
                <a:lnSpc>
                  <a:spcPct val="90000"/>
                </a:lnSpc>
                <a:spcBef>
                  <a:spcPts val="0"/>
                </a:spcBef>
                <a:spcAft>
                  <a:spcPts val="1400"/>
                </a:spcAft>
                <a:buNone/>
                <a:tabLst/>
                <a:defRPr sz="1800" b="0" i="0" u="none" strike="noStrike" kern="0" cap="none" spc="0" baseline="0">
                  <a:solidFill>
                    <a:srgbClr val="000000"/>
                  </a:solidFill>
                  <a:uFillTx/>
                </a:defRPr>
              </a:pPr>
              <a:endParaRPr lang="en-NZ" sz="3300" b="0" i="0" u="none" strike="noStrike" kern="1200" cap="none" spc="0" baseline="0">
                <a:solidFill>
                  <a:srgbClr val="FFFFFF"/>
                </a:solidFill>
                <a:uFillTx/>
                <a:latin typeface="Calibri"/>
              </a:endParaRPr>
            </a:p>
          </p:txBody>
        </p:sp>
        <p:sp>
          <p:nvSpPr>
            <p:cNvPr id="4" name="Freeform 3">
              <a:extLst>
                <a:ext uri="{FF2B5EF4-FFF2-40B4-BE49-F238E27FC236}">
                  <a16:creationId xmlns:a16="http://schemas.microsoft.com/office/drawing/2014/main" id="{C33B0F9D-E77A-3823-6088-6E08871B669C}"/>
                </a:ext>
              </a:extLst>
            </p:cNvPr>
            <p:cNvSpPr/>
            <p:nvPr/>
          </p:nvSpPr>
          <p:spPr>
            <a:xfrm>
              <a:off x="3875199" y="884279"/>
              <a:ext cx="2241633" cy="1205179"/>
            </a:xfrm>
            <a:custGeom>
              <a:avLst/>
              <a:gdLst>
                <a:gd name="f0" fmla="val 10800000"/>
                <a:gd name="f1" fmla="val 5400000"/>
                <a:gd name="f2" fmla="val 180"/>
                <a:gd name="f3" fmla="val w"/>
                <a:gd name="f4" fmla="val h"/>
                <a:gd name="f5" fmla="val 0"/>
                <a:gd name="f6" fmla="val 2241629"/>
                <a:gd name="f7" fmla="val 1205177"/>
                <a:gd name="f8" fmla="+- 0 0 -90"/>
                <a:gd name="f9" fmla="*/ f3 1 2241629"/>
                <a:gd name="f10" fmla="*/ f4 1 1205177"/>
                <a:gd name="f11" fmla="val f5"/>
                <a:gd name="f12" fmla="val f6"/>
                <a:gd name="f13" fmla="val f7"/>
                <a:gd name="f14" fmla="*/ f8 f0 1"/>
                <a:gd name="f15" fmla="+- f13 0 f11"/>
                <a:gd name="f16" fmla="+- f12 0 f11"/>
                <a:gd name="f17" fmla="*/ f14 1 f2"/>
                <a:gd name="f18" fmla="*/ f16 1 2241629"/>
                <a:gd name="f19" fmla="*/ f15 1 1205177"/>
                <a:gd name="f20" fmla="*/ 0 f16 1"/>
                <a:gd name="f21" fmla="*/ 0 f15 1"/>
                <a:gd name="f22" fmla="*/ 2241629 f16 1"/>
                <a:gd name="f23" fmla="*/ 1205177 f15 1"/>
                <a:gd name="f24" fmla="+- f17 0 f1"/>
                <a:gd name="f25" fmla="*/ f20 1 2241629"/>
                <a:gd name="f26" fmla="*/ f21 1 1205177"/>
                <a:gd name="f27" fmla="*/ f22 1 2241629"/>
                <a:gd name="f28" fmla="*/ f23 1 120517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241629" h="1205177">
                  <a:moveTo>
                    <a:pt x="f5" y="f5"/>
                  </a:moveTo>
                  <a:lnTo>
                    <a:pt x="f6" y="f5"/>
                  </a:lnTo>
                  <a:lnTo>
                    <a:pt x="f6" y="f7"/>
                  </a:lnTo>
                  <a:lnTo>
                    <a:pt x="f5" y="f7"/>
                  </a:lnTo>
                  <a:lnTo>
                    <a:pt x="f5" y="f5"/>
                  </a:lnTo>
                  <a:close/>
                </a:path>
              </a:pathLst>
            </a:custGeom>
            <a:noFill/>
            <a:ln cap="flat">
              <a:noFill/>
              <a:prstDash val="solid"/>
            </a:ln>
          </p:spPr>
          <p:txBody>
            <a:bodyPr vert="horz" wrap="square" lIns="137160" tIns="137160" rIns="137160" bIns="137160" anchor="ctr" anchorCtr="0" compatLnSpc="1">
              <a:noAutofit/>
            </a:bodyPr>
            <a:lstStyle/>
            <a:p>
              <a:pPr marL="0" marR="0" lvl="0" indent="0" algn="l"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000000"/>
                </a:solidFill>
                <a:uFillTx/>
                <a:latin typeface="Calibri"/>
              </a:endParaRPr>
            </a:p>
          </p:txBody>
        </p:sp>
        <p:sp>
          <p:nvSpPr>
            <p:cNvPr id="5" name="Freeform 4">
              <a:extLst>
                <a:ext uri="{FF2B5EF4-FFF2-40B4-BE49-F238E27FC236}">
                  <a16:creationId xmlns:a16="http://schemas.microsoft.com/office/drawing/2014/main" id="{DFD7A5B9-3ED9-8EE8-CB63-FBED470CDED8}"/>
                </a:ext>
              </a:extLst>
            </p:cNvPr>
            <p:cNvSpPr/>
            <p:nvPr/>
          </p:nvSpPr>
          <p:spPr>
            <a:xfrm>
              <a:off x="44302" y="721927"/>
              <a:ext cx="1747509" cy="2008625"/>
            </a:xfrm>
            <a:custGeom>
              <a:avLst/>
              <a:gdLst>
                <a:gd name="f0" fmla="val 10800000"/>
                <a:gd name="f1" fmla="val 5400000"/>
                <a:gd name="f2" fmla="val 180"/>
                <a:gd name="f3" fmla="val w"/>
                <a:gd name="f4" fmla="val h"/>
                <a:gd name="f5" fmla="val 0"/>
                <a:gd name="f6" fmla="val 2008628"/>
                <a:gd name="f7" fmla="val 1747506"/>
                <a:gd name="f8" fmla="val 1004314"/>
                <a:gd name="f9" fmla="val 2008627"/>
                <a:gd name="f10" fmla="val 380083"/>
                <a:gd name="f11" fmla="val 1367424"/>
                <a:gd name="f12" fmla="val 1"/>
                <a:gd name="f13" fmla="+- 0 0 -90"/>
                <a:gd name="f14" fmla="*/ f3 1 2008628"/>
                <a:gd name="f15" fmla="*/ f4 1 1747506"/>
                <a:gd name="f16" fmla="val f5"/>
                <a:gd name="f17" fmla="val f6"/>
                <a:gd name="f18" fmla="val f7"/>
                <a:gd name="f19" fmla="*/ f13 f0 1"/>
                <a:gd name="f20" fmla="+- f18 0 f16"/>
                <a:gd name="f21" fmla="+- f17 0 f16"/>
                <a:gd name="f22" fmla="*/ f19 1 f2"/>
                <a:gd name="f23" fmla="*/ f21 1 2008628"/>
                <a:gd name="f24" fmla="*/ f20 1 1747506"/>
                <a:gd name="f25" fmla="*/ 0 f21 1"/>
                <a:gd name="f26" fmla="*/ 873753 f20 1"/>
                <a:gd name="f27" fmla="*/ 436877 f21 1"/>
                <a:gd name="f28" fmla="*/ 0 f20 1"/>
                <a:gd name="f29" fmla="*/ 1571752 f21 1"/>
                <a:gd name="f30" fmla="*/ 2008628 f21 1"/>
                <a:gd name="f31" fmla="*/ 1747506 f20 1"/>
                <a:gd name="f32" fmla="+- f22 0 f1"/>
                <a:gd name="f33" fmla="*/ f25 1 2008628"/>
                <a:gd name="f34" fmla="*/ f26 1 1747506"/>
                <a:gd name="f35" fmla="*/ f27 1 2008628"/>
                <a:gd name="f36" fmla="*/ f28 1 1747506"/>
                <a:gd name="f37" fmla="*/ f29 1 2008628"/>
                <a:gd name="f38" fmla="*/ f30 1 2008628"/>
                <a:gd name="f39" fmla="*/ f31 1 1747506"/>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008628" h="1747506">
                  <a:moveTo>
                    <a:pt x="f8" y="f5"/>
                  </a:moveTo>
                  <a:lnTo>
                    <a:pt x="f9" y="f10"/>
                  </a:lnTo>
                  <a:lnTo>
                    <a:pt x="f9" y="f11"/>
                  </a:lnTo>
                  <a:lnTo>
                    <a:pt x="f8" y="f7"/>
                  </a:lnTo>
                  <a:lnTo>
                    <a:pt x="f12" y="f11"/>
                  </a:lnTo>
                  <a:lnTo>
                    <a:pt x="f12" y="f10"/>
                  </a:lnTo>
                  <a:lnTo>
                    <a:pt x="f8" y="f5"/>
                  </a:lnTo>
                  <a:close/>
                </a:path>
              </a:pathLst>
            </a:custGeom>
            <a:solidFill>
              <a:srgbClr val="27CED7"/>
            </a:solidFill>
            <a:ln w="15873" cap="flat">
              <a:solidFill>
                <a:srgbClr val="FFFFFF"/>
              </a:solidFill>
              <a:prstDash val="solid"/>
            </a:ln>
          </p:spPr>
          <p:txBody>
            <a:bodyPr vert="horz" wrap="square" lIns="272317" tIns="313008" rIns="272317" bIns="313008"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sp>
          <p:nvSpPr>
            <p:cNvPr id="6" name="Freeform 5">
              <a:extLst>
                <a:ext uri="{FF2B5EF4-FFF2-40B4-BE49-F238E27FC236}">
                  <a16:creationId xmlns:a16="http://schemas.microsoft.com/office/drawing/2014/main" id="{A46A550F-6065-5DCB-3F86-91033A349D98}"/>
                </a:ext>
              </a:extLst>
            </p:cNvPr>
            <p:cNvSpPr/>
            <p:nvPr/>
          </p:nvSpPr>
          <p:spPr>
            <a:xfrm>
              <a:off x="2222942" y="2394511"/>
              <a:ext cx="1747509" cy="2008625"/>
            </a:xfrm>
            <a:custGeom>
              <a:avLst/>
              <a:gdLst>
                <a:gd name="f0" fmla="val 10800000"/>
                <a:gd name="f1" fmla="val 5400000"/>
                <a:gd name="f2" fmla="val 180"/>
                <a:gd name="f3" fmla="val w"/>
                <a:gd name="f4" fmla="val h"/>
                <a:gd name="f5" fmla="val 0"/>
                <a:gd name="f6" fmla="val 2008628"/>
                <a:gd name="f7" fmla="val 1747506"/>
                <a:gd name="f8" fmla="val 1004314"/>
                <a:gd name="f9" fmla="val 2008627"/>
                <a:gd name="f10" fmla="val 380083"/>
                <a:gd name="f11" fmla="val 1367424"/>
                <a:gd name="f12" fmla="val 1"/>
                <a:gd name="f13" fmla="+- 0 0 -90"/>
                <a:gd name="f14" fmla="*/ f3 1 2008628"/>
                <a:gd name="f15" fmla="*/ f4 1 1747506"/>
                <a:gd name="f16" fmla="val f5"/>
                <a:gd name="f17" fmla="val f6"/>
                <a:gd name="f18" fmla="val f7"/>
                <a:gd name="f19" fmla="*/ f13 f0 1"/>
                <a:gd name="f20" fmla="+- f18 0 f16"/>
                <a:gd name="f21" fmla="+- f17 0 f16"/>
                <a:gd name="f22" fmla="*/ f19 1 f2"/>
                <a:gd name="f23" fmla="*/ f21 1 2008628"/>
                <a:gd name="f24" fmla="*/ f20 1 1747506"/>
                <a:gd name="f25" fmla="*/ 0 f21 1"/>
                <a:gd name="f26" fmla="*/ 873753 f20 1"/>
                <a:gd name="f27" fmla="*/ 436877 f21 1"/>
                <a:gd name="f28" fmla="*/ 0 f20 1"/>
                <a:gd name="f29" fmla="*/ 1571752 f21 1"/>
                <a:gd name="f30" fmla="*/ 2008628 f21 1"/>
                <a:gd name="f31" fmla="*/ 1747506 f20 1"/>
                <a:gd name="f32" fmla="+- f22 0 f1"/>
                <a:gd name="f33" fmla="*/ f25 1 2008628"/>
                <a:gd name="f34" fmla="*/ f26 1 1747506"/>
                <a:gd name="f35" fmla="*/ f27 1 2008628"/>
                <a:gd name="f36" fmla="*/ f28 1 1747506"/>
                <a:gd name="f37" fmla="*/ f29 1 2008628"/>
                <a:gd name="f38" fmla="*/ f30 1 2008628"/>
                <a:gd name="f39" fmla="*/ f31 1 1747506"/>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008628" h="1747506">
                  <a:moveTo>
                    <a:pt x="f8" y="f5"/>
                  </a:moveTo>
                  <a:lnTo>
                    <a:pt x="f9" y="f10"/>
                  </a:lnTo>
                  <a:lnTo>
                    <a:pt x="f9" y="f11"/>
                  </a:lnTo>
                  <a:lnTo>
                    <a:pt x="f8" y="f7"/>
                  </a:lnTo>
                  <a:lnTo>
                    <a:pt x="f12" y="f11"/>
                  </a:lnTo>
                  <a:lnTo>
                    <a:pt x="f12" y="f10"/>
                  </a:lnTo>
                  <a:lnTo>
                    <a:pt x="f8" y="f5"/>
                  </a:lnTo>
                  <a:close/>
                </a:path>
              </a:pathLst>
            </a:custGeom>
            <a:solidFill>
              <a:srgbClr val="42BA97"/>
            </a:solidFill>
            <a:ln w="15873" cap="flat">
              <a:solidFill>
                <a:srgbClr val="FFFFFF"/>
              </a:solidFill>
              <a:prstDash val="solid"/>
            </a:ln>
          </p:spPr>
          <p:txBody>
            <a:bodyPr vert="horz" wrap="square" lIns="398047" tIns="438738" rIns="398047" bIns="438738" anchor="ctr" anchorCtr="1" compatLnSpc="1">
              <a:noAutofit/>
            </a:bodyPr>
            <a:lstStyle/>
            <a:p>
              <a:pPr marL="0" marR="0" lvl="0" indent="0" algn="ctr" defTabSz="1466853" rtl="0" fontAlgn="auto" hangingPunct="1">
                <a:lnSpc>
                  <a:spcPct val="90000"/>
                </a:lnSpc>
                <a:spcBef>
                  <a:spcPts val="0"/>
                </a:spcBef>
                <a:spcAft>
                  <a:spcPts val="1400"/>
                </a:spcAft>
                <a:buNone/>
                <a:tabLst/>
                <a:defRPr sz="1800" b="0" i="0" u="none" strike="noStrike" kern="0" cap="none" spc="0" baseline="0">
                  <a:solidFill>
                    <a:srgbClr val="000000"/>
                  </a:solidFill>
                  <a:uFillTx/>
                </a:defRPr>
              </a:pPr>
              <a:endParaRPr lang="en-NZ" sz="3300" b="0" i="0" u="none" strike="noStrike" kern="1200" cap="none" spc="0" baseline="0">
                <a:solidFill>
                  <a:srgbClr val="FFFFFF"/>
                </a:solidFill>
                <a:uFillTx/>
                <a:latin typeface="Calibri"/>
              </a:endParaRPr>
            </a:p>
          </p:txBody>
        </p:sp>
        <p:sp>
          <p:nvSpPr>
            <p:cNvPr id="7" name="Rectangle 6">
              <a:extLst>
                <a:ext uri="{FF2B5EF4-FFF2-40B4-BE49-F238E27FC236}">
                  <a16:creationId xmlns:a16="http://schemas.microsoft.com/office/drawing/2014/main" id="{76614BC2-33C5-9EF7-2708-90FA446FCC1F}"/>
                </a:ext>
              </a:extLst>
            </p:cNvPr>
            <p:cNvSpPr/>
            <p:nvPr/>
          </p:nvSpPr>
          <p:spPr>
            <a:xfrm>
              <a:off x="-1114232" y="2589205"/>
              <a:ext cx="2169322" cy="1205179"/>
            </a:xfrm>
            <a:prstGeom prst="rect">
              <a:avLst/>
            </a:prstGeom>
            <a:noFill/>
            <a:ln cap="flat">
              <a:noFill/>
              <a:prstDash val="solid"/>
            </a:ln>
          </p:spPr>
          <p:txBody>
            <a:bodyPr lIns="0" tIns="0" rIns="0" bIns="0"/>
            <a:lstStyle/>
            <a:p>
              <a:endParaRPr lang="en-US"/>
            </a:p>
          </p:txBody>
        </p:sp>
        <p:sp>
          <p:nvSpPr>
            <p:cNvPr id="8" name="Freeform 7">
              <a:extLst>
                <a:ext uri="{FF2B5EF4-FFF2-40B4-BE49-F238E27FC236}">
                  <a16:creationId xmlns:a16="http://schemas.microsoft.com/office/drawing/2014/main" id="{98F3839C-3FCD-9DF9-A2EF-7B66B3755CA7}"/>
                </a:ext>
              </a:extLst>
            </p:cNvPr>
            <p:cNvSpPr/>
            <p:nvPr/>
          </p:nvSpPr>
          <p:spPr>
            <a:xfrm>
              <a:off x="668325" y="2454889"/>
              <a:ext cx="1747509" cy="2008625"/>
            </a:xfrm>
            <a:custGeom>
              <a:avLst/>
              <a:gdLst>
                <a:gd name="f0" fmla="val 10800000"/>
                <a:gd name="f1" fmla="val 5400000"/>
                <a:gd name="f2" fmla="val 180"/>
                <a:gd name="f3" fmla="val w"/>
                <a:gd name="f4" fmla="val h"/>
                <a:gd name="f5" fmla="val 0"/>
                <a:gd name="f6" fmla="val 2008628"/>
                <a:gd name="f7" fmla="val 1747506"/>
                <a:gd name="f8" fmla="val 1004314"/>
                <a:gd name="f9" fmla="val 2008627"/>
                <a:gd name="f10" fmla="val 380083"/>
                <a:gd name="f11" fmla="val 1367424"/>
                <a:gd name="f12" fmla="val 1"/>
                <a:gd name="f13" fmla="+- 0 0 -90"/>
                <a:gd name="f14" fmla="*/ f3 1 2008628"/>
                <a:gd name="f15" fmla="*/ f4 1 1747506"/>
                <a:gd name="f16" fmla="val f5"/>
                <a:gd name="f17" fmla="val f6"/>
                <a:gd name="f18" fmla="val f7"/>
                <a:gd name="f19" fmla="*/ f13 f0 1"/>
                <a:gd name="f20" fmla="+- f18 0 f16"/>
                <a:gd name="f21" fmla="+- f17 0 f16"/>
                <a:gd name="f22" fmla="*/ f19 1 f2"/>
                <a:gd name="f23" fmla="*/ f21 1 2008628"/>
                <a:gd name="f24" fmla="*/ f20 1 1747506"/>
                <a:gd name="f25" fmla="*/ 0 f21 1"/>
                <a:gd name="f26" fmla="*/ 873753 f20 1"/>
                <a:gd name="f27" fmla="*/ 436877 f21 1"/>
                <a:gd name="f28" fmla="*/ 0 f20 1"/>
                <a:gd name="f29" fmla="*/ 1571752 f21 1"/>
                <a:gd name="f30" fmla="*/ 2008628 f21 1"/>
                <a:gd name="f31" fmla="*/ 1747506 f20 1"/>
                <a:gd name="f32" fmla="+- f22 0 f1"/>
                <a:gd name="f33" fmla="*/ f25 1 2008628"/>
                <a:gd name="f34" fmla="*/ f26 1 1747506"/>
                <a:gd name="f35" fmla="*/ f27 1 2008628"/>
                <a:gd name="f36" fmla="*/ f28 1 1747506"/>
                <a:gd name="f37" fmla="*/ f29 1 2008628"/>
                <a:gd name="f38" fmla="*/ f30 1 2008628"/>
                <a:gd name="f39" fmla="*/ f31 1 1747506"/>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008628" h="1747506">
                  <a:moveTo>
                    <a:pt x="f8" y="f5"/>
                  </a:moveTo>
                  <a:lnTo>
                    <a:pt x="f9" y="f10"/>
                  </a:lnTo>
                  <a:lnTo>
                    <a:pt x="f9" y="f11"/>
                  </a:lnTo>
                  <a:lnTo>
                    <a:pt x="f8" y="f7"/>
                  </a:lnTo>
                  <a:lnTo>
                    <a:pt x="f12" y="f11"/>
                  </a:lnTo>
                  <a:lnTo>
                    <a:pt x="f12" y="f10"/>
                  </a:lnTo>
                  <a:lnTo>
                    <a:pt x="f8" y="f5"/>
                  </a:lnTo>
                  <a:close/>
                </a:path>
              </a:pathLst>
            </a:custGeom>
            <a:solidFill>
              <a:srgbClr val="3E8853"/>
            </a:solidFill>
            <a:ln w="15873" cap="flat">
              <a:solidFill>
                <a:srgbClr val="FFFFFF"/>
              </a:solidFill>
              <a:prstDash val="solid"/>
            </a:ln>
          </p:spPr>
          <p:txBody>
            <a:bodyPr vert="horz" wrap="square" lIns="272317" tIns="313008" rIns="272317" bIns="313008"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sp>
          <p:nvSpPr>
            <p:cNvPr id="9" name="Freeform 8">
              <a:extLst>
                <a:ext uri="{FF2B5EF4-FFF2-40B4-BE49-F238E27FC236}">
                  <a16:creationId xmlns:a16="http://schemas.microsoft.com/office/drawing/2014/main" id="{BF558CE8-E001-B47B-003A-269B7518C32D}"/>
                </a:ext>
              </a:extLst>
            </p:cNvPr>
            <p:cNvSpPr/>
            <p:nvPr/>
          </p:nvSpPr>
          <p:spPr>
            <a:xfrm>
              <a:off x="2074663" y="3892399"/>
              <a:ext cx="1747509" cy="2008625"/>
            </a:xfrm>
            <a:custGeom>
              <a:avLst/>
              <a:gdLst>
                <a:gd name="f0" fmla="val 10800000"/>
                <a:gd name="f1" fmla="val 5400000"/>
                <a:gd name="f2" fmla="val 180"/>
                <a:gd name="f3" fmla="val w"/>
                <a:gd name="f4" fmla="val h"/>
                <a:gd name="f5" fmla="val 0"/>
                <a:gd name="f6" fmla="val 2008628"/>
                <a:gd name="f7" fmla="val 1747506"/>
                <a:gd name="f8" fmla="val 1004314"/>
                <a:gd name="f9" fmla="val 2008627"/>
                <a:gd name="f10" fmla="val 380083"/>
                <a:gd name="f11" fmla="val 1367424"/>
                <a:gd name="f12" fmla="val 1"/>
                <a:gd name="f13" fmla="+- 0 0 -90"/>
                <a:gd name="f14" fmla="*/ f3 1 2008628"/>
                <a:gd name="f15" fmla="*/ f4 1 1747506"/>
                <a:gd name="f16" fmla="val f5"/>
                <a:gd name="f17" fmla="val f6"/>
                <a:gd name="f18" fmla="val f7"/>
                <a:gd name="f19" fmla="*/ f13 f0 1"/>
                <a:gd name="f20" fmla="+- f18 0 f16"/>
                <a:gd name="f21" fmla="+- f17 0 f16"/>
                <a:gd name="f22" fmla="*/ f19 1 f2"/>
                <a:gd name="f23" fmla="*/ f21 1 2008628"/>
                <a:gd name="f24" fmla="*/ f20 1 1747506"/>
                <a:gd name="f25" fmla="*/ 0 f21 1"/>
                <a:gd name="f26" fmla="*/ 873753 f20 1"/>
                <a:gd name="f27" fmla="*/ 436877 f21 1"/>
                <a:gd name="f28" fmla="*/ 0 f20 1"/>
                <a:gd name="f29" fmla="*/ 1571752 f21 1"/>
                <a:gd name="f30" fmla="*/ 2008628 f21 1"/>
                <a:gd name="f31" fmla="*/ 1747506 f20 1"/>
                <a:gd name="f32" fmla="+- f22 0 f1"/>
                <a:gd name="f33" fmla="*/ f25 1 2008628"/>
                <a:gd name="f34" fmla="*/ f26 1 1747506"/>
                <a:gd name="f35" fmla="*/ f27 1 2008628"/>
                <a:gd name="f36" fmla="*/ f28 1 1747506"/>
                <a:gd name="f37" fmla="*/ f29 1 2008628"/>
                <a:gd name="f38" fmla="*/ f30 1 2008628"/>
                <a:gd name="f39" fmla="*/ f31 1 1747506"/>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008628" h="1747506">
                  <a:moveTo>
                    <a:pt x="f8" y="f5"/>
                  </a:moveTo>
                  <a:lnTo>
                    <a:pt x="f9" y="f10"/>
                  </a:lnTo>
                  <a:lnTo>
                    <a:pt x="f9" y="f11"/>
                  </a:lnTo>
                  <a:lnTo>
                    <a:pt x="f8" y="f7"/>
                  </a:lnTo>
                  <a:lnTo>
                    <a:pt x="f12" y="f11"/>
                  </a:lnTo>
                  <a:lnTo>
                    <a:pt x="f12" y="f10"/>
                  </a:lnTo>
                  <a:lnTo>
                    <a:pt x="f8" y="f5"/>
                  </a:lnTo>
                  <a:close/>
                </a:path>
              </a:pathLst>
            </a:custGeom>
            <a:solidFill>
              <a:srgbClr val="62A39F"/>
            </a:solidFill>
            <a:ln w="15873" cap="flat">
              <a:solidFill>
                <a:srgbClr val="FFFFFF"/>
              </a:solidFill>
              <a:prstDash val="solid"/>
            </a:ln>
          </p:spPr>
          <p:txBody>
            <a:bodyPr vert="horz" wrap="square" lIns="398047" tIns="438738" rIns="398047" bIns="438738" anchor="ctr" anchorCtr="1" compatLnSpc="1">
              <a:noAutofit/>
            </a:bodyPr>
            <a:lstStyle/>
            <a:p>
              <a:pPr marL="0" marR="0" lvl="0" indent="0" algn="ctr" defTabSz="1466853" rtl="0" fontAlgn="auto" hangingPunct="1">
                <a:lnSpc>
                  <a:spcPct val="90000"/>
                </a:lnSpc>
                <a:spcBef>
                  <a:spcPts val="0"/>
                </a:spcBef>
                <a:spcAft>
                  <a:spcPts val="1400"/>
                </a:spcAft>
                <a:buNone/>
                <a:tabLst/>
                <a:defRPr sz="1800" b="0" i="0" u="none" strike="noStrike" kern="0" cap="none" spc="0" baseline="0">
                  <a:solidFill>
                    <a:srgbClr val="000000"/>
                  </a:solidFill>
                  <a:uFillTx/>
                </a:defRPr>
              </a:pPr>
              <a:endParaRPr lang="en-NZ" sz="3300" b="0" i="0" u="none" strike="noStrike" kern="1200" cap="none" spc="0" baseline="0">
                <a:solidFill>
                  <a:srgbClr val="FFFFFF"/>
                </a:solidFill>
                <a:uFillTx/>
                <a:latin typeface="Calibri"/>
              </a:endParaRPr>
            </a:p>
          </p:txBody>
        </p:sp>
        <p:sp>
          <p:nvSpPr>
            <p:cNvPr id="10" name="Freeform 9">
              <a:extLst>
                <a:ext uri="{FF2B5EF4-FFF2-40B4-BE49-F238E27FC236}">
                  <a16:creationId xmlns:a16="http://schemas.microsoft.com/office/drawing/2014/main" id="{8F9C8376-CAC5-8120-524F-44DF3ACDE258}"/>
                </a:ext>
              </a:extLst>
            </p:cNvPr>
            <p:cNvSpPr/>
            <p:nvPr/>
          </p:nvSpPr>
          <p:spPr>
            <a:xfrm>
              <a:off x="3875199" y="4294132"/>
              <a:ext cx="2241633" cy="1205179"/>
            </a:xfrm>
            <a:custGeom>
              <a:avLst/>
              <a:gdLst>
                <a:gd name="f0" fmla="val 10800000"/>
                <a:gd name="f1" fmla="val 5400000"/>
                <a:gd name="f2" fmla="val 180"/>
                <a:gd name="f3" fmla="val w"/>
                <a:gd name="f4" fmla="val h"/>
                <a:gd name="f5" fmla="val 0"/>
                <a:gd name="f6" fmla="val 2241629"/>
                <a:gd name="f7" fmla="val 1205177"/>
                <a:gd name="f8" fmla="+- 0 0 -90"/>
                <a:gd name="f9" fmla="*/ f3 1 2241629"/>
                <a:gd name="f10" fmla="*/ f4 1 1205177"/>
                <a:gd name="f11" fmla="val f5"/>
                <a:gd name="f12" fmla="val f6"/>
                <a:gd name="f13" fmla="val f7"/>
                <a:gd name="f14" fmla="*/ f8 f0 1"/>
                <a:gd name="f15" fmla="+- f13 0 f11"/>
                <a:gd name="f16" fmla="+- f12 0 f11"/>
                <a:gd name="f17" fmla="*/ f14 1 f2"/>
                <a:gd name="f18" fmla="*/ f16 1 2241629"/>
                <a:gd name="f19" fmla="*/ f15 1 1205177"/>
                <a:gd name="f20" fmla="*/ 0 f16 1"/>
                <a:gd name="f21" fmla="*/ 0 f15 1"/>
                <a:gd name="f22" fmla="*/ 2241629 f16 1"/>
                <a:gd name="f23" fmla="*/ 1205177 f15 1"/>
                <a:gd name="f24" fmla="+- f17 0 f1"/>
                <a:gd name="f25" fmla="*/ f20 1 2241629"/>
                <a:gd name="f26" fmla="*/ f21 1 1205177"/>
                <a:gd name="f27" fmla="*/ f22 1 2241629"/>
                <a:gd name="f28" fmla="*/ f23 1 120517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241629" h="1205177">
                  <a:moveTo>
                    <a:pt x="f5" y="f5"/>
                  </a:moveTo>
                  <a:lnTo>
                    <a:pt x="f6" y="f5"/>
                  </a:lnTo>
                  <a:lnTo>
                    <a:pt x="f6" y="f7"/>
                  </a:lnTo>
                  <a:lnTo>
                    <a:pt x="f5" y="f7"/>
                  </a:lnTo>
                  <a:lnTo>
                    <a:pt x="f5" y="f5"/>
                  </a:lnTo>
                  <a:close/>
                </a:path>
              </a:pathLst>
            </a:custGeom>
            <a:noFill/>
            <a:ln cap="flat">
              <a:noFill/>
              <a:prstDash val="solid"/>
            </a:ln>
          </p:spPr>
          <p:txBody>
            <a:bodyPr vert="horz" wrap="square" lIns="137160" tIns="137160" rIns="137160" bIns="137160" anchor="ctr" anchorCtr="0" compatLnSpc="1">
              <a:noAutofit/>
            </a:bodyPr>
            <a:lstStyle/>
            <a:p>
              <a:pPr marL="0" marR="0" lvl="0" indent="0" algn="l"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000000"/>
                </a:solidFill>
                <a:uFillTx/>
                <a:latin typeface="Calibri"/>
              </a:endParaRPr>
            </a:p>
          </p:txBody>
        </p:sp>
        <p:sp>
          <p:nvSpPr>
            <p:cNvPr id="11" name="Freeform 10">
              <a:extLst>
                <a:ext uri="{FF2B5EF4-FFF2-40B4-BE49-F238E27FC236}">
                  <a16:creationId xmlns:a16="http://schemas.microsoft.com/office/drawing/2014/main" id="{996550B4-AAA9-82E6-94F5-083449C1F3AF}"/>
                </a:ext>
              </a:extLst>
            </p:cNvPr>
            <p:cNvSpPr/>
            <p:nvPr/>
          </p:nvSpPr>
          <p:spPr>
            <a:xfrm>
              <a:off x="264983" y="3892500"/>
              <a:ext cx="1747509" cy="2008625"/>
            </a:xfrm>
            <a:custGeom>
              <a:avLst/>
              <a:gdLst>
                <a:gd name="f0" fmla="val 10800000"/>
                <a:gd name="f1" fmla="val 5400000"/>
                <a:gd name="f2" fmla="val 180"/>
                <a:gd name="f3" fmla="val w"/>
                <a:gd name="f4" fmla="val h"/>
                <a:gd name="f5" fmla="val 0"/>
                <a:gd name="f6" fmla="val 2008628"/>
                <a:gd name="f7" fmla="val 1747506"/>
                <a:gd name="f8" fmla="val 1004314"/>
                <a:gd name="f9" fmla="val 2008627"/>
                <a:gd name="f10" fmla="val 380083"/>
                <a:gd name="f11" fmla="val 1367424"/>
                <a:gd name="f12" fmla="val 1"/>
                <a:gd name="f13" fmla="+- 0 0 -90"/>
                <a:gd name="f14" fmla="*/ f3 1 2008628"/>
                <a:gd name="f15" fmla="*/ f4 1 1747506"/>
                <a:gd name="f16" fmla="val f5"/>
                <a:gd name="f17" fmla="val f6"/>
                <a:gd name="f18" fmla="val f7"/>
                <a:gd name="f19" fmla="*/ f13 f0 1"/>
                <a:gd name="f20" fmla="+- f18 0 f16"/>
                <a:gd name="f21" fmla="+- f17 0 f16"/>
                <a:gd name="f22" fmla="*/ f19 1 f2"/>
                <a:gd name="f23" fmla="*/ f21 1 2008628"/>
                <a:gd name="f24" fmla="*/ f20 1 1747506"/>
                <a:gd name="f25" fmla="*/ 0 f21 1"/>
                <a:gd name="f26" fmla="*/ 873753 f20 1"/>
                <a:gd name="f27" fmla="*/ 436877 f21 1"/>
                <a:gd name="f28" fmla="*/ 0 f20 1"/>
                <a:gd name="f29" fmla="*/ 1571752 f21 1"/>
                <a:gd name="f30" fmla="*/ 2008628 f21 1"/>
                <a:gd name="f31" fmla="*/ 1747506 f20 1"/>
                <a:gd name="f32" fmla="+- f22 0 f1"/>
                <a:gd name="f33" fmla="*/ f25 1 2008628"/>
                <a:gd name="f34" fmla="*/ f26 1 1747506"/>
                <a:gd name="f35" fmla="*/ f27 1 2008628"/>
                <a:gd name="f36" fmla="*/ f28 1 1747506"/>
                <a:gd name="f37" fmla="*/ f29 1 2008628"/>
                <a:gd name="f38" fmla="*/ f30 1 2008628"/>
                <a:gd name="f39" fmla="*/ f31 1 1747506"/>
                <a:gd name="f40" fmla="*/ f16 1 f23"/>
                <a:gd name="f41" fmla="*/ f17 1 f23"/>
                <a:gd name="f42" fmla="*/ f16 1 f24"/>
                <a:gd name="f43" fmla="*/ f18 1 f24"/>
                <a:gd name="f44" fmla="*/ f33 1 f23"/>
                <a:gd name="f45" fmla="*/ f34 1 f24"/>
                <a:gd name="f46" fmla="*/ f35 1 f23"/>
                <a:gd name="f47" fmla="*/ f36 1 f24"/>
                <a:gd name="f48" fmla="*/ f37 1 f23"/>
                <a:gd name="f49" fmla="*/ f38 1 f23"/>
                <a:gd name="f50" fmla="*/ f39 1 f24"/>
                <a:gd name="f51" fmla="*/ f40 f14 1"/>
                <a:gd name="f52" fmla="*/ f41 f14 1"/>
                <a:gd name="f53" fmla="*/ f43 f15 1"/>
                <a:gd name="f54" fmla="*/ f42 f15 1"/>
                <a:gd name="f55" fmla="*/ f44 f14 1"/>
                <a:gd name="f56" fmla="*/ f45 f15 1"/>
                <a:gd name="f57" fmla="*/ f46 f14 1"/>
                <a:gd name="f58" fmla="*/ f47 f15 1"/>
                <a:gd name="f59" fmla="*/ f48 f14 1"/>
                <a:gd name="f60" fmla="*/ f49 f14 1"/>
                <a:gd name="f61" fmla="*/ f50 f15 1"/>
              </a:gdLst>
              <a:ahLst/>
              <a:cxnLst>
                <a:cxn ang="3cd4">
                  <a:pos x="hc" y="t"/>
                </a:cxn>
                <a:cxn ang="0">
                  <a:pos x="r" y="vc"/>
                </a:cxn>
                <a:cxn ang="cd4">
                  <a:pos x="hc" y="b"/>
                </a:cxn>
                <a:cxn ang="cd2">
                  <a:pos x="l" y="vc"/>
                </a:cxn>
                <a:cxn ang="f32">
                  <a:pos x="f55" y="f56"/>
                </a:cxn>
                <a:cxn ang="f32">
                  <a:pos x="f57" y="f58"/>
                </a:cxn>
                <a:cxn ang="f32">
                  <a:pos x="f59" y="f58"/>
                </a:cxn>
                <a:cxn ang="f32">
                  <a:pos x="f60" y="f56"/>
                </a:cxn>
                <a:cxn ang="f32">
                  <a:pos x="f59" y="f61"/>
                </a:cxn>
                <a:cxn ang="f32">
                  <a:pos x="f57" y="f61"/>
                </a:cxn>
                <a:cxn ang="f32">
                  <a:pos x="f55" y="f56"/>
                </a:cxn>
              </a:cxnLst>
              <a:rect l="f51" t="f54" r="f52" b="f53"/>
              <a:pathLst>
                <a:path w="2008628" h="1747506">
                  <a:moveTo>
                    <a:pt x="f8" y="f5"/>
                  </a:moveTo>
                  <a:lnTo>
                    <a:pt x="f9" y="f10"/>
                  </a:lnTo>
                  <a:lnTo>
                    <a:pt x="f9" y="f11"/>
                  </a:lnTo>
                  <a:lnTo>
                    <a:pt x="f8" y="f7"/>
                  </a:lnTo>
                  <a:lnTo>
                    <a:pt x="f12" y="f11"/>
                  </a:lnTo>
                  <a:lnTo>
                    <a:pt x="f12" y="f10"/>
                  </a:lnTo>
                  <a:lnTo>
                    <a:pt x="f8" y="f5"/>
                  </a:lnTo>
                  <a:close/>
                </a:path>
              </a:pathLst>
            </a:custGeom>
            <a:solidFill>
              <a:srgbClr val="2683C6"/>
            </a:solidFill>
            <a:ln w="15873" cap="flat">
              <a:solidFill>
                <a:srgbClr val="FFFFFF"/>
              </a:solidFill>
              <a:prstDash val="solid"/>
            </a:ln>
          </p:spPr>
          <p:txBody>
            <a:bodyPr vert="horz" wrap="square" lIns="272317" tIns="313008" rIns="272317" bIns="313008"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NZ" sz="3600" b="0" i="0" u="none" strike="noStrike" kern="1200" cap="none" spc="0" baseline="0">
                <a:solidFill>
                  <a:srgbClr val="FFFFFF"/>
                </a:solidFill>
                <a:uFillTx/>
                <a:latin typeface="Calibri"/>
              </a:endParaRPr>
            </a:p>
          </p:txBody>
        </p:sp>
      </p:grpSp>
      <p:sp>
        <p:nvSpPr>
          <p:cNvPr id="12" name="Title 1">
            <a:extLst>
              <a:ext uri="{FF2B5EF4-FFF2-40B4-BE49-F238E27FC236}">
                <a16:creationId xmlns:a16="http://schemas.microsoft.com/office/drawing/2014/main" id="{06CFDDBF-F428-B207-603D-28A0CDF4C8ED}"/>
              </a:ext>
            </a:extLst>
          </p:cNvPr>
          <p:cNvSpPr txBox="1">
            <a:spLocks noGrp="1"/>
          </p:cNvSpPr>
          <p:nvPr>
            <p:ph type="title"/>
          </p:nvPr>
        </p:nvSpPr>
        <p:spPr>
          <a:xfrm>
            <a:off x="1097280" y="286600"/>
            <a:ext cx="10058400" cy="803291"/>
          </a:xfrm>
          <a:prstGeom prst="rect">
            <a:avLst/>
          </a:prstGeom>
          <a:noFill/>
          <a:ln>
            <a:noFill/>
          </a:ln>
        </p:spPr>
        <p:txBody>
          <a:bodyPr vert="horz" wrap="square" lIns="91440" tIns="45720" rIns="91440" bIns="45720" anchor="b" anchorCtr="0" compatLnSpc="1">
            <a:normAutofit/>
          </a:bodyPr>
          <a:lstStyle/>
          <a:p>
            <a:pPr lvl="0"/>
            <a:r>
              <a:rPr lang="en-NZ"/>
              <a:t>ETABS to ABAQUS Converter</a:t>
            </a:r>
          </a:p>
        </p:txBody>
      </p:sp>
      <p:pic>
        <p:nvPicPr>
          <p:cNvPr id="14" name="AbaqusTransfer2 Web">
            <a:hlinkClick r:id="" action="ppaction://media"/>
            <a:extLst>
              <a:ext uri="{FF2B5EF4-FFF2-40B4-BE49-F238E27FC236}">
                <a16:creationId xmlns:a16="http://schemas.microsoft.com/office/drawing/2014/main" id="{EDA8482B-4E41-7136-348E-C7AE5AEEC8F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15834" y="1260297"/>
            <a:ext cx="9274515" cy="4838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517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4"/>
                </p:tgtEl>
              </p:cMediaNode>
            </p:vide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4"/>
                                        </p:tgtEl>
                                      </p:cBhvr>
                                    </p:cmd>
                                  </p:childTnLst>
                                </p:cTn>
                              </p:par>
                            </p:childTnLst>
                          </p:cTn>
                        </p:par>
                      </p:childTnLst>
                    </p:cTn>
                  </p:par>
                </p:childTnLst>
              </p:cTn>
              <p:nextCondLst>
                <p:cond evt="onClick" delay="0">
                  <p:tgtEl>
                    <p:spTgt spid="14"/>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98ED-D0D5-46BA-E14C-68A0AC01BD6E}"/>
              </a:ext>
            </a:extLst>
          </p:cNvPr>
          <p:cNvSpPr txBox="1">
            <a:spLocks noGrp="1"/>
          </p:cNvSpPr>
          <p:nvPr>
            <p:ph type="title"/>
          </p:nvPr>
        </p:nvSpPr>
        <p:spPr>
          <a:xfrm>
            <a:off x="1097280" y="286600"/>
            <a:ext cx="10058400" cy="766340"/>
          </a:xfrm>
          <a:prstGeom prst="rect">
            <a:avLst/>
          </a:prstGeom>
          <a:noFill/>
          <a:ln>
            <a:noFill/>
          </a:ln>
        </p:spPr>
        <p:txBody>
          <a:bodyPr vert="horz" wrap="square" lIns="91440" tIns="45720" rIns="91440" bIns="45720" anchor="b" anchorCtr="0" compatLnSpc="1">
            <a:normAutofit/>
          </a:bodyPr>
          <a:lstStyle/>
          <a:p>
            <a:pPr lvl="0"/>
            <a:r>
              <a:rPr lang="en-NZ"/>
              <a:t>Free-field boundary condition</a:t>
            </a:r>
          </a:p>
        </p:txBody>
      </p:sp>
      <p:pic>
        <p:nvPicPr>
          <p:cNvPr id="3" name="Content Placeholder 4">
            <a:extLst>
              <a:ext uri="{FF2B5EF4-FFF2-40B4-BE49-F238E27FC236}">
                <a16:creationId xmlns:a16="http://schemas.microsoft.com/office/drawing/2014/main" id="{9D375EE0-AE14-5964-607C-A39251258D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t="3543" b="3576"/>
          <a:stretch>
            <a:fillRect/>
          </a:stretch>
        </p:blipFill>
        <p:spPr>
          <a:xfrm>
            <a:off x="6994017" y="1160318"/>
            <a:ext cx="5197989" cy="2469574"/>
          </a:xfrm>
          <a:prstGeom prst="rect">
            <a:avLst/>
          </a:prstGeom>
          <a:noFill/>
          <a:ln>
            <a:noFill/>
          </a:ln>
        </p:spPr>
      </p:pic>
      <p:pic>
        <p:nvPicPr>
          <p:cNvPr id="4" name="Picture 6">
            <a:extLst>
              <a:ext uri="{FF2B5EF4-FFF2-40B4-BE49-F238E27FC236}">
                <a16:creationId xmlns:a16="http://schemas.microsoft.com/office/drawing/2014/main" id="{B09739E2-ECED-DB90-1C51-69E58E9A3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9715" y="3629893"/>
            <a:ext cx="4571021" cy="2651988"/>
          </a:xfrm>
          <a:prstGeom prst="rect">
            <a:avLst/>
          </a:prstGeom>
          <a:noFill/>
          <a:ln cap="flat">
            <a:noFill/>
          </a:ln>
        </p:spPr>
      </p:pic>
      <p:sp>
        <p:nvSpPr>
          <p:cNvPr id="5" name="TextBox 7">
            <a:extLst>
              <a:ext uri="{FF2B5EF4-FFF2-40B4-BE49-F238E27FC236}">
                <a16:creationId xmlns:a16="http://schemas.microsoft.com/office/drawing/2014/main" id="{489373CE-1EE9-B773-FF58-9A5C2211B38C}"/>
              </a:ext>
            </a:extLst>
          </p:cNvPr>
          <p:cNvSpPr txBox="1"/>
          <p:nvPr/>
        </p:nvSpPr>
        <p:spPr>
          <a:xfrm>
            <a:off x="1182255" y="1967340"/>
            <a:ext cx="5692999" cy="2031321"/>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Absorbing boundary conditions are required to simulate seismic wave propagation in elastic media. </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 dynamic problems, fixed boundary conditions cause the reflection of outward propagating waves, effectively trapping energy inside the model.</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We use developed “user element subroutine” by </a:t>
            </a:r>
            <a:r>
              <a:rPr lang="en-US" sz="1800" b="1" i="0" u="none" strike="noStrike" kern="1200" cap="none" spc="0" baseline="0">
                <a:solidFill>
                  <a:srgbClr val="000000"/>
                </a:solidFill>
                <a:uFillTx/>
                <a:latin typeface="Calibri"/>
              </a:rPr>
              <a:t>Andreas H. Nielsen </a:t>
            </a:r>
            <a:endParaRPr lang="en-US" sz="1800" b="0" i="0" u="none" strike="noStrike" kern="1200" cap="none" spc="0" baseline="0">
              <a:solidFill>
                <a:srgbClr val="000000"/>
              </a:solidFill>
              <a:uFillTx/>
              <a:latin typeface="Calibri"/>
            </a:endParaRPr>
          </a:p>
        </p:txBody>
      </p:sp>
      <p:sp>
        <p:nvSpPr>
          <p:cNvPr id="6" name="TextBox 3">
            <a:extLst>
              <a:ext uri="{FF2B5EF4-FFF2-40B4-BE49-F238E27FC236}">
                <a16:creationId xmlns:a16="http://schemas.microsoft.com/office/drawing/2014/main" id="{1A118326-460E-986E-EF71-621692B2C189}"/>
              </a:ext>
            </a:extLst>
          </p:cNvPr>
          <p:cNvSpPr txBox="1"/>
          <p:nvPr/>
        </p:nvSpPr>
        <p:spPr>
          <a:xfrm>
            <a:off x="1097280" y="5497628"/>
            <a:ext cx="6094430" cy="400114"/>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Calibri"/>
              </a:rPr>
              <a:t>For further information </a:t>
            </a:r>
            <a:r>
              <a:rPr lang="en-NZ" sz="1000" b="0" i="0" u="none" strike="noStrike" kern="1200" cap="none" spc="0" baseline="0">
                <a:solidFill>
                  <a:srgbClr val="000000"/>
                </a:solidFill>
                <a:uFillTx/>
                <a:latin typeface="Calibri"/>
              </a:rPr>
              <a:t>see “</a:t>
            </a:r>
            <a:r>
              <a:rPr lang="en-US" sz="1000" b="0" i="0" u="none" strike="noStrike" kern="1200" cap="none" spc="0" baseline="0">
                <a:solidFill>
                  <a:srgbClr val="000000"/>
                </a:solidFill>
                <a:uFillTx/>
                <a:latin typeface="Calibri"/>
              </a:rPr>
              <a:t>Absorbing Boundary Conditions for Seismic Analysis in ABAQUS, Andreas H. Nielsen, 2006 ABAQUS Users’ Conference</a:t>
            </a:r>
            <a:r>
              <a:rPr lang="en-NZ" sz="1000" b="0" i="0" u="none" strike="noStrike" kern="1200" cap="none" spc="0" baseline="0">
                <a:solidFill>
                  <a:srgbClr val="000000"/>
                </a:solidFill>
                <a:uFillTx/>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0"/>
                                          </p:val>
                                        </p:tav>
                                        <p:tav tm="100000">
                                          <p:val>
                                            <p:strVal val="#ppt_h"/>
                                          </p:val>
                                        </p:tav>
                                      </p:tavLst>
                                    </p:anim>
                                    <p:animEffect transition="in" filter="fade">
                                      <p:cBhvr>
                                        <p:cTn id="14" dur="5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C5CF-8FA4-C868-1D3C-1EC902DDB700}"/>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NZ"/>
              <a:t>Process-Time History Analysis</a:t>
            </a:r>
          </a:p>
        </p:txBody>
      </p:sp>
      <p:grpSp>
        <p:nvGrpSpPr>
          <p:cNvPr id="3" name="Content Placeholder 4">
            <a:extLst>
              <a:ext uri="{FF2B5EF4-FFF2-40B4-BE49-F238E27FC236}">
                <a16:creationId xmlns:a16="http://schemas.microsoft.com/office/drawing/2014/main" id="{6D021550-65FE-D6E0-7174-7103D96B407C}"/>
              </a:ext>
            </a:extLst>
          </p:cNvPr>
          <p:cNvGrpSpPr/>
          <p:nvPr/>
        </p:nvGrpSpPr>
        <p:grpSpPr>
          <a:xfrm>
            <a:off x="1096959" y="1776926"/>
            <a:ext cx="10058409" cy="4153414"/>
            <a:chOff x="1096959" y="1776926"/>
            <a:chExt cx="10058409" cy="4153414"/>
          </a:xfrm>
        </p:grpSpPr>
        <p:sp>
          <p:nvSpPr>
            <p:cNvPr id="4" name="Freeform 3">
              <a:extLst>
                <a:ext uri="{FF2B5EF4-FFF2-40B4-BE49-F238E27FC236}">
                  <a16:creationId xmlns:a16="http://schemas.microsoft.com/office/drawing/2014/main" id="{30077CA8-DCD9-5D94-B20E-BA3F43DDE268}"/>
                </a:ext>
              </a:extLst>
            </p:cNvPr>
            <p:cNvSpPr/>
            <p:nvPr/>
          </p:nvSpPr>
          <p:spPr>
            <a:xfrm>
              <a:off x="6835350" y="4490334"/>
              <a:ext cx="4320009" cy="1440006"/>
            </a:xfrm>
            <a:custGeom>
              <a:avLst/>
              <a:gdLst>
                <a:gd name="f0" fmla="val 10800000"/>
                <a:gd name="f1" fmla="val 5400000"/>
                <a:gd name="f2" fmla="val 180"/>
                <a:gd name="f3" fmla="val w"/>
                <a:gd name="f4" fmla="val h"/>
                <a:gd name="f5" fmla="val 0"/>
                <a:gd name="f6" fmla="val 4320008"/>
                <a:gd name="f7" fmla="val 1440003"/>
                <a:gd name="f8" fmla="val 144000"/>
                <a:gd name="f9" fmla="val 64471"/>
                <a:gd name="f10" fmla="val 4176008"/>
                <a:gd name="f11" fmla="val 4255537"/>
                <a:gd name="f12" fmla="val 1296003"/>
                <a:gd name="f13" fmla="val 1375532"/>
                <a:gd name="f14" fmla="+- 0 0 -90"/>
                <a:gd name="f15" fmla="*/ f3 1 4320008"/>
                <a:gd name="f16" fmla="*/ f4 1 1440003"/>
                <a:gd name="f17" fmla="val f5"/>
                <a:gd name="f18" fmla="val f6"/>
                <a:gd name="f19" fmla="val f7"/>
                <a:gd name="f20" fmla="*/ f14 f0 1"/>
                <a:gd name="f21" fmla="+- f19 0 f17"/>
                <a:gd name="f22" fmla="+- f18 0 f17"/>
                <a:gd name="f23" fmla="*/ f20 1 f2"/>
                <a:gd name="f24" fmla="*/ f22 1 4320008"/>
                <a:gd name="f25" fmla="*/ f21 1 1440003"/>
                <a:gd name="f26" fmla="*/ 0 f22 1"/>
                <a:gd name="f27" fmla="*/ 144000 f21 1"/>
                <a:gd name="f28" fmla="*/ 144000 f22 1"/>
                <a:gd name="f29" fmla="*/ 0 f21 1"/>
                <a:gd name="f30" fmla="*/ 4176008 f22 1"/>
                <a:gd name="f31" fmla="*/ 4320008 f22 1"/>
                <a:gd name="f32" fmla="*/ 1296003 f21 1"/>
                <a:gd name="f33" fmla="*/ 1440003 f21 1"/>
                <a:gd name="f34" fmla="+- f23 0 f1"/>
                <a:gd name="f35" fmla="*/ f26 1 4320008"/>
                <a:gd name="f36" fmla="*/ f27 1 1440003"/>
                <a:gd name="f37" fmla="*/ f28 1 4320008"/>
                <a:gd name="f38" fmla="*/ f29 1 1440003"/>
                <a:gd name="f39" fmla="*/ f30 1 4320008"/>
                <a:gd name="f40" fmla="*/ f31 1 4320008"/>
                <a:gd name="f41" fmla="*/ f32 1 1440003"/>
                <a:gd name="f42" fmla="*/ f33 1 144000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320008" h="14400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5873" cap="flat">
              <a:solidFill>
                <a:srgbClr val="42BA97"/>
              </a:solidFill>
              <a:prstDash val="solid"/>
            </a:ln>
          </p:spPr>
          <p:txBody>
            <a:bodyPr vert="horz" wrap="square" lIns="1396215" tIns="460208" rIns="100209" bIns="100209" anchor="t" anchorCtr="0" compatLnSpc="1">
              <a:noAutofit/>
            </a:bodyPr>
            <a:lstStyle/>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NZ" sz="1400" b="0" i="0" u="none" strike="noStrike" kern="1200" cap="none" spc="0" baseline="0">
                  <a:solidFill>
                    <a:srgbClr val="000000"/>
                  </a:solidFill>
                  <a:uFillTx/>
                  <a:latin typeface="Calibri"/>
                </a:rPr>
                <a:t>Natural frequency would be extracted in both model with assumption of fixed based to check the structure model in ABAQUS </a:t>
              </a:r>
            </a:p>
          </p:txBody>
        </p:sp>
        <p:sp>
          <p:nvSpPr>
            <p:cNvPr id="5" name="Freeform 4">
              <a:extLst>
                <a:ext uri="{FF2B5EF4-FFF2-40B4-BE49-F238E27FC236}">
                  <a16:creationId xmlns:a16="http://schemas.microsoft.com/office/drawing/2014/main" id="{890BB2A1-A4DA-6CCE-68C9-2154BFD0DFC5}"/>
                </a:ext>
              </a:extLst>
            </p:cNvPr>
            <p:cNvSpPr/>
            <p:nvPr/>
          </p:nvSpPr>
          <p:spPr>
            <a:xfrm>
              <a:off x="1097289" y="4400577"/>
              <a:ext cx="4320009" cy="1440115"/>
            </a:xfrm>
            <a:custGeom>
              <a:avLst/>
              <a:gdLst>
                <a:gd name="f0" fmla="val 10800000"/>
                <a:gd name="f1" fmla="val 5400000"/>
                <a:gd name="f2" fmla="val 180"/>
                <a:gd name="f3" fmla="val w"/>
                <a:gd name="f4" fmla="val h"/>
                <a:gd name="f5" fmla="val 0"/>
                <a:gd name="f6" fmla="val 4320008"/>
                <a:gd name="f7" fmla="val 1440119"/>
                <a:gd name="f8" fmla="val 144012"/>
                <a:gd name="f9" fmla="val 64476"/>
                <a:gd name="f10" fmla="val 4175996"/>
                <a:gd name="f11" fmla="val 4255532"/>
                <a:gd name="f12" fmla="val 1296107"/>
                <a:gd name="f13" fmla="val 1375643"/>
                <a:gd name="f14" fmla="+- 0 0 -90"/>
                <a:gd name="f15" fmla="*/ f3 1 4320008"/>
                <a:gd name="f16" fmla="*/ f4 1 1440119"/>
                <a:gd name="f17" fmla="val f5"/>
                <a:gd name="f18" fmla="val f6"/>
                <a:gd name="f19" fmla="val f7"/>
                <a:gd name="f20" fmla="*/ f14 f0 1"/>
                <a:gd name="f21" fmla="+- f19 0 f17"/>
                <a:gd name="f22" fmla="+- f18 0 f17"/>
                <a:gd name="f23" fmla="*/ f20 1 f2"/>
                <a:gd name="f24" fmla="*/ f22 1 4320008"/>
                <a:gd name="f25" fmla="*/ f21 1 1440119"/>
                <a:gd name="f26" fmla="*/ 0 f22 1"/>
                <a:gd name="f27" fmla="*/ 144012 f21 1"/>
                <a:gd name="f28" fmla="*/ 144012 f22 1"/>
                <a:gd name="f29" fmla="*/ 0 f21 1"/>
                <a:gd name="f30" fmla="*/ 4175996 f22 1"/>
                <a:gd name="f31" fmla="*/ 4320008 f22 1"/>
                <a:gd name="f32" fmla="*/ 1296107 f21 1"/>
                <a:gd name="f33" fmla="*/ 1440119 f21 1"/>
                <a:gd name="f34" fmla="+- f23 0 f1"/>
                <a:gd name="f35" fmla="*/ f26 1 4320008"/>
                <a:gd name="f36" fmla="*/ f27 1 1440119"/>
                <a:gd name="f37" fmla="*/ f28 1 4320008"/>
                <a:gd name="f38" fmla="*/ f29 1 1440119"/>
                <a:gd name="f39" fmla="*/ f30 1 4320008"/>
                <a:gd name="f40" fmla="*/ f31 1 4320008"/>
                <a:gd name="f41" fmla="*/ f32 1 1440119"/>
                <a:gd name="f42" fmla="*/ f33 1 144011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320008" h="144011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5873" cap="flat">
              <a:solidFill>
                <a:srgbClr val="3E8853"/>
              </a:solidFill>
              <a:prstDash val="solid"/>
            </a:ln>
          </p:spPr>
          <p:txBody>
            <a:bodyPr vert="horz" wrap="square" lIns="77358" tIns="391664" rIns="1327635" bIns="31638" anchor="b" anchorCtr="0" compatLnSpc="1">
              <a:noAutofit/>
            </a:bodyPr>
            <a:lstStyle/>
            <a:p>
              <a:pPr marL="114300" marR="0" lvl="1"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NZ" sz="1200" b="0" i="0" u="none" strike="noStrike" kern="1200" cap="none" spc="0" baseline="0">
                  <a:solidFill>
                    <a:srgbClr val="000000"/>
                  </a:solidFill>
                  <a:uFillTx/>
                  <a:latin typeface="Calibri"/>
                </a:rPr>
                <a:t>Soil media which verified by other methods would be added beneath structure, free-field boundary would be defined, selected ground acceleration would be inserted to the base of the model, and it would run.</a:t>
              </a:r>
            </a:p>
            <a:p>
              <a:pPr marL="114300" marR="0" lvl="1" indent="-114300" algn="l" defTabSz="533396"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NZ" sz="1200" b="0" i="0" u="none" strike="noStrike" kern="1200" cap="none" spc="0" baseline="0">
                  <a:solidFill>
                    <a:srgbClr val="000000"/>
                  </a:solidFill>
                  <a:uFillTx/>
                  <a:latin typeface="Calibri"/>
                </a:rPr>
                <a:t>Based on the general behaviour of model, the model on ETABS and spring and dashpots would be refined</a:t>
              </a:r>
            </a:p>
          </p:txBody>
        </p:sp>
        <p:sp>
          <p:nvSpPr>
            <p:cNvPr id="6" name="Freeform 5">
              <a:extLst>
                <a:ext uri="{FF2B5EF4-FFF2-40B4-BE49-F238E27FC236}">
                  <a16:creationId xmlns:a16="http://schemas.microsoft.com/office/drawing/2014/main" id="{34E25418-6C39-5F53-DBD5-2446C2B5BB00}"/>
                </a:ext>
              </a:extLst>
            </p:cNvPr>
            <p:cNvSpPr/>
            <p:nvPr/>
          </p:nvSpPr>
          <p:spPr>
            <a:xfrm>
              <a:off x="6794037" y="1793723"/>
              <a:ext cx="4361331" cy="1453667"/>
            </a:xfrm>
            <a:custGeom>
              <a:avLst/>
              <a:gdLst>
                <a:gd name="f0" fmla="val 10800000"/>
                <a:gd name="f1" fmla="val 5400000"/>
                <a:gd name="f2" fmla="val 180"/>
                <a:gd name="f3" fmla="val w"/>
                <a:gd name="f4" fmla="val h"/>
                <a:gd name="f5" fmla="val 0"/>
                <a:gd name="f6" fmla="val 4361327"/>
                <a:gd name="f7" fmla="val 1453663"/>
                <a:gd name="f8" fmla="val 145366"/>
                <a:gd name="f9" fmla="val 65083"/>
                <a:gd name="f10" fmla="val 4215961"/>
                <a:gd name="f11" fmla="val 4296244"/>
                <a:gd name="f12" fmla="val 1308297"/>
                <a:gd name="f13" fmla="val 1388580"/>
                <a:gd name="f14" fmla="+- 0 0 -90"/>
                <a:gd name="f15" fmla="*/ f3 1 4361327"/>
                <a:gd name="f16" fmla="*/ f4 1 1453663"/>
                <a:gd name="f17" fmla="val f5"/>
                <a:gd name="f18" fmla="val f6"/>
                <a:gd name="f19" fmla="val f7"/>
                <a:gd name="f20" fmla="*/ f14 f0 1"/>
                <a:gd name="f21" fmla="+- f19 0 f17"/>
                <a:gd name="f22" fmla="+- f18 0 f17"/>
                <a:gd name="f23" fmla="*/ f20 1 f2"/>
                <a:gd name="f24" fmla="*/ f22 1 4361327"/>
                <a:gd name="f25" fmla="*/ f21 1 1453663"/>
                <a:gd name="f26" fmla="*/ 0 f22 1"/>
                <a:gd name="f27" fmla="*/ 145366 f21 1"/>
                <a:gd name="f28" fmla="*/ 145366 f22 1"/>
                <a:gd name="f29" fmla="*/ 0 f21 1"/>
                <a:gd name="f30" fmla="*/ 4215961 f22 1"/>
                <a:gd name="f31" fmla="*/ 4361327 f22 1"/>
                <a:gd name="f32" fmla="*/ 1308297 f21 1"/>
                <a:gd name="f33" fmla="*/ 1453663 f21 1"/>
                <a:gd name="f34" fmla="+- f23 0 f1"/>
                <a:gd name="f35" fmla="*/ f26 1 4361327"/>
                <a:gd name="f36" fmla="*/ f27 1 1453663"/>
                <a:gd name="f37" fmla="*/ f28 1 4361327"/>
                <a:gd name="f38" fmla="*/ f29 1 1453663"/>
                <a:gd name="f39" fmla="*/ f30 1 4361327"/>
                <a:gd name="f40" fmla="*/ f31 1 4361327"/>
                <a:gd name="f41" fmla="*/ f32 1 1453663"/>
                <a:gd name="f42" fmla="*/ f33 1 145366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361327" h="145366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5873" cap="flat">
              <a:solidFill>
                <a:srgbClr val="27CED7"/>
              </a:solidFill>
              <a:prstDash val="solid"/>
            </a:ln>
          </p:spPr>
          <p:txBody>
            <a:bodyPr vert="horz" wrap="square" lIns="1393673" tIns="85267" rIns="85267" bIns="448686" anchor="t" anchorCtr="0" compatLnSpc="1">
              <a:noAutofit/>
            </a:bodyPr>
            <a:lstStyle/>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NZ" sz="1400" b="0" i="0" u="none" strike="noStrike" kern="1200" cap="none" spc="0" baseline="0">
                  <a:solidFill>
                    <a:srgbClr val="000000"/>
                  </a:solidFill>
                  <a:uFillTx/>
                  <a:latin typeface="Calibri"/>
                </a:rPr>
                <a:t>Structure would transfer to ABAQUS by specified code developed by M. Kamali</a:t>
              </a:r>
            </a:p>
          </p:txBody>
        </p:sp>
        <p:sp>
          <p:nvSpPr>
            <p:cNvPr id="7" name="Freeform 6">
              <a:extLst>
                <a:ext uri="{FF2B5EF4-FFF2-40B4-BE49-F238E27FC236}">
                  <a16:creationId xmlns:a16="http://schemas.microsoft.com/office/drawing/2014/main" id="{F7F61D1D-B395-7E54-2DF5-77E49801EFBA}"/>
                </a:ext>
              </a:extLst>
            </p:cNvPr>
            <p:cNvSpPr/>
            <p:nvPr/>
          </p:nvSpPr>
          <p:spPr>
            <a:xfrm>
              <a:off x="1096959" y="1776926"/>
              <a:ext cx="4360993" cy="1452442"/>
            </a:xfrm>
            <a:custGeom>
              <a:avLst/>
              <a:gdLst>
                <a:gd name="f0" fmla="val 10800000"/>
                <a:gd name="f1" fmla="val 5400000"/>
                <a:gd name="f2" fmla="val 180"/>
                <a:gd name="f3" fmla="val w"/>
                <a:gd name="f4" fmla="val h"/>
                <a:gd name="f5" fmla="val 0"/>
                <a:gd name="f6" fmla="val 4360990"/>
                <a:gd name="f7" fmla="val 1452441"/>
                <a:gd name="f8" fmla="val 145244"/>
                <a:gd name="f9" fmla="val 65028"/>
                <a:gd name="f10" fmla="val 4215746"/>
                <a:gd name="f11" fmla="val 4295962"/>
                <a:gd name="f12" fmla="val 1307197"/>
                <a:gd name="f13" fmla="val 1387413"/>
                <a:gd name="f14" fmla="+- 0 0 -90"/>
                <a:gd name="f15" fmla="*/ f3 1 4360990"/>
                <a:gd name="f16" fmla="*/ f4 1 1452441"/>
                <a:gd name="f17" fmla="val f5"/>
                <a:gd name="f18" fmla="val f6"/>
                <a:gd name="f19" fmla="val f7"/>
                <a:gd name="f20" fmla="*/ f14 f0 1"/>
                <a:gd name="f21" fmla="+- f19 0 f17"/>
                <a:gd name="f22" fmla="+- f18 0 f17"/>
                <a:gd name="f23" fmla="*/ f20 1 f2"/>
                <a:gd name="f24" fmla="*/ f22 1 4360990"/>
                <a:gd name="f25" fmla="*/ f21 1 1452441"/>
                <a:gd name="f26" fmla="*/ 0 f22 1"/>
                <a:gd name="f27" fmla="*/ 145244 f21 1"/>
                <a:gd name="f28" fmla="*/ 145244 f22 1"/>
                <a:gd name="f29" fmla="*/ 0 f21 1"/>
                <a:gd name="f30" fmla="*/ 4215746 f22 1"/>
                <a:gd name="f31" fmla="*/ 4360990 f22 1"/>
                <a:gd name="f32" fmla="*/ 1307197 f21 1"/>
                <a:gd name="f33" fmla="*/ 1452441 f21 1"/>
                <a:gd name="f34" fmla="+- f23 0 f1"/>
                <a:gd name="f35" fmla="*/ f26 1 4360990"/>
                <a:gd name="f36" fmla="*/ f27 1 1452441"/>
                <a:gd name="f37" fmla="*/ f28 1 4360990"/>
                <a:gd name="f38" fmla="*/ f29 1 1452441"/>
                <a:gd name="f39" fmla="*/ f30 1 4360990"/>
                <a:gd name="f40" fmla="*/ f31 1 4360990"/>
                <a:gd name="f41" fmla="*/ f32 1 1452441"/>
                <a:gd name="f42" fmla="*/ f33 1 1452441"/>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360990" h="145244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5873" cap="flat">
              <a:solidFill>
                <a:srgbClr val="2683C6"/>
              </a:solidFill>
              <a:prstDash val="solid"/>
            </a:ln>
          </p:spPr>
          <p:txBody>
            <a:bodyPr vert="horz" wrap="square" lIns="85249" tIns="85249" rIns="1393545" bIns="448357" anchor="t" anchorCtr="0" compatLnSpc="1">
              <a:noAutofit/>
            </a:bodyPr>
            <a:lstStyle/>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NZ" sz="1400" b="0" i="0" u="none" strike="noStrike" kern="1200" cap="none" spc="0" baseline="0">
                  <a:solidFill>
                    <a:srgbClr val="000000"/>
                  </a:solidFill>
                  <a:uFillTx/>
                  <a:latin typeface="Calibri"/>
                </a:rPr>
                <a:t>Structure would model and design initially in ETABS or other structural software</a:t>
              </a:r>
            </a:p>
          </p:txBody>
        </p:sp>
        <p:sp>
          <p:nvSpPr>
            <p:cNvPr id="8" name="Freeform 7">
              <a:extLst>
                <a:ext uri="{FF2B5EF4-FFF2-40B4-BE49-F238E27FC236}">
                  <a16:creationId xmlns:a16="http://schemas.microsoft.com/office/drawing/2014/main" id="{8054F483-6942-A846-C440-D67E0F206058}"/>
                </a:ext>
              </a:extLst>
            </p:cNvPr>
            <p:cNvSpPr/>
            <p:nvPr/>
          </p:nvSpPr>
          <p:spPr>
            <a:xfrm>
              <a:off x="4345594" y="2077059"/>
              <a:ext cx="1740377" cy="1740377"/>
            </a:xfrm>
            <a:custGeom>
              <a:avLst/>
              <a:gdLst>
                <a:gd name="f0" fmla="val 10800000"/>
                <a:gd name="f1" fmla="val 5400000"/>
                <a:gd name="f2" fmla="val 180"/>
                <a:gd name="f3" fmla="val w"/>
                <a:gd name="f4" fmla="val h"/>
                <a:gd name="f5" fmla="val 0"/>
                <a:gd name="f6" fmla="val 1740373"/>
                <a:gd name="f7" fmla="val 779192"/>
                <a:gd name="f8" fmla="+- 0 0 -90"/>
                <a:gd name="f9" fmla="*/ f3 1 1740373"/>
                <a:gd name="f10" fmla="*/ f4 1 1740373"/>
                <a:gd name="f11" fmla="val f5"/>
                <a:gd name="f12" fmla="val f6"/>
                <a:gd name="f13" fmla="*/ f8 f0 1"/>
                <a:gd name="f14" fmla="+- f12 0 f11"/>
                <a:gd name="f15" fmla="*/ f13 1 f2"/>
                <a:gd name="f16" fmla="*/ f14 1 1740373"/>
                <a:gd name="f17" fmla="*/ 0 f14 1"/>
                <a:gd name="f18" fmla="*/ 1740373 f14 1"/>
                <a:gd name="f19" fmla="+- f15 0 f1"/>
                <a:gd name="f20" fmla="*/ f17 1 1740373"/>
                <a:gd name="f21" fmla="*/ f18 1 1740373"/>
                <a:gd name="f22" fmla="*/ f11 1 f16"/>
                <a:gd name="f23" fmla="*/ f12 1 f16"/>
                <a:gd name="f24" fmla="*/ f20 1 f16"/>
                <a:gd name="f25" fmla="*/ f21 1 f16"/>
                <a:gd name="f26" fmla="*/ f22 f9 1"/>
                <a:gd name="f27" fmla="*/ f23 f9 1"/>
                <a:gd name="f28" fmla="*/ f23 f10 1"/>
                <a:gd name="f29" fmla="*/ f22 f10 1"/>
                <a:gd name="f30" fmla="*/ f24 f9 1"/>
                <a:gd name="f31" fmla="*/ f25 f10 1"/>
                <a:gd name="f32" fmla="*/ f25 f9 1"/>
                <a:gd name="f33" fmla="*/ f24 f10 1"/>
              </a:gdLst>
              <a:ahLst/>
              <a:cxnLst>
                <a:cxn ang="3cd4">
                  <a:pos x="hc" y="t"/>
                </a:cxn>
                <a:cxn ang="0">
                  <a:pos x="r" y="vc"/>
                </a:cxn>
                <a:cxn ang="cd4">
                  <a:pos x="hc" y="b"/>
                </a:cxn>
                <a:cxn ang="cd2">
                  <a:pos x="l" y="vc"/>
                </a:cxn>
                <a:cxn ang="f19">
                  <a:pos x="f30" y="f31"/>
                </a:cxn>
                <a:cxn ang="f19">
                  <a:pos x="f32" y="f33"/>
                </a:cxn>
                <a:cxn ang="f19">
                  <a:pos x="f32" y="f31"/>
                </a:cxn>
                <a:cxn ang="f19">
                  <a:pos x="f30" y="f31"/>
                </a:cxn>
              </a:cxnLst>
              <a:rect l="f26" t="f29" r="f27" b="f28"/>
              <a:pathLst>
                <a:path w="1740373" h="1740373">
                  <a:moveTo>
                    <a:pt x="f5" y="f6"/>
                  </a:moveTo>
                  <a:cubicBezTo>
                    <a:pt x="f5" y="f7"/>
                    <a:pt x="f7" y="f5"/>
                    <a:pt x="f6" y="f5"/>
                  </a:cubicBezTo>
                  <a:lnTo>
                    <a:pt x="f6" y="f6"/>
                  </a:lnTo>
                  <a:lnTo>
                    <a:pt x="f5" y="f6"/>
                  </a:lnTo>
                  <a:close/>
                </a:path>
              </a:pathLst>
            </a:custGeom>
            <a:solidFill>
              <a:srgbClr val="2683C6"/>
            </a:solidFill>
            <a:ln w="15873" cap="flat">
              <a:solidFill>
                <a:srgbClr val="FFFFFF"/>
              </a:solidFill>
              <a:prstDash val="solid"/>
            </a:ln>
          </p:spPr>
          <p:txBody>
            <a:bodyPr vert="horz" wrap="square" lIns="623538" tIns="623538" rIns="113787" bIns="113787"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NZ" sz="1600" b="0" i="0" u="none" strike="noStrike" kern="1200" cap="none" spc="0" baseline="0">
                  <a:solidFill>
                    <a:srgbClr val="FFFFFF"/>
                  </a:solidFill>
                  <a:uFillTx/>
                  <a:latin typeface="Calibri"/>
                </a:rPr>
                <a:t>Modelling Structure in ETABS</a:t>
              </a:r>
            </a:p>
          </p:txBody>
        </p:sp>
        <p:sp>
          <p:nvSpPr>
            <p:cNvPr id="9" name="Freeform 8">
              <a:extLst>
                <a:ext uri="{FF2B5EF4-FFF2-40B4-BE49-F238E27FC236}">
                  <a16:creationId xmlns:a16="http://schemas.microsoft.com/office/drawing/2014/main" id="{993F380C-B1A8-E218-AAB3-AC76AA94EC40}"/>
                </a:ext>
              </a:extLst>
            </p:cNvPr>
            <p:cNvSpPr/>
            <p:nvPr/>
          </p:nvSpPr>
          <p:spPr>
            <a:xfrm>
              <a:off x="6166356" y="2077059"/>
              <a:ext cx="1740377" cy="1740377"/>
            </a:xfrm>
            <a:custGeom>
              <a:avLst/>
              <a:gdLst>
                <a:gd name="f0" fmla="val 10800000"/>
                <a:gd name="f1" fmla="val 5400000"/>
                <a:gd name="f2" fmla="val 180"/>
                <a:gd name="f3" fmla="val w"/>
                <a:gd name="f4" fmla="val h"/>
                <a:gd name="f5" fmla="val 0"/>
                <a:gd name="f6" fmla="val 1740373"/>
                <a:gd name="f7" fmla="val 961181"/>
                <a:gd name="f8" fmla="val 779192"/>
                <a:gd name="f9" fmla="+- 0 0 -90"/>
                <a:gd name="f10" fmla="*/ f3 1 1740373"/>
                <a:gd name="f11" fmla="*/ f4 1 1740373"/>
                <a:gd name="f12" fmla="val f5"/>
                <a:gd name="f13" fmla="val f6"/>
                <a:gd name="f14" fmla="*/ f9 f0 1"/>
                <a:gd name="f15" fmla="+- f13 0 f12"/>
                <a:gd name="f16" fmla="*/ f14 1 f2"/>
                <a:gd name="f17" fmla="*/ f15 1 1740373"/>
                <a:gd name="f18" fmla="*/ 0 f15 1"/>
                <a:gd name="f19" fmla="*/ 1740373 f15 1"/>
                <a:gd name="f20" fmla="+- f16 0 f1"/>
                <a:gd name="f21" fmla="*/ f18 1 1740373"/>
                <a:gd name="f22" fmla="*/ f19 1 1740373"/>
                <a:gd name="f23" fmla="*/ f12 1 f17"/>
                <a:gd name="f24" fmla="*/ f13 1 f17"/>
                <a:gd name="f25" fmla="*/ f21 1 f17"/>
                <a:gd name="f26" fmla="*/ f22 1 f17"/>
                <a:gd name="f27" fmla="*/ f23 f10 1"/>
                <a:gd name="f28" fmla="*/ f24 f10 1"/>
                <a:gd name="f29" fmla="*/ f24 f11 1"/>
                <a:gd name="f30" fmla="*/ f23 f11 1"/>
                <a:gd name="f31" fmla="*/ f25 f10 1"/>
                <a:gd name="f32" fmla="*/ f26 f11 1"/>
                <a:gd name="f33" fmla="*/ f26 f10 1"/>
                <a:gd name="f34" fmla="*/ f25 f11 1"/>
              </a:gdLst>
              <a:ahLst/>
              <a:cxnLst>
                <a:cxn ang="3cd4">
                  <a:pos x="hc" y="t"/>
                </a:cxn>
                <a:cxn ang="0">
                  <a:pos x="r" y="vc"/>
                </a:cxn>
                <a:cxn ang="cd4">
                  <a:pos x="hc" y="b"/>
                </a:cxn>
                <a:cxn ang="cd2">
                  <a:pos x="l" y="vc"/>
                </a:cxn>
                <a:cxn ang="f20">
                  <a:pos x="f31" y="f32"/>
                </a:cxn>
                <a:cxn ang="f20">
                  <a:pos x="f33" y="f34"/>
                </a:cxn>
                <a:cxn ang="f20">
                  <a:pos x="f33" y="f32"/>
                </a:cxn>
                <a:cxn ang="f20">
                  <a:pos x="f31" y="f32"/>
                </a:cxn>
              </a:cxnLst>
              <a:rect l="f27" t="f30" r="f28" b="f29"/>
              <a:pathLst>
                <a:path w="1740373" h="1740373">
                  <a:moveTo>
                    <a:pt x="f5" y="f5"/>
                  </a:moveTo>
                  <a:cubicBezTo>
                    <a:pt x="f7" y="f5"/>
                    <a:pt x="f6" y="f8"/>
                    <a:pt x="f6" y="f6"/>
                  </a:cubicBezTo>
                  <a:lnTo>
                    <a:pt x="f5" y="f6"/>
                  </a:lnTo>
                  <a:lnTo>
                    <a:pt x="f5" y="f5"/>
                  </a:lnTo>
                  <a:close/>
                </a:path>
              </a:pathLst>
            </a:custGeom>
            <a:solidFill>
              <a:srgbClr val="27CED7"/>
            </a:solidFill>
            <a:ln w="15873" cap="flat">
              <a:solidFill>
                <a:srgbClr val="FFFFFF"/>
              </a:solidFill>
              <a:prstDash val="solid"/>
            </a:ln>
          </p:spPr>
          <p:txBody>
            <a:bodyPr vert="horz" wrap="square" lIns="113787" tIns="623538" rIns="623538" bIns="113787"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NZ" sz="1600" b="0" i="0" u="none" strike="noStrike" kern="1200" cap="none" spc="0" baseline="0">
                  <a:solidFill>
                    <a:srgbClr val="FFFFFF"/>
                  </a:solidFill>
                  <a:uFillTx/>
                  <a:latin typeface="Calibri"/>
                </a:rPr>
                <a:t>Transferring Structure to ABAQUS</a:t>
              </a:r>
            </a:p>
          </p:txBody>
        </p:sp>
        <p:sp>
          <p:nvSpPr>
            <p:cNvPr id="10" name="Freeform 9">
              <a:extLst>
                <a:ext uri="{FF2B5EF4-FFF2-40B4-BE49-F238E27FC236}">
                  <a16:creationId xmlns:a16="http://schemas.microsoft.com/office/drawing/2014/main" id="{06F44A4E-BC61-A0E1-CF20-C2B60D93B09F}"/>
                </a:ext>
              </a:extLst>
            </p:cNvPr>
            <p:cNvSpPr/>
            <p:nvPr/>
          </p:nvSpPr>
          <p:spPr>
            <a:xfrm>
              <a:off x="6166356" y="3897822"/>
              <a:ext cx="1740377" cy="1740377"/>
            </a:xfrm>
            <a:custGeom>
              <a:avLst/>
              <a:gdLst>
                <a:gd name="f0" fmla="val 10800000"/>
                <a:gd name="f1" fmla="val 5400000"/>
                <a:gd name="f2" fmla="val 180"/>
                <a:gd name="f3" fmla="val w"/>
                <a:gd name="f4" fmla="val h"/>
                <a:gd name="f5" fmla="val 0"/>
                <a:gd name="f6" fmla="val 1740373"/>
                <a:gd name="f7" fmla="val 961181"/>
                <a:gd name="f8" fmla="+- 0 0 -90"/>
                <a:gd name="f9" fmla="*/ f3 1 1740373"/>
                <a:gd name="f10" fmla="*/ f4 1 1740373"/>
                <a:gd name="f11" fmla="val f5"/>
                <a:gd name="f12" fmla="val f6"/>
                <a:gd name="f13" fmla="*/ f8 f0 1"/>
                <a:gd name="f14" fmla="+- f12 0 f11"/>
                <a:gd name="f15" fmla="*/ f13 1 f2"/>
                <a:gd name="f16" fmla="*/ f14 1 1740373"/>
                <a:gd name="f17" fmla="*/ 0 f14 1"/>
                <a:gd name="f18" fmla="*/ 1740373 f14 1"/>
                <a:gd name="f19" fmla="+- f15 0 f1"/>
                <a:gd name="f20" fmla="*/ f17 1 1740373"/>
                <a:gd name="f21" fmla="*/ f18 1 1740373"/>
                <a:gd name="f22" fmla="*/ f11 1 f16"/>
                <a:gd name="f23" fmla="*/ f12 1 f16"/>
                <a:gd name="f24" fmla="*/ f20 1 f16"/>
                <a:gd name="f25" fmla="*/ f21 1 f16"/>
                <a:gd name="f26" fmla="*/ f22 f9 1"/>
                <a:gd name="f27" fmla="*/ f23 f9 1"/>
                <a:gd name="f28" fmla="*/ f23 f10 1"/>
                <a:gd name="f29" fmla="*/ f22 f10 1"/>
                <a:gd name="f30" fmla="*/ f24 f9 1"/>
                <a:gd name="f31" fmla="*/ f25 f10 1"/>
                <a:gd name="f32" fmla="*/ f25 f9 1"/>
                <a:gd name="f33" fmla="*/ f24 f10 1"/>
              </a:gdLst>
              <a:ahLst/>
              <a:cxnLst>
                <a:cxn ang="3cd4">
                  <a:pos x="hc" y="t"/>
                </a:cxn>
                <a:cxn ang="0">
                  <a:pos x="r" y="vc"/>
                </a:cxn>
                <a:cxn ang="cd4">
                  <a:pos x="hc" y="b"/>
                </a:cxn>
                <a:cxn ang="cd2">
                  <a:pos x="l" y="vc"/>
                </a:cxn>
                <a:cxn ang="f19">
                  <a:pos x="f30" y="f31"/>
                </a:cxn>
                <a:cxn ang="f19">
                  <a:pos x="f32" y="f33"/>
                </a:cxn>
                <a:cxn ang="f19">
                  <a:pos x="f32" y="f31"/>
                </a:cxn>
                <a:cxn ang="f19">
                  <a:pos x="f30" y="f31"/>
                </a:cxn>
              </a:cxnLst>
              <a:rect l="f26" t="f29" r="f27" b="f28"/>
              <a:pathLst>
                <a:path w="1740373" h="1740373">
                  <a:moveTo>
                    <a:pt x="f6" y="f5"/>
                  </a:moveTo>
                  <a:cubicBezTo>
                    <a:pt x="f6" y="f7"/>
                    <a:pt x="f7" y="f6"/>
                    <a:pt x="f5" y="f6"/>
                  </a:cubicBezTo>
                  <a:lnTo>
                    <a:pt x="f5" y="f5"/>
                  </a:lnTo>
                  <a:lnTo>
                    <a:pt x="f6" y="f5"/>
                  </a:lnTo>
                  <a:close/>
                </a:path>
              </a:pathLst>
            </a:custGeom>
            <a:solidFill>
              <a:srgbClr val="42BA97"/>
            </a:solidFill>
            <a:ln w="15873" cap="flat">
              <a:solidFill>
                <a:srgbClr val="FFFFFF"/>
              </a:solidFill>
              <a:prstDash val="solid"/>
            </a:ln>
          </p:spPr>
          <p:txBody>
            <a:bodyPr vert="horz" wrap="square" lIns="113787" tIns="113787" rIns="623538" bIns="623538"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NZ" sz="1600" b="0" i="0" u="none" strike="noStrike" kern="1200" cap="none" spc="0" baseline="0">
                  <a:solidFill>
                    <a:srgbClr val="FFFFFF"/>
                  </a:solidFill>
                  <a:uFillTx/>
                  <a:latin typeface="Calibri"/>
                </a:rPr>
                <a:t>Comparing Structure Response</a:t>
              </a:r>
            </a:p>
          </p:txBody>
        </p:sp>
        <p:sp>
          <p:nvSpPr>
            <p:cNvPr id="11" name="Freeform 10">
              <a:extLst>
                <a:ext uri="{FF2B5EF4-FFF2-40B4-BE49-F238E27FC236}">
                  <a16:creationId xmlns:a16="http://schemas.microsoft.com/office/drawing/2014/main" id="{FEBE6B5B-A0CF-4417-4E78-7732815BA19C}"/>
                </a:ext>
              </a:extLst>
            </p:cNvPr>
            <p:cNvSpPr/>
            <p:nvPr/>
          </p:nvSpPr>
          <p:spPr>
            <a:xfrm>
              <a:off x="4345594" y="3897822"/>
              <a:ext cx="1740377" cy="1740377"/>
            </a:xfrm>
            <a:custGeom>
              <a:avLst/>
              <a:gdLst>
                <a:gd name="f0" fmla="val 10800000"/>
                <a:gd name="f1" fmla="val 5400000"/>
                <a:gd name="f2" fmla="val 180"/>
                <a:gd name="f3" fmla="val w"/>
                <a:gd name="f4" fmla="val h"/>
                <a:gd name="f5" fmla="val 0"/>
                <a:gd name="f6" fmla="val 1740373"/>
                <a:gd name="f7" fmla="val 779192"/>
                <a:gd name="f8" fmla="val 961181"/>
                <a:gd name="f9" fmla="+- 0 0 -90"/>
                <a:gd name="f10" fmla="*/ f3 1 1740373"/>
                <a:gd name="f11" fmla="*/ f4 1 1740373"/>
                <a:gd name="f12" fmla="val f5"/>
                <a:gd name="f13" fmla="val f6"/>
                <a:gd name="f14" fmla="*/ f9 f0 1"/>
                <a:gd name="f15" fmla="+- f13 0 f12"/>
                <a:gd name="f16" fmla="*/ f14 1 f2"/>
                <a:gd name="f17" fmla="*/ f15 1 1740373"/>
                <a:gd name="f18" fmla="*/ 0 f15 1"/>
                <a:gd name="f19" fmla="*/ 1740373 f15 1"/>
                <a:gd name="f20" fmla="+- f16 0 f1"/>
                <a:gd name="f21" fmla="*/ f18 1 1740373"/>
                <a:gd name="f22" fmla="*/ f19 1 1740373"/>
                <a:gd name="f23" fmla="*/ f12 1 f17"/>
                <a:gd name="f24" fmla="*/ f13 1 f17"/>
                <a:gd name="f25" fmla="*/ f21 1 f17"/>
                <a:gd name="f26" fmla="*/ f22 1 f17"/>
                <a:gd name="f27" fmla="*/ f23 f10 1"/>
                <a:gd name="f28" fmla="*/ f24 f10 1"/>
                <a:gd name="f29" fmla="*/ f24 f11 1"/>
                <a:gd name="f30" fmla="*/ f23 f11 1"/>
                <a:gd name="f31" fmla="*/ f25 f10 1"/>
                <a:gd name="f32" fmla="*/ f26 f11 1"/>
                <a:gd name="f33" fmla="*/ f26 f10 1"/>
                <a:gd name="f34" fmla="*/ f25 f11 1"/>
              </a:gdLst>
              <a:ahLst/>
              <a:cxnLst>
                <a:cxn ang="3cd4">
                  <a:pos x="hc" y="t"/>
                </a:cxn>
                <a:cxn ang="0">
                  <a:pos x="r" y="vc"/>
                </a:cxn>
                <a:cxn ang="cd4">
                  <a:pos x="hc" y="b"/>
                </a:cxn>
                <a:cxn ang="cd2">
                  <a:pos x="l" y="vc"/>
                </a:cxn>
                <a:cxn ang="f20">
                  <a:pos x="f31" y="f32"/>
                </a:cxn>
                <a:cxn ang="f20">
                  <a:pos x="f33" y="f34"/>
                </a:cxn>
                <a:cxn ang="f20">
                  <a:pos x="f33" y="f32"/>
                </a:cxn>
                <a:cxn ang="f20">
                  <a:pos x="f31" y="f32"/>
                </a:cxn>
              </a:cxnLst>
              <a:rect l="f27" t="f30" r="f28" b="f29"/>
              <a:pathLst>
                <a:path w="1740373" h="1740373">
                  <a:moveTo>
                    <a:pt x="f6" y="f6"/>
                  </a:moveTo>
                  <a:cubicBezTo>
                    <a:pt x="f7" y="f6"/>
                    <a:pt x="f5" y="f8"/>
                    <a:pt x="f5" y="f5"/>
                  </a:cubicBezTo>
                  <a:lnTo>
                    <a:pt x="f6" y="f5"/>
                  </a:lnTo>
                  <a:lnTo>
                    <a:pt x="f6" y="f6"/>
                  </a:lnTo>
                  <a:close/>
                </a:path>
              </a:pathLst>
            </a:custGeom>
            <a:solidFill>
              <a:srgbClr val="3E8853"/>
            </a:solidFill>
            <a:ln w="15873" cap="flat">
              <a:solidFill>
                <a:srgbClr val="FFFFFF"/>
              </a:solidFill>
              <a:prstDash val="solid"/>
            </a:ln>
          </p:spPr>
          <p:txBody>
            <a:bodyPr vert="horz" wrap="square" lIns="623538" tIns="113787" rIns="113787" bIns="623538"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NZ" sz="1600" b="0" i="0" u="none" strike="noStrike" kern="1200" cap="none" spc="0" baseline="0">
                  <a:solidFill>
                    <a:srgbClr val="FFFFFF"/>
                  </a:solidFill>
                  <a:uFillTx/>
                  <a:latin typeface="Calibri"/>
                </a:rPr>
                <a:t>SSI Analysis  in ABAQUS &amp; Refine ETABS</a:t>
              </a:r>
            </a:p>
          </p:txBody>
        </p:sp>
        <p:sp>
          <p:nvSpPr>
            <p:cNvPr id="12" name="Freeform 11">
              <a:extLst>
                <a:ext uri="{FF2B5EF4-FFF2-40B4-BE49-F238E27FC236}">
                  <a16:creationId xmlns:a16="http://schemas.microsoft.com/office/drawing/2014/main" id="{39601DCA-AD18-A340-2BB4-C3C898DA688F}"/>
                </a:ext>
              </a:extLst>
            </p:cNvPr>
            <p:cNvSpPr/>
            <p:nvPr/>
          </p:nvSpPr>
          <p:spPr>
            <a:xfrm>
              <a:off x="5825715" y="3495888"/>
              <a:ext cx="600888" cy="522515"/>
            </a:xfrm>
            <a:custGeom>
              <a:avLst/>
              <a:gdLst>
                <a:gd name="f0" fmla="val 10800000"/>
                <a:gd name="f1" fmla="val 5400000"/>
                <a:gd name="f2" fmla="val 180"/>
                <a:gd name="f3" fmla="val w"/>
                <a:gd name="f4" fmla="val h"/>
                <a:gd name="f5" fmla="val 0"/>
                <a:gd name="f6" fmla="val 600891"/>
                <a:gd name="f7" fmla="val 522514"/>
                <a:gd name="f8" fmla="+- 0 0 9442500"/>
                <a:gd name="f9" fmla="val 32657"/>
                <a:gd name="f10" fmla="val 261257"/>
                <a:gd name="f11" fmla="val 267788"/>
                <a:gd name="f12" fmla="val 228600"/>
                <a:gd name="f13" fmla="val 9809621"/>
                <a:gd name="f14" fmla="val 583002"/>
                <a:gd name="f15" fmla="val 186291"/>
                <a:gd name="f16" fmla="val 535577"/>
                <a:gd name="f17" fmla="val 452373"/>
                <a:gd name="f18" fmla="val 480319"/>
                <a:gd name="f19" fmla="val 202474"/>
                <a:gd name="f20" fmla="val 163286"/>
                <a:gd name="f21" fmla="val 20242500"/>
                <a:gd name="f22" fmla="+- 0 0 -180"/>
                <a:gd name="f23" fmla="+- 0 0 -450"/>
                <a:gd name="f24" fmla="+- 0 0 -540"/>
                <a:gd name="f25" fmla="+- 0 0 -630"/>
                <a:gd name="f26" fmla="*/ f3 1 600891"/>
                <a:gd name="f27" fmla="*/ f4 1 522514"/>
                <a:gd name="f28" fmla="val f5"/>
                <a:gd name="f29" fmla="val f6"/>
                <a:gd name="f30" fmla="val f7"/>
                <a:gd name="f31" fmla="*/ f22 f0 1"/>
                <a:gd name="f32" fmla="*/ f23 f0 1"/>
                <a:gd name="f33" fmla="*/ f24 f0 1"/>
                <a:gd name="f34" fmla="*/ f25 f0 1"/>
                <a:gd name="f35" fmla="+- f30 0 f28"/>
                <a:gd name="f36" fmla="+- f29 0 f28"/>
                <a:gd name="f37" fmla="*/ f31 1 f2"/>
                <a:gd name="f38" fmla="*/ f32 1 f2"/>
                <a:gd name="f39" fmla="*/ f33 1 f2"/>
                <a:gd name="f40" fmla="*/ f34 1 f2"/>
                <a:gd name="f41" fmla="*/ f36 1 600891"/>
                <a:gd name="f42" fmla="*/ f35 1 522514"/>
                <a:gd name="f43" fmla="+- f37 0 f1"/>
                <a:gd name="f44" fmla="+- f38 0 f1"/>
                <a:gd name="f45" fmla="+- f39 0 f1"/>
                <a:gd name="f46" fmla="+- f40 0 f1"/>
                <a:gd name="f47" fmla="*/ 65314 1 f41"/>
                <a:gd name="f48" fmla="*/ 261257 1 f42"/>
                <a:gd name="f49" fmla="*/ 583002 1 f41"/>
                <a:gd name="f50" fmla="*/ 186291 1 f42"/>
                <a:gd name="f51" fmla="*/ 535577 1 f41"/>
                <a:gd name="f52" fmla="*/ 452373 1 f41"/>
                <a:gd name="f53" fmla="*/ 111091 1 f41"/>
                <a:gd name="f54" fmla="*/ 489800 1 f41"/>
                <a:gd name="f55" fmla="*/ 99612 1 f42"/>
                <a:gd name="f56" fmla="*/ 422902 1 f42"/>
                <a:gd name="f57" fmla="*/ f53 f26 1"/>
                <a:gd name="f58" fmla="*/ f54 f26 1"/>
                <a:gd name="f59" fmla="*/ f56 f27 1"/>
                <a:gd name="f60" fmla="*/ f55 f27 1"/>
                <a:gd name="f61" fmla="*/ f47 f26 1"/>
                <a:gd name="f62" fmla="*/ f48 f27 1"/>
                <a:gd name="f63" fmla="*/ f49 f26 1"/>
                <a:gd name="f64" fmla="*/ f50 f27 1"/>
                <a:gd name="f65" fmla="*/ f51 f26 1"/>
                <a:gd name="f66" fmla="*/ f52 f26 1"/>
              </a:gdLst>
              <a:ahLst/>
              <a:cxnLst>
                <a:cxn ang="3cd4">
                  <a:pos x="hc" y="t"/>
                </a:cxn>
                <a:cxn ang="0">
                  <a:pos x="r" y="vc"/>
                </a:cxn>
                <a:cxn ang="cd4">
                  <a:pos x="hc" y="b"/>
                </a:cxn>
                <a:cxn ang="cd2">
                  <a:pos x="l" y="vc"/>
                </a:cxn>
                <a:cxn ang="f43">
                  <a:pos x="f61" y="f62"/>
                </a:cxn>
                <a:cxn ang="f44">
                  <a:pos x="f63" y="f64"/>
                </a:cxn>
                <a:cxn ang="f45">
                  <a:pos x="f65" y="f62"/>
                </a:cxn>
                <a:cxn ang="f46">
                  <a:pos x="f66" y="f64"/>
                </a:cxn>
              </a:cxnLst>
              <a:rect l="f57" t="f60" r="f58" b="f59"/>
              <a:pathLst>
                <a:path w="600891" h="522514">
                  <a:moveTo>
                    <a:pt x="f9" y="f10"/>
                  </a:moveTo>
                  <a:arcTo wR="f11" hR="f12" stAng="f0" swAng="f13"/>
                  <a:lnTo>
                    <a:pt x="f14" y="f15"/>
                  </a:lnTo>
                  <a:lnTo>
                    <a:pt x="f16" y="f10"/>
                  </a:lnTo>
                  <a:lnTo>
                    <a:pt x="f17" y="f15"/>
                  </a:lnTo>
                  <a:lnTo>
                    <a:pt x="f18" y="f15"/>
                  </a:lnTo>
                  <a:arcTo wR="f19" hR="f20" stAng="f21" swAng="f8"/>
                  <a:close/>
                </a:path>
              </a:pathLst>
            </a:custGeom>
            <a:solidFill>
              <a:srgbClr val="CDD9EA"/>
            </a:solidFill>
            <a:ln w="15873" cap="flat">
              <a:solidFill>
                <a:srgbClr val="FFFFFF"/>
              </a:solidFill>
              <a:prstDash val="solid"/>
            </a:ln>
          </p:spPr>
          <p:txBody>
            <a:bodyPr lIns="0" tIns="0" rIns="0" bIns="0"/>
            <a:lstStyle/>
            <a:p>
              <a:endParaRPr lang="en-US"/>
            </a:p>
          </p:txBody>
        </p:sp>
        <p:sp>
          <p:nvSpPr>
            <p:cNvPr id="13" name="Freeform 12">
              <a:extLst>
                <a:ext uri="{FF2B5EF4-FFF2-40B4-BE49-F238E27FC236}">
                  <a16:creationId xmlns:a16="http://schemas.microsoft.com/office/drawing/2014/main" id="{5190F6C7-A952-1231-9231-A6EF8EDBA612}"/>
                </a:ext>
              </a:extLst>
            </p:cNvPr>
            <p:cNvSpPr/>
            <p:nvPr/>
          </p:nvSpPr>
          <p:spPr>
            <a:xfrm rot="10799991">
              <a:off x="5825715" y="3696846"/>
              <a:ext cx="600888" cy="522515"/>
            </a:xfrm>
            <a:custGeom>
              <a:avLst/>
              <a:gdLst>
                <a:gd name="f0" fmla="val 10800000"/>
                <a:gd name="f1" fmla="val 5400000"/>
                <a:gd name="f2" fmla="val 180"/>
                <a:gd name="f3" fmla="val w"/>
                <a:gd name="f4" fmla="val h"/>
                <a:gd name="f5" fmla="val 0"/>
                <a:gd name="f6" fmla="val 600891"/>
                <a:gd name="f7" fmla="val 522514"/>
                <a:gd name="f8" fmla="+- 0 0 9442500"/>
                <a:gd name="f9" fmla="val 32657"/>
                <a:gd name="f10" fmla="val 261257"/>
                <a:gd name="f11" fmla="val 267788"/>
                <a:gd name="f12" fmla="val 228600"/>
                <a:gd name="f13" fmla="val 9809621"/>
                <a:gd name="f14" fmla="val 583002"/>
                <a:gd name="f15" fmla="val 186291"/>
                <a:gd name="f16" fmla="val 535577"/>
                <a:gd name="f17" fmla="val 452373"/>
                <a:gd name="f18" fmla="val 480319"/>
                <a:gd name="f19" fmla="val 202474"/>
                <a:gd name="f20" fmla="val 163286"/>
                <a:gd name="f21" fmla="val 20242500"/>
                <a:gd name="f22" fmla="+- 0 0 -180"/>
                <a:gd name="f23" fmla="+- 0 0 -450"/>
                <a:gd name="f24" fmla="+- 0 0 -540"/>
                <a:gd name="f25" fmla="+- 0 0 -630"/>
                <a:gd name="f26" fmla="*/ f3 1 600891"/>
                <a:gd name="f27" fmla="*/ f4 1 522514"/>
                <a:gd name="f28" fmla="val f5"/>
                <a:gd name="f29" fmla="val f6"/>
                <a:gd name="f30" fmla="val f7"/>
                <a:gd name="f31" fmla="*/ f22 f0 1"/>
                <a:gd name="f32" fmla="*/ f23 f0 1"/>
                <a:gd name="f33" fmla="*/ f24 f0 1"/>
                <a:gd name="f34" fmla="*/ f25 f0 1"/>
                <a:gd name="f35" fmla="+- f30 0 f28"/>
                <a:gd name="f36" fmla="+- f29 0 f28"/>
                <a:gd name="f37" fmla="*/ f31 1 f2"/>
                <a:gd name="f38" fmla="*/ f32 1 f2"/>
                <a:gd name="f39" fmla="*/ f33 1 f2"/>
                <a:gd name="f40" fmla="*/ f34 1 f2"/>
                <a:gd name="f41" fmla="*/ f36 1 600891"/>
                <a:gd name="f42" fmla="*/ f35 1 522514"/>
                <a:gd name="f43" fmla="+- f37 0 f1"/>
                <a:gd name="f44" fmla="+- f38 0 f1"/>
                <a:gd name="f45" fmla="+- f39 0 f1"/>
                <a:gd name="f46" fmla="+- f40 0 f1"/>
                <a:gd name="f47" fmla="*/ 65314 1 f41"/>
                <a:gd name="f48" fmla="*/ 261257 1 f42"/>
                <a:gd name="f49" fmla="*/ 583002 1 f41"/>
                <a:gd name="f50" fmla="*/ 186291 1 f42"/>
                <a:gd name="f51" fmla="*/ 535577 1 f41"/>
                <a:gd name="f52" fmla="*/ 452373 1 f41"/>
                <a:gd name="f53" fmla="*/ 111091 1 f41"/>
                <a:gd name="f54" fmla="*/ 489800 1 f41"/>
                <a:gd name="f55" fmla="*/ 99612 1 f42"/>
                <a:gd name="f56" fmla="*/ 422902 1 f42"/>
                <a:gd name="f57" fmla="*/ f53 f26 1"/>
                <a:gd name="f58" fmla="*/ f54 f26 1"/>
                <a:gd name="f59" fmla="*/ f56 f27 1"/>
                <a:gd name="f60" fmla="*/ f55 f27 1"/>
                <a:gd name="f61" fmla="*/ f47 f26 1"/>
                <a:gd name="f62" fmla="*/ f48 f27 1"/>
                <a:gd name="f63" fmla="*/ f49 f26 1"/>
                <a:gd name="f64" fmla="*/ f50 f27 1"/>
                <a:gd name="f65" fmla="*/ f51 f26 1"/>
                <a:gd name="f66" fmla="*/ f52 f26 1"/>
              </a:gdLst>
              <a:ahLst/>
              <a:cxnLst>
                <a:cxn ang="3cd4">
                  <a:pos x="hc" y="t"/>
                </a:cxn>
                <a:cxn ang="0">
                  <a:pos x="r" y="vc"/>
                </a:cxn>
                <a:cxn ang="cd4">
                  <a:pos x="hc" y="b"/>
                </a:cxn>
                <a:cxn ang="cd2">
                  <a:pos x="l" y="vc"/>
                </a:cxn>
                <a:cxn ang="f43">
                  <a:pos x="f61" y="f62"/>
                </a:cxn>
                <a:cxn ang="f44">
                  <a:pos x="f63" y="f64"/>
                </a:cxn>
                <a:cxn ang="f45">
                  <a:pos x="f65" y="f62"/>
                </a:cxn>
                <a:cxn ang="f46">
                  <a:pos x="f66" y="f64"/>
                </a:cxn>
              </a:cxnLst>
              <a:rect l="f57" t="f60" r="f58" b="f59"/>
              <a:pathLst>
                <a:path w="600891" h="522514">
                  <a:moveTo>
                    <a:pt x="f9" y="f10"/>
                  </a:moveTo>
                  <a:arcTo wR="f11" hR="f12" stAng="f0" swAng="f13"/>
                  <a:lnTo>
                    <a:pt x="f14" y="f15"/>
                  </a:lnTo>
                  <a:lnTo>
                    <a:pt x="f16" y="f10"/>
                  </a:lnTo>
                  <a:lnTo>
                    <a:pt x="f17" y="f15"/>
                  </a:lnTo>
                  <a:lnTo>
                    <a:pt x="f18" y="f15"/>
                  </a:lnTo>
                  <a:arcTo wR="f19" hR="f20" stAng="f21" swAng="f8"/>
                  <a:close/>
                </a:path>
              </a:pathLst>
            </a:custGeom>
            <a:solidFill>
              <a:srgbClr val="CDD9EA"/>
            </a:solidFill>
            <a:ln w="15873" cap="flat">
              <a:solidFill>
                <a:srgbClr val="FFFFFF"/>
              </a:solidFill>
              <a:prstDash val="solid"/>
            </a:ln>
          </p:spPr>
          <p:txBody>
            <a:bodyPr lIns="0" tIns="0" rIns="0" bIns="0"/>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691B-F1C5-2B33-98BD-2370030F89F5}"/>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NZ"/>
              <a:t>Process-Pseudo Static Analysis</a:t>
            </a:r>
          </a:p>
        </p:txBody>
      </p:sp>
      <p:grpSp>
        <p:nvGrpSpPr>
          <p:cNvPr id="3" name="Content Placeholder 5">
            <a:extLst>
              <a:ext uri="{FF2B5EF4-FFF2-40B4-BE49-F238E27FC236}">
                <a16:creationId xmlns:a16="http://schemas.microsoft.com/office/drawing/2014/main" id="{A3264BA3-A53E-8659-3927-2CA55D55F9D9}"/>
              </a:ext>
            </a:extLst>
          </p:cNvPr>
          <p:cNvGrpSpPr/>
          <p:nvPr/>
        </p:nvGrpSpPr>
        <p:grpSpPr>
          <a:xfrm>
            <a:off x="6216374" y="2039971"/>
            <a:ext cx="4938766" cy="3595613"/>
            <a:chOff x="6216374" y="2039971"/>
            <a:chExt cx="4938766" cy="3595613"/>
          </a:xfrm>
        </p:grpSpPr>
        <p:sp>
          <p:nvSpPr>
            <p:cNvPr id="4" name="Freeform 3">
              <a:extLst>
                <a:ext uri="{FF2B5EF4-FFF2-40B4-BE49-F238E27FC236}">
                  <a16:creationId xmlns:a16="http://schemas.microsoft.com/office/drawing/2014/main" id="{9855D284-672A-A30C-A672-06F9F23F0F08}"/>
                </a:ext>
              </a:extLst>
            </p:cNvPr>
            <p:cNvSpPr/>
            <p:nvPr/>
          </p:nvSpPr>
          <p:spPr>
            <a:xfrm>
              <a:off x="7559308" y="2039971"/>
              <a:ext cx="2252907" cy="930923"/>
            </a:xfrm>
            <a:custGeom>
              <a:avLst/>
              <a:gdLst>
                <a:gd name="f0" fmla="val 10800000"/>
                <a:gd name="f1" fmla="val 5400000"/>
                <a:gd name="f2" fmla="val 180"/>
                <a:gd name="f3" fmla="val w"/>
                <a:gd name="f4" fmla="val h"/>
                <a:gd name="f5" fmla="val 0"/>
                <a:gd name="f6" fmla="val 2252909"/>
                <a:gd name="f7" fmla="val 930923"/>
                <a:gd name="f8" fmla="val 93092"/>
                <a:gd name="f9" fmla="val 41679"/>
                <a:gd name="f10" fmla="val 2159817"/>
                <a:gd name="f11" fmla="val 2211230"/>
                <a:gd name="f12" fmla="val 837831"/>
                <a:gd name="f13" fmla="val 889244"/>
                <a:gd name="f14" fmla="+- 0 0 -90"/>
                <a:gd name="f15" fmla="*/ f3 1 2252909"/>
                <a:gd name="f16" fmla="*/ f4 1 930923"/>
                <a:gd name="f17" fmla="val f5"/>
                <a:gd name="f18" fmla="val f6"/>
                <a:gd name="f19" fmla="val f7"/>
                <a:gd name="f20" fmla="*/ f14 f0 1"/>
                <a:gd name="f21" fmla="+- f19 0 f17"/>
                <a:gd name="f22" fmla="+- f18 0 f17"/>
                <a:gd name="f23" fmla="*/ f20 1 f2"/>
                <a:gd name="f24" fmla="*/ f22 1 2252909"/>
                <a:gd name="f25" fmla="*/ f21 1 930923"/>
                <a:gd name="f26" fmla="*/ 0 f22 1"/>
                <a:gd name="f27" fmla="*/ 93092 f21 1"/>
                <a:gd name="f28" fmla="*/ 93092 f22 1"/>
                <a:gd name="f29" fmla="*/ 0 f21 1"/>
                <a:gd name="f30" fmla="*/ 2159817 f22 1"/>
                <a:gd name="f31" fmla="*/ 2252909 f22 1"/>
                <a:gd name="f32" fmla="*/ 837831 f21 1"/>
                <a:gd name="f33" fmla="*/ 930923 f21 1"/>
                <a:gd name="f34" fmla="+- f23 0 f1"/>
                <a:gd name="f35" fmla="*/ f26 1 2252909"/>
                <a:gd name="f36" fmla="*/ f27 1 930923"/>
                <a:gd name="f37" fmla="*/ f28 1 2252909"/>
                <a:gd name="f38" fmla="*/ f29 1 930923"/>
                <a:gd name="f39" fmla="*/ f30 1 2252909"/>
                <a:gd name="f40" fmla="*/ f31 1 2252909"/>
                <a:gd name="f41" fmla="*/ f32 1 930923"/>
                <a:gd name="f42" fmla="*/ f33 1 93092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252909" h="9309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15873" cap="flat">
              <a:solidFill>
                <a:srgbClr val="FFFFFF"/>
              </a:solidFill>
              <a:prstDash val="solid"/>
            </a:ln>
          </p:spPr>
          <p:txBody>
            <a:bodyPr vert="horz" wrap="square" lIns="72987" tIns="72987" rIns="72987" bIns="72987"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NZ" sz="1200" b="1" i="0" u="none" strike="noStrike" kern="1200" cap="none" spc="0" baseline="0">
                  <a:solidFill>
                    <a:srgbClr val="FFFFFF"/>
                  </a:solidFill>
                  <a:uFillTx/>
                  <a:latin typeface="Calibri"/>
                </a:rPr>
                <a:t>PYTHON CONTROL CENTER</a:t>
              </a:r>
            </a:p>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NZ" sz="1100" b="0" i="0" u="none" strike="noStrike" kern="1200" cap="none" spc="0" baseline="0">
                  <a:solidFill>
                    <a:srgbClr val="FFFFFF"/>
                  </a:solidFill>
                  <a:uFillTx/>
                  <a:latin typeface="Calibri"/>
                </a:rPr>
                <a:t>Transfer data between software</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Revise models in software</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Run and Extract Data on Software</a:t>
              </a:r>
            </a:p>
          </p:txBody>
        </p:sp>
        <p:sp>
          <p:nvSpPr>
            <p:cNvPr id="5" name="Freeform 4">
              <a:extLst>
                <a:ext uri="{FF2B5EF4-FFF2-40B4-BE49-F238E27FC236}">
                  <a16:creationId xmlns:a16="http://schemas.microsoft.com/office/drawing/2014/main" id="{5EB693A1-32E2-E960-4707-ACA86CEFE08F}"/>
                </a:ext>
              </a:extLst>
            </p:cNvPr>
            <p:cNvSpPr/>
            <p:nvPr/>
          </p:nvSpPr>
          <p:spPr>
            <a:xfrm rot="3600008">
              <a:off x="8968958" y="3674868"/>
              <a:ext cx="972052" cy="325819"/>
            </a:xfrm>
            <a:custGeom>
              <a:avLst/>
              <a:gdLst>
                <a:gd name="f0" fmla="val 10800000"/>
                <a:gd name="f1" fmla="val 5400000"/>
                <a:gd name="f2" fmla="val 180"/>
                <a:gd name="f3" fmla="val w"/>
                <a:gd name="f4" fmla="val h"/>
                <a:gd name="f5" fmla="val 0"/>
                <a:gd name="f6" fmla="val 972056"/>
                <a:gd name="f7" fmla="val 325823"/>
                <a:gd name="f8" fmla="val 162912"/>
                <a:gd name="f9" fmla="val 65165"/>
                <a:gd name="f10" fmla="val 809145"/>
                <a:gd name="f11" fmla="val 260658"/>
                <a:gd name="f12" fmla="+- 0 0 -90"/>
                <a:gd name="f13" fmla="*/ f3 1 972056"/>
                <a:gd name="f14" fmla="*/ f4 1 325823"/>
                <a:gd name="f15" fmla="val f5"/>
                <a:gd name="f16" fmla="val f6"/>
                <a:gd name="f17" fmla="val f7"/>
                <a:gd name="f18" fmla="*/ f12 f0 1"/>
                <a:gd name="f19" fmla="+- f17 0 f15"/>
                <a:gd name="f20" fmla="+- f16 0 f15"/>
                <a:gd name="f21" fmla="*/ f18 1 f2"/>
                <a:gd name="f22" fmla="*/ f20 1 972056"/>
                <a:gd name="f23" fmla="*/ f19 1 325823"/>
                <a:gd name="f24" fmla="*/ 0 f20 1"/>
                <a:gd name="f25" fmla="*/ 162912 f19 1"/>
                <a:gd name="f26" fmla="*/ 162912 f20 1"/>
                <a:gd name="f27" fmla="*/ 0 f19 1"/>
                <a:gd name="f28" fmla="*/ 65165 f19 1"/>
                <a:gd name="f29" fmla="*/ 809145 f20 1"/>
                <a:gd name="f30" fmla="*/ 972056 f20 1"/>
                <a:gd name="f31" fmla="*/ 325823 f19 1"/>
                <a:gd name="f32" fmla="*/ 260658 f19 1"/>
                <a:gd name="f33" fmla="+- f21 0 f1"/>
                <a:gd name="f34" fmla="*/ f24 1 972056"/>
                <a:gd name="f35" fmla="*/ f25 1 325823"/>
                <a:gd name="f36" fmla="*/ f26 1 972056"/>
                <a:gd name="f37" fmla="*/ f27 1 325823"/>
                <a:gd name="f38" fmla="*/ f28 1 325823"/>
                <a:gd name="f39" fmla="*/ f29 1 972056"/>
                <a:gd name="f40" fmla="*/ f30 1 972056"/>
                <a:gd name="f41" fmla="*/ f31 1 325823"/>
                <a:gd name="f42" fmla="*/ f32 1 325823"/>
                <a:gd name="f43" fmla="*/ f15 1 f22"/>
                <a:gd name="f44" fmla="*/ f16 1 f22"/>
                <a:gd name="f45" fmla="*/ f15 1 f23"/>
                <a:gd name="f46" fmla="*/ f17 1 f23"/>
                <a:gd name="f47" fmla="*/ f34 1 f22"/>
                <a:gd name="f48" fmla="*/ f35 1 f23"/>
                <a:gd name="f49" fmla="*/ f36 1 f22"/>
                <a:gd name="f50" fmla="*/ f37 1 f23"/>
                <a:gd name="f51" fmla="*/ f38 1 f23"/>
                <a:gd name="f52" fmla="*/ f39 1 f22"/>
                <a:gd name="f53" fmla="*/ f40 1 f22"/>
                <a:gd name="f54" fmla="*/ f41 1 f23"/>
                <a:gd name="f55" fmla="*/ f42 1 f23"/>
                <a:gd name="f56" fmla="*/ f43 f13 1"/>
                <a:gd name="f57" fmla="*/ f44 f13 1"/>
                <a:gd name="f58" fmla="*/ f46 f14 1"/>
                <a:gd name="f59" fmla="*/ f45 f14 1"/>
                <a:gd name="f60" fmla="*/ f47 f13 1"/>
                <a:gd name="f61" fmla="*/ f48 f14 1"/>
                <a:gd name="f62" fmla="*/ f49 f13 1"/>
                <a:gd name="f63" fmla="*/ f50 f14 1"/>
                <a:gd name="f64" fmla="*/ f51 f14 1"/>
                <a:gd name="f65" fmla="*/ f52 f13 1"/>
                <a:gd name="f66" fmla="*/ f53 f13 1"/>
                <a:gd name="f67" fmla="*/ f54 f14 1"/>
                <a:gd name="f68" fmla="*/ f55 f14 1"/>
              </a:gdLst>
              <a:ahLst/>
              <a:cxnLst>
                <a:cxn ang="3cd4">
                  <a:pos x="hc" y="t"/>
                </a:cxn>
                <a:cxn ang="0">
                  <a:pos x="r" y="vc"/>
                </a:cxn>
                <a:cxn ang="cd4">
                  <a:pos x="hc" y="b"/>
                </a:cxn>
                <a:cxn ang="cd2">
                  <a:pos x="l" y="vc"/>
                </a:cxn>
                <a:cxn ang="f33">
                  <a:pos x="f60" y="f61"/>
                </a:cxn>
                <a:cxn ang="f33">
                  <a:pos x="f62" y="f63"/>
                </a:cxn>
                <a:cxn ang="f33">
                  <a:pos x="f62" y="f64"/>
                </a:cxn>
                <a:cxn ang="f33">
                  <a:pos x="f65" y="f64"/>
                </a:cxn>
                <a:cxn ang="f33">
                  <a:pos x="f65" y="f63"/>
                </a:cxn>
                <a:cxn ang="f33">
                  <a:pos x="f66" y="f61"/>
                </a:cxn>
                <a:cxn ang="f33">
                  <a:pos x="f65" y="f67"/>
                </a:cxn>
                <a:cxn ang="f33">
                  <a:pos x="f65" y="f68"/>
                </a:cxn>
                <a:cxn ang="f33">
                  <a:pos x="f62" y="f68"/>
                </a:cxn>
                <a:cxn ang="f33">
                  <a:pos x="f62" y="f67"/>
                </a:cxn>
                <a:cxn ang="f33">
                  <a:pos x="f60" y="f61"/>
                </a:cxn>
              </a:cxnLst>
              <a:rect l="f56" t="f59" r="f57" b="f58"/>
              <a:pathLst>
                <a:path w="972056" h="325823">
                  <a:moveTo>
                    <a:pt x="f5" y="f8"/>
                  </a:moveTo>
                  <a:lnTo>
                    <a:pt x="f8" y="f5"/>
                  </a:lnTo>
                  <a:lnTo>
                    <a:pt x="f8" y="f9"/>
                  </a:lnTo>
                  <a:lnTo>
                    <a:pt x="f10" y="f9"/>
                  </a:lnTo>
                  <a:lnTo>
                    <a:pt x="f10" y="f5"/>
                  </a:lnTo>
                  <a:lnTo>
                    <a:pt x="f6" y="f8"/>
                  </a:lnTo>
                  <a:lnTo>
                    <a:pt x="f10" y="f7"/>
                  </a:lnTo>
                  <a:lnTo>
                    <a:pt x="f10" y="f11"/>
                  </a:lnTo>
                  <a:lnTo>
                    <a:pt x="f8" y="f11"/>
                  </a:lnTo>
                  <a:lnTo>
                    <a:pt x="f8" y="f7"/>
                  </a:lnTo>
                  <a:lnTo>
                    <a:pt x="f5" y="f8"/>
                  </a:lnTo>
                  <a:close/>
                </a:path>
              </a:pathLst>
            </a:custGeom>
            <a:solidFill>
              <a:srgbClr val="2683C6"/>
            </a:solidFill>
            <a:ln cap="flat">
              <a:noFill/>
              <a:prstDash val="solid"/>
            </a:ln>
          </p:spPr>
          <p:txBody>
            <a:bodyPr vert="horz" wrap="square" lIns="97749" tIns="65160" rIns="97749" bIns="65169"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NZ" sz="900" b="0" i="0" u="none" strike="noStrike" kern="1200" cap="none" spc="0" baseline="0">
                <a:solidFill>
                  <a:srgbClr val="FFFFFF"/>
                </a:solidFill>
                <a:uFillTx/>
                <a:latin typeface="Calibri"/>
              </a:endParaRPr>
            </a:p>
          </p:txBody>
        </p:sp>
        <p:sp>
          <p:nvSpPr>
            <p:cNvPr id="6" name="Freeform 5">
              <a:extLst>
                <a:ext uri="{FF2B5EF4-FFF2-40B4-BE49-F238E27FC236}">
                  <a16:creationId xmlns:a16="http://schemas.microsoft.com/office/drawing/2014/main" id="{7E23F60A-C248-FDCC-341E-63FE2EFAD2DC}"/>
                </a:ext>
              </a:extLst>
            </p:cNvPr>
            <p:cNvSpPr/>
            <p:nvPr/>
          </p:nvSpPr>
          <p:spPr>
            <a:xfrm>
              <a:off x="9293294" y="4704661"/>
              <a:ext cx="1861846" cy="930923"/>
            </a:xfrm>
            <a:custGeom>
              <a:avLst/>
              <a:gdLst>
                <a:gd name="f0" fmla="val 10800000"/>
                <a:gd name="f1" fmla="val 5400000"/>
                <a:gd name="f2" fmla="val 180"/>
                <a:gd name="f3" fmla="val w"/>
                <a:gd name="f4" fmla="val h"/>
                <a:gd name="f5" fmla="val 0"/>
                <a:gd name="f6" fmla="val 1861846"/>
                <a:gd name="f7" fmla="val 930923"/>
                <a:gd name="f8" fmla="val 93092"/>
                <a:gd name="f9" fmla="val 41679"/>
                <a:gd name="f10" fmla="val 1768754"/>
                <a:gd name="f11" fmla="val 1820167"/>
                <a:gd name="f12" fmla="val 837831"/>
                <a:gd name="f13" fmla="val 889244"/>
                <a:gd name="f14" fmla="+- 0 0 -90"/>
                <a:gd name="f15" fmla="*/ f3 1 1861846"/>
                <a:gd name="f16" fmla="*/ f4 1 930923"/>
                <a:gd name="f17" fmla="val f5"/>
                <a:gd name="f18" fmla="val f6"/>
                <a:gd name="f19" fmla="val f7"/>
                <a:gd name="f20" fmla="*/ f14 f0 1"/>
                <a:gd name="f21" fmla="+- f19 0 f17"/>
                <a:gd name="f22" fmla="+- f18 0 f17"/>
                <a:gd name="f23" fmla="*/ f20 1 f2"/>
                <a:gd name="f24" fmla="*/ f22 1 1861846"/>
                <a:gd name="f25" fmla="*/ f21 1 930923"/>
                <a:gd name="f26" fmla="*/ 0 f22 1"/>
                <a:gd name="f27" fmla="*/ 93092 f21 1"/>
                <a:gd name="f28" fmla="*/ 93092 f22 1"/>
                <a:gd name="f29" fmla="*/ 0 f21 1"/>
                <a:gd name="f30" fmla="*/ 1768754 f22 1"/>
                <a:gd name="f31" fmla="*/ 1861846 f22 1"/>
                <a:gd name="f32" fmla="*/ 837831 f21 1"/>
                <a:gd name="f33" fmla="*/ 930923 f21 1"/>
                <a:gd name="f34" fmla="+- f23 0 f1"/>
                <a:gd name="f35" fmla="*/ f26 1 1861846"/>
                <a:gd name="f36" fmla="*/ f27 1 930923"/>
                <a:gd name="f37" fmla="*/ f28 1 1861846"/>
                <a:gd name="f38" fmla="*/ f29 1 930923"/>
                <a:gd name="f39" fmla="*/ f30 1 1861846"/>
                <a:gd name="f40" fmla="*/ f31 1 1861846"/>
                <a:gd name="f41" fmla="*/ f32 1 930923"/>
                <a:gd name="f42" fmla="*/ f33 1 93092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61846" h="9309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15873" cap="flat">
              <a:solidFill>
                <a:srgbClr val="FFFFFF"/>
              </a:solidFill>
              <a:prstDash val="solid"/>
            </a:ln>
          </p:spPr>
          <p:txBody>
            <a:bodyPr vert="horz" wrap="square" lIns="72987" tIns="72987" rIns="72987" bIns="72987"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NZ" sz="1200" b="1" i="0" u="none" strike="noStrike" kern="1200" cap="none" spc="0" baseline="0">
                  <a:solidFill>
                    <a:srgbClr val="FFFFFF"/>
                  </a:solidFill>
                  <a:uFillTx/>
                  <a:latin typeface="Calibri"/>
                </a:rPr>
                <a:t>ABAQUS</a:t>
              </a:r>
            </a:p>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NZ" sz="1100" b="0" i="0" u="none" strike="noStrike" kern="1200" cap="none" spc="0" baseline="0">
                  <a:solidFill>
                    <a:srgbClr val="FFFFFF"/>
                  </a:solidFill>
                  <a:uFillTx/>
                  <a:latin typeface="Calibri"/>
                </a:rPr>
                <a:t>Revise Loads</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Run Model</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Read New Ks</a:t>
              </a:r>
            </a:p>
          </p:txBody>
        </p:sp>
        <p:sp>
          <p:nvSpPr>
            <p:cNvPr id="7" name="Freeform 6">
              <a:extLst>
                <a:ext uri="{FF2B5EF4-FFF2-40B4-BE49-F238E27FC236}">
                  <a16:creationId xmlns:a16="http://schemas.microsoft.com/office/drawing/2014/main" id="{AF061C7C-41A2-9488-9DC0-CB7D61FFB22B}"/>
                </a:ext>
              </a:extLst>
            </p:cNvPr>
            <p:cNvSpPr/>
            <p:nvPr/>
          </p:nvSpPr>
          <p:spPr>
            <a:xfrm>
              <a:off x="8051685" y="3965332"/>
              <a:ext cx="1285746" cy="598374"/>
            </a:xfrm>
            <a:custGeom>
              <a:avLst/>
              <a:gdLst>
                <a:gd name="f0" fmla="val 10800000"/>
                <a:gd name="f1" fmla="val 5400000"/>
                <a:gd name="f2" fmla="val 180"/>
                <a:gd name="f3" fmla="val w"/>
                <a:gd name="f4" fmla="val h"/>
                <a:gd name="f5" fmla="val 0"/>
                <a:gd name="f6" fmla="val 1285748"/>
                <a:gd name="f7" fmla="val 598375"/>
                <a:gd name="f8" fmla="val 1169197"/>
                <a:gd name="f9" fmla="val 403501"/>
                <a:gd name="f10" fmla="val 1177263"/>
                <a:gd name="f11" fmla="val 441080"/>
                <a:gd name="f12" fmla="val 1158453"/>
                <a:gd name="f13" fmla="val 478977"/>
                <a:gd name="f14" fmla="val 1117916"/>
                <a:gd name="f15" fmla="val 506873"/>
                <a:gd name="f16" fmla="val 1053867"/>
                <a:gd name="f17" fmla="val 550934"/>
                <a:gd name="f18" fmla="val 950025"/>
                <a:gd name="f19" fmla="val 560755"/>
                <a:gd name="f20" fmla="val 868445"/>
                <a:gd name="f21" fmla="val 530490"/>
                <a:gd name="f22" fmla="val 818652"/>
                <a:gd name="f23" fmla="val 589953"/>
                <a:gd name="f24" fmla="val 692578"/>
                <a:gd name="f25" fmla="val 602226"/>
                <a:gd name="f26" fmla="val 616921"/>
                <a:gd name="f27" fmla="val 555007"/>
                <a:gd name="f28" fmla="val 597843"/>
                <a:gd name="f29" fmla="val 579233"/>
                <a:gd name="f30" fmla="val 561205"/>
                <a:gd name="f31" fmla="val 595979"/>
                <a:gd name="f32" fmla="val 518912"/>
                <a:gd name="f33" fmla="val 599774"/>
                <a:gd name="f34" fmla="val 472364"/>
                <a:gd name="f35" fmla="val 603943"/>
                <a:gd name="f36" fmla="val 425874"/>
                <a:gd name="f37" fmla="val 591879"/>
                <a:gd name="f38" fmla="val 397362"/>
                <a:gd name="f39" fmla="val 568179"/>
                <a:gd name="f40" fmla="val 356230"/>
                <a:gd name="f41" fmla="val 598846"/>
                <a:gd name="f42" fmla="val 288192"/>
                <a:gd name="f43" fmla="val 608902"/>
                <a:gd name="f44" fmla="val 229798"/>
                <a:gd name="f45" fmla="val 592987"/>
                <a:gd name="f46" fmla="val 185302"/>
                <a:gd name="f47" fmla="val 580853"/>
                <a:gd name="f48" fmla="val 153397"/>
                <a:gd name="f49" fmla="val 555450"/>
                <a:gd name="f50" fmla="val 144825"/>
                <a:gd name="f51" fmla="val 525310"/>
                <a:gd name="f52" fmla="val 93395"/>
                <a:gd name="f53" fmla="val 516417"/>
                <a:gd name="f54" fmla="val 52442"/>
                <a:gd name="f55" fmla="val 491762"/>
                <a:gd name="f56" fmla="val 35775"/>
                <a:gd name="f57" fmla="val 459627"/>
                <a:gd name="f58" fmla="val 23661"/>
                <a:gd name="f59" fmla="val 436301"/>
                <a:gd name="f60" fmla="val 25388"/>
                <a:gd name="f61" fmla="val 410967"/>
                <a:gd name="f62" fmla="val 40656"/>
                <a:gd name="f63" fmla="val 388404"/>
                <a:gd name="f64" fmla="val 3125"/>
                <a:gd name="f65" fmla="val 357460"/>
                <a:gd name="f66" fmla="val -9970"/>
                <a:gd name="f67" fmla="val 317347"/>
                <a:gd name="f68" fmla="val 5000"/>
                <a:gd name="f69" fmla="val 279505"/>
                <a:gd name="f70" fmla="val 24941"/>
                <a:gd name="f71" fmla="val 229197"/>
                <a:gd name="f72" fmla="val 90955"/>
                <a:gd name="f73" fmla="val 191522"/>
                <a:gd name="f74" fmla="val 172028"/>
                <a:gd name="f75" fmla="val 184180"/>
                <a:gd name="f76" fmla="val 172415"/>
                <a:gd name="f77" fmla="val 152780"/>
                <a:gd name="f78" fmla="val 194231"/>
                <a:gd name="f79" fmla="val 122999"/>
                <a:gd name="f80" fmla="val 231822"/>
                <a:gd name="f81" fmla="val 102499"/>
                <a:gd name="f82" fmla="val 288936"/>
                <a:gd name="f83" fmla="val 71348"/>
                <a:gd name="f84" fmla="val 371438"/>
                <a:gd name="f85" fmla="val 67345"/>
                <a:gd name="f86" fmla="val 435398"/>
                <a:gd name="f87" fmla="val 92610"/>
                <a:gd name="f88" fmla="val 456083"/>
                <a:gd name="f89" fmla="val 49214"/>
                <a:gd name="f90" fmla="val 511472"/>
                <a:gd name="f91" fmla="val 16040"/>
                <a:gd name="f92" fmla="val 580878"/>
                <a:gd name="f93" fmla="val 5471"/>
                <a:gd name="f94" fmla="val 662666"/>
                <a:gd name="f95" fmla="val -6967"/>
                <a:gd name="f96" fmla="val 748026"/>
                <a:gd name="f97" fmla="val 14239"/>
                <a:gd name="f98" fmla="val 794783"/>
                <a:gd name="f99" fmla="val 58660"/>
                <a:gd name="f100" fmla="val 905143"/>
                <a:gd name="f101" fmla="val 16497"/>
                <a:gd name="f102" fmla="val 1048480"/>
                <a:gd name="f103" fmla="val 40196"/>
                <a:gd name="f104" fmla="val 1112529"/>
                <a:gd name="f105" fmla="val 111212"/>
                <a:gd name="f106" fmla="val 1175447"/>
                <a:gd name="f107" fmla="val 106544"/>
                <a:gd name="f108" fmla="val 1234526"/>
                <a:gd name="f109" fmla="val 131269"/>
                <a:gd name="f110" fmla="val 1252235"/>
                <a:gd name="f111" fmla="val 169692"/>
                <a:gd name="f112" fmla="val 1265063"/>
                <a:gd name="f113" fmla="val 197491"/>
                <a:gd name="f114" fmla="val 1253723"/>
                <a:gd name="f115" fmla="val 227493"/>
                <a:gd name="f116" fmla="val 1222383"/>
                <a:gd name="f117" fmla="val 248630"/>
                <a:gd name="f118" fmla="val 1266849"/>
                <a:gd name="f119" fmla="val 265210"/>
                <a:gd name="f120" fmla="val 1291581"/>
                <a:gd name="f121" fmla="val 297027"/>
                <a:gd name="f122" fmla="val 1285421"/>
                <a:gd name="f123" fmla="val 329619"/>
                <a:gd name="f124" fmla="val 1278159"/>
                <a:gd name="f125" fmla="val 367779"/>
                <a:gd name="f126" fmla="val 1230360"/>
                <a:gd name="f127" fmla="val 397670"/>
                <a:gd name="f128" fmla="val 1170299"/>
                <a:gd name="f129" fmla="val 401604"/>
                <a:gd name="f130" fmla="val 1169941"/>
                <a:gd name="f131" fmla="val 402241"/>
                <a:gd name="f132" fmla="val 1169554"/>
                <a:gd name="f133" fmla="val 402864"/>
                <a:gd name="f134" fmla="val -348443"/>
                <a:gd name="f135" fmla="val -629656"/>
                <a:gd name="f136" fmla="val -638836"/>
                <a:gd name="f137" fmla="val -341002"/>
                <a:gd name="f138" fmla="val -646278"/>
                <a:gd name="f139" fmla="val -331822"/>
                <a:gd name="f140" fmla="val -322642"/>
                <a:gd name="f141" fmla="val -315200"/>
                <a:gd name="f142" fmla="val -620476"/>
                <a:gd name="f143" fmla="val -613034"/>
                <a:gd name="f144" fmla="val -380135"/>
                <a:gd name="f145" fmla="val -608615"/>
                <a:gd name="f146" fmla="val -626975"/>
                <a:gd name="f147" fmla="val -365252"/>
                <a:gd name="f148" fmla="val -641858"/>
                <a:gd name="f149" fmla="val -346892"/>
                <a:gd name="f150" fmla="val -328533"/>
                <a:gd name="f151" fmla="val -313650"/>
                <a:gd name="f152" fmla="val -590256"/>
                <a:gd name="f153" fmla="val -575373"/>
                <a:gd name="f154" fmla="val -431182"/>
                <a:gd name="f155" fmla="val -560549"/>
                <a:gd name="f156" fmla="val -588088"/>
                <a:gd name="f157" fmla="val -408857"/>
                <a:gd name="f158" fmla="val -610412"/>
                <a:gd name="f159" fmla="val -381318"/>
                <a:gd name="f160" fmla="val -353778"/>
                <a:gd name="f161" fmla="val -331454"/>
                <a:gd name="f162" fmla="val -533009"/>
                <a:gd name="f163" fmla="val -510685"/>
                <a:gd name="f164" fmla="val 1145596"/>
                <a:gd name="f165" fmla="val 239959"/>
                <a:gd name="f166" fmla="val 1171906"/>
                <a:gd name="f167" fmla="val 238657"/>
                <a:gd name="f168" fmla="val 1198216"/>
                <a:gd name="f169" fmla="val 242508"/>
                <a:gd name="f170" fmla="val 1220984"/>
                <a:gd name="f171" fmla="val 250999"/>
                <a:gd name="f172" fmla="val 1079076"/>
                <a:gd name="f173" fmla="val 119149"/>
                <a:gd name="f174" fmla="val 1089642"/>
                <a:gd name="f175" fmla="val 116475"/>
                <a:gd name="f176" fmla="val 1100743"/>
                <a:gd name="f177" fmla="val 114702"/>
                <a:gd name="f178" fmla="val 1112053"/>
                <a:gd name="f179" fmla="val 113871"/>
                <a:gd name="f180" fmla="val 794842"/>
                <a:gd name="f181" fmla="val 61098"/>
                <a:gd name="f182" fmla="val 802789"/>
                <a:gd name="f183" fmla="val 68661"/>
                <a:gd name="f184" fmla="val 809456"/>
                <a:gd name="f185" fmla="val 76736"/>
                <a:gd name="f186" fmla="val 814724"/>
                <a:gd name="f187" fmla="val 85199"/>
                <a:gd name="f188" fmla="val 427303"/>
                <a:gd name="f189" fmla="val 121199"/>
                <a:gd name="f190" fmla="val 428464"/>
                <a:gd name="f191" fmla="val 112237"/>
                <a:gd name="f192" fmla="val 431142"/>
                <a:gd name="f193" fmla="val 103372"/>
                <a:gd name="f194" fmla="val 435250"/>
                <a:gd name="f195" fmla="val 94757"/>
                <a:gd name="f196" fmla="val 269501"/>
                <a:gd name="f197" fmla="val 284602"/>
                <a:gd name="f198" fmla="val 209857"/>
                <a:gd name="f199" fmla="val 266208"/>
                <a:gd name="f200" fmla="val 172207"/>
                <a:gd name="f201" fmla="val 227756"/>
                <a:gd name="f202" fmla="val 172743"/>
                <a:gd name="f203" fmla="val 185759"/>
                <a:gd name="f204" fmla="val 41251"/>
                <a:gd name="f205" fmla="val 389872"/>
                <a:gd name="f206" fmla="val 50924"/>
                <a:gd name="f207" fmla="val 375577"/>
                <a:gd name="f208" fmla="val 65656"/>
                <a:gd name="f209" fmla="val 362890"/>
                <a:gd name="f210" fmla="val 84347"/>
                <a:gd name="f211" fmla="val 352806"/>
                <a:gd name="f212" fmla="val 144647"/>
                <a:gd name="f213" fmla="val 527387"/>
                <a:gd name="f214" fmla="val 143010"/>
                <a:gd name="f215" fmla="val 521611"/>
                <a:gd name="f216" fmla="val 142236"/>
                <a:gd name="f217" fmla="val 515752"/>
                <a:gd name="f218" fmla="val 142385"/>
                <a:gd name="f219" fmla="val 509879"/>
                <a:gd name="f220" fmla="val 419832"/>
                <a:gd name="f221" fmla="val 547804"/>
                <a:gd name="f222" fmla="val 414207"/>
                <a:gd name="f223" fmla="val 555879"/>
                <a:gd name="f224" fmla="val 406796"/>
                <a:gd name="f225" fmla="val 563401"/>
                <a:gd name="f226" fmla="val 397749"/>
                <a:gd name="f227" fmla="val 570132"/>
                <a:gd name="f228" fmla="val 626296"/>
                <a:gd name="f229" fmla="val 537166"/>
                <a:gd name="f230" fmla="val 624004"/>
                <a:gd name="f231" fmla="val 543843"/>
                <a:gd name="f232" fmla="val 620403"/>
                <a:gd name="f233" fmla="val 550311"/>
                <a:gd name="f234" fmla="val 615611"/>
                <a:gd name="f235" fmla="val 556419"/>
                <a:gd name="f236" fmla="val 868594"/>
                <a:gd name="f237" fmla="val 530628"/>
                <a:gd name="f238" fmla="val 854546"/>
                <a:gd name="f239" fmla="val 525420"/>
                <a:gd name="f240" fmla="val 841570"/>
                <a:gd name="f241" fmla="val 519146"/>
                <a:gd name="f242" fmla="val 829903"/>
                <a:gd name="f243" fmla="val 511957"/>
                <a:gd name="f244" fmla="val 1162441"/>
                <a:gd name="f245" fmla="val 383846"/>
                <a:gd name="f246" fmla="val 1165507"/>
                <a:gd name="f247" fmla="val 390273"/>
                <a:gd name="f248" fmla="val 1167769"/>
                <a:gd name="f249" fmla="val 396839"/>
                <a:gd name="f250" fmla="+- 0 0 -90"/>
                <a:gd name="f251" fmla="*/ f3 1 1285748"/>
                <a:gd name="f252" fmla="*/ f4 1 598375"/>
                <a:gd name="f253" fmla="val f5"/>
                <a:gd name="f254" fmla="val f6"/>
                <a:gd name="f255" fmla="val f7"/>
                <a:gd name="f256" fmla="*/ f250 f0 1"/>
                <a:gd name="f257" fmla="+- f255 0 f253"/>
                <a:gd name="f258" fmla="+- f254 0 f253"/>
                <a:gd name="f259" fmla="*/ f256 1 f2"/>
                <a:gd name="f260" fmla="*/ f258 1 1285748"/>
                <a:gd name="f261" fmla="*/ f257 1 598375"/>
                <a:gd name="f262" fmla="+- f259 0 f1"/>
                <a:gd name="f263" fmla="*/ 139676 1 f260"/>
                <a:gd name="f264" fmla="*/ 362585 1 f261"/>
                <a:gd name="f265" fmla="*/ 64287 1 f260"/>
                <a:gd name="f266" fmla="*/ 351545 1 f261"/>
                <a:gd name="f267" fmla="*/ 206196 1 f260"/>
                <a:gd name="f268" fmla="*/ 483396 1 f261"/>
                <a:gd name="f269" fmla="*/ 173219 1 f260"/>
                <a:gd name="f270" fmla="*/ 488673 1 f261"/>
                <a:gd name="f271" fmla="*/ 490430 1 f260"/>
                <a:gd name="f272" fmla="*/ 541446 1 f261"/>
                <a:gd name="f273" fmla="*/ 470548 1 f260"/>
                <a:gd name="f274" fmla="*/ 517345 1 f261"/>
                <a:gd name="f275" fmla="*/ 857969 1 f260"/>
                <a:gd name="f276" fmla="*/ 481346 1 f261"/>
                <a:gd name="f277" fmla="*/ 850022 1 f260"/>
                <a:gd name="f278" fmla="*/ 507788 1 f261"/>
                <a:gd name="f279" fmla="*/ 1015771 1 f260"/>
                <a:gd name="f280" fmla="*/ 317942 1 f261"/>
                <a:gd name="f281" fmla="*/ 1112529 1 f260"/>
                <a:gd name="f282" fmla="*/ 416785 1 f261"/>
                <a:gd name="f283" fmla="*/ 1244021 1 f260"/>
                <a:gd name="f284" fmla="*/ 212672 1 f261"/>
                <a:gd name="f285" fmla="*/ 1200924 1 f260"/>
                <a:gd name="f286" fmla="*/ 249738 1 f261"/>
                <a:gd name="f287" fmla="*/ 1140625 1 f260"/>
                <a:gd name="f288" fmla="*/ 75157 1 f261"/>
                <a:gd name="f289" fmla="*/ 1142887 1 f260"/>
                <a:gd name="f290" fmla="*/ 92665 1 f261"/>
                <a:gd name="f291" fmla="*/ 865439 1 f260"/>
                <a:gd name="f292" fmla="*/ 54740 1 f261"/>
                <a:gd name="f293" fmla="*/ 887523 1 f260"/>
                <a:gd name="f294" fmla="*/ 32412 1 f261"/>
                <a:gd name="f295" fmla="*/ 658976 1 f260"/>
                <a:gd name="f296" fmla="*/ 65378 1 f261"/>
                <a:gd name="f297" fmla="*/ 669660 1 f260"/>
                <a:gd name="f298" fmla="*/ 46125 1 f261"/>
                <a:gd name="f299" fmla="*/ 416678 1 f260"/>
                <a:gd name="f300" fmla="*/ 71916 1 f261"/>
                <a:gd name="f301" fmla="*/ 455369 1 f260"/>
                <a:gd name="f302" fmla="*/ 90587 1 f261"/>
                <a:gd name="f303" fmla="*/ 122831 1 f260"/>
                <a:gd name="f304" fmla="*/ 218698 1 f261"/>
                <a:gd name="f305" fmla="*/ 116074 1 f260"/>
                <a:gd name="f306" fmla="*/ 199043 1 f261"/>
                <a:gd name="f307" fmla="*/ 0 1 f260"/>
                <a:gd name="f308" fmla="*/ 1285748 1 f260"/>
                <a:gd name="f309" fmla="*/ 0 1 f261"/>
                <a:gd name="f310" fmla="*/ 598375 1 f261"/>
                <a:gd name="f311" fmla="*/ f307 f251 1"/>
                <a:gd name="f312" fmla="*/ f308 f251 1"/>
                <a:gd name="f313" fmla="*/ f310 f252 1"/>
                <a:gd name="f314" fmla="*/ f309 f252 1"/>
                <a:gd name="f315" fmla="*/ f263 f251 1"/>
                <a:gd name="f316" fmla="*/ f264 f252 1"/>
                <a:gd name="f317" fmla="*/ f265 f251 1"/>
                <a:gd name="f318" fmla="*/ f266 f252 1"/>
                <a:gd name="f319" fmla="*/ f267 f251 1"/>
                <a:gd name="f320" fmla="*/ f268 f252 1"/>
                <a:gd name="f321" fmla="*/ f269 f251 1"/>
                <a:gd name="f322" fmla="*/ f270 f252 1"/>
                <a:gd name="f323" fmla="*/ f271 f251 1"/>
                <a:gd name="f324" fmla="*/ f272 f252 1"/>
                <a:gd name="f325" fmla="*/ f273 f251 1"/>
                <a:gd name="f326" fmla="*/ f274 f252 1"/>
                <a:gd name="f327" fmla="*/ f275 f251 1"/>
                <a:gd name="f328" fmla="*/ f276 f252 1"/>
                <a:gd name="f329" fmla="*/ f277 f251 1"/>
                <a:gd name="f330" fmla="*/ f278 f252 1"/>
                <a:gd name="f331" fmla="*/ f279 f251 1"/>
                <a:gd name="f332" fmla="*/ f280 f252 1"/>
                <a:gd name="f333" fmla="*/ f281 f251 1"/>
                <a:gd name="f334" fmla="*/ f282 f252 1"/>
                <a:gd name="f335" fmla="*/ f283 f251 1"/>
                <a:gd name="f336" fmla="*/ f284 f252 1"/>
                <a:gd name="f337" fmla="*/ f285 f251 1"/>
                <a:gd name="f338" fmla="*/ f286 f252 1"/>
                <a:gd name="f339" fmla="*/ f287 f251 1"/>
                <a:gd name="f340" fmla="*/ f288 f252 1"/>
                <a:gd name="f341" fmla="*/ f289 f251 1"/>
                <a:gd name="f342" fmla="*/ f290 f252 1"/>
                <a:gd name="f343" fmla="*/ f291 f251 1"/>
                <a:gd name="f344" fmla="*/ f292 f252 1"/>
                <a:gd name="f345" fmla="*/ f293 f251 1"/>
                <a:gd name="f346" fmla="*/ f294 f252 1"/>
                <a:gd name="f347" fmla="*/ f295 f251 1"/>
                <a:gd name="f348" fmla="*/ f296 f252 1"/>
                <a:gd name="f349" fmla="*/ f297 f251 1"/>
                <a:gd name="f350" fmla="*/ f298 f252 1"/>
                <a:gd name="f351" fmla="*/ f299 f251 1"/>
                <a:gd name="f352" fmla="*/ f300 f252 1"/>
                <a:gd name="f353" fmla="*/ f301 f251 1"/>
                <a:gd name="f354" fmla="*/ f302 f252 1"/>
                <a:gd name="f355" fmla="*/ f303 f251 1"/>
                <a:gd name="f356" fmla="*/ f304 f252 1"/>
                <a:gd name="f357" fmla="*/ f305 f251 1"/>
                <a:gd name="f358" fmla="*/ f306 f252 1"/>
              </a:gdLst>
              <a:ahLst/>
              <a:cxnLst>
                <a:cxn ang="3cd4">
                  <a:pos x="hc" y="t"/>
                </a:cxn>
                <a:cxn ang="0">
                  <a:pos x="r" y="vc"/>
                </a:cxn>
                <a:cxn ang="cd4">
                  <a:pos x="hc" y="b"/>
                </a:cxn>
                <a:cxn ang="cd2">
                  <a:pos x="l" y="vc"/>
                </a:cxn>
                <a:cxn ang="f262">
                  <a:pos x="f315" y="f316"/>
                </a:cxn>
                <a:cxn ang="f262">
                  <a:pos x="f317" y="f318"/>
                </a:cxn>
                <a:cxn ang="f262">
                  <a:pos x="f319" y="f320"/>
                </a:cxn>
                <a:cxn ang="f262">
                  <a:pos x="f321" y="f322"/>
                </a:cxn>
                <a:cxn ang="f262">
                  <a:pos x="f323" y="f324"/>
                </a:cxn>
                <a:cxn ang="f262">
                  <a:pos x="f325" y="f326"/>
                </a:cxn>
                <a:cxn ang="f262">
                  <a:pos x="f327" y="f328"/>
                </a:cxn>
                <a:cxn ang="f262">
                  <a:pos x="f329" y="f330"/>
                </a:cxn>
                <a:cxn ang="f262">
                  <a:pos x="f331" y="f332"/>
                </a:cxn>
                <a:cxn ang="f262">
                  <a:pos x="f333" y="f334"/>
                </a:cxn>
                <a:cxn ang="f262">
                  <a:pos x="f335" y="f336"/>
                </a:cxn>
                <a:cxn ang="f262">
                  <a:pos x="f337" y="f338"/>
                </a:cxn>
                <a:cxn ang="f262">
                  <a:pos x="f339" y="f340"/>
                </a:cxn>
                <a:cxn ang="f262">
                  <a:pos x="f341" y="f342"/>
                </a:cxn>
                <a:cxn ang="f262">
                  <a:pos x="f343" y="f344"/>
                </a:cxn>
                <a:cxn ang="f262">
                  <a:pos x="f345" y="f346"/>
                </a:cxn>
                <a:cxn ang="f262">
                  <a:pos x="f347" y="f348"/>
                </a:cxn>
                <a:cxn ang="f262">
                  <a:pos x="f349" y="f350"/>
                </a:cxn>
                <a:cxn ang="f262">
                  <a:pos x="f351" y="f352"/>
                </a:cxn>
                <a:cxn ang="f262">
                  <a:pos x="f353" y="f354"/>
                </a:cxn>
                <a:cxn ang="f262">
                  <a:pos x="f355" y="f356"/>
                </a:cxn>
                <a:cxn ang="f262">
                  <a:pos x="f357" y="f358"/>
                </a:cxn>
              </a:cxnLst>
              <a:rect l="f311" t="f314" r="f312" b="f313"/>
              <a:pathLst>
                <a:path w="1285748" h="59837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8" y="f9"/>
                  </a:cubicBezTo>
                  <a:close/>
                </a:path>
                <a:path w="1285748" h="598375">
                  <a:moveTo>
                    <a:pt x="f134" y="f135"/>
                  </a:moveTo>
                  <a:cubicBezTo>
                    <a:pt x="f134" y="f136"/>
                    <a:pt x="f137" y="f138"/>
                    <a:pt x="f139" y="f138"/>
                  </a:cubicBezTo>
                  <a:cubicBezTo>
                    <a:pt x="f140" y="f138"/>
                    <a:pt x="f141" y="f136"/>
                    <a:pt x="f141" y="f135"/>
                  </a:cubicBezTo>
                  <a:cubicBezTo>
                    <a:pt x="f141" y="f142"/>
                    <a:pt x="f140" y="f143"/>
                    <a:pt x="f139" y="f143"/>
                  </a:cubicBezTo>
                  <a:cubicBezTo>
                    <a:pt x="f137" y="f143"/>
                    <a:pt x="f134" y="f142"/>
                    <a:pt x="f134" y="f135"/>
                  </a:cubicBezTo>
                  <a:close/>
                </a:path>
                <a:path w="1285748" h="598375">
                  <a:moveTo>
                    <a:pt x="f144" y="f145"/>
                  </a:moveTo>
                  <a:cubicBezTo>
                    <a:pt x="f144" y="f146"/>
                    <a:pt x="f147" y="f148"/>
                    <a:pt x="f149" y="f148"/>
                  </a:cubicBezTo>
                  <a:cubicBezTo>
                    <a:pt x="f150" y="f148"/>
                    <a:pt x="f151" y="f146"/>
                    <a:pt x="f151" y="f145"/>
                  </a:cubicBezTo>
                  <a:cubicBezTo>
                    <a:pt x="f151" y="f152"/>
                    <a:pt x="f150" y="f153"/>
                    <a:pt x="f149" y="f153"/>
                  </a:cubicBezTo>
                  <a:cubicBezTo>
                    <a:pt x="f147" y="f153"/>
                    <a:pt x="f144" y="f152"/>
                    <a:pt x="f144" y="f145"/>
                  </a:cubicBezTo>
                  <a:close/>
                </a:path>
                <a:path w="1285748" h="598375">
                  <a:moveTo>
                    <a:pt x="f154" y="f155"/>
                  </a:moveTo>
                  <a:cubicBezTo>
                    <a:pt x="f154" y="f156"/>
                    <a:pt x="f157" y="f158"/>
                    <a:pt x="f159" y="f158"/>
                  </a:cubicBezTo>
                  <a:cubicBezTo>
                    <a:pt x="f160" y="f158"/>
                    <a:pt x="f161" y="f156"/>
                    <a:pt x="f161" y="f155"/>
                  </a:cubicBezTo>
                  <a:cubicBezTo>
                    <a:pt x="f161" y="f162"/>
                    <a:pt x="f160" y="f163"/>
                    <a:pt x="f159" y="f163"/>
                  </a:cubicBezTo>
                  <a:cubicBezTo>
                    <a:pt x="f157" y="f163"/>
                    <a:pt x="f154" y="f162"/>
                    <a:pt x="f154" y="f155"/>
                  </a:cubicBezTo>
                  <a:close/>
                </a:path>
                <a:path w="1285748" h="598375" fill="none">
                  <a:moveTo>
                    <a:pt x="f164" y="f165"/>
                  </a:moveTo>
                  <a:cubicBezTo>
                    <a:pt x="f166" y="f167"/>
                    <a:pt x="f168" y="f169"/>
                    <a:pt x="f170" y="f171"/>
                  </a:cubicBezTo>
                  <a:moveTo>
                    <a:pt x="f172" y="f173"/>
                  </a:moveTo>
                  <a:cubicBezTo>
                    <a:pt x="f174" y="f175"/>
                    <a:pt x="f176" y="f177"/>
                    <a:pt x="f178" y="f179"/>
                  </a:cubicBezTo>
                  <a:moveTo>
                    <a:pt x="f180" y="f181"/>
                  </a:moveTo>
                  <a:cubicBezTo>
                    <a:pt x="f182" y="f183"/>
                    <a:pt x="f184" y="f185"/>
                    <a:pt x="f186" y="f187"/>
                  </a:cubicBezTo>
                  <a:moveTo>
                    <a:pt x="f188" y="f189"/>
                  </a:moveTo>
                  <a:cubicBezTo>
                    <a:pt x="f190" y="f191"/>
                    <a:pt x="f192" y="f193"/>
                    <a:pt x="f194" y="f195"/>
                  </a:cubicBezTo>
                  <a:moveTo>
                    <a:pt x="f196" y="f197"/>
                  </a:moveTo>
                  <a:cubicBezTo>
                    <a:pt x="f198" y="f199"/>
                    <a:pt x="f200" y="f201"/>
                    <a:pt x="f202" y="f203"/>
                  </a:cubicBezTo>
                  <a:moveTo>
                    <a:pt x="f204" y="f205"/>
                  </a:moveTo>
                  <a:cubicBezTo>
                    <a:pt x="f206" y="f207"/>
                    <a:pt x="f208" y="f209"/>
                    <a:pt x="f210" y="f211"/>
                  </a:cubicBezTo>
                  <a:moveTo>
                    <a:pt x="f212" y="f213"/>
                  </a:moveTo>
                  <a:cubicBezTo>
                    <a:pt x="f214" y="f215"/>
                    <a:pt x="f216" y="f217"/>
                    <a:pt x="f218" y="f219"/>
                  </a:cubicBezTo>
                  <a:moveTo>
                    <a:pt x="f220" y="f221"/>
                  </a:moveTo>
                  <a:cubicBezTo>
                    <a:pt x="f222" y="f223"/>
                    <a:pt x="f224" y="f225"/>
                    <a:pt x="f226" y="f227"/>
                  </a:cubicBezTo>
                  <a:moveTo>
                    <a:pt x="f228" y="f229"/>
                  </a:moveTo>
                  <a:cubicBezTo>
                    <a:pt x="f230" y="f231"/>
                    <a:pt x="f232" y="f233"/>
                    <a:pt x="f234" y="f235"/>
                  </a:cubicBezTo>
                  <a:moveTo>
                    <a:pt x="f236" y="f237"/>
                  </a:moveTo>
                  <a:cubicBezTo>
                    <a:pt x="f238" y="f239"/>
                    <a:pt x="f240" y="f241"/>
                    <a:pt x="f242" y="f243"/>
                  </a:cubicBezTo>
                  <a:moveTo>
                    <a:pt x="f244" y="f245"/>
                  </a:moveTo>
                  <a:cubicBezTo>
                    <a:pt x="f246" y="f247"/>
                    <a:pt x="f248" y="f249"/>
                    <a:pt x="f8" y="f9"/>
                  </a:cubicBezTo>
                </a:path>
              </a:pathLst>
            </a:custGeom>
            <a:solidFill>
              <a:srgbClr val="27CED7"/>
            </a:solidFill>
            <a:ln cap="flat">
              <a:noFill/>
              <a:prstDash val="solid"/>
            </a:ln>
          </p:spPr>
          <p:txBody>
            <a:bodyPr vert="horz" wrap="square" lIns="149595" tIns="149595" rIns="149595" bIns="149595"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NZ" sz="900" b="0" i="0" u="none" strike="noStrike" kern="1200" cap="none" spc="0" baseline="0">
                  <a:solidFill>
                    <a:srgbClr val="FFFFFF"/>
                  </a:solidFill>
                  <a:uFillTx/>
                  <a:latin typeface="Calibri"/>
                </a:rPr>
                <a:t>Continue until Result Convergence</a:t>
              </a:r>
            </a:p>
          </p:txBody>
        </p:sp>
        <p:sp>
          <p:nvSpPr>
            <p:cNvPr id="8" name="Freeform 7">
              <a:extLst>
                <a:ext uri="{FF2B5EF4-FFF2-40B4-BE49-F238E27FC236}">
                  <a16:creationId xmlns:a16="http://schemas.microsoft.com/office/drawing/2014/main" id="{2A28C799-9F6D-84CE-DBB9-0675C1506F23}"/>
                </a:ext>
              </a:extLst>
            </p:cNvPr>
            <p:cNvSpPr/>
            <p:nvPr/>
          </p:nvSpPr>
          <p:spPr>
            <a:xfrm>
              <a:off x="6216374" y="4704661"/>
              <a:ext cx="1861846" cy="930923"/>
            </a:xfrm>
            <a:custGeom>
              <a:avLst/>
              <a:gdLst>
                <a:gd name="f0" fmla="val 10800000"/>
                <a:gd name="f1" fmla="val 5400000"/>
                <a:gd name="f2" fmla="val 180"/>
                <a:gd name="f3" fmla="val w"/>
                <a:gd name="f4" fmla="val h"/>
                <a:gd name="f5" fmla="val 0"/>
                <a:gd name="f6" fmla="val 1861846"/>
                <a:gd name="f7" fmla="val 930923"/>
                <a:gd name="f8" fmla="val 93092"/>
                <a:gd name="f9" fmla="val 41679"/>
                <a:gd name="f10" fmla="val 1768754"/>
                <a:gd name="f11" fmla="val 1820167"/>
                <a:gd name="f12" fmla="val 837831"/>
                <a:gd name="f13" fmla="val 889244"/>
                <a:gd name="f14" fmla="+- 0 0 -90"/>
                <a:gd name="f15" fmla="*/ f3 1 1861846"/>
                <a:gd name="f16" fmla="*/ f4 1 930923"/>
                <a:gd name="f17" fmla="val f5"/>
                <a:gd name="f18" fmla="val f6"/>
                <a:gd name="f19" fmla="val f7"/>
                <a:gd name="f20" fmla="*/ f14 f0 1"/>
                <a:gd name="f21" fmla="+- f19 0 f17"/>
                <a:gd name="f22" fmla="+- f18 0 f17"/>
                <a:gd name="f23" fmla="*/ f20 1 f2"/>
                <a:gd name="f24" fmla="*/ f22 1 1861846"/>
                <a:gd name="f25" fmla="*/ f21 1 930923"/>
                <a:gd name="f26" fmla="*/ 0 f22 1"/>
                <a:gd name="f27" fmla="*/ 93092 f21 1"/>
                <a:gd name="f28" fmla="*/ 93092 f22 1"/>
                <a:gd name="f29" fmla="*/ 0 f21 1"/>
                <a:gd name="f30" fmla="*/ 1768754 f22 1"/>
                <a:gd name="f31" fmla="*/ 1861846 f22 1"/>
                <a:gd name="f32" fmla="*/ 837831 f21 1"/>
                <a:gd name="f33" fmla="*/ 930923 f21 1"/>
                <a:gd name="f34" fmla="+- f23 0 f1"/>
                <a:gd name="f35" fmla="*/ f26 1 1861846"/>
                <a:gd name="f36" fmla="*/ f27 1 930923"/>
                <a:gd name="f37" fmla="*/ f28 1 1861846"/>
                <a:gd name="f38" fmla="*/ f29 1 930923"/>
                <a:gd name="f39" fmla="*/ f30 1 1861846"/>
                <a:gd name="f40" fmla="*/ f31 1 1861846"/>
                <a:gd name="f41" fmla="*/ f32 1 930923"/>
                <a:gd name="f42" fmla="*/ f33 1 930923"/>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861846" h="9309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2BA97"/>
            </a:solidFill>
            <a:ln w="15873" cap="flat">
              <a:solidFill>
                <a:srgbClr val="FFFFFF"/>
              </a:solidFill>
              <a:prstDash val="solid"/>
            </a:ln>
          </p:spPr>
          <p:txBody>
            <a:bodyPr vert="horz" wrap="square" lIns="72987" tIns="72987" rIns="72987" bIns="72987"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NZ" sz="1200" b="1" i="0" u="none" strike="noStrike" kern="1200" cap="none" spc="0" baseline="0">
                  <a:solidFill>
                    <a:srgbClr val="FFFFFF"/>
                  </a:solidFill>
                  <a:uFillTx/>
                  <a:latin typeface="Calibri"/>
                </a:rPr>
                <a:t>ETABS</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Revise Ks</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Run Model</a:t>
              </a:r>
              <a:br>
                <a:rPr lang="en-NZ" sz="1100" b="0" i="0" u="none" strike="noStrike" kern="1200" cap="none" spc="0" baseline="0">
                  <a:solidFill>
                    <a:srgbClr val="FFFFFF"/>
                  </a:solidFill>
                  <a:uFillTx/>
                  <a:latin typeface="Calibri"/>
                </a:rPr>
              </a:br>
              <a:r>
                <a:rPr lang="en-NZ" sz="1100" b="0" i="0" u="none" strike="noStrike" kern="1200" cap="none" spc="0" baseline="0">
                  <a:solidFill>
                    <a:srgbClr val="FFFFFF"/>
                  </a:solidFill>
                  <a:uFillTx/>
                  <a:latin typeface="Calibri"/>
                </a:rPr>
                <a:t>Read New Loads</a:t>
              </a:r>
            </a:p>
          </p:txBody>
        </p:sp>
        <p:sp>
          <p:nvSpPr>
            <p:cNvPr id="9" name="Freeform 8">
              <a:extLst>
                <a:ext uri="{FF2B5EF4-FFF2-40B4-BE49-F238E27FC236}">
                  <a16:creationId xmlns:a16="http://schemas.microsoft.com/office/drawing/2014/main" id="{2EB2CFA5-79DE-BA99-5B8A-156AA3A7C3BC}"/>
                </a:ext>
              </a:extLst>
            </p:cNvPr>
            <p:cNvSpPr/>
            <p:nvPr/>
          </p:nvSpPr>
          <p:spPr>
            <a:xfrm rot="18000008">
              <a:off x="7430499" y="3674877"/>
              <a:ext cx="972052" cy="325819"/>
            </a:xfrm>
            <a:custGeom>
              <a:avLst/>
              <a:gdLst>
                <a:gd name="f0" fmla="val 10800000"/>
                <a:gd name="f1" fmla="val 5400000"/>
                <a:gd name="f2" fmla="val 180"/>
                <a:gd name="f3" fmla="val w"/>
                <a:gd name="f4" fmla="val h"/>
                <a:gd name="f5" fmla="val 0"/>
                <a:gd name="f6" fmla="val 972056"/>
                <a:gd name="f7" fmla="val 325823"/>
                <a:gd name="f8" fmla="val 162912"/>
                <a:gd name="f9" fmla="val 65165"/>
                <a:gd name="f10" fmla="val 809145"/>
                <a:gd name="f11" fmla="val 260658"/>
                <a:gd name="f12" fmla="+- 0 0 -90"/>
                <a:gd name="f13" fmla="*/ f3 1 972056"/>
                <a:gd name="f14" fmla="*/ f4 1 325823"/>
                <a:gd name="f15" fmla="val f5"/>
                <a:gd name="f16" fmla="val f6"/>
                <a:gd name="f17" fmla="val f7"/>
                <a:gd name="f18" fmla="*/ f12 f0 1"/>
                <a:gd name="f19" fmla="+- f17 0 f15"/>
                <a:gd name="f20" fmla="+- f16 0 f15"/>
                <a:gd name="f21" fmla="*/ f18 1 f2"/>
                <a:gd name="f22" fmla="*/ f20 1 972056"/>
                <a:gd name="f23" fmla="*/ f19 1 325823"/>
                <a:gd name="f24" fmla="*/ 0 f20 1"/>
                <a:gd name="f25" fmla="*/ 162912 f19 1"/>
                <a:gd name="f26" fmla="*/ 162912 f20 1"/>
                <a:gd name="f27" fmla="*/ 0 f19 1"/>
                <a:gd name="f28" fmla="*/ 65165 f19 1"/>
                <a:gd name="f29" fmla="*/ 809145 f20 1"/>
                <a:gd name="f30" fmla="*/ 972056 f20 1"/>
                <a:gd name="f31" fmla="*/ 325823 f19 1"/>
                <a:gd name="f32" fmla="*/ 260658 f19 1"/>
                <a:gd name="f33" fmla="+- f21 0 f1"/>
                <a:gd name="f34" fmla="*/ f24 1 972056"/>
                <a:gd name="f35" fmla="*/ f25 1 325823"/>
                <a:gd name="f36" fmla="*/ f26 1 972056"/>
                <a:gd name="f37" fmla="*/ f27 1 325823"/>
                <a:gd name="f38" fmla="*/ f28 1 325823"/>
                <a:gd name="f39" fmla="*/ f29 1 972056"/>
                <a:gd name="f40" fmla="*/ f30 1 972056"/>
                <a:gd name="f41" fmla="*/ f31 1 325823"/>
                <a:gd name="f42" fmla="*/ f32 1 325823"/>
                <a:gd name="f43" fmla="*/ f15 1 f22"/>
                <a:gd name="f44" fmla="*/ f16 1 f22"/>
                <a:gd name="f45" fmla="*/ f15 1 f23"/>
                <a:gd name="f46" fmla="*/ f17 1 f23"/>
                <a:gd name="f47" fmla="*/ f34 1 f22"/>
                <a:gd name="f48" fmla="*/ f35 1 f23"/>
                <a:gd name="f49" fmla="*/ f36 1 f22"/>
                <a:gd name="f50" fmla="*/ f37 1 f23"/>
                <a:gd name="f51" fmla="*/ f38 1 f23"/>
                <a:gd name="f52" fmla="*/ f39 1 f22"/>
                <a:gd name="f53" fmla="*/ f40 1 f22"/>
                <a:gd name="f54" fmla="*/ f41 1 f23"/>
                <a:gd name="f55" fmla="*/ f42 1 f23"/>
                <a:gd name="f56" fmla="*/ f43 f13 1"/>
                <a:gd name="f57" fmla="*/ f44 f13 1"/>
                <a:gd name="f58" fmla="*/ f46 f14 1"/>
                <a:gd name="f59" fmla="*/ f45 f14 1"/>
                <a:gd name="f60" fmla="*/ f47 f13 1"/>
                <a:gd name="f61" fmla="*/ f48 f14 1"/>
                <a:gd name="f62" fmla="*/ f49 f13 1"/>
                <a:gd name="f63" fmla="*/ f50 f14 1"/>
                <a:gd name="f64" fmla="*/ f51 f14 1"/>
                <a:gd name="f65" fmla="*/ f52 f13 1"/>
                <a:gd name="f66" fmla="*/ f53 f13 1"/>
                <a:gd name="f67" fmla="*/ f54 f14 1"/>
                <a:gd name="f68" fmla="*/ f55 f14 1"/>
              </a:gdLst>
              <a:ahLst/>
              <a:cxnLst>
                <a:cxn ang="3cd4">
                  <a:pos x="hc" y="t"/>
                </a:cxn>
                <a:cxn ang="0">
                  <a:pos x="r" y="vc"/>
                </a:cxn>
                <a:cxn ang="cd4">
                  <a:pos x="hc" y="b"/>
                </a:cxn>
                <a:cxn ang="cd2">
                  <a:pos x="l" y="vc"/>
                </a:cxn>
                <a:cxn ang="f33">
                  <a:pos x="f60" y="f61"/>
                </a:cxn>
                <a:cxn ang="f33">
                  <a:pos x="f62" y="f63"/>
                </a:cxn>
                <a:cxn ang="f33">
                  <a:pos x="f62" y="f64"/>
                </a:cxn>
                <a:cxn ang="f33">
                  <a:pos x="f65" y="f64"/>
                </a:cxn>
                <a:cxn ang="f33">
                  <a:pos x="f65" y="f63"/>
                </a:cxn>
                <a:cxn ang="f33">
                  <a:pos x="f66" y="f61"/>
                </a:cxn>
                <a:cxn ang="f33">
                  <a:pos x="f65" y="f67"/>
                </a:cxn>
                <a:cxn ang="f33">
                  <a:pos x="f65" y="f68"/>
                </a:cxn>
                <a:cxn ang="f33">
                  <a:pos x="f62" y="f68"/>
                </a:cxn>
                <a:cxn ang="f33">
                  <a:pos x="f62" y="f67"/>
                </a:cxn>
                <a:cxn ang="f33">
                  <a:pos x="f60" y="f61"/>
                </a:cxn>
              </a:cxnLst>
              <a:rect l="f56" t="f59" r="f57" b="f58"/>
              <a:pathLst>
                <a:path w="972056" h="325823">
                  <a:moveTo>
                    <a:pt x="f5" y="f8"/>
                  </a:moveTo>
                  <a:lnTo>
                    <a:pt x="f8" y="f5"/>
                  </a:lnTo>
                  <a:lnTo>
                    <a:pt x="f8" y="f9"/>
                  </a:lnTo>
                  <a:lnTo>
                    <a:pt x="f10" y="f9"/>
                  </a:lnTo>
                  <a:lnTo>
                    <a:pt x="f10" y="f5"/>
                  </a:lnTo>
                  <a:lnTo>
                    <a:pt x="f6" y="f8"/>
                  </a:lnTo>
                  <a:lnTo>
                    <a:pt x="f10" y="f7"/>
                  </a:lnTo>
                  <a:lnTo>
                    <a:pt x="f10" y="f11"/>
                  </a:lnTo>
                  <a:lnTo>
                    <a:pt x="f8" y="f11"/>
                  </a:lnTo>
                  <a:lnTo>
                    <a:pt x="f8" y="f7"/>
                  </a:lnTo>
                  <a:lnTo>
                    <a:pt x="f5" y="f8"/>
                  </a:lnTo>
                  <a:close/>
                </a:path>
              </a:pathLst>
            </a:custGeom>
            <a:solidFill>
              <a:srgbClr val="42BA97"/>
            </a:solidFill>
            <a:ln cap="flat">
              <a:noFill/>
              <a:prstDash val="solid"/>
            </a:ln>
          </p:spPr>
          <p:txBody>
            <a:bodyPr vert="horz" wrap="square" lIns="97749" tIns="65160" rIns="97749" bIns="65169"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NZ" sz="900" b="0" i="0" u="none" strike="noStrike" kern="1200" cap="none" spc="0" baseline="0">
                <a:solidFill>
                  <a:srgbClr val="FFFFFF"/>
                </a:solidFill>
                <a:uFillTx/>
                <a:latin typeface="Calibri"/>
              </a:endParaRPr>
            </a:p>
          </p:txBody>
        </p:sp>
      </p:grpSp>
      <p:sp>
        <p:nvSpPr>
          <p:cNvPr id="10" name="TextBox 7">
            <a:extLst>
              <a:ext uri="{FF2B5EF4-FFF2-40B4-BE49-F238E27FC236}">
                <a16:creationId xmlns:a16="http://schemas.microsoft.com/office/drawing/2014/main" id="{F96BA3C1-2C27-B70F-43C5-F885901C1645}"/>
              </a:ext>
            </a:extLst>
          </p:cNvPr>
          <p:cNvSpPr txBox="1"/>
          <p:nvPr/>
        </p:nvSpPr>
        <p:spPr>
          <a:xfrm>
            <a:off x="738551" y="1995851"/>
            <a:ext cx="5237280" cy="3693316"/>
          </a:xfrm>
          <a:prstGeom prst="rect">
            <a:avLst/>
          </a:prstGeom>
          <a:noFill/>
          <a:ln cap="flat">
            <a:noFill/>
          </a:ln>
        </p:spPr>
        <p:txBody>
          <a:bodyPr vert="horz" wrap="square" lIns="91440" tIns="45720" rIns="91440" bIns="45720" anchor="t" anchorCtr="0" compatLnSpc="1">
            <a:spAutoFit/>
          </a:bodyPr>
          <a:lstStyle/>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Dividing Foundation to small sub-areas in ETABS</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Transferring whole or part of structure to ABAQUS (without loads) and put it on Soil</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Specifying initial Ks to each sub-areas in ETABS</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Running ETABS model and extracting columns and walls reactions on foundation</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Applying extracted forces from ETABS to ABAQUS</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Running ABAQUS model and extracting average soil pressure and settlement in each sub-areas and calculating their equivalent Ks</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Revising calculated Ks in each sub-area in ETABS</a:t>
            </a:r>
          </a:p>
          <a:p>
            <a:pPr marL="342900" marR="0" lvl="0" indent="-342900" algn="l" defTabSz="4572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NZ" sz="1800" b="0" i="0" u="none" strike="noStrike" kern="1200" cap="none" spc="0" baseline="0">
                <a:solidFill>
                  <a:srgbClr val="000000"/>
                </a:solidFill>
                <a:uFillTx/>
                <a:latin typeface="Calibri"/>
              </a:rPr>
              <a:t>Continue 4 to 7 until convergence of results</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NZ" sz="1800" b="0" i="0" u="none" strike="noStrike" kern="1200" cap="none" spc="0" baseline="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2215</TotalTime>
  <Words>1202</Words>
  <Application>Microsoft Macintosh PowerPoint</Application>
  <PresentationFormat>Widescreen</PresentationFormat>
  <Paragraphs>107</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Arial</vt:lpstr>
      <vt:lpstr>Calibri</vt:lpstr>
      <vt:lpstr>Aptos</vt:lpstr>
      <vt:lpstr>Retrospect</vt:lpstr>
      <vt:lpstr>Soil-Structure Interaction (SSI) Analysis</vt:lpstr>
      <vt:lpstr>Why SSI?</vt:lpstr>
      <vt:lpstr>Different SSI Analysis</vt:lpstr>
      <vt:lpstr>Limitations </vt:lpstr>
      <vt:lpstr>How Solved?</vt:lpstr>
      <vt:lpstr>ETABS to ABAQUS Converter</vt:lpstr>
      <vt:lpstr>Free-field boundary condition</vt:lpstr>
      <vt:lpstr>Process-Time History Analysis</vt:lpstr>
      <vt:lpstr>Process-Pseudo Static Analysis</vt:lpstr>
      <vt:lpstr>Case Study-Sanctum Apartment</vt:lpstr>
      <vt:lpstr>Case Study-Garrett Street</vt:lpstr>
      <vt:lpstr>Case Study-MK House</vt:lpstr>
      <vt:lpstr>Case Study-Waste Water Treatment plant</vt:lpstr>
      <vt:lpstr>Future Directions: Modelling Liquefaction in SSI Analysis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Soil-Structure Interaction (SSI) Analysis</dc:title>
  <dc:subject/>
  <dc:creator>Mohamad Kamali</dc:creator>
  <cp:keywords/>
  <dc:description/>
  <cp:lastModifiedBy>Allison Gibson</cp:lastModifiedBy>
  <cp:revision>24</cp:revision>
  <dcterms:created xsi:type="dcterms:W3CDTF">2024-03-25T22:52:10Z</dcterms:created>
  <dcterms:modified xsi:type="dcterms:W3CDTF">2026-01-27T01:45:22Z</dcterms:modified>
  <cp:category/>
</cp:coreProperties>
</file>