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C50D9EF-EB9A-426E-9D33-F29D22AD4513}">
  <a:tblStyle styleId="{AC50D9EF-EB9A-426E-9D33-F29D22AD4513}"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24" Type="http://schemas.openxmlformats.org/officeDocument/2006/relationships/slide" Target="slides/slide18.xml"/><Relationship Id="rId12" Type="http://schemas.openxmlformats.org/officeDocument/2006/relationships/slide" Target="slides/slide6.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GB"/>
              <a:t>Welcome, and thanks for joining today’s timekeeping training for government contracts.</a:t>
            </a:r>
            <a:endParaRPr/>
          </a:p>
          <a:p>
            <a:pPr indent="0" lvl="0" marL="0" rtl="0" algn="l">
              <a:lnSpc>
                <a:spcPct val="115000"/>
              </a:lnSpc>
              <a:spcBef>
                <a:spcPts val="1200"/>
              </a:spcBef>
              <a:spcAft>
                <a:spcPts val="0"/>
              </a:spcAft>
              <a:buNone/>
            </a:pPr>
            <a:r>
              <a:rPr lang="en-GB"/>
              <a:t>Today we’re going to walk through timekeeping for government contract work, what’s expected, why it matters, and how to make sure your timesheets are always accurate and compliant.</a:t>
            </a:r>
            <a:endParaRPr/>
          </a:p>
          <a:p>
            <a:pPr indent="0" lvl="0" marL="0" rtl="0" algn="l">
              <a:lnSpc>
                <a:spcPct val="115000"/>
              </a:lnSpc>
              <a:spcBef>
                <a:spcPts val="1200"/>
              </a:spcBef>
              <a:spcAft>
                <a:spcPts val="0"/>
              </a:spcAft>
              <a:buNone/>
            </a:pPr>
            <a:r>
              <a:rPr lang="en-GB"/>
              <a:t>This isn’t just an internal rule. It’s part of the legal requirements tied to government funding, so getting this right is really important.</a:t>
            </a:r>
            <a:endParaRPr/>
          </a:p>
          <a:p>
            <a:pPr indent="0" lvl="0" marL="0" rtl="0" algn="l">
              <a:lnSpc>
                <a:spcPct val="115000"/>
              </a:lnSpc>
              <a:spcBef>
                <a:spcPts val="1200"/>
              </a:spcBef>
              <a:spcAft>
                <a:spcPts val="0"/>
              </a:spcAft>
              <a:buClr>
                <a:schemeClr val="dk1"/>
              </a:buClr>
              <a:buSzPts val="1100"/>
              <a:buFont typeface="Arial"/>
              <a:buNone/>
            </a:pPr>
            <a:r>
              <a:t/>
            </a:r>
            <a:endParaRPr/>
          </a:p>
          <a:p>
            <a:pPr indent="0" lvl="0" marL="0" rtl="0" algn="l">
              <a:spcBef>
                <a:spcPts val="120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c8958f0a6b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c8958f0a6b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One of the biggest compliance risks is waiting until Friday to remember the week.</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Time must be entered as you work, not guessed or rehashed later. No entering future time in advance either, even if your schedule is fairly predictable.</a:t>
            </a:r>
            <a:endParaRPr>
              <a:solidFill>
                <a:schemeClr val="dk1"/>
              </a:solidFill>
            </a:endParaRPr>
          </a:p>
          <a:p>
            <a:pPr indent="0" lvl="0" marL="0" rtl="0" algn="l">
              <a:lnSpc>
                <a:spcPct val="115000"/>
              </a:lnSpc>
              <a:spcBef>
                <a:spcPts val="1200"/>
              </a:spcBef>
              <a:spcAft>
                <a:spcPts val="0"/>
              </a:spcAft>
              <a:buNone/>
            </a:pPr>
            <a:r>
              <a:rPr lang="en-GB">
                <a:solidFill>
                  <a:schemeClr val="dk1"/>
                </a:solidFill>
              </a:rPr>
              <a:t>Even days off and overtime have to be recorded accurately.</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The rule is simple: record what actually happened, when it happened.</a:t>
            </a:r>
            <a:endParaRPr>
              <a:solidFill>
                <a:schemeClr val="dk1"/>
              </a:solidFill>
            </a:endParaRPr>
          </a:p>
          <a:p>
            <a:pPr indent="0" lvl="0" marL="0" rtl="0" algn="l">
              <a:spcBef>
                <a:spcPts val="120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c8958f0a6b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c8958f0a6b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GB"/>
              <a:t>When you’re working directly on a contract, use the project’s direct code. If the work is broader, use the correct indirect code.</a:t>
            </a:r>
            <a:endParaRPr/>
          </a:p>
          <a:p>
            <a:pPr indent="0" lvl="0" marL="0" rtl="0" algn="l">
              <a:lnSpc>
                <a:spcPct val="115000"/>
              </a:lnSpc>
              <a:spcBef>
                <a:spcPts val="1200"/>
              </a:spcBef>
              <a:spcAft>
                <a:spcPts val="0"/>
              </a:spcAft>
              <a:buClr>
                <a:schemeClr val="dk1"/>
              </a:buClr>
              <a:buSzPts val="1100"/>
              <a:buFont typeface="Arial"/>
              <a:buNone/>
            </a:pPr>
            <a:r>
              <a:rPr lang="en-GB"/>
              <a:t>We will provide a predefined list of relevant codes that you can use. Please don’t guess the code if you’re unsure. Even one wrong selection can cause big problems later down the line.</a:t>
            </a:r>
            <a:endParaRPr/>
          </a:p>
          <a:p>
            <a:pPr indent="0" lvl="0" marL="0" rtl="0" algn="l">
              <a:spcBef>
                <a:spcPts val="120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c8958f0a6b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c8958f0a6b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Here are some examples of the codes we use for different work types. On this slide we have direct time examples. As you can see, they’re linked to specific contracted deliverables.</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c8958f0a6b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3c8958f0a6b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And here are examples of indirect work codes. They’re a little more generic than direct codes because they’re used across the whole organization, not just within government contracts.</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c8958f0a6b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c8958f0a6b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GB"/>
              <a:t>Once your timesheet is complete, it needs to be submitted by the deadline.</a:t>
            </a:r>
            <a:endParaRPr/>
          </a:p>
          <a:p>
            <a:pPr indent="0" lvl="0" marL="0" rtl="0" algn="l">
              <a:lnSpc>
                <a:spcPct val="115000"/>
              </a:lnSpc>
              <a:spcBef>
                <a:spcPts val="1200"/>
              </a:spcBef>
              <a:spcAft>
                <a:spcPts val="0"/>
              </a:spcAft>
              <a:buClr>
                <a:schemeClr val="dk1"/>
              </a:buClr>
              <a:buSzPts val="1100"/>
              <a:buFont typeface="Arial"/>
              <a:buNone/>
            </a:pPr>
            <a:r>
              <a:rPr lang="en-GB"/>
              <a:t>Supervisors review for accuracy, reasonable hours, and correct coding.</a:t>
            </a:r>
            <a:br>
              <a:rPr lang="en-GB"/>
            </a:br>
            <a:r>
              <a:rPr lang="en-GB"/>
              <a:t>If something looks off, they’ll send it back for correction.</a:t>
            </a:r>
            <a:endParaRPr/>
          </a:p>
          <a:p>
            <a:pPr indent="0" lvl="0" marL="0" rtl="0" algn="l">
              <a:lnSpc>
                <a:spcPct val="115000"/>
              </a:lnSpc>
              <a:spcBef>
                <a:spcPts val="1200"/>
              </a:spcBef>
              <a:spcAft>
                <a:spcPts val="0"/>
              </a:spcAft>
              <a:buClr>
                <a:schemeClr val="dk1"/>
              </a:buClr>
              <a:buSzPts val="1100"/>
              <a:buFont typeface="Arial"/>
              <a:buNone/>
            </a:pPr>
            <a:r>
              <a:rPr lang="en-GB"/>
              <a:t>After approval, it becomes the official record unless a documented correction is needed later.</a:t>
            </a:r>
            <a:endParaRPr/>
          </a:p>
          <a:p>
            <a:pPr indent="0" lvl="0" marL="0" rtl="0" algn="l">
              <a:spcBef>
                <a:spcPts val="1200"/>
              </a:spcBef>
              <a:spcAft>
                <a:spcPts val="0"/>
              </a:spcAft>
              <a:buNone/>
            </a:pPr>
            <a:r>
              <a:t/>
            </a:r>
            <a:endParaRPr b="1"/>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c8958f0a6b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c8958f0a6b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GB"/>
              <a:t>Mistakes happen, and we expect them to happen here and there. This is not the issue.</a:t>
            </a:r>
            <a:endParaRPr/>
          </a:p>
          <a:p>
            <a:pPr indent="0" lvl="0" marL="0" rtl="0" algn="l">
              <a:lnSpc>
                <a:spcPct val="115000"/>
              </a:lnSpc>
              <a:spcBef>
                <a:spcPts val="1200"/>
              </a:spcBef>
              <a:spcAft>
                <a:spcPts val="0"/>
              </a:spcAft>
              <a:buClr>
                <a:schemeClr val="dk1"/>
              </a:buClr>
              <a:buSzPts val="1100"/>
              <a:buFont typeface="Arial"/>
              <a:buNone/>
            </a:pPr>
            <a:r>
              <a:rPr lang="en-GB"/>
              <a:t>The issue is leaving them unfixed and failing to correct them. Moreover, they have to be fixed the right way.</a:t>
            </a:r>
            <a:endParaRPr/>
          </a:p>
          <a:p>
            <a:pPr indent="0" lvl="0" marL="0" rtl="0" algn="l">
              <a:lnSpc>
                <a:spcPct val="115000"/>
              </a:lnSpc>
              <a:spcBef>
                <a:spcPts val="1200"/>
              </a:spcBef>
              <a:spcAft>
                <a:spcPts val="0"/>
              </a:spcAft>
              <a:buNone/>
            </a:pPr>
            <a:r>
              <a:rPr lang="en-GB"/>
              <a:t>There’s a very specific </a:t>
            </a:r>
            <a:r>
              <a:rPr lang="en-GB"/>
              <a:t>procedure</a:t>
            </a:r>
            <a:r>
              <a:rPr lang="en-GB"/>
              <a:t> to follow: corrections must be documented, explained, timestamped, and approved.</a:t>
            </a:r>
            <a:endParaRPr/>
          </a:p>
          <a:p>
            <a:pPr indent="0" lvl="0" marL="0" rtl="0" algn="l">
              <a:lnSpc>
                <a:spcPct val="115000"/>
              </a:lnSpc>
              <a:spcBef>
                <a:spcPts val="1200"/>
              </a:spcBef>
              <a:spcAft>
                <a:spcPts val="0"/>
              </a:spcAft>
              <a:buClr>
                <a:schemeClr val="dk1"/>
              </a:buClr>
              <a:buSzPts val="1100"/>
              <a:buFont typeface="Arial"/>
              <a:buNone/>
            </a:pPr>
            <a:r>
              <a:rPr lang="en-GB"/>
              <a:t>Nothing should disappear without a trace, so never delete an original entry without explaining why. Transparency is what keeps our records defensible if we end up facing an audit.</a:t>
            </a:r>
            <a:endParaRPr/>
          </a:p>
          <a:p>
            <a:pPr indent="0" lvl="0" marL="0" rtl="0" algn="l">
              <a:spcBef>
                <a:spcPts val="120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c8958f0a6b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c8958f0a6b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Our organization cannot afford to tolerate any type of timesheet falsification. To do so could mean the end of business for us.</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If you suspect or observe falsified time, pressure to miscode, or someone entering time for others, there are clear contacts to report that.</a:t>
            </a:r>
            <a:endParaRPr/>
          </a:p>
          <a:p>
            <a:pPr indent="0" lvl="0" marL="0" rtl="0" algn="l">
              <a:spcBef>
                <a:spcPts val="0"/>
              </a:spcBef>
              <a:spcAft>
                <a:spcPts val="0"/>
              </a:spcAft>
              <a:buNone/>
            </a:pPr>
            <a:r>
              <a:t/>
            </a:r>
            <a:endParaRPr/>
          </a:p>
          <a:p>
            <a:pPr indent="0" lvl="0" marL="0" rtl="0" algn="l">
              <a:spcBef>
                <a:spcPts val="0"/>
              </a:spcBef>
              <a:spcAft>
                <a:spcPts val="0"/>
              </a:spcAft>
              <a:buNone/>
            </a:pPr>
            <a:r>
              <a:rPr lang="en-GB"/>
              <a:t>Please refer any concerns to [staff member]. General questions can be directed to [staff member].</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c8958f0a6b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c8958f0a6b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GB"/>
              <a:t>If you remember nothing else, remember this:</a:t>
            </a:r>
            <a:endParaRPr/>
          </a:p>
          <a:p>
            <a:pPr indent="-298450" lvl="0" marL="457200" rtl="0" algn="l">
              <a:lnSpc>
                <a:spcPct val="115000"/>
              </a:lnSpc>
              <a:spcBef>
                <a:spcPts val="1200"/>
              </a:spcBef>
              <a:spcAft>
                <a:spcPts val="0"/>
              </a:spcAft>
              <a:buSzPts val="1100"/>
              <a:buChar char="●"/>
            </a:pPr>
            <a:r>
              <a:rPr lang="en-GB"/>
              <a:t>Enter time daily</a:t>
            </a:r>
            <a:endParaRPr/>
          </a:p>
          <a:p>
            <a:pPr indent="-298450" lvl="0" marL="457200" rtl="0" algn="l">
              <a:lnSpc>
                <a:spcPct val="115000"/>
              </a:lnSpc>
              <a:spcBef>
                <a:spcPts val="0"/>
              </a:spcBef>
              <a:spcAft>
                <a:spcPts val="0"/>
              </a:spcAft>
              <a:buSzPts val="1100"/>
              <a:buChar char="●"/>
            </a:pPr>
            <a:r>
              <a:rPr lang="en-GB"/>
              <a:t>Use the right codes</a:t>
            </a:r>
            <a:endParaRPr/>
          </a:p>
          <a:p>
            <a:pPr indent="-298450" lvl="0" marL="457200" rtl="0" algn="l">
              <a:lnSpc>
                <a:spcPct val="115000"/>
              </a:lnSpc>
              <a:spcBef>
                <a:spcPts val="0"/>
              </a:spcBef>
              <a:spcAft>
                <a:spcPts val="0"/>
              </a:spcAft>
              <a:buSzPts val="1100"/>
              <a:buChar char="●"/>
            </a:pPr>
            <a:r>
              <a:rPr lang="en-GB"/>
              <a:t>Be honest and accurate</a:t>
            </a:r>
            <a:endParaRPr/>
          </a:p>
          <a:p>
            <a:pPr indent="-298450" lvl="0" marL="457200" rtl="0" algn="l">
              <a:lnSpc>
                <a:spcPct val="115000"/>
              </a:lnSpc>
              <a:spcBef>
                <a:spcPts val="0"/>
              </a:spcBef>
              <a:spcAft>
                <a:spcPts val="0"/>
              </a:spcAft>
              <a:buSzPts val="1100"/>
              <a:buChar char="●"/>
            </a:pPr>
            <a:r>
              <a:rPr lang="en-GB"/>
              <a:t>And ask questions when unsure</a:t>
            </a:r>
            <a:endParaRPr/>
          </a:p>
          <a:p>
            <a:pPr indent="0" lvl="0" marL="0" rtl="0" algn="l">
              <a:lnSpc>
                <a:spcPct val="115000"/>
              </a:lnSpc>
              <a:spcBef>
                <a:spcPts val="1200"/>
              </a:spcBef>
              <a:spcAft>
                <a:spcPts val="0"/>
              </a:spcAft>
              <a:buClr>
                <a:schemeClr val="dk1"/>
              </a:buClr>
              <a:buSzPts val="1100"/>
              <a:buFont typeface="Arial"/>
              <a:buNone/>
            </a:pPr>
            <a:r>
              <a:rPr lang="en-GB"/>
              <a:t>Do those four things, and you’ll be contributing toward keeping the organization compliant and ensuring our government contracts aren’t compromised</a:t>
            </a:r>
            <a:endParaRPr/>
          </a:p>
          <a:p>
            <a:pPr indent="0" lvl="0" marL="0" rtl="0" algn="l">
              <a:spcBef>
                <a:spcPts val="120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c8958f0a6b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c8958f0a6b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c8958f0a6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c8958f0a6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GB"/>
              <a:t>By the end of this session, you should feel confident about a few key things:</a:t>
            </a:r>
            <a:endParaRPr/>
          </a:p>
          <a:p>
            <a:pPr indent="-298450" lvl="0" marL="457200" rtl="0" algn="l">
              <a:lnSpc>
                <a:spcPct val="115000"/>
              </a:lnSpc>
              <a:spcBef>
                <a:spcPts val="1200"/>
              </a:spcBef>
              <a:spcAft>
                <a:spcPts val="0"/>
              </a:spcAft>
              <a:buSzPts val="1100"/>
              <a:buChar char="●"/>
            </a:pPr>
            <a:r>
              <a:rPr lang="en-GB"/>
              <a:t>What your personal responsibilities are when recording time,</a:t>
            </a:r>
            <a:endParaRPr/>
          </a:p>
          <a:p>
            <a:pPr indent="-298450" lvl="0" marL="457200" rtl="0" algn="l">
              <a:lnSpc>
                <a:spcPct val="115000"/>
              </a:lnSpc>
              <a:spcBef>
                <a:spcPts val="0"/>
              </a:spcBef>
              <a:spcAft>
                <a:spcPts val="0"/>
              </a:spcAft>
              <a:buSzPts val="1100"/>
              <a:buChar char="●"/>
            </a:pPr>
            <a:r>
              <a:rPr lang="en-GB"/>
              <a:t>How to tell the difference between direct and indirect work,</a:t>
            </a:r>
            <a:endParaRPr/>
          </a:p>
          <a:p>
            <a:pPr indent="-298450" lvl="0" marL="457200" rtl="0" algn="l">
              <a:lnSpc>
                <a:spcPct val="115000"/>
              </a:lnSpc>
              <a:spcBef>
                <a:spcPts val="0"/>
              </a:spcBef>
              <a:spcAft>
                <a:spcPts val="0"/>
              </a:spcAft>
              <a:buSzPts val="1100"/>
              <a:buChar char="●"/>
            </a:pPr>
            <a:r>
              <a:rPr lang="en-GB"/>
              <a:t>How to enter time correctly and what to do if you make a mistake</a:t>
            </a:r>
            <a:endParaRPr/>
          </a:p>
          <a:p>
            <a:pPr indent="-298450" lvl="0" marL="457200" rtl="0" algn="l">
              <a:lnSpc>
                <a:spcPct val="115000"/>
              </a:lnSpc>
              <a:spcBef>
                <a:spcPts val="0"/>
              </a:spcBef>
              <a:spcAft>
                <a:spcPts val="0"/>
              </a:spcAft>
              <a:buSzPts val="1100"/>
              <a:buChar char="●"/>
            </a:pPr>
            <a:r>
              <a:rPr lang="en-GB"/>
              <a:t>And, what kinds of actions are considered non-compliant.</a:t>
            </a:r>
            <a:endParaRPr/>
          </a:p>
          <a:p>
            <a:pPr indent="0" lvl="0" marL="0" rtl="0" algn="l">
              <a:lnSpc>
                <a:spcPct val="115000"/>
              </a:lnSpc>
              <a:spcBef>
                <a:spcPts val="1200"/>
              </a:spcBef>
              <a:spcAft>
                <a:spcPts val="0"/>
              </a:spcAft>
              <a:buNone/>
            </a:pPr>
            <a:r>
              <a:rPr lang="en-GB"/>
              <a:t>The goal isn’t to make this complicated. The point is to make sure everyone knows how to keep clean, accurate, audit-ready timesheets without stress</a:t>
            </a:r>
            <a:endParaRPr/>
          </a:p>
          <a:p>
            <a:pPr indent="0" lvl="0" marL="0" rtl="0" algn="l">
              <a:lnSpc>
                <a:spcPct val="115000"/>
              </a:lnSpc>
              <a:spcBef>
                <a:spcPts val="1200"/>
              </a:spcBef>
              <a:spcAft>
                <a:spcPts val="0"/>
              </a:spcAft>
              <a:buClr>
                <a:schemeClr val="dk1"/>
              </a:buClr>
              <a:buSzPts val="1100"/>
              <a:buFont typeface="Arial"/>
              <a:buNone/>
            </a:pPr>
            <a:r>
              <a:t/>
            </a:r>
            <a:endParaRPr/>
          </a:p>
          <a:p>
            <a:pPr indent="0" lvl="0" marL="0" rtl="0" algn="l">
              <a:spcBef>
                <a:spcPts val="120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c86ed6147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c86ed6147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GB">
                <a:solidFill>
                  <a:schemeClr val="dk1"/>
                </a:solidFill>
              </a:rPr>
              <a:t>Labor is usually the largest cost on government contracts. So the government relies heavily on our time records to make sure they’re paying the correct amount.</a:t>
            </a:r>
            <a:endParaRPr>
              <a:solidFill>
                <a:schemeClr val="dk1"/>
              </a:solidFill>
            </a:endParaRPr>
          </a:p>
          <a:p>
            <a:pPr indent="0" lvl="0" marL="0" rtl="0" algn="l">
              <a:lnSpc>
                <a:spcPct val="115000"/>
              </a:lnSpc>
              <a:spcBef>
                <a:spcPts val="1200"/>
              </a:spcBef>
              <a:spcAft>
                <a:spcPts val="0"/>
              </a:spcAft>
              <a:buNone/>
            </a:pPr>
            <a:r>
              <a:rPr lang="en-GB">
                <a:solidFill>
                  <a:schemeClr val="dk1"/>
                </a:solidFill>
              </a:rPr>
              <a:t>If timesheets are wrong, that can lead to audits, penalties, or even losing future contract work.</a:t>
            </a:r>
            <a:endParaRPr>
              <a:solidFill>
                <a:schemeClr val="dk1"/>
              </a:solidFill>
            </a:endParaRPr>
          </a:p>
          <a:p>
            <a:pPr indent="0" lvl="0" marL="0" rtl="0" algn="l">
              <a:lnSpc>
                <a:spcPct val="115000"/>
              </a:lnSpc>
              <a:spcBef>
                <a:spcPts val="1200"/>
              </a:spcBef>
              <a:spcAft>
                <a:spcPts val="0"/>
              </a:spcAft>
              <a:buNone/>
            </a:pPr>
            <a:r>
              <a:rPr lang="en-GB">
                <a:solidFill>
                  <a:schemeClr val="dk1"/>
                </a:solidFill>
              </a:rPr>
              <a:t>On the flip side, accurate timekeeping protects both you and the company.</a:t>
            </a:r>
            <a:endParaRPr>
              <a:solidFill>
                <a:schemeClr val="dk1"/>
              </a:solidFill>
            </a:endParaRPr>
          </a:p>
          <a:p>
            <a:pPr indent="0" lvl="0" marL="0" rtl="0" algn="l">
              <a:lnSpc>
                <a:spcPct val="115000"/>
              </a:lnSpc>
              <a:spcBef>
                <a:spcPts val="1200"/>
              </a:spcBef>
              <a:spcAft>
                <a:spcPts val="0"/>
              </a:spcAft>
              <a:buNone/>
            </a:pPr>
            <a:r>
              <a:rPr lang="en-GB">
                <a:solidFill>
                  <a:schemeClr val="dk1"/>
                </a:solidFill>
              </a:rPr>
              <a:t>So this process is much more than administrative paperwork. It’s something that </a:t>
            </a:r>
            <a:r>
              <a:rPr lang="en-GB"/>
              <a:t>is legally required by the government, not just for audit evidence, but also for accurate charging.</a:t>
            </a:r>
            <a:endParaRPr/>
          </a:p>
          <a:p>
            <a:pPr indent="0" lvl="0" marL="0" rtl="0" algn="l">
              <a:lnSpc>
                <a:spcPct val="115000"/>
              </a:lnSpc>
              <a:spcBef>
                <a:spcPts val="1200"/>
              </a:spcBef>
              <a:spcAft>
                <a:spcPts val="0"/>
              </a:spcAft>
              <a:buNone/>
            </a:pPr>
            <a:r>
              <a:rPr lang="en-GB"/>
              <a:t>This makes the timesheet a crucial legal record that protects both you and the organization.</a:t>
            </a:r>
            <a:endParaRPr/>
          </a:p>
          <a:p>
            <a:pPr indent="0" lvl="0" marL="0" rtl="0" algn="l">
              <a:spcBef>
                <a:spcPts val="120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c86ed6147b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c86ed6147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GB">
                <a:solidFill>
                  <a:schemeClr val="dk1"/>
                </a:solidFill>
              </a:rPr>
              <a:t>What does all of this mean for you day to day?</a:t>
            </a:r>
            <a:endParaRPr>
              <a:solidFill>
                <a:schemeClr val="dk1"/>
              </a:solidFill>
            </a:endParaRPr>
          </a:p>
          <a:p>
            <a:pPr indent="0" lvl="0" marL="0" rtl="0" algn="l">
              <a:lnSpc>
                <a:spcPct val="115000"/>
              </a:lnSpc>
              <a:spcBef>
                <a:spcPts val="1200"/>
              </a:spcBef>
              <a:spcAft>
                <a:spcPts val="0"/>
              </a:spcAft>
              <a:buNone/>
            </a:pPr>
            <a:r>
              <a:rPr lang="en-GB">
                <a:solidFill>
                  <a:schemeClr val="dk1"/>
                </a:solidFill>
              </a:rPr>
              <a:t>Well, you’re responsible for recording your time on a daily basis, making sure it’s tied to the right project or task, and using the correct charge codes.</a:t>
            </a:r>
            <a:endParaRPr>
              <a:solidFill>
                <a:schemeClr val="dk1"/>
              </a:solidFill>
            </a:endParaRPr>
          </a:p>
          <a:p>
            <a:pPr indent="0" lvl="0" marL="0" rtl="0" algn="l">
              <a:lnSpc>
                <a:spcPct val="115000"/>
              </a:lnSpc>
              <a:spcBef>
                <a:spcPts val="1200"/>
              </a:spcBef>
              <a:spcAft>
                <a:spcPts val="0"/>
              </a:spcAft>
              <a:buNone/>
            </a:pPr>
            <a:r>
              <a:rPr lang="en-GB">
                <a:solidFill>
                  <a:schemeClr val="dk1"/>
                </a:solidFill>
              </a:rPr>
              <a:t>Your entries should reflect the actual work you performed, including overtime and time off, and they need to be submitted on time.</a:t>
            </a:r>
            <a:endParaRPr>
              <a:solidFill>
                <a:schemeClr val="dk1"/>
              </a:solidFill>
            </a:endParaRPr>
          </a:p>
          <a:p>
            <a:pPr indent="0" lvl="0" marL="0" rtl="0" algn="l">
              <a:lnSpc>
                <a:spcPct val="115000"/>
              </a:lnSpc>
              <a:spcBef>
                <a:spcPts val="1200"/>
              </a:spcBef>
              <a:spcAft>
                <a:spcPts val="0"/>
              </a:spcAft>
              <a:buNone/>
            </a:pPr>
            <a:r>
              <a:rPr lang="en-GB">
                <a:solidFill>
                  <a:schemeClr val="dk1"/>
                </a:solidFill>
              </a:rPr>
              <a:t>Essentially, your timesheet should always tell the honest story of how you spent your work hours and it should be clear to anyone that reviews it.</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a:solidFill>
                <a:schemeClr val="dk1"/>
              </a:solidFill>
            </a:endParaRPr>
          </a:p>
          <a:p>
            <a:pPr indent="0" lvl="0" marL="0" rtl="0" algn="l">
              <a:spcBef>
                <a:spcPts val="120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c8958f0a6b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c8958f0a6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These rules are critical for compliance and are the ones auditors care about most, so you have to make sure you follow them.</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Time must be entered daily as work occurs, not reconstructed later.</a:t>
            </a:r>
            <a:br>
              <a:rPr lang="en-GB">
                <a:solidFill>
                  <a:schemeClr val="dk1"/>
                </a:solidFill>
              </a:rPr>
            </a:br>
            <a:r>
              <a:rPr lang="en-GB">
                <a:solidFill>
                  <a:schemeClr val="dk1"/>
                </a:solidFill>
              </a:rPr>
              <a:t>You must never prefill time for hours not yet worked or charge time to a project you didn’t actually work on.</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Employees cannot enter or adjust time for someone else, and time entries cannot be deleted without explanation.</a:t>
            </a:r>
            <a:endParaRPr>
              <a:solidFill>
                <a:schemeClr val="dk1"/>
              </a:solidFill>
            </a:endParaRPr>
          </a:p>
          <a:p>
            <a:pPr indent="0" lvl="0" marL="0" rtl="0" algn="l">
              <a:lnSpc>
                <a:spcPct val="115000"/>
              </a:lnSpc>
              <a:spcBef>
                <a:spcPts val="1200"/>
              </a:spcBef>
              <a:spcAft>
                <a:spcPts val="0"/>
              </a:spcAft>
              <a:buNone/>
            </a:pPr>
            <a:r>
              <a:rPr lang="en-GB">
                <a:solidFill>
                  <a:schemeClr val="dk1"/>
                </a:solidFill>
              </a:rPr>
              <a:t>All corrections must follow the official process, and falsifying time is strictly prohibited since it  may carry serious disciplinary or legal consequences.</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Basically, you must only ever complete your own timesheet and the information on it must be current and correct. If in doubt, ask. It’s better to query something rather than risk getting it wrong.</a:t>
            </a:r>
            <a:endParaRPr>
              <a:solidFill>
                <a:schemeClr val="dk1"/>
              </a:solidFill>
            </a:endParaRPr>
          </a:p>
          <a:p>
            <a:pPr indent="0" lvl="0" marL="0" rtl="0" algn="l">
              <a:spcBef>
                <a:spcPts val="120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c8958f0a6b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c8958f0a6b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GB">
                <a:solidFill>
                  <a:schemeClr val="dk1"/>
                </a:solidFill>
              </a:rPr>
              <a:t>It’s not just enough to record the hours you work. You have to ensure it’s assigned to the right work type. In the eyes of the government, there’s only two types: Indirect and direct.</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First, let’s talk about direct time.</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Direct time is work that clearly supports one specific contract or project. If someone asked, Which job did this hour belong to?, there’s always a clear answer.</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Things like building a feature for a contract, writing a required report, doing on-site work under a task order, or completing funded inspections all fall into this category.</a:t>
            </a:r>
            <a:endParaRPr>
              <a:solidFill>
                <a:schemeClr val="dk1"/>
              </a:solidFill>
            </a:endParaRPr>
          </a:p>
          <a:p>
            <a:pPr indent="0" lvl="0" marL="0" rtl="0" algn="l">
              <a:spcBef>
                <a:spcPts val="120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c8958f0a6b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c8958f0a6b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Indirect time is everything else.</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This is work that supports the company or multiple projects, not just one, single contract.</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Think company meetings, compliance training, general admin work, IT support, or internal budgeting.</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Because these activities benefit the organization as a whole, they’re charged to indirect codes instead of a specific contract.</a:t>
            </a:r>
            <a:endParaRPr>
              <a:solidFill>
                <a:schemeClr val="dk1"/>
              </a:solidFill>
            </a:endParaRPr>
          </a:p>
          <a:p>
            <a:pPr indent="0" lvl="0" marL="0" rtl="0" algn="l">
              <a:spcBef>
                <a:spcPts val="120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c86ed6147b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c86ed6147b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A simple way to remember it:</a:t>
            </a:r>
            <a:endParaRPr>
              <a:solidFill>
                <a:schemeClr val="dk1"/>
              </a:solidFill>
            </a:endParaRPr>
          </a:p>
          <a:p>
            <a:pPr indent="-298450" lvl="0" marL="457200" rtl="0" algn="l">
              <a:lnSpc>
                <a:spcPct val="115000"/>
              </a:lnSpc>
              <a:spcBef>
                <a:spcPts val="1200"/>
              </a:spcBef>
              <a:spcAft>
                <a:spcPts val="0"/>
              </a:spcAft>
              <a:buClr>
                <a:schemeClr val="dk1"/>
              </a:buClr>
              <a:buSzPts val="1100"/>
              <a:buChar char="●"/>
            </a:pPr>
            <a:r>
              <a:rPr lang="en-GB">
                <a:solidFill>
                  <a:schemeClr val="dk1"/>
                </a:solidFill>
              </a:rPr>
              <a:t>If the work helps one contract, it’s direct.</a:t>
            </a:r>
            <a:endParaRPr>
              <a:solidFill>
                <a:schemeClr val="dk1"/>
              </a:solidFill>
            </a:endParaRPr>
          </a:p>
          <a:p>
            <a:pPr indent="-298450" lvl="0" marL="457200" rtl="0" algn="l">
              <a:lnSpc>
                <a:spcPct val="115000"/>
              </a:lnSpc>
              <a:spcBef>
                <a:spcPts val="0"/>
              </a:spcBef>
              <a:spcAft>
                <a:spcPts val="0"/>
              </a:spcAft>
              <a:buClr>
                <a:schemeClr val="dk1"/>
              </a:buClr>
              <a:buSzPts val="1100"/>
              <a:buChar char="●"/>
            </a:pPr>
            <a:r>
              <a:rPr lang="en-GB">
                <a:solidFill>
                  <a:schemeClr val="dk1"/>
                </a:solidFill>
              </a:rPr>
              <a:t>If it helps many or the whole company, it’s indirect.</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GB">
                <a:solidFill>
                  <a:schemeClr val="dk1"/>
                </a:solidFill>
              </a:rPr>
              <a:t>Getting this distinction right is one of the most important parts of compliant timekeeping. Again, if you’re not sure - ask before you assign a code.</a:t>
            </a:r>
            <a:endParaRPr>
              <a:solidFill>
                <a:schemeClr val="dk1"/>
              </a:solidFill>
            </a:endParaRPr>
          </a:p>
          <a:p>
            <a:pPr indent="0" lvl="0" marL="0" rtl="0" algn="l">
              <a:spcBef>
                <a:spcPts val="120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c8958f0a6b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c8958f0a6b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GB"/>
              <a:t>Every timesheet entry needs a few key details, like the date, your role, total hours by project, the correct codes, and a short description of what you did.</a:t>
            </a:r>
            <a:endParaRPr/>
          </a:p>
          <a:p>
            <a:pPr indent="0" lvl="0" marL="0" rtl="0" algn="l">
              <a:lnSpc>
                <a:spcPct val="115000"/>
              </a:lnSpc>
              <a:spcBef>
                <a:spcPts val="1200"/>
              </a:spcBef>
              <a:spcAft>
                <a:spcPts val="0"/>
              </a:spcAft>
              <a:buClr>
                <a:schemeClr val="dk1"/>
              </a:buClr>
              <a:buSzPts val="1100"/>
              <a:buFont typeface="Arial"/>
              <a:buNone/>
            </a:pPr>
            <a:r>
              <a:rPr lang="en-GB"/>
              <a:t>As shown in the examples, a good description is brief but specific.</a:t>
            </a:r>
            <a:endParaRPr/>
          </a:p>
          <a:p>
            <a:pPr indent="0" lvl="0" marL="0" rtl="0" algn="l">
              <a:lnSpc>
                <a:spcPct val="115000"/>
              </a:lnSpc>
              <a:spcBef>
                <a:spcPts val="1200"/>
              </a:spcBef>
              <a:spcAft>
                <a:spcPts val="0"/>
              </a:spcAft>
              <a:buClr>
                <a:schemeClr val="dk1"/>
              </a:buClr>
              <a:buSzPts val="1100"/>
              <a:buFont typeface="Arial"/>
              <a:buNone/>
            </a:pPr>
            <a:r>
              <a:rPr lang="en-GB"/>
              <a:t>It explains the activity and why it was done. Something like “tested module against acceptance criteria” is useful.” Something like “project work” doesn’t tell us anything.</a:t>
            </a:r>
            <a:endParaRPr/>
          </a:p>
          <a:p>
            <a:pPr indent="0" lvl="0" marL="0" rtl="0" algn="l">
              <a:lnSpc>
                <a:spcPct val="115000"/>
              </a:lnSpc>
              <a:spcBef>
                <a:spcPts val="1200"/>
              </a:spcBef>
              <a:spcAft>
                <a:spcPts val="0"/>
              </a:spcAft>
              <a:buClr>
                <a:schemeClr val="dk1"/>
              </a:buClr>
              <a:buSzPts val="1100"/>
              <a:buFont typeface="Arial"/>
              <a:buNone/>
            </a:pPr>
            <a:r>
              <a:rPr lang="en-GB"/>
              <a:t>Clear descriptions exist to provide context on the work performed.</a:t>
            </a:r>
            <a:endParaRPr/>
          </a:p>
          <a:p>
            <a:pPr indent="0" lvl="0" marL="0" rtl="0" algn="l">
              <a:spcBef>
                <a:spcPts val="120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b="1" lang="en-GB">
                <a:solidFill>
                  <a:srgbClr val="2964B0"/>
                </a:solidFill>
              </a:rPr>
              <a:t>TIMEKEEPING FOR GOVERNMENT CONTRACTS </a:t>
            </a:r>
            <a:endParaRPr b="1">
              <a:solidFill>
                <a:srgbClr val="2964B0"/>
              </a:solidFill>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GB"/>
              <a:t>DCAA-Compliant Timekeeping for All Employees</a:t>
            </a:r>
            <a:endParaRPr/>
          </a:p>
        </p:txBody>
      </p:sp>
      <p:pic>
        <p:nvPicPr>
          <p:cNvPr id="56" name="Google Shape;56;p13"/>
          <p:cNvPicPr preferRelativeResize="0"/>
          <p:nvPr/>
        </p:nvPicPr>
        <p:blipFill>
          <a:blip r:embed="rId3">
            <a:alphaModFix/>
          </a:blip>
          <a:stretch>
            <a:fillRect/>
          </a:stretch>
        </p:blipFill>
        <p:spPr>
          <a:xfrm>
            <a:off x="3943350" y="291900"/>
            <a:ext cx="1257300" cy="2762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Daily time entry requirements: </a:t>
            </a:r>
            <a:r>
              <a:rPr b="1" i="1" lang="en-GB"/>
              <a:t>All </a:t>
            </a:r>
            <a:r>
              <a:rPr lang="en-GB"/>
              <a:t>hours worked</a:t>
            </a:r>
            <a:endParaRPr/>
          </a:p>
        </p:txBody>
      </p:sp>
      <p:sp>
        <p:nvSpPr>
          <p:cNvPr id="110" name="Google Shape;11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Enter time daily as you work</a:t>
            </a:r>
            <a:endParaRPr/>
          </a:p>
          <a:p>
            <a:pPr indent="-342900" lvl="0" marL="457200" rtl="0" algn="l">
              <a:spcBef>
                <a:spcPts val="0"/>
              </a:spcBef>
              <a:spcAft>
                <a:spcPts val="0"/>
              </a:spcAft>
              <a:buSzPts val="1800"/>
              <a:buChar char="●"/>
            </a:pPr>
            <a:r>
              <a:rPr lang="en-GB"/>
              <a:t>Every project/task worked on requires its own separate time entry</a:t>
            </a:r>
            <a:endParaRPr/>
          </a:p>
          <a:p>
            <a:pPr indent="-342900" lvl="0" marL="457200" rtl="0" algn="l">
              <a:spcBef>
                <a:spcPts val="0"/>
              </a:spcBef>
              <a:spcAft>
                <a:spcPts val="0"/>
              </a:spcAft>
              <a:buSzPts val="1800"/>
              <a:buChar char="●"/>
            </a:pPr>
            <a:r>
              <a:rPr lang="en-GB"/>
              <a:t>Do</a:t>
            </a:r>
            <a:r>
              <a:rPr b="1" lang="en-GB"/>
              <a:t> not </a:t>
            </a:r>
            <a:r>
              <a:rPr lang="en-GB"/>
              <a:t>wait until the end of the week to “catch up”</a:t>
            </a:r>
            <a:endParaRPr/>
          </a:p>
          <a:p>
            <a:pPr indent="-342900" lvl="0" marL="457200" rtl="0" algn="l">
              <a:spcBef>
                <a:spcPts val="0"/>
              </a:spcBef>
              <a:spcAft>
                <a:spcPts val="0"/>
              </a:spcAft>
              <a:buSzPts val="1800"/>
              <a:buChar char="●"/>
            </a:pPr>
            <a:r>
              <a:rPr lang="en-GB"/>
              <a:t>Do </a:t>
            </a:r>
            <a:r>
              <a:rPr b="1" lang="en-GB"/>
              <a:t>not </a:t>
            </a:r>
            <a:r>
              <a:rPr lang="en-GB"/>
              <a:t>pre-enter time for future days based on your schedule</a:t>
            </a:r>
            <a:endParaRPr/>
          </a:p>
          <a:p>
            <a:pPr indent="-342900" lvl="0" marL="457200" rtl="0" algn="l">
              <a:spcBef>
                <a:spcPts val="0"/>
              </a:spcBef>
              <a:spcAft>
                <a:spcPts val="0"/>
              </a:spcAft>
              <a:buSzPts val="1800"/>
              <a:buChar char="●"/>
            </a:pPr>
            <a:r>
              <a:rPr lang="en-GB"/>
              <a:t>If you worked zero hours due to time off, the timesheet still requires an entry</a:t>
            </a:r>
            <a:endParaRPr/>
          </a:p>
          <a:p>
            <a:pPr indent="-342900" lvl="0" marL="457200" rtl="0" algn="l">
              <a:spcBef>
                <a:spcPts val="0"/>
              </a:spcBef>
              <a:spcAft>
                <a:spcPts val="0"/>
              </a:spcAft>
              <a:buSzPts val="1800"/>
              <a:buChar char="●"/>
            </a:pPr>
            <a:r>
              <a:rPr lang="en-GB"/>
              <a:t>Idle time must also be captured (breaks, etc.)</a:t>
            </a:r>
            <a:endParaRPr/>
          </a:p>
          <a:p>
            <a:pPr indent="-342900" lvl="0" marL="457200" rtl="0" algn="l">
              <a:spcBef>
                <a:spcPts val="0"/>
              </a:spcBef>
              <a:spcAft>
                <a:spcPts val="0"/>
              </a:spcAft>
              <a:buSzPts val="1800"/>
              <a:buChar char="●"/>
            </a:pPr>
            <a:r>
              <a:rPr lang="en-GB"/>
              <a:t>ALL overtime hours must be recorded, even if they are uncompensated</a:t>
            </a:r>
            <a:endParaRPr/>
          </a:p>
          <a:p>
            <a:pPr indent="-342900" lvl="0" marL="457200" rtl="0" algn="l">
              <a:spcBef>
                <a:spcPts val="0"/>
              </a:spcBef>
              <a:spcAft>
                <a:spcPts val="0"/>
              </a:spcAft>
              <a:buSzPts val="1800"/>
              <a:buChar char="●"/>
            </a:pPr>
            <a:r>
              <a:rPr b="1" lang="en-GB"/>
              <a:t>Never</a:t>
            </a:r>
            <a:r>
              <a:rPr lang="en-GB"/>
              <a:t> reduce hours to fit into an 8-hour day if you actually worked more</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Using the right charge codes</a:t>
            </a:r>
            <a:endParaRPr/>
          </a:p>
        </p:txBody>
      </p:sp>
      <p:sp>
        <p:nvSpPr>
          <p:cNvPr id="116" name="Google Shape;116;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Arial"/>
              <a:buChar char="●"/>
            </a:pPr>
            <a:r>
              <a:rPr lang="en-GB">
                <a:solidFill>
                  <a:schemeClr val="dk1"/>
                </a:solidFill>
              </a:rPr>
              <a:t>Use project/charge codes when you are working directly on that project</a:t>
            </a:r>
            <a:endParaRPr>
              <a:solidFill>
                <a:schemeClr val="dk1"/>
              </a:solidFill>
            </a:endParaRPr>
          </a:p>
          <a:p>
            <a:pPr indent="-342900" lvl="0" marL="457200" rtl="0" algn="l">
              <a:spcBef>
                <a:spcPts val="0"/>
              </a:spcBef>
              <a:spcAft>
                <a:spcPts val="0"/>
              </a:spcAft>
              <a:buClr>
                <a:schemeClr val="dk1"/>
              </a:buClr>
              <a:buSzPts val="1800"/>
              <a:buFont typeface="Arial"/>
              <a:buChar char="●"/>
            </a:pPr>
            <a:r>
              <a:rPr lang="en-GB">
                <a:solidFill>
                  <a:schemeClr val="dk1"/>
                </a:solidFill>
              </a:rPr>
              <a:t>Use indirect codes when work is general or supports multiple contracts</a:t>
            </a:r>
            <a:endParaRPr>
              <a:solidFill>
                <a:schemeClr val="dk1"/>
              </a:solidFill>
            </a:endParaRPr>
          </a:p>
          <a:p>
            <a:pPr indent="-342900" lvl="0" marL="457200" rtl="0" algn="l">
              <a:spcBef>
                <a:spcPts val="0"/>
              </a:spcBef>
              <a:spcAft>
                <a:spcPts val="0"/>
              </a:spcAft>
              <a:buClr>
                <a:schemeClr val="dk1"/>
              </a:buClr>
              <a:buSzPts val="1800"/>
              <a:buFont typeface="Arial"/>
              <a:buChar char="●"/>
            </a:pPr>
            <a:r>
              <a:rPr lang="en-GB">
                <a:solidFill>
                  <a:schemeClr val="dk1"/>
                </a:solidFill>
              </a:rPr>
              <a:t>When in doubt, ask your supervisor before coding - don’t just “guess”</a:t>
            </a:r>
            <a:endParaRPr>
              <a:solidFill>
                <a:schemeClr val="dk1"/>
              </a:solidFill>
            </a:endParaRPr>
          </a:p>
          <a:p>
            <a:pPr indent="-342900" lvl="0" marL="457200" rtl="0" algn="l">
              <a:spcBef>
                <a:spcPts val="0"/>
              </a:spcBef>
              <a:spcAft>
                <a:spcPts val="0"/>
              </a:spcAft>
              <a:buClr>
                <a:schemeClr val="dk1"/>
              </a:buClr>
              <a:buSzPts val="1800"/>
              <a:buFont typeface="Arial"/>
              <a:buChar char="●"/>
            </a:pPr>
            <a:r>
              <a:rPr lang="en-GB">
                <a:solidFill>
                  <a:schemeClr val="dk1"/>
                </a:solidFill>
              </a:rPr>
              <a:t>Never assign a code to a time entry just to make numbers look better</a:t>
            </a:r>
            <a:endParaRPr>
              <a:solidFill>
                <a:schemeClr val="dk1"/>
              </a:solidFill>
            </a:endParaRPr>
          </a:p>
          <a:p>
            <a:pPr indent="0" lvl="0" marL="0" rtl="0" algn="l">
              <a:spcBef>
                <a:spcPts val="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What code should you use?</a:t>
            </a:r>
            <a:endParaRPr/>
          </a:p>
        </p:txBody>
      </p:sp>
      <p:sp>
        <p:nvSpPr>
          <p:cNvPr id="122" name="Google Shape;122;p24"/>
          <p:cNvSpPr txBox="1"/>
          <p:nvPr>
            <p:ph idx="1" type="body"/>
          </p:nvPr>
        </p:nvSpPr>
        <p:spPr>
          <a:xfrm>
            <a:off x="311700" y="1152475"/>
            <a:ext cx="8520600" cy="39909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AutoNum type="arabicPeriod"/>
            </a:pPr>
            <a:r>
              <a:rPr lang="en-GB"/>
              <a:t>You are fixing a bug for a specific customer on Contract A</a:t>
            </a:r>
            <a:endParaRPr/>
          </a:p>
          <a:p>
            <a:pPr indent="-342900" lvl="1" marL="914400" rtl="0" algn="l">
              <a:spcBef>
                <a:spcPts val="0"/>
              </a:spcBef>
              <a:spcAft>
                <a:spcPts val="0"/>
              </a:spcAft>
              <a:buSzPts val="1800"/>
              <a:buChar char="●"/>
            </a:pPr>
            <a:r>
              <a:rPr b="1" lang="en-GB" sz="1800"/>
              <a:t>Code:</a:t>
            </a:r>
            <a:r>
              <a:rPr lang="en-GB" sz="1800"/>
              <a:t> Direct time to Contract A development </a:t>
            </a:r>
            <a:endParaRPr sz="1800"/>
          </a:p>
          <a:p>
            <a:pPr indent="0" lvl="0" marL="914400" rtl="0" algn="l">
              <a:spcBef>
                <a:spcPts val="1200"/>
              </a:spcBef>
              <a:spcAft>
                <a:spcPts val="0"/>
              </a:spcAft>
              <a:buNone/>
            </a:pPr>
            <a:r>
              <a:t/>
            </a:r>
            <a:endParaRPr sz="1800"/>
          </a:p>
          <a:p>
            <a:pPr indent="-342900" lvl="0" marL="457200" rtl="0" algn="l">
              <a:spcBef>
                <a:spcPts val="1200"/>
              </a:spcBef>
              <a:spcAft>
                <a:spcPts val="0"/>
              </a:spcAft>
              <a:buSzPts val="1800"/>
              <a:buAutoNum type="arabicPeriod"/>
            </a:pPr>
            <a:r>
              <a:rPr lang="en-GB"/>
              <a:t>You perform on-site work for a customer under an awarded task order</a:t>
            </a:r>
            <a:endParaRPr/>
          </a:p>
          <a:p>
            <a:pPr indent="-342900" lvl="1" marL="914400" rtl="0" algn="l">
              <a:spcBef>
                <a:spcPts val="0"/>
              </a:spcBef>
              <a:spcAft>
                <a:spcPts val="0"/>
              </a:spcAft>
              <a:buSzPts val="1800"/>
              <a:buChar char="●"/>
            </a:pPr>
            <a:r>
              <a:rPr b="1" lang="en-GB" sz="1800"/>
              <a:t>Code:</a:t>
            </a:r>
            <a:r>
              <a:rPr lang="en-GB" sz="1800"/>
              <a:t> Direct time to specific task order work</a:t>
            </a:r>
            <a:endParaRPr sz="1800"/>
          </a:p>
          <a:p>
            <a:pPr indent="0" lvl="0" marL="0" rtl="0" algn="l">
              <a:spcBef>
                <a:spcPts val="1200"/>
              </a:spcBef>
              <a:spcAft>
                <a:spcPts val="0"/>
              </a:spcAft>
              <a:buNone/>
            </a:pPr>
            <a:r>
              <a:t/>
            </a:r>
            <a:endParaRPr sz="1800"/>
          </a:p>
          <a:p>
            <a:pPr indent="-342900" lvl="0" marL="457200" rtl="0" algn="l">
              <a:spcBef>
                <a:spcPts val="1200"/>
              </a:spcBef>
              <a:spcAft>
                <a:spcPts val="0"/>
              </a:spcAft>
              <a:buSzPts val="1800"/>
              <a:buAutoNum type="arabicPeriod"/>
            </a:pPr>
            <a:r>
              <a:rPr lang="en-GB"/>
              <a:t>You prepare and submit a contract-required progress report for Contract B</a:t>
            </a:r>
            <a:endParaRPr/>
          </a:p>
          <a:p>
            <a:pPr indent="-342900" lvl="1" marL="914400" rtl="0" algn="l">
              <a:spcBef>
                <a:spcPts val="0"/>
              </a:spcBef>
              <a:spcAft>
                <a:spcPts val="0"/>
              </a:spcAft>
              <a:buSzPts val="1800"/>
              <a:buChar char="●"/>
            </a:pPr>
            <a:r>
              <a:rPr b="1" lang="en-GB" sz="1800"/>
              <a:t>Code:</a:t>
            </a:r>
            <a:r>
              <a:rPr lang="en-GB" sz="1800"/>
              <a:t> Direct time to Project B deliverables </a:t>
            </a:r>
            <a:endParaRPr sz="1800"/>
          </a:p>
          <a:p>
            <a:pPr indent="0" lvl="0" marL="0" rtl="0" algn="l">
              <a:spcBef>
                <a:spcPts val="1200"/>
              </a:spcBef>
              <a:spcAft>
                <a:spcPts val="0"/>
              </a:spcAft>
              <a:buNone/>
            </a:pPr>
            <a:r>
              <a:t/>
            </a:r>
            <a:endParaRPr sz="1800"/>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What code should you use?</a:t>
            </a:r>
            <a:endParaRPr/>
          </a:p>
        </p:txBody>
      </p:sp>
      <p:sp>
        <p:nvSpPr>
          <p:cNvPr id="128" name="Google Shape;128;p25"/>
          <p:cNvSpPr txBox="1"/>
          <p:nvPr>
            <p:ph idx="1" type="body"/>
          </p:nvPr>
        </p:nvSpPr>
        <p:spPr>
          <a:xfrm>
            <a:off x="311700" y="1152475"/>
            <a:ext cx="8520600" cy="39909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AutoNum type="arabicPeriod"/>
            </a:pPr>
            <a:r>
              <a:rPr lang="en-GB"/>
              <a:t>You attend a team meeting to discuss upcoming workloads</a:t>
            </a:r>
            <a:endParaRPr/>
          </a:p>
          <a:p>
            <a:pPr indent="-342900" lvl="1" marL="914400" rtl="0" algn="l">
              <a:spcBef>
                <a:spcPts val="0"/>
              </a:spcBef>
              <a:spcAft>
                <a:spcPts val="0"/>
              </a:spcAft>
              <a:buSzPts val="1800"/>
              <a:buChar char="●"/>
            </a:pPr>
            <a:r>
              <a:rPr b="1" lang="en-GB" sz="1800"/>
              <a:t>Code: </a:t>
            </a:r>
            <a:r>
              <a:rPr lang="en-GB" sz="1800"/>
              <a:t>Indirect time to overhead/team meeting</a:t>
            </a:r>
            <a:endParaRPr sz="1800"/>
          </a:p>
          <a:p>
            <a:pPr indent="0" lvl="0" marL="914400" rtl="0" algn="l">
              <a:spcBef>
                <a:spcPts val="1200"/>
              </a:spcBef>
              <a:spcAft>
                <a:spcPts val="0"/>
              </a:spcAft>
              <a:buNone/>
            </a:pPr>
            <a:r>
              <a:t/>
            </a:r>
            <a:endParaRPr sz="1800"/>
          </a:p>
          <a:p>
            <a:pPr indent="-342900" lvl="0" marL="457200" rtl="0" algn="l">
              <a:spcBef>
                <a:spcPts val="1200"/>
              </a:spcBef>
              <a:spcAft>
                <a:spcPts val="0"/>
              </a:spcAft>
              <a:buSzPts val="1800"/>
              <a:buAutoNum type="arabicPeriod"/>
            </a:pPr>
            <a:r>
              <a:rPr lang="en-GB"/>
              <a:t>You help draft a proposal to win a new contract</a:t>
            </a:r>
            <a:endParaRPr/>
          </a:p>
          <a:p>
            <a:pPr indent="-342900" lvl="1" marL="914400" rtl="0" algn="l">
              <a:spcBef>
                <a:spcPts val="0"/>
              </a:spcBef>
              <a:spcAft>
                <a:spcPts val="0"/>
              </a:spcAft>
              <a:buSzPts val="1800"/>
              <a:buChar char="●"/>
            </a:pPr>
            <a:r>
              <a:rPr b="1" lang="en-GB" sz="1800"/>
              <a:t>Code: </a:t>
            </a:r>
            <a:r>
              <a:rPr lang="en-GB" sz="1800"/>
              <a:t>Indirect B&amp;P</a:t>
            </a:r>
            <a:endParaRPr sz="1800"/>
          </a:p>
          <a:p>
            <a:pPr indent="0" lvl="0" marL="914400" rtl="0" algn="l">
              <a:spcBef>
                <a:spcPts val="1200"/>
              </a:spcBef>
              <a:spcAft>
                <a:spcPts val="0"/>
              </a:spcAft>
              <a:buNone/>
            </a:pPr>
            <a:r>
              <a:t/>
            </a:r>
            <a:endParaRPr sz="1800"/>
          </a:p>
          <a:p>
            <a:pPr indent="-342900" lvl="0" marL="457200" rtl="0" algn="l">
              <a:spcBef>
                <a:spcPts val="1200"/>
              </a:spcBef>
              <a:spcAft>
                <a:spcPts val="0"/>
              </a:spcAft>
              <a:buSzPts val="1800"/>
              <a:buAutoNum type="arabicPeriod"/>
            </a:pPr>
            <a:r>
              <a:rPr lang="en-GB"/>
              <a:t>You complete mandatory IT security training</a:t>
            </a:r>
            <a:endParaRPr/>
          </a:p>
          <a:p>
            <a:pPr indent="-342900" lvl="1" marL="914400" rtl="0" algn="l">
              <a:spcBef>
                <a:spcPts val="0"/>
              </a:spcBef>
              <a:spcAft>
                <a:spcPts val="0"/>
              </a:spcAft>
              <a:buSzPts val="1800"/>
              <a:buChar char="●"/>
            </a:pPr>
            <a:r>
              <a:rPr b="1" lang="en-GB" sz="1800"/>
              <a:t>Code: </a:t>
            </a:r>
            <a:r>
              <a:rPr lang="en-GB" sz="1800"/>
              <a:t>Indirect training</a:t>
            </a:r>
            <a:endParaRPr/>
          </a:p>
          <a:p>
            <a:pPr indent="0" lvl="0" marL="0" rtl="0" algn="l">
              <a:spcBef>
                <a:spcPts val="1200"/>
              </a:spcBef>
              <a:spcAft>
                <a:spcPts val="0"/>
              </a:spcAft>
              <a:buNone/>
            </a:pPr>
            <a:r>
              <a:t/>
            </a:r>
            <a:endParaRPr sz="1800"/>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Timesheet submission and approval</a:t>
            </a:r>
            <a:endParaRPr/>
          </a:p>
        </p:txBody>
      </p:sp>
      <p:sp>
        <p:nvSpPr>
          <p:cNvPr id="134" name="Google Shape;134;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Complete and submit your timesheet by [enter deadline]</a:t>
            </a:r>
            <a:endParaRPr/>
          </a:p>
          <a:p>
            <a:pPr indent="-342900" lvl="0" marL="457200" rtl="0" algn="l">
              <a:spcBef>
                <a:spcPts val="0"/>
              </a:spcBef>
              <a:spcAft>
                <a:spcPts val="0"/>
              </a:spcAft>
              <a:buSzPts val="1800"/>
              <a:buChar char="●"/>
            </a:pPr>
            <a:r>
              <a:rPr lang="en-GB"/>
              <a:t>Team supervisors review all </a:t>
            </a:r>
            <a:r>
              <a:rPr lang="en-GB"/>
              <a:t>timesheets</a:t>
            </a:r>
            <a:r>
              <a:rPr lang="en-GB"/>
              <a:t> for:</a:t>
            </a:r>
            <a:endParaRPr/>
          </a:p>
          <a:p>
            <a:pPr indent="-342900" lvl="1" marL="914400" rtl="0" algn="l">
              <a:spcBef>
                <a:spcPts val="0"/>
              </a:spcBef>
              <a:spcAft>
                <a:spcPts val="0"/>
              </a:spcAft>
              <a:buSzPts val="1800"/>
              <a:buChar char="○"/>
            </a:pPr>
            <a:r>
              <a:rPr lang="en-GB" sz="1800"/>
              <a:t>Completeness</a:t>
            </a:r>
            <a:endParaRPr sz="1800"/>
          </a:p>
          <a:p>
            <a:pPr indent="-342900" lvl="1" marL="914400" rtl="0" algn="l">
              <a:spcBef>
                <a:spcPts val="0"/>
              </a:spcBef>
              <a:spcAft>
                <a:spcPts val="0"/>
              </a:spcAft>
              <a:buSzPts val="1800"/>
              <a:buChar char="○"/>
            </a:pPr>
            <a:r>
              <a:rPr lang="en-GB" sz="1800"/>
              <a:t>Reasonable allocation of hours</a:t>
            </a:r>
            <a:endParaRPr sz="1800"/>
          </a:p>
          <a:p>
            <a:pPr indent="-342900" lvl="1" marL="914400" rtl="0" algn="l">
              <a:spcBef>
                <a:spcPts val="0"/>
              </a:spcBef>
              <a:spcAft>
                <a:spcPts val="0"/>
              </a:spcAft>
              <a:buSzPts val="1800"/>
              <a:buChar char="○"/>
            </a:pPr>
            <a:r>
              <a:rPr lang="en-GB" sz="1800"/>
              <a:t>Correct codes</a:t>
            </a:r>
            <a:endParaRPr sz="1800"/>
          </a:p>
          <a:p>
            <a:pPr indent="-342900" lvl="0" marL="457200" rtl="0" algn="l">
              <a:spcBef>
                <a:spcPts val="0"/>
              </a:spcBef>
              <a:spcAft>
                <a:spcPts val="0"/>
              </a:spcAft>
              <a:buSzPts val="1800"/>
              <a:buChar char="●"/>
            </a:pPr>
            <a:r>
              <a:rPr lang="en-GB"/>
              <a:t>If there is an error, your supervisor will ask you to make the correction</a:t>
            </a:r>
            <a:endParaRPr sz="1800"/>
          </a:p>
          <a:p>
            <a:pPr indent="-342900" lvl="0" marL="457200" rtl="0" algn="l">
              <a:spcBef>
                <a:spcPts val="0"/>
              </a:spcBef>
              <a:spcAft>
                <a:spcPts val="0"/>
              </a:spcAft>
              <a:buSzPts val="1800"/>
              <a:buChar char="●"/>
            </a:pPr>
            <a:r>
              <a:rPr lang="en-GB"/>
              <a:t>Once approved, the timesheet is considered final, unless a documented correction is required</a:t>
            </a:r>
            <a:endParaRPr sz="18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Correcting timesheet errors</a:t>
            </a:r>
            <a:endParaRPr/>
          </a:p>
        </p:txBody>
      </p:sp>
      <p:sp>
        <p:nvSpPr>
          <p:cNvPr id="140" name="Google Shape;140;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Timesheet errors must be corrected as soon as possible. </a:t>
            </a:r>
            <a:endParaRPr/>
          </a:p>
          <a:p>
            <a:pPr indent="0" lvl="0" marL="0" rtl="0" algn="l">
              <a:spcBef>
                <a:spcPts val="1200"/>
              </a:spcBef>
              <a:spcAft>
                <a:spcPts val="0"/>
              </a:spcAft>
              <a:buNone/>
            </a:pPr>
            <a:r>
              <a:rPr lang="en-GB"/>
              <a:t>Any timesheet changes or adjustments must:</a:t>
            </a:r>
            <a:endParaRPr/>
          </a:p>
          <a:p>
            <a:pPr indent="-342900" lvl="0" marL="457200" rtl="0" algn="l">
              <a:spcBef>
                <a:spcPts val="1200"/>
              </a:spcBef>
              <a:spcAft>
                <a:spcPts val="0"/>
              </a:spcAft>
              <a:buSzPts val="1800"/>
              <a:buChar char="●"/>
            </a:pPr>
            <a:r>
              <a:rPr lang="en-GB"/>
              <a:t>Be documented and timestamped</a:t>
            </a:r>
            <a:endParaRPr/>
          </a:p>
          <a:p>
            <a:pPr indent="-342900" lvl="0" marL="457200" rtl="0" algn="l">
              <a:spcBef>
                <a:spcPts val="0"/>
              </a:spcBef>
              <a:spcAft>
                <a:spcPts val="0"/>
              </a:spcAft>
              <a:buSzPts val="1800"/>
              <a:buChar char="●"/>
            </a:pPr>
            <a:r>
              <a:rPr lang="en-GB"/>
              <a:t>Include a clear reason for the change</a:t>
            </a:r>
            <a:endParaRPr/>
          </a:p>
          <a:p>
            <a:pPr indent="-342900" lvl="0" marL="457200" rtl="0" algn="l">
              <a:spcBef>
                <a:spcPts val="0"/>
              </a:spcBef>
              <a:spcAft>
                <a:spcPts val="0"/>
              </a:spcAft>
              <a:buSzPts val="1800"/>
              <a:buChar char="●"/>
            </a:pPr>
            <a:r>
              <a:rPr lang="en-GB"/>
              <a:t>Have supervisor approval</a:t>
            </a:r>
            <a:endParaRPr/>
          </a:p>
          <a:p>
            <a:pPr indent="0" lvl="0" marL="0" rtl="0" algn="l">
              <a:spcBef>
                <a:spcPts val="1200"/>
              </a:spcBef>
              <a:spcAft>
                <a:spcPts val="1200"/>
              </a:spcAft>
              <a:buNone/>
            </a:pPr>
            <a:r>
              <a:rPr lang="en-GB"/>
              <a:t>Do</a:t>
            </a:r>
            <a:r>
              <a:rPr b="1" lang="en-GB"/>
              <a:t> not </a:t>
            </a:r>
            <a:r>
              <a:rPr lang="en-GB"/>
              <a:t>delete the original data without documenting it. Reviewers must be able to see what changed and when.</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Reporting and lines of contact</a:t>
            </a:r>
            <a:endParaRPr/>
          </a:p>
        </p:txBody>
      </p:sp>
      <p:sp>
        <p:nvSpPr>
          <p:cNvPr id="146" name="Google Shape;146;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If you see or suspect:</a:t>
            </a:r>
            <a:endParaRPr/>
          </a:p>
          <a:p>
            <a:pPr indent="-342900" lvl="0" marL="457200" rtl="0" algn="l">
              <a:spcBef>
                <a:spcPts val="1200"/>
              </a:spcBef>
              <a:spcAft>
                <a:spcPts val="0"/>
              </a:spcAft>
              <a:buSzPts val="1800"/>
              <a:buChar char="●"/>
            </a:pPr>
            <a:r>
              <a:rPr lang="en-GB"/>
              <a:t>Falsified time</a:t>
            </a:r>
            <a:endParaRPr/>
          </a:p>
          <a:p>
            <a:pPr indent="-342900" lvl="0" marL="457200" rtl="0" algn="l">
              <a:spcBef>
                <a:spcPts val="0"/>
              </a:spcBef>
              <a:spcAft>
                <a:spcPts val="0"/>
              </a:spcAft>
              <a:buSzPts val="1800"/>
              <a:buChar char="●"/>
            </a:pPr>
            <a:r>
              <a:rPr lang="en-GB"/>
              <a:t>Pressure to miscode hours</a:t>
            </a:r>
            <a:endParaRPr/>
          </a:p>
          <a:p>
            <a:pPr indent="-342900" lvl="0" marL="457200" rtl="0" algn="l">
              <a:spcBef>
                <a:spcPts val="0"/>
              </a:spcBef>
              <a:spcAft>
                <a:spcPts val="0"/>
              </a:spcAft>
              <a:buSzPts val="1800"/>
              <a:buChar char="●"/>
            </a:pPr>
            <a:r>
              <a:rPr lang="en-GB"/>
              <a:t>Someone entering time for others</a:t>
            </a:r>
            <a:endParaRPr/>
          </a:p>
          <a:p>
            <a:pPr indent="0" lvl="0" marL="0" rtl="0" algn="l">
              <a:spcBef>
                <a:spcPts val="1200"/>
              </a:spcBef>
              <a:spcAft>
                <a:spcPts val="0"/>
              </a:spcAft>
              <a:buNone/>
            </a:pPr>
            <a:r>
              <a:rPr lang="en-GB"/>
              <a:t>Report it to [enter staff member or department name]</a:t>
            </a:r>
            <a:endParaRPr/>
          </a:p>
          <a:p>
            <a:pPr indent="0" lvl="0" marL="0" rtl="0" algn="l">
              <a:spcBef>
                <a:spcPts val="1200"/>
              </a:spcBef>
              <a:spcAft>
                <a:spcPts val="1200"/>
              </a:spcAft>
              <a:buNone/>
            </a:pPr>
            <a:r>
              <a:rPr lang="en-GB"/>
              <a:t>For any queries or concerns around timekeeping, charge codes, etc., contact </a:t>
            </a:r>
            <a:r>
              <a:rPr lang="en-GB"/>
              <a:t> [enter staff member or department name]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Key takeaways</a:t>
            </a:r>
            <a:endParaRPr/>
          </a:p>
        </p:txBody>
      </p:sp>
      <p:sp>
        <p:nvSpPr>
          <p:cNvPr id="152" name="Google Shape;152;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GB"/>
              <a:t>Direct vs. indirect: Direct is for one specific project, indirect supports multiple projects or the whole organization</a:t>
            </a:r>
            <a:endParaRPr/>
          </a:p>
          <a:p>
            <a:pPr indent="-342900" lvl="0" marL="457200" rtl="0" algn="l">
              <a:spcBef>
                <a:spcPts val="0"/>
              </a:spcBef>
              <a:spcAft>
                <a:spcPts val="0"/>
              </a:spcAft>
              <a:buSzPts val="1800"/>
              <a:buChar char="●"/>
            </a:pPr>
            <a:r>
              <a:rPr lang="en-GB"/>
              <a:t>Enter all hours daily, with correct codes and descriptions</a:t>
            </a:r>
            <a:endParaRPr/>
          </a:p>
          <a:p>
            <a:pPr indent="-342900" lvl="0" marL="457200" rtl="0" algn="l">
              <a:spcBef>
                <a:spcPts val="0"/>
              </a:spcBef>
              <a:spcAft>
                <a:spcPts val="0"/>
              </a:spcAft>
              <a:buSzPts val="1800"/>
              <a:buChar char="●"/>
            </a:pPr>
            <a:r>
              <a:rPr lang="en-GB"/>
              <a:t>Never falsify or adjust time</a:t>
            </a:r>
            <a:endParaRPr/>
          </a:p>
          <a:p>
            <a:pPr indent="-342900" lvl="0" marL="457200" rtl="0" algn="l">
              <a:spcBef>
                <a:spcPts val="0"/>
              </a:spcBef>
              <a:spcAft>
                <a:spcPts val="0"/>
              </a:spcAft>
              <a:buSzPts val="1800"/>
              <a:buChar char="●"/>
            </a:pPr>
            <a:r>
              <a:rPr lang="en-GB"/>
              <a:t>Ask questions early - timekeeping errors are easier to fix right away</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30"/>
          <p:cNvSpPr txBox="1"/>
          <p:nvPr>
            <p:ph type="title"/>
          </p:nvPr>
        </p:nvSpPr>
        <p:spPr>
          <a:xfrm>
            <a:off x="2650650" y="1909350"/>
            <a:ext cx="3842700" cy="1324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sz="6000"/>
              <a:t>Questions</a:t>
            </a:r>
            <a:endParaRPr sz="6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Training Objectives</a:t>
            </a:r>
            <a:endParaRPr/>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By the end of this session you will be able to:</a:t>
            </a:r>
            <a:endParaRPr/>
          </a:p>
          <a:p>
            <a:pPr indent="0" lvl="0" marL="0" rtl="0" algn="l">
              <a:spcBef>
                <a:spcPts val="1200"/>
              </a:spcBef>
              <a:spcAft>
                <a:spcPts val="0"/>
              </a:spcAft>
              <a:buNone/>
            </a:pPr>
            <a:r>
              <a:t/>
            </a:r>
            <a:endParaRPr/>
          </a:p>
          <a:p>
            <a:pPr indent="-342900" lvl="0" marL="457200" rtl="0" algn="l">
              <a:spcBef>
                <a:spcPts val="1200"/>
              </a:spcBef>
              <a:spcAft>
                <a:spcPts val="0"/>
              </a:spcAft>
              <a:buSzPts val="1800"/>
              <a:buAutoNum type="arabicPeriod"/>
            </a:pPr>
            <a:r>
              <a:rPr lang="en-GB"/>
              <a:t>Understand your responsibilities regarding timekeeping</a:t>
            </a:r>
            <a:endParaRPr/>
          </a:p>
          <a:p>
            <a:pPr indent="-342900" lvl="0" marL="457200" rtl="0" algn="l">
              <a:spcBef>
                <a:spcPts val="0"/>
              </a:spcBef>
              <a:spcAft>
                <a:spcPts val="0"/>
              </a:spcAft>
              <a:buSzPts val="1800"/>
              <a:buAutoNum type="arabicPeriod"/>
            </a:pPr>
            <a:r>
              <a:rPr lang="en-GB"/>
              <a:t>Explain the difference between direct and indirect time</a:t>
            </a:r>
            <a:endParaRPr/>
          </a:p>
          <a:p>
            <a:pPr indent="-342900" lvl="0" marL="457200" rtl="0" algn="l">
              <a:spcBef>
                <a:spcPts val="0"/>
              </a:spcBef>
              <a:spcAft>
                <a:spcPts val="0"/>
              </a:spcAft>
              <a:buSzPts val="1800"/>
              <a:buAutoNum type="arabicPeriod"/>
            </a:pPr>
            <a:r>
              <a:rPr lang="en-GB"/>
              <a:t>Record your time correctly in the timekeeping system</a:t>
            </a:r>
            <a:endParaRPr/>
          </a:p>
          <a:p>
            <a:pPr indent="-342900" lvl="0" marL="457200" rtl="0" algn="l">
              <a:spcBef>
                <a:spcPts val="0"/>
              </a:spcBef>
              <a:spcAft>
                <a:spcPts val="0"/>
              </a:spcAft>
              <a:buSzPts val="1800"/>
              <a:buAutoNum type="arabicPeriod"/>
            </a:pPr>
            <a:r>
              <a:rPr lang="en-GB"/>
              <a:t>Understand the process if you need to make corrections</a:t>
            </a:r>
            <a:endParaRPr/>
          </a:p>
          <a:p>
            <a:pPr indent="-342900" lvl="0" marL="457200" rtl="0" algn="l">
              <a:spcBef>
                <a:spcPts val="0"/>
              </a:spcBef>
              <a:spcAft>
                <a:spcPts val="0"/>
              </a:spcAft>
              <a:buSzPts val="1800"/>
              <a:buAutoNum type="arabicPeriod"/>
            </a:pPr>
            <a:r>
              <a:rPr lang="en-GB"/>
              <a:t>Recognize non-compliant actions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The </a:t>
            </a:r>
            <a:r>
              <a:rPr lang="en-GB"/>
              <a:t>importance</a:t>
            </a:r>
            <a:r>
              <a:rPr lang="en-GB"/>
              <a:t> of accurate timekeeping</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a:bodyPr>
          <a:lstStyle/>
          <a:p>
            <a:pPr indent="-334327" lvl="0" marL="457200" rtl="0" algn="l">
              <a:spcBef>
                <a:spcPts val="0"/>
              </a:spcBef>
              <a:spcAft>
                <a:spcPts val="0"/>
              </a:spcAft>
              <a:buSzPct val="100000"/>
              <a:buChar char="●"/>
            </a:pPr>
            <a:r>
              <a:rPr lang="en-GB"/>
              <a:t>Labor is typically the largest cost on our government contracts</a:t>
            </a:r>
            <a:endParaRPr/>
          </a:p>
          <a:p>
            <a:pPr indent="-334327" lvl="0" marL="457200" rtl="0" algn="l">
              <a:spcBef>
                <a:spcPts val="0"/>
              </a:spcBef>
              <a:spcAft>
                <a:spcPts val="0"/>
              </a:spcAft>
              <a:buSzPct val="100000"/>
              <a:buChar char="●"/>
            </a:pPr>
            <a:r>
              <a:rPr lang="en-GB"/>
              <a:t>The government relies on our time records to ensure the correct amount is paid</a:t>
            </a:r>
            <a:endParaRPr/>
          </a:p>
          <a:p>
            <a:pPr indent="-334327" lvl="0" marL="457200" rtl="0" algn="l">
              <a:spcBef>
                <a:spcPts val="0"/>
              </a:spcBef>
              <a:spcAft>
                <a:spcPts val="0"/>
              </a:spcAft>
              <a:buSzPct val="100000"/>
              <a:buChar char="●"/>
            </a:pPr>
            <a:r>
              <a:rPr lang="en-GB"/>
              <a:t>Incorrect timesheets lead to audits, penalties, and the potential loss of business</a:t>
            </a:r>
            <a:endParaRPr/>
          </a:p>
          <a:p>
            <a:pPr indent="-334327" lvl="0" marL="457200" rtl="0" algn="l">
              <a:spcBef>
                <a:spcPts val="0"/>
              </a:spcBef>
              <a:spcAft>
                <a:spcPts val="0"/>
              </a:spcAft>
              <a:buSzPct val="100000"/>
              <a:buChar char="●"/>
            </a:pPr>
            <a:r>
              <a:rPr lang="en-GB"/>
              <a:t>Accurate timesheets protects both you and the organization</a:t>
            </a:r>
            <a:endParaRPr/>
          </a:p>
          <a:p>
            <a:pPr indent="0" lvl="0" marL="0" rtl="0" algn="l">
              <a:spcBef>
                <a:spcPts val="1200"/>
              </a:spcBef>
              <a:spcAft>
                <a:spcPts val="0"/>
              </a:spcAft>
              <a:buNone/>
            </a:pPr>
            <a:r>
              <a:rPr lang="en-GB"/>
              <a:t>Therefore, each timesheet is:</a:t>
            </a:r>
            <a:endParaRPr/>
          </a:p>
          <a:p>
            <a:pPr indent="-334327" lvl="0" marL="457200" rtl="0" algn="l">
              <a:spcBef>
                <a:spcPts val="1200"/>
              </a:spcBef>
              <a:spcAft>
                <a:spcPts val="0"/>
              </a:spcAft>
              <a:buSzPct val="100000"/>
              <a:buChar char="●"/>
            </a:pPr>
            <a:r>
              <a:rPr lang="en-GB"/>
              <a:t>A legal business record</a:t>
            </a:r>
            <a:endParaRPr/>
          </a:p>
          <a:p>
            <a:pPr indent="-334327" lvl="0" marL="457200" rtl="0" algn="l">
              <a:spcBef>
                <a:spcPts val="0"/>
              </a:spcBef>
              <a:spcAft>
                <a:spcPts val="0"/>
              </a:spcAft>
              <a:buSzPct val="100000"/>
              <a:buChar char="●"/>
            </a:pPr>
            <a:r>
              <a:rPr lang="en-GB"/>
              <a:t>Necessary for accurate contract billing</a:t>
            </a:r>
            <a:endParaRPr/>
          </a:p>
          <a:p>
            <a:pPr indent="-334327" lvl="0" marL="457200" rtl="0" algn="l">
              <a:spcBef>
                <a:spcPts val="0"/>
              </a:spcBef>
              <a:spcAft>
                <a:spcPts val="0"/>
              </a:spcAft>
              <a:buSzPct val="100000"/>
              <a:buChar char="●"/>
            </a:pPr>
            <a:r>
              <a:rPr lang="en-GB"/>
              <a:t>Used as evidence during audits</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What you are responsible for</a:t>
            </a:r>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GB"/>
              <a:t>Every employee must:</a:t>
            </a:r>
            <a:endParaRPr/>
          </a:p>
          <a:p>
            <a:pPr indent="-342900" lvl="0" marL="457200" rtl="0" algn="l">
              <a:spcBef>
                <a:spcPts val="1200"/>
              </a:spcBef>
              <a:spcAft>
                <a:spcPts val="0"/>
              </a:spcAft>
              <a:buSzPts val="1800"/>
              <a:buChar char="●"/>
            </a:pPr>
            <a:r>
              <a:rPr lang="en-GB"/>
              <a:t>Track time daily and record </a:t>
            </a:r>
            <a:r>
              <a:rPr i="1" lang="en-GB"/>
              <a:t>all </a:t>
            </a:r>
            <a:r>
              <a:rPr lang="en-GB"/>
              <a:t>hours worked</a:t>
            </a:r>
            <a:endParaRPr/>
          </a:p>
          <a:p>
            <a:pPr indent="-342900" lvl="0" marL="457200" rtl="0" algn="l">
              <a:spcBef>
                <a:spcPts val="0"/>
              </a:spcBef>
              <a:spcAft>
                <a:spcPts val="0"/>
              </a:spcAft>
              <a:buSzPts val="1800"/>
              <a:buChar char="●"/>
            </a:pPr>
            <a:r>
              <a:rPr lang="en-GB"/>
              <a:t>Assign time </a:t>
            </a:r>
            <a:r>
              <a:rPr lang="en-GB"/>
              <a:t>entries to the correct project and task</a:t>
            </a:r>
            <a:endParaRPr/>
          </a:p>
          <a:p>
            <a:pPr indent="-342900" lvl="0" marL="457200" rtl="0" algn="l">
              <a:spcBef>
                <a:spcPts val="0"/>
              </a:spcBef>
              <a:spcAft>
                <a:spcPts val="0"/>
              </a:spcAft>
              <a:buSzPts val="1800"/>
              <a:buChar char="●"/>
            </a:pPr>
            <a:r>
              <a:rPr lang="en-GB"/>
              <a:t>Apply the correct charge codes and identifiers</a:t>
            </a:r>
            <a:endParaRPr/>
          </a:p>
          <a:p>
            <a:pPr indent="-342900" lvl="0" marL="457200" rtl="0" algn="l">
              <a:spcBef>
                <a:spcPts val="0"/>
              </a:spcBef>
              <a:spcAft>
                <a:spcPts val="0"/>
              </a:spcAft>
              <a:buSzPts val="1800"/>
              <a:buChar char="●"/>
            </a:pPr>
            <a:r>
              <a:rPr lang="en-GB"/>
              <a:t>Ensure that time entries reflect the actual work performed</a:t>
            </a:r>
            <a:endParaRPr/>
          </a:p>
          <a:p>
            <a:pPr indent="-342900" lvl="0" marL="457200" rtl="0" algn="l">
              <a:spcBef>
                <a:spcPts val="0"/>
              </a:spcBef>
              <a:spcAft>
                <a:spcPts val="0"/>
              </a:spcAft>
              <a:buSzPts val="1800"/>
              <a:buChar char="●"/>
            </a:pPr>
            <a:r>
              <a:rPr lang="en-GB"/>
              <a:t>Record overtime and all time off</a:t>
            </a:r>
            <a:endParaRPr b="1"/>
          </a:p>
          <a:p>
            <a:pPr indent="-342900" lvl="0" marL="457200" rtl="0" algn="l">
              <a:spcBef>
                <a:spcPts val="0"/>
              </a:spcBef>
              <a:spcAft>
                <a:spcPts val="0"/>
              </a:spcAft>
              <a:buSzPts val="1800"/>
              <a:buChar char="●"/>
            </a:pPr>
            <a:r>
              <a:rPr lang="en-GB"/>
              <a:t>Submit timesheets on time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8 rules you must always follow</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AutoNum type="arabicPeriod"/>
            </a:pPr>
            <a:r>
              <a:rPr lang="en-GB"/>
              <a:t>Time must be entered daily and as it occurs, not after the fact</a:t>
            </a:r>
            <a:endParaRPr/>
          </a:p>
          <a:p>
            <a:pPr indent="-342900" lvl="0" marL="457200" rtl="0" algn="l">
              <a:spcBef>
                <a:spcPts val="0"/>
              </a:spcBef>
              <a:spcAft>
                <a:spcPts val="0"/>
              </a:spcAft>
              <a:buSzPts val="1800"/>
              <a:buAutoNum type="arabicPeriod"/>
            </a:pPr>
            <a:r>
              <a:rPr lang="en-GB"/>
              <a:t>Never prefill your timesheets in advance for hours not yet worked</a:t>
            </a:r>
            <a:endParaRPr/>
          </a:p>
          <a:p>
            <a:pPr indent="-342900" lvl="0" marL="457200" rtl="0" algn="l">
              <a:spcBef>
                <a:spcPts val="0"/>
              </a:spcBef>
              <a:spcAft>
                <a:spcPts val="0"/>
              </a:spcAft>
              <a:buSzPts val="1800"/>
              <a:buAutoNum type="arabicPeriod"/>
            </a:pPr>
            <a:r>
              <a:rPr lang="en-GB"/>
              <a:t>You must charge time to the correct project and code</a:t>
            </a:r>
            <a:endParaRPr/>
          </a:p>
          <a:p>
            <a:pPr indent="-342900" lvl="0" marL="457200" rtl="0" algn="l">
              <a:spcBef>
                <a:spcPts val="0"/>
              </a:spcBef>
              <a:spcAft>
                <a:spcPts val="0"/>
              </a:spcAft>
              <a:buSzPts val="1800"/>
              <a:buAutoNum type="arabicPeriod"/>
            </a:pPr>
            <a:r>
              <a:rPr lang="en-GB"/>
              <a:t>Never charge time to a project you didn’t actually work on</a:t>
            </a:r>
            <a:endParaRPr/>
          </a:p>
          <a:p>
            <a:pPr indent="-342900" lvl="0" marL="457200" rtl="0" algn="l">
              <a:spcBef>
                <a:spcPts val="0"/>
              </a:spcBef>
              <a:spcAft>
                <a:spcPts val="0"/>
              </a:spcAft>
              <a:buSzPts val="1800"/>
              <a:buAutoNum type="arabicPeriod"/>
            </a:pPr>
            <a:r>
              <a:rPr lang="en-GB"/>
              <a:t>Never enter time or adjust a timesheet on behalf of someone else</a:t>
            </a:r>
            <a:endParaRPr/>
          </a:p>
          <a:p>
            <a:pPr indent="-342900" lvl="0" marL="457200" rtl="0" algn="l">
              <a:spcBef>
                <a:spcPts val="0"/>
              </a:spcBef>
              <a:spcAft>
                <a:spcPts val="0"/>
              </a:spcAft>
              <a:buSzPts val="1800"/>
              <a:buAutoNum type="arabicPeriod"/>
            </a:pPr>
            <a:r>
              <a:rPr lang="en-GB"/>
              <a:t>Never delete a time entry without documenting and explaining it</a:t>
            </a:r>
            <a:endParaRPr/>
          </a:p>
          <a:p>
            <a:pPr indent="-342900" lvl="0" marL="457200" rtl="0" algn="l">
              <a:spcBef>
                <a:spcPts val="0"/>
              </a:spcBef>
              <a:spcAft>
                <a:spcPts val="0"/>
              </a:spcAft>
              <a:buSzPts val="1800"/>
              <a:buAutoNum type="arabicPeriod"/>
            </a:pPr>
            <a:r>
              <a:rPr lang="en-GB"/>
              <a:t>All timesheet changes must follow the official correction process</a:t>
            </a:r>
            <a:endParaRPr/>
          </a:p>
          <a:p>
            <a:pPr indent="-342900" lvl="0" marL="457200" rtl="0" algn="l">
              <a:spcBef>
                <a:spcPts val="0"/>
              </a:spcBef>
              <a:spcAft>
                <a:spcPts val="0"/>
              </a:spcAft>
              <a:buSzPts val="1800"/>
              <a:buAutoNum type="arabicPeriod"/>
            </a:pPr>
            <a:r>
              <a:rPr b="1" lang="en-GB"/>
              <a:t>Falsifying time data is strictly prohibited and doing so is a serious policy and potential legal violation</a:t>
            </a:r>
            <a:endParaRPr b="1" sz="2400"/>
          </a:p>
          <a:p>
            <a:pPr indent="0" lvl="0" marL="0" rtl="0" algn="l">
              <a:spcBef>
                <a:spcPts val="1200"/>
              </a:spcBef>
              <a:spcAft>
                <a:spcPts val="1200"/>
              </a:spcAft>
              <a:buNone/>
            </a:pPr>
            <a:r>
              <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Direct vs. indirect time</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a:t>Di</a:t>
            </a:r>
            <a:r>
              <a:rPr b="1" lang="en-GB"/>
              <a:t>rect: </a:t>
            </a:r>
            <a:r>
              <a:rPr lang="en-GB"/>
              <a:t>Work performed on a specific contract or project</a:t>
            </a:r>
            <a:endParaRPr/>
          </a:p>
          <a:p>
            <a:pPr indent="-342900" lvl="0" marL="457200" rtl="0" algn="l">
              <a:spcBef>
                <a:spcPts val="1200"/>
              </a:spcBef>
              <a:spcAft>
                <a:spcPts val="0"/>
              </a:spcAft>
              <a:buSzPts val="1800"/>
              <a:buChar char="●"/>
            </a:pPr>
            <a:r>
              <a:rPr lang="en-GB" sz="1800"/>
              <a:t>These hours </a:t>
            </a:r>
            <a:r>
              <a:rPr b="1" lang="en-GB" sz="1800"/>
              <a:t>can</a:t>
            </a:r>
            <a:r>
              <a:rPr lang="en-GB" sz="1800"/>
              <a:t> be clearly tied to that single job</a:t>
            </a:r>
            <a:endParaRPr sz="1800"/>
          </a:p>
          <a:p>
            <a:pPr indent="0" lvl="0" marL="0" rtl="0" algn="l">
              <a:spcBef>
                <a:spcPts val="1200"/>
              </a:spcBef>
              <a:spcAft>
                <a:spcPts val="0"/>
              </a:spcAft>
              <a:buNone/>
            </a:pPr>
            <a:r>
              <a:rPr b="1" lang="en-GB"/>
              <a:t>Direct work examples:</a:t>
            </a:r>
            <a:endParaRPr b="1"/>
          </a:p>
          <a:p>
            <a:pPr indent="-342900" lvl="0" marL="457200" rtl="0" algn="l">
              <a:spcBef>
                <a:spcPts val="1200"/>
              </a:spcBef>
              <a:spcAft>
                <a:spcPts val="0"/>
              </a:spcAft>
              <a:buSzPts val="1800"/>
              <a:buChar char="●"/>
            </a:pPr>
            <a:r>
              <a:rPr lang="en-GB"/>
              <a:t>Coding a feature for contract A</a:t>
            </a:r>
            <a:endParaRPr/>
          </a:p>
          <a:p>
            <a:pPr indent="-342900" lvl="0" marL="457200" rtl="0" algn="l">
              <a:spcBef>
                <a:spcPts val="0"/>
              </a:spcBef>
              <a:spcAft>
                <a:spcPts val="0"/>
              </a:spcAft>
              <a:buSzPts val="1800"/>
              <a:buChar char="●"/>
            </a:pPr>
            <a:r>
              <a:rPr lang="en-GB"/>
              <a:t>Writing a report required by project B</a:t>
            </a:r>
            <a:endParaRPr/>
          </a:p>
          <a:p>
            <a:pPr indent="-342900" lvl="0" marL="457200" rtl="0" algn="l">
              <a:spcBef>
                <a:spcPts val="0"/>
              </a:spcBef>
              <a:spcAft>
                <a:spcPts val="0"/>
              </a:spcAft>
              <a:buSzPts val="1800"/>
              <a:buChar char="●"/>
            </a:pPr>
            <a:r>
              <a:rPr lang="en-GB"/>
              <a:t>On-site support work for Customer C under a funded task order</a:t>
            </a:r>
            <a:endParaRPr/>
          </a:p>
          <a:p>
            <a:pPr indent="-342900" lvl="0" marL="457200" rtl="0" algn="l">
              <a:spcBef>
                <a:spcPts val="0"/>
              </a:spcBef>
              <a:spcAft>
                <a:spcPts val="0"/>
              </a:spcAft>
              <a:buSzPts val="1800"/>
              <a:buChar char="●"/>
            </a:pPr>
            <a:r>
              <a:rPr lang="en-GB"/>
              <a:t>Preparing contract-required training materials for Program D</a:t>
            </a:r>
            <a:endParaRPr/>
          </a:p>
          <a:p>
            <a:pPr indent="-342900" lvl="0" marL="457200" rtl="0" algn="l">
              <a:spcBef>
                <a:spcPts val="0"/>
              </a:spcBef>
              <a:spcAft>
                <a:spcPts val="0"/>
              </a:spcAft>
              <a:buSzPts val="1800"/>
              <a:buChar char="●"/>
            </a:pPr>
            <a:r>
              <a:rPr lang="en-GB"/>
              <a:t>Conducting field inspections funded under Task Order 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Direct vs. indirect time</a:t>
            </a:r>
            <a:endParaRPr/>
          </a:p>
        </p:txBody>
      </p:sp>
      <p:sp>
        <p:nvSpPr>
          <p:cNvPr id="92" name="Google Shape;92;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a:t>Ind</a:t>
            </a:r>
            <a:r>
              <a:rPr b="1" lang="en-GB"/>
              <a:t>irect: </a:t>
            </a:r>
            <a:r>
              <a:rPr lang="en-GB"/>
              <a:t>Work that helps </a:t>
            </a:r>
            <a:r>
              <a:rPr lang="en-GB"/>
              <a:t>multiple</a:t>
            </a:r>
            <a:r>
              <a:rPr lang="en-GB"/>
              <a:t> contracts or the company as a whole</a:t>
            </a:r>
            <a:endParaRPr/>
          </a:p>
          <a:p>
            <a:pPr indent="-342900" lvl="0" marL="457200" rtl="0" algn="l">
              <a:spcBef>
                <a:spcPts val="1200"/>
              </a:spcBef>
              <a:spcAft>
                <a:spcPts val="0"/>
              </a:spcAft>
              <a:buSzPts val="1800"/>
              <a:buChar char="●"/>
            </a:pPr>
            <a:r>
              <a:rPr lang="en-GB" sz="1800"/>
              <a:t>These hours</a:t>
            </a:r>
            <a:r>
              <a:rPr b="1" lang="en-GB" sz="1800"/>
              <a:t> can</a:t>
            </a:r>
            <a:r>
              <a:rPr b="1" lang="en-GB"/>
              <a:t>not</a:t>
            </a:r>
            <a:r>
              <a:rPr lang="en-GB"/>
              <a:t> be reasonably tied to just one project</a:t>
            </a:r>
            <a:endParaRPr sz="1800"/>
          </a:p>
          <a:p>
            <a:pPr indent="0" lvl="0" marL="0" rtl="0" algn="l">
              <a:spcBef>
                <a:spcPts val="1200"/>
              </a:spcBef>
              <a:spcAft>
                <a:spcPts val="0"/>
              </a:spcAft>
              <a:buNone/>
            </a:pPr>
            <a:r>
              <a:rPr b="1" lang="en-GB"/>
              <a:t>Ind</a:t>
            </a:r>
            <a:r>
              <a:rPr b="1" lang="en-GB"/>
              <a:t>irect work examples:</a:t>
            </a:r>
            <a:endParaRPr b="1"/>
          </a:p>
          <a:p>
            <a:pPr indent="-342900" lvl="0" marL="457200" rtl="0" algn="l">
              <a:spcBef>
                <a:spcPts val="1200"/>
              </a:spcBef>
              <a:spcAft>
                <a:spcPts val="0"/>
              </a:spcAft>
              <a:buSzPts val="1800"/>
              <a:buChar char="●"/>
            </a:pPr>
            <a:r>
              <a:rPr lang="en-GB"/>
              <a:t>Company-wide staff meeting</a:t>
            </a:r>
            <a:endParaRPr/>
          </a:p>
          <a:p>
            <a:pPr indent="-342900" lvl="0" marL="457200" rtl="0" algn="l">
              <a:spcBef>
                <a:spcPts val="0"/>
              </a:spcBef>
              <a:spcAft>
                <a:spcPts val="0"/>
              </a:spcAft>
              <a:buSzPts val="1800"/>
              <a:buChar char="●"/>
            </a:pPr>
            <a:r>
              <a:rPr lang="en-GB"/>
              <a:t>Required compliance training</a:t>
            </a:r>
            <a:endParaRPr/>
          </a:p>
          <a:p>
            <a:pPr indent="-342900" lvl="0" marL="457200" rtl="0" algn="l">
              <a:spcBef>
                <a:spcPts val="0"/>
              </a:spcBef>
              <a:spcAft>
                <a:spcPts val="0"/>
              </a:spcAft>
              <a:buSzPts val="1800"/>
              <a:buChar char="●"/>
            </a:pPr>
            <a:r>
              <a:rPr lang="en-GB"/>
              <a:t>General admin work</a:t>
            </a:r>
            <a:endParaRPr/>
          </a:p>
          <a:p>
            <a:pPr indent="-342900" lvl="0" marL="457200" rtl="0" algn="l">
              <a:spcBef>
                <a:spcPts val="0"/>
              </a:spcBef>
              <a:spcAft>
                <a:spcPts val="0"/>
              </a:spcAft>
              <a:buSzPts val="1800"/>
              <a:buChar char="●"/>
            </a:pPr>
            <a:r>
              <a:rPr lang="en-GB"/>
              <a:t>Internal IT support</a:t>
            </a:r>
            <a:endParaRPr/>
          </a:p>
          <a:p>
            <a:pPr indent="-342900" lvl="0" marL="457200" rtl="0" algn="l">
              <a:spcBef>
                <a:spcPts val="0"/>
              </a:spcBef>
              <a:spcAft>
                <a:spcPts val="0"/>
              </a:spcAft>
              <a:buSzPts val="1800"/>
              <a:buChar char="●"/>
            </a:pPr>
            <a:r>
              <a:rPr lang="en-GB"/>
              <a:t>Preparing an internal budget or forecast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GB"/>
              <a:t>Direct vs. indirect time: Quick comparison</a:t>
            </a:r>
            <a:endParaRPr/>
          </a:p>
        </p:txBody>
      </p:sp>
      <p:graphicFrame>
        <p:nvGraphicFramePr>
          <p:cNvPr id="98" name="Google Shape;98;p20"/>
          <p:cNvGraphicFramePr/>
          <p:nvPr/>
        </p:nvGraphicFramePr>
        <p:xfrm>
          <a:off x="952500" y="1611700"/>
          <a:ext cx="3000000" cy="3000000"/>
        </p:xfrm>
        <a:graphic>
          <a:graphicData uri="http://schemas.openxmlformats.org/drawingml/2006/table">
            <a:tbl>
              <a:tblPr>
                <a:noFill/>
                <a:tableStyleId>{AC50D9EF-EB9A-426E-9D33-F29D22AD4513}</a:tableStyleId>
              </a:tblPr>
              <a:tblGrid>
                <a:gridCol w="3619500"/>
                <a:gridCol w="3619500"/>
              </a:tblGrid>
              <a:tr h="381000">
                <a:tc>
                  <a:txBody>
                    <a:bodyPr/>
                    <a:lstStyle/>
                    <a:p>
                      <a:pPr indent="0" lvl="0" marL="0" rtl="0" algn="l">
                        <a:spcBef>
                          <a:spcPts val="0"/>
                        </a:spcBef>
                        <a:spcAft>
                          <a:spcPts val="0"/>
                        </a:spcAft>
                        <a:buNone/>
                      </a:pPr>
                      <a:r>
                        <a:rPr b="1" lang="en-GB" sz="1800"/>
                        <a:t>Direct Time</a:t>
                      </a:r>
                      <a:endParaRPr b="1" sz="1800"/>
                    </a:p>
                  </a:txBody>
                  <a:tcPr marT="91425" marB="91425" marR="91425" marL="91425"/>
                </a:tc>
                <a:tc>
                  <a:txBody>
                    <a:bodyPr/>
                    <a:lstStyle/>
                    <a:p>
                      <a:pPr indent="0" lvl="0" marL="0" rtl="0" algn="l">
                        <a:spcBef>
                          <a:spcPts val="0"/>
                        </a:spcBef>
                        <a:spcAft>
                          <a:spcPts val="0"/>
                        </a:spcAft>
                        <a:buNone/>
                      </a:pPr>
                      <a:r>
                        <a:rPr b="1" lang="en-GB" sz="1800"/>
                        <a:t>Indirect</a:t>
                      </a:r>
                      <a:r>
                        <a:rPr b="1" lang="en-GB" sz="1800"/>
                        <a:t> Time</a:t>
                      </a:r>
                      <a:endParaRPr b="1" sz="1800"/>
                    </a:p>
                  </a:txBody>
                  <a:tcPr marT="91425" marB="91425" marR="91425" marL="91425"/>
                </a:tc>
              </a:tr>
              <a:tr h="381000">
                <a:tc>
                  <a:txBody>
                    <a:bodyPr/>
                    <a:lstStyle/>
                    <a:p>
                      <a:pPr indent="0" lvl="0" marL="0" rtl="0" algn="l">
                        <a:spcBef>
                          <a:spcPts val="0"/>
                        </a:spcBef>
                        <a:spcAft>
                          <a:spcPts val="0"/>
                        </a:spcAft>
                        <a:buNone/>
                      </a:pPr>
                      <a:r>
                        <a:rPr lang="en-GB" sz="1800"/>
                        <a:t>For one specific government contract or project</a:t>
                      </a:r>
                      <a:endParaRPr sz="1800"/>
                    </a:p>
                  </a:txBody>
                  <a:tcPr marT="91425" marB="91425" marR="91425" marL="91425"/>
                </a:tc>
                <a:tc>
                  <a:txBody>
                    <a:bodyPr/>
                    <a:lstStyle/>
                    <a:p>
                      <a:pPr indent="0" lvl="0" marL="0" rtl="0" algn="l">
                        <a:spcBef>
                          <a:spcPts val="0"/>
                        </a:spcBef>
                        <a:spcAft>
                          <a:spcPts val="0"/>
                        </a:spcAft>
                        <a:buNone/>
                      </a:pPr>
                      <a:r>
                        <a:rPr lang="en-GB" sz="1800"/>
                        <a:t>Supports many projects or general operations</a:t>
                      </a:r>
                      <a:endParaRPr sz="1800"/>
                    </a:p>
                  </a:txBody>
                  <a:tcPr marT="91425" marB="91425" marR="91425" marL="91425"/>
                </a:tc>
              </a:tr>
              <a:tr h="381000">
                <a:tc>
                  <a:txBody>
                    <a:bodyPr/>
                    <a:lstStyle/>
                    <a:p>
                      <a:pPr indent="0" lvl="0" marL="0" rtl="0" algn="l">
                        <a:spcBef>
                          <a:spcPts val="0"/>
                        </a:spcBef>
                        <a:spcAft>
                          <a:spcPts val="0"/>
                        </a:spcAft>
                        <a:buNone/>
                      </a:pPr>
                      <a:r>
                        <a:rPr lang="en-GB" sz="1800"/>
                        <a:t>Charged to a direct project/CLIN code</a:t>
                      </a:r>
                      <a:endParaRPr sz="1800"/>
                    </a:p>
                  </a:txBody>
                  <a:tcPr marT="91425" marB="91425" marR="91425" marL="91425"/>
                </a:tc>
                <a:tc>
                  <a:txBody>
                    <a:bodyPr/>
                    <a:lstStyle/>
                    <a:p>
                      <a:pPr indent="0" lvl="0" marL="0" rtl="0" algn="l">
                        <a:spcBef>
                          <a:spcPts val="0"/>
                        </a:spcBef>
                        <a:spcAft>
                          <a:spcPts val="0"/>
                        </a:spcAft>
                        <a:buNone/>
                      </a:pPr>
                      <a:r>
                        <a:rPr lang="en-GB" sz="1800"/>
                        <a:t>Charged to indirect codes like Overheads, Training, G&amp;A</a:t>
                      </a:r>
                      <a:endParaRPr sz="1800"/>
                    </a:p>
                  </a:txBody>
                  <a:tcPr marT="91425" marB="91425" marR="91425" marL="91425"/>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Essential timesheet information</a:t>
            </a:r>
            <a:endParaRPr/>
          </a:p>
        </p:txBody>
      </p:sp>
      <p:sp>
        <p:nvSpPr>
          <p:cNvPr id="104" name="Google Shape;104;p21"/>
          <p:cNvSpPr txBox="1"/>
          <p:nvPr>
            <p:ph idx="1" type="body"/>
          </p:nvPr>
        </p:nvSpPr>
        <p:spPr>
          <a:xfrm>
            <a:off x="311700" y="1152475"/>
            <a:ext cx="8520600" cy="3795600"/>
          </a:xfrm>
          <a:prstGeom prst="rect">
            <a:avLst/>
          </a:prstGeom>
        </p:spPr>
        <p:txBody>
          <a:bodyPr anchorCtr="0" anchor="t" bIns="91425" lIns="91425" spcFirstLastPara="1" rIns="91425" wrap="square" tIns="91425">
            <a:normAutofit fontScale="62500" lnSpcReduction="20000"/>
          </a:bodyPr>
          <a:lstStyle/>
          <a:p>
            <a:pPr indent="-331637" lvl="0" marL="457200" rtl="0" algn="l">
              <a:spcBef>
                <a:spcPts val="0"/>
              </a:spcBef>
              <a:spcAft>
                <a:spcPts val="0"/>
              </a:spcAft>
              <a:buClr>
                <a:schemeClr val="dk1"/>
              </a:buClr>
              <a:buSzPct val="100000"/>
              <a:buAutoNum type="arabicPeriod"/>
            </a:pPr>
            <a:r>
              <a:rPr lang="en-GB" sz="2596">
                <a:solidFill>
                  <a:schemeClr val="dk1"/>
                </a:solidFill>
              </a:rPr>
              <a:t>The date</a:t>
            </a:r>
            <a:endParaRPr sz="2596">
              <a:solidFill>
                <a:schemeClr val="dk1"/>
              </a:solidFill>
            </a:endParaRPr>
          </a:p>
          <a:p>
            <a:pPr indent="-331637" lvl="0" marL="457200" rtl="0" algn="l">
              <a:spcBef>
                <a:spcPts val="0"/>
              </a:spcBef>
              <a:spcAft>
                <a:spcPts val="0"/>
              </a:spcAft>
              <a:buClr>
                <a:schemeClr val="dk1"/>
              </a:buClr>
              <a:buSzPct val="100000"/>
              <a:buAutoNum type="arabicPeriod"/>
            </a:pPr>
            <a:r>
              <a:rPr lang="en-GB" sz="2596">
                <a:solidFill>
                  <a:schemeClr val="dk1"/>
                </a:solidFill>
              </a:rPr>
              <a:t>Full name and job role</a:t>
            </a:r>
            <a:endParaRPr sz="2596">
              <a:solidFill>
                <a:schemeClr val="dk1"/>
              </a:solidFill>
            </a:endParaRPr>
          </a:p>
          <a:p>
            <a:pPr indent="-331637" lvl="0" marL="457200" rtl="0" algn="l">
              <a:spcBef>
                <a:spcPts val="0"/>
              </a:spcBef>
              <a:spcAft>
                <a:spcPts val="0"/>
              </a:spcAft>
              <a:buClr>
                <a:schemeClr val="dk1"/>
              </a:buClr>
              <a:buSzPct val="100000"/>
              <a:buAutoNum type="arabicPeriod"/>
            </a:pPr>
            <a:r>
              <a:rPr lang="en-GB" sz="2596">
                <a:solidFill>
                  <a:schemeClr val="dk1"/>
                </a:solidFill>
              </a:rPr>
              <a:t>Total hours for that date, broken down by project and task</a:t>
            </a:r>
            <a:endParaRPr sz="2596">
              <a:solidFill>
                <a:schemeClr val="dk1"/>
              </a:solidFill>
            </a:endParaRPr>
          </a:p>
          <a:p>
            <a:pPr indent="-331637" lvl="0" marL="457200" rtl="0" algn="l">
              <a:spcBef>
                <a:spcPts val="0"/>
              </a:spcBef>
              <a:spcAft>
                <a:spcPts val="0"/>
              </a:spcAft>
              <a:buClr>
                <a:schemeClr val="dk1"/>
              </a:buClr>
              <a:buSzPct val="100000"/>
              <a:buAutoNum type="arabicPeriod"/>
            </a:pPr>
            <a:r>
              <a:rPr lang="en-GB" sz="2596">
                <a:solidFill>
                  <a:schemeClr val="dk1"/>
                </a:solidFill>
              </a:rPr>
              <a:t>Applicable charge codes per time entry</a:t>
            </a:r>
            <a:endParaRPr sz="2596">
              <a:solidFill>
                <a:schemeClr val="dk1"/>
              </a:solidFill>
            </a:endParaRPr>
          </a:p>
          <a:p>
            <a:pPr indent="-331637" lvl="0" marL="457200" rtl="0" algn="l">
              <a:spcBef>
                <a:spcPts val="0"/>
              </a:spcBef>
              <a:spcAft>
                <a:spcPts val="0"/>
              </a:spcAft>
              <a:buClr>
                <a:schemeClr val="dk1"/>
              </a:buClr>
              <a:buSzPct val="100000"/>
              <a:buAutoNum type="arabicPeriod"/>
            </a:pPr>
            <a:r>
              <a:rPr lang="en-GB" sz="2596">
                <a:solidFill>
                  <a:schemeClr val="dk1"/>
                </a:solidFill>
              </a:rPr>
              <a:t>Brief, meaningful description of the work performed</a:t>
            </a:r>
            <a:endParaRPr sz="2596">
              <a:solidFill>
                <a:schemeClr val="dk1"/>
              </a:solidFill>
            </a:endParaRPr>
          </a:p>
          <a:p>
            <a:pPr indent="0" lvl="0" marL="0" rtl="0" algn="l">
              <a:spcBef>
                <a:spcPts val="0"/>
              </a:spcBef>
              <a:spcAft>
                <a:spcPts val="0"/>
              </a:spcAft>
              <a:buNone/>
            </a:pPr>
            <a:r>
              <a:t/>
            </a:r>
            <a:endParaRPr sz="2596">
              <a:solidFill>
                <a:schemeClr val="dk1"/>
              </a:solidFill>
            </a:endParaRPr>
          </a:p>
          <a:p>
            <a:pPr indent="0" lvl="0" marL="0" rtl="0" algn="l">
              <a:spcBef>
                <a:spcPts val="0"/>
              </a:spcBef>
              <a:spcAft>
                <a:spcPts val="0"/>
              </a:spcAft>
              <a:buNone/>
            </a:pPr>
            <a:r>
              <a:rPr b="1" lang="en-GB" sz="2596">
                <a:solidFill>
                  <a:schemeClr val="dk1"/>
                </a:solidFill>
              </a:rPr>
              <a:t>Examples of timesheet descriptions:</a:t>
            </a:r>
            <a:endParaRPr b="1" sz="2596">
              <a:solidFill>
                <a:schemeClr val="dk1"/>
              </a:solidFill>
            </a:endParaRPr>
          </a:p>
          <a:p>
            <a:pPr indent="0" lvl="0" marL="0" rtl="0" algn="l">
              <a:spcBef>
                <a:spcPts val="0"/>
              </a:spcBef>
              <a:spcAft>
                <a:spcPts val="0"/>
              </a:spcAft>
              <a:buNone/>
            </a:pPr>
            <a:r>
              <a:t/>
            </a:r>
            <a:endParaRPr sz="2596">
              <a:solidFill>
                <a:schemeClr val="dk1"/>
              </a:solidFill>
            </a:endParaRPr>
          </a:p>
          <a:p>
            <a:pPr indent="-331637" lvl="0" marL="457200" rtl="0" algn="l">
              <a:spcBef>
                <a:spcPts val="0"/>
              </a:spcBef>
              <a:spcAft>
                <a:spcPts val="0"/>
              </a:spcAft>
              <a:buClr>
                <a:schemeClr val="dk1"/>
              </a:buClr>
              <a:buSzPct val="100000"/>
              <a:buChar char="●"/>
            </a:pPr>
            <a:r>
              <a:rPr lang="en-GB" sz="2596">
                <a:solidFill>
                  <a:schemeClr val="dk1"/>
                </a:solidFill>
              </a:rPr>
              <a:t>Tested completed training module against acceptance criteria and documented required revisions</a:t>
            </a:r>
            <a:endParaRPr sz="2596">
              <a:solidFill>
                <a:schemeClr val="dk1"/>
              </a:solidFill>
            </a:endParaRPr>
          </a:p>
          <a:p>
            <a:pPr indent="-331637" lvl="0" marL="457200" rtl="0" algn="l">
              <a:spcBef>
                <a:spcPts val="0"/>
              </a:spcBef>
              <a:spcAft>
                <a:spcPts val="0"/>
              </a:spcAft>
              <a:buClr>
                <a:schemeClr val="dk1"/>
              </a:buClr>
              <a:buSzPct val="100000"/>
              <a:buChar char="●"/>
            </a:pPr>
            <a:r>
              <a:rPr lang="en-GB" sz="2596">
                <a:solidFill>
                  <a:schemeClr val="dk1"/>
                </a:solidFill>
              </a:rPr>
              <a:t>Conducted on-site equipment inspection and recorded performance results for project report</a:t>
            </a:r>
            <a:endParaRPr sz="2596">
              <a:solidFill>
                <a:schemeClr val="dk1"/>
              </a:solidFill>
            </a:endParaRPr>
          </a:p>
          <a:p>
            <a:pPr indent="-331637" lvl="0" marL="457200" rtl="0" algn="l">
              <a:spcBef>
                <a:spcPts val="0"/>
              </a:spcBef>
              <a:spcAft>
                <a:spcPts val="0"/>
              </a:spcAft>
              <a:buClr>
                <a:schemeClr val="dk1"/>
              </a:buClr>
              <a:buSzPct val="100000"/>
              <a:buChar char="●"/>
            </a:pPr>
            <a:r>
              <a:rPr lang="en-GB" sz="2596">
                <a:solidFill>
                  <a:schemeClr val="dk1"/>
                </a:solidFill>
              </a:rPr>
              <a:t>Prepared draft client deliverable and incorporated supervisor feedback before submission</a:t>
            </a:r>
            <a:endParaRPr sz="2596">
              <a:solidFill>
                <a:schemeClr val="dk1"/>
              </a:solidFill>
            </a:endParaRPr>
          </a:p>
          <a:p>
            <a:pPr indent="0" lvl="0" marL="0" rtl="0" algn="l">
              <a:spcBef>
                <a:spcPts val="0"/>
              </a:spcBef>
              <a:spcAft>
                <a:spcPts val="1200"/>
              </a:spcAft>
              <a:buNone/>
            </a:pPr>
            <a:r>
              <a:t/>
            </a:r>
            <a:endParaRPr sz="1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