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56" r:id="rId2"/>
    <p:sldId id="270" r:id="rId3"/>
    <p:sldId id="259" r:id="rId4"/>
    <p:sldId id="274" r:id="rId5"/>
    <p:sldId id="269" r:id="rId6"/>
    <p:sldId id="262" r:id="rId7"/>
    <p:sldId id="264" r:id="rId8"/>
    <p:sldId id="265" r:id="rId9"/>
    <p:sldId id="268" r:id="rId10"/>
    <p:sldId id="277" r:id="rId11"/>
    <p:sldId id="278" r:id="rId12"/>
    <p:sldId id="272" r:id="rId13"/>
    <p:sldId id="260" r:id="rId14"/>
    <p:sldId id="257" r:id="rId15"/>
    <p:sldId id="280" r:id="rId16"/>
    <p:sldId id="279" r:id="rId17"/>
    <p:sldId id="281" r:id="rId1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-Paul MENEGOZ" initials="P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040"/>
    <a:srgbClr val="FCFEA0"/>
    <a:srgbClr val="F8F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90659" autoAdjust="0"/>
  </p:normalViewPr>
  <p:slideViewPr>
    <p:cSldViewPr snapToGrid="0">
      <p:cViewPr varScale="1">
        <p:scale>
          <a:sx n="68" d="100"/>
          <a:sy n="68" d="100"/>
        </p:scale>
        <p:origin x="45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2T19:07:00.02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BC3395-65C2-4A7B-86F4-AEF7AF52FFEA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7C93D-0439-45D1-AE94-766609273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7C93D-0439-45D1-AE94-766609273B4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7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Tous le monde ne met pas les mêmes mots derrière la notion de "stress« …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53F98-9DAC-47AA-851F-C4C309B8CDE5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1158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92B02-6391-4167-90CF-EF4F30931351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706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Que peut apporter ou retirer le stress aux qualités requises d’un pilote pour pratiquer le vol ?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4F992-3634-4EA7-9DC7-0C4FFA7AC22D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93357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n w="0"/>
              </a:rPr>
              <a:t>La </a:t>
            </a:r>
            <a:r>
              <a:rPr lang="fr-FR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répétition et l’entrainement</a:t>
            </a:r>
            <a:r>
              <a:rPr lang="fr-FR" dirty="0" smtClean="0">
                <a:ln w="0"/>
              </a:rPr>
              <a:t> inscrivent nos gestes dans notre schéma corporel.</a:t>
            </a:r>
            <a:r>
              <a:rPr lang="fr-FR" dirty="0" smtClean="0"/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pilotage</a:t>
            </a:r>
            <a:r>
              <a:rPr lang="fr-FR" dirty="0" smtClean="0"/>
              <a:t> ainsi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automatisé</a:t>
            </a:r>
            <a:r>
              <a:rPr lang="fr-FR" dirty="0" smtClean="0"/>
              <a:t>, le pilote est </a:t>
            </a:r>
            <a:r>
              <a:rPr lang="fr-FR" dirty="0" smtClean="0">
                <a:ln w="0"/>
              </a:rPr>
              <a:t>disponible pour faire les analyses qui alimentent ses décisions. 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C3DDF-C62C-4101-8469-AB9FAE75D44A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7367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CC4F8D-274B-4F12-836E-F863C602A6C3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8296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52B5-1F21-49F3-8147-F49C00889B79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6812-208C-4983-BCBF-CB4CC1C9E8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74392"/>
      </p:ext>
    </p:extLst>
  </p:cSld>
  <p:clrMapOvr>
    <a:masterClrMapping/>
  </p:clrMapOvr>
  <p:transition spd="slow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E06F-975C-43F5-90BC-B14A63C5CAFE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28D8-60F1-44BC-AD5B-CCEB2B15B3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20587"/>
      </p:ext>
    </p:extLst>
  </p:cSld>
  <p:clrMapOvr>
    <a:masterClrMapping/>
  </p:clrMapOvr>
  <p:transition spd="slow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48F6-2FF4-4EEF-B805-EF46C061E7BA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05CB-9DF5-4A2D-A54C-9534485CBF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94"/>
      </p:ext>
    </p:extLst>
  </p:cSld>
  <p:clrMapOvr>
    <a:masterClrMapping/>
  </p:clrMapOvr>
  <p:transition spd="slow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249F-207C-4BF0-9431-407A82BFFBFF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7C16-EEEF-469C-8E2B-5E7022400A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62429"/>
      </p:ext>
    </p:extLst>
  </p:cSld>
  <p:clrMapOvr>
    <a:masterClrMapping/>
  </p:clrMapOvr>
  <p:transition spd="slow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CD97-7D01-42D5-8622-91B8A1450C32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B2B6-21DA-427A-A76F-4A56467B0A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28024"/>
      </p:ext>
    </p:extLst>
  </p:cSld>
  <p:clrMapOvr>
    <a:masterClrMapping/>
  </p:clrMapOvr>
  <p:transition spd="slow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3E45-9C1F-4C51-8BDD-ED36314FCD5C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0DA0-1DD4-44D5-856C-49493E0179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10432"/>
      </p:ext>
    </p:extLst>
  </p:cSld>
  <p:clrMapOvr>
    <a:masterClrMapping/>
  </p:clrMapOvr>
  <p:transition spd="slow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6230-D2AE-4190-97E4-7761E958A97C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E596-51D9-42D7-9825-A04861EF66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376258"/>
      </p:ext>
    </p:extLst>
  </p:cSld>
  <p:clrMapOvr>
    <a:masterClrMapping/>
  </p:clrMapOvr>
  <p:transition spd="slow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635D-D881-44A3-8427-BA2B1DC81819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6DDF-92DF-409A-AD42-C56E147AED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99542"/>
      </p:ext>
    </p:extLst>
  </p:cSld>
  <p:clrMapOvr>
    <a:masterClrMapping/>
  </p:clrMapOvr>
  <p:transition spd="slow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D9CC-A159-408B-A41A-E39336FA5F8E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607A-DB1C-44FD-9B3A-E49C9DD129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96171"/>
      </p:ext>
    </p:extLst>
  </p:cSld>
  <p:clrMapOvr>
    <a:masterClrMapping/>
  </p:clrMapOvr>
  <p:transition spd="slow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0D5E-D55E-4E90-9772-154F774673E0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2D2C-8137-481E-9AA4-0D80BCAD3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029484"/>
      </p:ext>
    </p:extLst>
  </p:cSld>
  <p:clrMapOvr>
    <a:masterClrMapping/>
  </p:clrMapOvr>
  <p:transition spd="slow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E4F90-AD4E-4F9B-AEED-A7DBA4090660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51BB-24F4-4DEB-8938-2ED2630496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35019"/>
      </p:ext>
    </p:extLst>
  </p:cSld>
  <p:clrMapOvr>
    <a:masterClrMapping/>
  </p:clrMapOvr>
  <p:transition spd="slow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AC38A-F5D1-4E9C-9BF1-FFE1331F2D71}" type="datetimeFigureOut">
              <a:rPr lang="fr-FR"/>
              <a:pPr>
                <a:defRPr/>
              </a:pPr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E979D-FE63-4242-8096-5E379D5C42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 advTm="10000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936" y="-174727"/>
            <a:ext cx="7455077" cy="2497667"/>
          </a:xfrm>
          <a:extLst/>
        </p:spPr>
        <p:txBody>
          <a:bodyPr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La gestion du stress </a:t>
            </a:r>
            <a:br>
              <a:rPr lang="fr-FR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en vol libre</a:t>
            </a:r>
            <a:endParaRPr lang="fr-FR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36" y="3687901"/>
            <a:ext cx="7215604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</a:rPr>
              <a:t>ou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Améliorer</a:t>
            </a:r>
            <a:r>
              <a:rPr lang="fr-FR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</a:rPr>
              <a:t>la</a:t>
            </a:r>
            <a:r>
              <a:rPr lang="fr-FR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fr-FR" sz="4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sécu</a:t>
            </a: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rité</a:t>
            </a:r>
            <a:r>
              <a:rPr lang="fr-FR" sz="4000" b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fr-FR" sz="4000" b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sa pratique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du</a:t>
            </a:r>
            <a:r>
              <a:rPr lang="fr-FR" sz="4000" b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fr-FR" sz="4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</a:rPr>
              <a:t>vol</a:t>
            </a:r>
          </a:p>
        </p:txBody>
      </p:sp>
      <p:pic>
        <p:nvPicPr>
          <p:cNvPr id="3076" name="05SousTonAile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3" y="6113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47" y="98379"/>
            <a:ext cx="1166099" cy="1175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custDataLst>
      <p:tags r:id="rId1"/>
    </p:custDataLst>
  </p:cSld>
  <p:clrMapOvr>
    <a:masterClrMapping/>
  </p:clrMapOvr>
  <p:transition advTm="5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3250" y="1481718"/>
            <a:ext cx="2671172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Trop à l’aise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93863" y="354013"/>
            <a:ext cx="58054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spc="300" dirty="0">
                <a:latin typeface="+mn-lt"/>
              </a:rPr>
              <a:t>Pas de stress du tout</a:t>
            </a:r>
            <a:endParaRPr lang="fr-FR" sz="4400" b="1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774113" y="288925"/>
            <a:ext cx="3417887" cy="6569075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>
                <a:latin typeface="+mn-lt"/>
              </a:rPr>
              <a:t>Il </a:t>
            </a:r>
            <a:r>
              <a:rPr lang="fr-FR" sz="3200" smtClean="0">
                <a:latin typeface="+mn-lt"/>
              </a:rPr>
              <a:t>naît </a:t>
            </a:r>
            <a:r>
              <a:rPr lang="fr-FR" sz="3200" dirty="0">
                <a:latin typeface="+mn-lt"/>
              </a:rPr>
              <a:t>de l’incapacité à ressentir…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… du refus inconscient d’avoir peur…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Il en résulte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+mn-lt"/>
              </a:rPr>
              <a:t>Le « </a:t>
            </a:r>
            <a:r>
              <a:rPr lang="fr-FR" sz="3200" b="1" dirty="0">
                <a:latin typeface="+mn-lt"/>
              </a:rPr>
              <a:t>dénie de stress » </a:t>
            </a:r>
            <a:r>
              <a:rPr lang="fr-FR" sz="3200" dirty="0">
                <a:latin typeface="+mn-lt"/>
              </a:rPr>
              <a:t>peut être à la base d’une personnalité, tout comme apparaître alors qu’une situation se complexifie.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35165" y="1481718"/>
            <a:ext cx="337385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</a:rPr>
              <a:t>« Dénie de stress »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18000" y="3365500"/>
            <a:ext cx="318135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Inconscience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318000" y="4310063"/>
            <a:ext cx="3408363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Perte du jugement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51325" y="5227638"/>
            <a:ext cx="3406775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Décalage avec la situation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7499350" y="795338"/>
            <a:ext cx="1274763" cy="685800"/>
          </a:xfrm>
          <a:prstGeom prst="straightConnector1">
            <a:avLst/>
          </a:prstGeom>
          <a:ln w="63500" cap="flat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69863" y="5227638"/>
            <a:ext cx="3282950" cy="5857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Excès de confiance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58763" y="4310063"/>
            <a:ext cx="318135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Perte d’humilité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58763" y="2871788"/>
            <a:ext cx="2606675" cy="10779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Manque d’attention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564" y="2385390"/>
            <a:ext cx="3406095" cy="4215871"/>
          </a:xfrm>
          <a:prstGeom prst="rect">
            <a:avLst/>
          </a:prstGeom>
          <a:gradFill>
            <a:gsLst>
              <a:gs pos="0">
                <a:schemeClr val="bg1">
                  <a:alpha val="12000"/>
                </a:schemeClr>
              </a:gs>
              <a:gs pos="20000">
                <a:schemeClr val="accent1">
                  <a:lumMod val="45000"/>
                  <a:lumOff val="55000"/>
                  <a:alpha val="12000"/>
                </a:schemeClr>
              </a:gs>
              <a:gs pos="98000">
                <a:srgbClr val="FF0000">
                  <a:alpha val="33000"/>
                </a:srgbClr>
              </a:gs>
            </a:gsLst>
            <a:lin ang="5400000" scaled="0"/>
          </a:gradFill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182591" y="2385391"/>
            <a:ext cx="3543426" cy="4215871"/>
          </a:xfrm>
          <a:prstGeom prst="rect">
            <a:avLst/>
          </a:prstGeom>
          <a:gradFill>
            <a:gsLst>
              <a:gs pos="0">
                <a:schemeClr val="bg1">
                  <a:alpha val="12000"/>
                </a:schemeClr>
              </a:gs>
              <a:gs pos="20000">
                <a:schemeClr val="accent1">
                  <a:lumMod val="45000"/>
                  <a:lumOff val="55000"/>
                  <a:alpha val="12000"/>
                </a:schemeClr>
              </a:gs>
              <a:gs pos="98000">
                <a:srgbClr val="FF0000">
                  <a:alpha val="33000"/>
                </a:srgbClr>
              </a:gs>
            </a:gsLst>
            <a:lin ang="5400000" scaled="0"/>
          </a:gradFill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5379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7638"/>
            <a:ext cx="11652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>
            <a:stCxn id="5" idx="2"/>
          </p:cNvCxnSpPr>
          <p:nvPr/>
        </p:nvCxnSpPr>
        <p:spPr>
          <a:xfrm flipH="1">
            <a:off x="1819275" y="2066925"/>
            <a:ext cx="30163" cy="912813"/>
          </a:xfrm>
          <a:prstGeom prst="straightConnector1">
            <a:avLst/>
          </a:prstGeom>
          <a:ln w="63500" cap="flat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183438" y="3048000"/>
            <a:ext cx="1482725" cy="495300"/>
          </a:xfrm>
          <a:prstGeom prst="straightConnector1">
            <a:avLst/>
          </a:prstGeom>
          <a:ln w="63500" cap="flat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Tm="204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46138" y="263525"/>
            <a:ext cx="10528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400" b="1"/>
              <a:t>Le cumul de stress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2925" y="1106488"/>
            <a:ext cx="11134725" cy="3340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/>
              <a:t>Une forme de stress peut ne pas s’évacuer.</a:t>
            </a:r>
          </a:p>
          <a:p>
            <a:pPr fontAlgn="auto">
              <a:spcAft>
                <a:spcPts val="0"/>
              </a:spcAft>
              <a:defRPr/>
            </a:pPr>
            <a:endParaRPr lang="fr-FR" sz="1600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chelle d’une période de vie, l’accumulation du stress n’est souvent pas perçue. Elle peut produire 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effets préjudiciables à la sécurité.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91113" y="5391150"/>
            <a:ext cx="3095625" cy="1311275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Mauvaise humeur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477250" y="4806950"/>
            <a:ext cx="3200400" cy="1895475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Altération des analyses et du jugement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36575" y="4338638"/>
            <a:ext cx="2998788" cy="1128712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Mauvaise récupération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33488" y="5721350"/>
            <a:ext cx="3470275" cy="981075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Fatigue excessive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3198813" y="4338638"/>
            <a:ext cx="990600" cy="468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392613" y="4392613"/>
            <a:ext cx="477837" cy="1614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464300" y="4406900"/>
            <a:ext cx="22225" cy="1266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240588" y="4338638"/>
            <a:ext cx="1546225" cy="7905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63525"/>
            <a:ext cx="1165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204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atin typeface="+mn-lt"/>
              </a:rPr>
              <a:t>Facteurs aggravants du stress</a:t>
            </a:r>
            <a:endParaRPr lang="fr-FR" b="1" dirty="0">
              <a:latin typeface="+mn-l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90563" y="1592263"/>
            <a:ext cx="2041525" cy="8747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Fatigue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90563" y="3128963"/>
            <a:ext cx="3467100" cy="11795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Méconnaissance de soi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244600" y="5051425"/>
            <a:ext cx="4297363" cy="1181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Faible aptitude à se concentrer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99213" y="5051425"/>
            <a:ext cx="3114675" cy="1181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Entraînement insuffisant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9144000" y="1592263"/>
            <a:ext cx="2486025" cy="9810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Inconnues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270875" y="3128963"/>
            <a:ext cx="3359150" cy="1592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Faible confiance en soi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600325" y="1268413"/>
            <a:ext cx="1695450" cy="655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294313" y="1463675"/>
            <a:ext cx="215900" cy="3714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107113" y="1463675"/>
            <a:ext cx="533400" cy="3714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46888" y="1463675"/>
            <a:ext cx="1500187" cy="1960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70788" y="1206500"/>
            <a:ext cx="1668462" cy="742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0052050" y="5741988"/>
            <a:ext cx="1577975" cy="981075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Etc…</a:t>
            </a:r>
          </a:p>
        </p:txBody>
      </p:sp>
      <p:cxnSp>
        <p:nvCxnSpPr>
          <p:cNvPr id="35" name="Connecteur en angle 34"/>
          <p:cNvCxnSpPr/>
          <p:nvPr/>
        </p:nvCxnSpPr>
        <p:spPr>
          <a:xfrm>
            <a:off x="2424113" y="723900"/>
            <a:ext cx="7369175" cy="5768975"/>
          </a:xfrm>
          <a:prstGeom prst="bentConnector3">
            <a:avLst>
              <a:gd name="adj1" fmla="val -282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H="1">
            <a:off x="3944938" y="1463675"/>
            <a:ext cx="1025525" cy="1857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92075"/>
            <a:ext cx="11668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27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805488"/>
            <a:ext cx="10515600" cy="725487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augmentent </a:t>
            </a:r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risque !</a:t>
            </a:r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67138" y="325438"/>
            <a:ext cx="45688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conclusion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9088" y="1690688"/>
            <a:ext cx="3605212" cy="368935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 de stress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diminue la pertinence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De nos analyses, de nos actions.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175125" y="1690688"/>
            <a:ext cx="3648075" cy="368935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stress </a:t>
            </a:r>
            <a:r>
              <a:rPr lang="fr-FR" sz="4000" dirty="0"/>
              <a:t>est suspect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« excès de confiance » ou « inconscience »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074025" y="1690688"/>
            <a:ext cx="3849688" cy="368935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L’accumulation de stress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est possible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Elle a une </a:t>
            </a:r>
            <a:r>
              <a:rPr lang="fr-FR" sz="3600" dirty="0" err="1"/>
              <a:t>influ-ence</a:t>
            </a:r>
            <a:r>
              <a:rPr lang="fr-FR" sz="3600" dirty="0"/>
              <a:t> néfaste sur le comportement</a:t>
            </a:r>
          </a:p>
        </p:txBody>
      </p:sp>
      <p:pic>
        <p:nvPicPr>
          <p:cNvPr id="18439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5438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52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9438" y="336550"/>
            <a:ext cx="110505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 Gérer le stress »</a:t>
            </a:r>
            <a:endParaRPr lang="fr-FR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076575" y="1519238"/>
            <a:ext cx="60563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4400"/>
              <a:t>… mais comment 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4400"/>
              <a:t>2 pistes</a:t>
            </a:r>
          </a:p>
        </p:txBody>
      </p:sp>
      <p:sp>
        <p:nvSpPr>
          <p:cNvPr id="4" name="Ellipse 3"/>
          <p:cNvSpPr/>
          <p:nvPr/>
        </p:nvSpPr>
        <p:spPr>
          <a:xfrm>
            <a:off x="344488" y="3838575"/>
            <a:ext cx="6373812" cy="2193925"/>
          </a:xfrm>
          <a:prstGeom prst="ellipse">
            <a:avLst/>
          </a:prstGeom>
          <a:solidFill>
            <a:srgbClr val="9BE04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i="1" dirty="0"/>
              <a:t>1- En amont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i="1" dirty="0"/>
              <a:t>se prévenir du stress</a:t>
            </a:r>
          </a:p>
        </p:txBody>
      </p:sp>
      <p:sp>
        <p:nvSpPr>
          <p:cNvPr id="10" name="Flèche vers le bas 9"/>
          <p:cNvSpPr/>
          <p:nvPr/>
        </p:nvSpPr>
        <p:spPr>
          <a:xfrm rot="1713913">
            <a:off x="4065588" y="2890838"/>
            <a:ext cx="998537" cy="1485900"/>
          </a:xfrm>
          <a:prstGeom prst="downArrow">
            <a:avLst/>
          </a:prstGeom>
          <a:solidFill>
            <a:schemeClr val="accent4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077075" y="3838575"/>
            <a:ext cx="4899025" cy="2193925"/>
          </a:xfrm>
          <a:prstGeom prst="ellipse">
            <a:avLst/>
          </a:prstGeom>
          <a:gradFill>
            <a:gsLst>
              <a:gs pos="68000">
                <a:srgbClr val="FFFF00"/>
              </a:gs>
              <a:gs pos="22000">
                <a:srgbClr val="FCFE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i="1" dirty="0"/>
              <a:t>2- Sur l’instant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i="1" dirty="0"/>
              <a:t> </a:t>
            </a:r>
            <a:r>
              <a:rPr lang="fr-FR" sz="4000" b="1" i="1" dirty="0"/>
              <a:t>faire face !</a:t>
            </a:r>
          </a:p>
        </p:txBody>
      </p:sp>
      <p:sp>
        <p:nvSpPr>
          <p:cNvPr id="15" name="Flèche vers le bas 14"/>
          <p:cNvSpPr/>
          <p:nvPr/>
        </p:nvSpPr>
        <p:spPr>
          <a:xfrm rot="19329398">
            <a:off x="7427913" y="2892425"/>
            <a:ext cx="998537" cy="1485900"/>
          </a:xfrm>
          <a:prstGeom prst="downArrow">
            <a:avLst/>
          </a:prstGeom>
          <a:solidFill>
            <a:schemeClr val="accent4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46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6550"/>
            <a:ext cx="116681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2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allAtOnce" animBg="1"/>
      <p:bldP spid="10" grpId="0" animBg="1"/>
      <p:bldP spid="13" grpId="0" build="allAtOnce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42900"/>
            <a:ext cx="9786938" cy="7604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9663" y="284163"/>
            <a:ext cx="10515600" cy="8413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prévenir du stress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réduire les inconnus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93675" y="1463675"/>
            <a:ext cx="3276600" cy="1665288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Conscience des mécanismes du stress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563938" y="1268413"/>
            <a:ext cx="731837" cy="3238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956050" y="1463675"/>
            <a:ext cx="776288" cy="18605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018088" y="1463675"/>
            <a:ext cx="492125" cy="29892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107113" y="1463675"/>
            <a:ext cx="638175" cy="3081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46888" y="1463675"/>
            <a:ext cx="987425" cy="18605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838200" y="3435350"/>
            <a:ext cx="3138488" cy="909638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Hygiène de vie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98438" y="4651375"/>
            <a:ext cx="5702300" cy="1993900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Connaître ce qu’il est demandé de savoir pour voler (plan de vol, aérologie)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8347075" y="1408113"/>
            <a:ext cx="3632200" cy="1720850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Créer de l’expérience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043613" y="4673600"/>
            <a:ext cx="5935662" cy="1960563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Rendre les actions de pilotage spontanées (Pente-école ou pilotage au sol)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834313" y="3435350"/>
            <a:ext cx="3021012" cy="909638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connaître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570788" y="1206500"/>
            <a:ext cx="1360487" cy="701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10588625" y="2838450"/>
            <a:ext cx="1195388" cy="909638"/>
          </a:xfrm>
          <a:prstGeom prst="round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61000">
                <a:srgbClr val="9BE040"/>
              </a:gs>
            </a:gsLst>
            <a:lin ang="0" scaled="0"/>
          </a:gra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etc…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7254875" y="1463675"/>
            <a:ext cx="3160713" cy="17764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5821363" y="1463675"/>
            <a:ext cx="31750" cy="12652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4489450" y="2827338"/>
            <a:ext cx="2751138" cy="947737"/>
          </a:xfrm>
          <a:prstGeom prst="roundRect">
            <a:avLst/>
          </a:prstGeom>
          <a:solidFill>
            <a:srgbClr val="9BE04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entraîné</a:t>
            </a:r>
          </a:p>
        </p:txBody>
      </p:sp>
      <p:pic>
        <p:nvPicPr>
          <p:cNvPr id="20500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68275"/>
            <a:ext cx="10652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5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9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15900" y="3079750"/>
            <a:ext cx="6130925" cy="3502025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4000" dirty="0">
                <a:solidFill>
                  <a:schemeClr val="tx1"/>
                </a:solidFill>
              </a:rPr>
              <a:t>Respirer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4000" dirty="0">
                <a:solidFill>
                  <a:schemeClr val="tx1"/>
                </a:solidFill>
              </a:rPr>
              <a:t>Revenir à l’instant présent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4000" dirty="0">
                <a:solidFill>
                  <a:schemeClr val="tx1"/>
                </a:solidFill>
              </a:rPr>
              <a:t>Agir avec les actions pertinentes de l’instant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57338" y="377825"/>
            <a:ext cx="4789487" cy="1447800"/>
          </a:xfrm>
          <a:prstGeom prst="rect">
            <a:avLst/>
          </a:prstGeom>
          <a:solidFill>
            <a:schemeClr val="accent4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atin typeface="+mn-lt"/>
              </a:rPr>
              <a:t>Faire face à un pic de stress</a:t>
            </a:r>
            <a:endParaRPr lang="fr-FR" sz="4400" b="1" u="sng" dirty="0"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20675" y="1951038"/>
            <a:ext cx="60563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4400"/>
              <a:t>… mais comment ?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804827" y="4319316"/>
            <a:ext cx="4926429" cy="2037612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Grâce à l’action, la peur est avantageusement mise au second plan.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794205" y="284474"/>
            <a:ext cx="4937051" cy="374967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… d’où l’importance d’anticiper et d’intégrer en amont l’ensemble des données nécessaires pour faire face à la situation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4406540" y="4783878"/>
            <a:ext cx="2574831" cy="2415712"/>
            <a:chOff x="4406540" y="4783028"/>
            <a:chExt cx="2574831" cy="2316221"/>
          </a:xfrm>
          <a:effectLst>
            <a:outerShdw blurRad="50800" dist="114300" algn="l" rotWithShape="0">
              <a:schemeClr val="accent2">
                <a:lumMod val="50000"/>
                <a:alpha val="40000"/>
              </a:schemeClr>
            </a:outerShdw>
          </a:effectLst>
        </p:grpSpPr>
        <p:sp>
          <p:nvSpPr>
            <p:cNvPr id="3" name="Arc 2"/>
            <p:cNvSpPr/>
            <p:nvPr/>
          </p:nvSpPr>
          <p:spPr>
            <a:xfrm rot="944628">
              <a:off x="4406540" y="4783028"/>
              <a:ext cx="1313797" cy="2316221"/>
            </a:xfrm>
            <a:prstGeom prst="arc">
              <a:avLst>
                <a:gd name="adj1" fmla="val 16200000"/>
                <a:gd name="adj2" fmla="val 2149742"/>
              </a:avLst>
            </a:prstGeom>
            <a:ln w="127000">
              <a:solidFill>
                <a:srgbClr val="FF0000"/>
              </a:solidFill>
            </a:ln>
            <a:effectLst>
              <a:outerShdw blurRad="50800" dist="50800" dir="5400000" sx="7000" sy="7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n w="22225">
                  <a:solidFill>
                    <a:schemeClr val="accent1"/>
                  </a:solidFill>
                </a:ln>
              </a:endParaRPr>
            </a:p>
          </p:txBody>
        </p:sp>
        <p:cxnSp>
          <p:nvCxnSpPr>
            <p:cNvPr id="21" name="Connecteur droit avec flèche 20"/>
            <p:cNvCxnSpPr>
              <a:stCxn id="3" idx="2"/>
            </p:cNvCxnSpPr>
            <p:nvPr/>
          </p:nvCxnSpPr>
          <p:spPr>
            <a:xfrm flipV="1">
              <a:off x="5532165" y="5554032"/>
              <a:ext cx="1449206" cy="953584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avec flèche 25"/>
          <p:cNvCxnSpPr/>
          <p:nvPr/>
        </p:nvCxnSpPr>
        <p:spPr>
          <a:xfrm flipV="1">
            <a:off x="11228388" y="3338513"/>
            <a:ext cx="0" cy="122237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>
            <a:outerShdw blurRad="50800" dist="139700" dir="6780000" sx="95000" sy="95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1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3482975" y="2668588"/>
            <a:ext cx="0" cy="98901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  <a:effectLst>
            <a:outerShdw blurRad="50800" dist="139700" dir="6780000" sx="95000" sy="95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3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14350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2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62663"/>
            <a:ext cx="3211513" cy="62071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VOLS !</a:t>
            </a:r>
            <a:endParaRPr lang="fr-F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1636713"/>
            <a:ext cx="3324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92125" y="4672013"/>
            <a:ext cx="3578225" cy="1620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1"/>
                </a:solidFill>
              </a:rPr>
              <a:t>Avant les vols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672263" y="4672013"/>
            <a:ext cx="4071937" cy="1620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1"/>
                </a:solidFill>
              </a:rPr>
              <a:t>Pendant les vols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92125" y="1458913"/>
            <a:ext cx="11163300" cy="173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solidFill>
                  <a:schemeClr val="tx1"/>
                </a:solidFill>
              </a:rPr>
              <a:t>La communauté des pilotes partage d’être confronté à différents niveaux de stress.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1962150" y="3057525"/>
            <a:ext cx="638175" cy="17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069263" y="3057525"/>
            <a:ext cx="639762" cy="17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103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276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2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1113"/>
            <a:ext cx="12192000" cy="77628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400" b="1" spc="300" dirty="0" smtClean="0"/>
              <a:t>Pour développer la capacité à gérer le stress</a:t>
            </a:r>
            <a:endParaRPr lang="fr-FR" sz="4400" b="1" spc="3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44488" y="1719263"/>
            <a:ext cx="2646362" cy="722312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1- Le stress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881563" y="1162050"/>
            <a:ext cx="2647950" cy="6810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/>
              <a:t>Définir :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44488" y="2995613"/>
            <a:ext cx="11510962" cy="722312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2- Au stress et à son influence sur l’aptitude au vol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875213" y="2366963"/>
            <a:ext cx="2647950" cy="7016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/>
              <a:t>Réfléchir :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4488" y="4470400"/>
            <a:ext cx="11510962" cy="766763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3- A ce que l’on peut entendre par « gérer son stress »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881563" y="3870325"/>
            <a:ext cx="2647950" cy="6921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dirty="0"/>
              <a:t>Débattre :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44488" y="6078538"/>
            <a:ext cx="11510962" cy="766762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4- Existe-t-il des outils pour nous aider à gérer notre stress ?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1213" y="5368925"/>
            <a:ext cx="5710237" cy="7524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3700" b="1" i="1" dirty="0"/>
              <a:t>Et finir par la question :</a:t>
            </a:r>
          </a:p>
        </p:txBody>
      </p:sp>
      <p:pic>
        <p:nvPicPr>
          <p:cNvPr id="5131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03981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34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04850" y="554038"/>
            <a:ext cx="10515600" cy="8016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b="1" spc="300" dirty="0" smtClean="0">
                <a:latin typeface="+mn-lt"/>
              </a:rPr>
              <a:t>C’est quoi le stress ?</a:t>
            </a:r>
            <a:endParaRPr lang="fr-FR" b="1" spc="300" dirty="0"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04850" y="2398713"/>
            <a:ext cx="2614613" cy="128746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Peur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622425" y="4084638"/>
            <a:ext cx="2614613" cy="128905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/>
              <a:t>Inquiétude</a:t>
            </a:r>
            <a:endParaRPr lang="fr-FR" sz="4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235950" y="2398713"/>
            <a:ext cx="3371850" cy="128746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/>
              <a:t>Appréhension</a:t>
            </a:r>
            <a:endParaRPr lang="fr-FR" sz="4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935538" y="5118100"/>
            <a:ext cx="2616200" cy="128746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Anxiété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93188" y="5118100"/>
            <a:ext cx="2614612" cy="128746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/>
              <a:t>etc…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028950" y="1570038"/>
            <a:ext cx="1376363" cy="12588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24300" y="1570038"/>
            <a:ext cx="1011238" cy="28352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727700" y="1570038"/>
            <a:ext cx="36513" cy="3935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565900" y="1566863"/>
            <a:ext cx="2754313" cy="3938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416800" y="1570038"/>
            <a:ext cx="1157288" cy="1200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276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2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19313"/>
            <a:ext cx="10515600" cy="43434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4000" dirty="0" smtClean="0"/>
              <a:t>En cas de </a:t>
            </a:r>
            <a:r>
              <a:rPr lang="fr-FR" sz="4000" b="1" dirty="0" smtClean="0"/>
              <a:t>« stress normal »</a:t>
            </a:r>
            <a:endParaRPr lang="fr-FR" sz="20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4000" dirty="0" smtClean="0"/>
              <a:t>En cas de </a:t>
            </a:r>
            <a:r>
              <a:rPr lang="fr-FR" sz="4000" b="1" dirty="0" smtClean="0"/>
              <a:t>« stress avancé »</a:t>
            </a:r>
            <a:endParaRPr lang="fr-FR" sz="20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4000" dirty="0" smtClean="0"/>
              <a:t>En cas de </a:t>
            </a:r>
            <a:r>
              <a:rPr lang="fr-FR" sz="4000" b="1" dirty="0" smtClean="0"/>
              <a:t>« stress dépassé »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4000" dirty="0" smtClean="0"/>
              <a:t>En </a:t>
            </a:r>
            <a:r>
              <a:rPr lang="fr-FR" sz="4000" dirty="0"/>
              <a:t>cas </a:t>
            </a:r>
            <a:r>
              <a:rPr lang="fr-FR" sz="4000" dirty="0" smtClean="0"/>
              <a:t>d’ </a:t>
            </a:r>
            <a:r>
              <a:rPr lang="fr-FR" sz="4000" b="1" dirty="0"/>
              <a:t>« </a:t>
            </a:r>
            <a:r>
              <a:rPr lang="fr-FR" sz="4000" b="1" dirty="0" smtClean="0"/>
              <a:t>absence de stress »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4000" dirty="0" smtClean="0"/>
              <a:t>- En cas de </a:t>
            </a:r>
            <a:r>
              <a:rPr lang="fr-FR" sz="4000" b="1" dirty="0" smtClean="0"/>
              <a:t>« cumul de stress »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81000" y="409575"/>
            <a:ext cx="11430000" cy="13811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/>
              <a:t>Le stress : son influence</a:t>
            </a:r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819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276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00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744663" y="1400175"/>
            <a:ext cx="4076700" cy="12557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08713" y="2989263"/>
            <a:ext cx="5983287" cy="32115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32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3200" smtClean="0"/>
              <a:t>…autant de qualités qui sont valorisées par un peu de stress.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32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3200" b="1" smtClean="0"/>
              <a:t>Le stress participe ici à la sécurité de notre pratique.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320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411163" y="3340100"/>
            <a:ext cx="2901950" cy="993775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tx1"/>
                </a:solidFill>
              </a:rPr>
              <a:t>Etat normal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827338" y="2368550"/>
            <a:ext cx="752475" cy="116998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987550" y="1744663"/>
            <a:ext cx="3833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Nouveauté, inconnu…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95688" y="3340100"/>
            <a:ext cx="1535112" cy="993775"/>
          </a:xfrm>
          <a:prstGeom prst="roundRect">
            <a:avLst/>
          </a:prstGeom>
          <a:solidFill>
            <a:srgbClr val="FFFF00"/>
          </a:solidFill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tx1"/>
                </a:solidFill>
              </a:rPr>
              <a:t>Stress</a:t>
            </a:r>
          </a:p>
        </p:txBody>
      </p:sp>
      <p:cxnSp>
        <p:nvCxnSpPr>
          <p:cNvPr id="11" name="Connecteur droit avec flèche 10"/>
          <p:cNvCxnSpPr>
            <a:endCxn id="10" idx="0"/>
          </p:cNvCxnSpPr>
          <p:nvPr/>
        </p:nvCxnSpPr>
        <p:spPr>
          <a:xfrm>
            <a:off x="4364038" y="2227263"/>
            <a:ext cx="0" cy="111283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e régulier 12"/>
          <p:cNvSpPr/>
          <p:nvPr/>
        </p:nvSpPr>
        <p:spPr>
          <a:xfrm>
            <a:off x="3444875" y="4537075"/>
            <a:ext cx="1816100" cy="1589088"/>
          </a:xfrm>
          <a:prstGeom prst="pentagon">
            <a:avLst/>
          </a:prstGeom>
          <a:solidFill>
            <a:schemeClr val="bg1">
              <a:lumMod val="85000"/>
            </a:schemeClr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13113" y="5062538"/>
            <a:ext cx="2068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Vigilance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346575" y="4159250"/>
            <a:ext cx="9525" cy="70485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11163" y="342900"/>
            <a:ext cx="354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000" b="1"/>
              <a:t>Le stress utile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 rot="845698">
            <a:off x="2292350" y="5516563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Habileté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66738" y="4445000"/>
            <a:ext cx="2295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Capacités d’adaptation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-363882">
            <a:off x="430213" y="5561013"/>
            <a:ext cx="1838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Pilotage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mécanisé</a:t>
            </a:r>
            <a:endParaRPr lang="fr-FR" altLang="fr-FR" sz="3200" i="1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6197600" y="342900"/>
            <a:ext cx="59832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3200"/>
              <a:t>A partir d’un état « normal », l’apparition de nouveauté, d’inconnu fait apparaitre le stress qui élève utilement le niveau de vigilance.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263775" y="6237288"/>
            <a:ext cx="295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Concentration</a:t>
            </a:r>
          </a:p>
        </p:txBody>
      </p:sp>
      <p:pic>
        <p:nvPicPr>
          <p:cNvPr id="10258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12236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/>
      <p:bldP spid="10" grpId="0" animBg="1"/>
      <p:bldP spid="13" grpId="0" animBg="1"/>
      <p:bldP spid="14" grpId="0"/>
      <p:bldP spid="16" grpId="0"/>
      <p:bldP spid="17" grpId="0"/>
      <p:bldP spid="18" grpId="0"/>
      <p:bldP spid="6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719388" y="760413"/>
            <a:ext cx="4318000" cy="1241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395788" y="838200"/>
            <a:ext cx="96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600"/>
              <a:t>?</a:t>
            </a:r>
          </a:p>
        </p:txBody>
      </p:sp>
      <p:sp>
        <p:nvSpPr>
          <p:cNvPr id="28" name="Étoile à 7 branches 27"/>
          <p:cNvSpPr/>
          <p:nvPr/>
        </p:nvSpPr>
        <p:spPr>
          <a:xfrm>
            <a:off x="3817938" y="4437063"/>
            <a:ext cx="2317750" cy="2098675"/>
          </a:xfrm>
          <a:prstGeom prst="star7">
            <a:avLst/>
          </a:prstGeom>
          <a:solidFill>
            <a:schemeClr val="bg2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3241675" y="2308225"/>
            <a:ext cx="3417888" cy="1589088"/>
          </a:xfrm>
          <a:prstGeom prst="roundRect">
            <a:avLst/>
          </a:prstGeom>
          <a:solidFill>
            <a:schemeClr val="accent4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0950" y="2439988"/>
            <a:ext cx="4348163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latin typeface="+mn-lt"/>
              </a:rPr>
              <a:t>Quels en sont les effets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338"/>
            <a:ext cx="28971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2640013" y="1527175"/>
            <a:ext cx="704850" cy="5572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390900" y="825500"/>
            <a:ext cx="2974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Doute, perte de confiance, …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978400" y="1876425"/>
            <a:ext cx="4763" cy="666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3810000" y="2511425"/>
            <a:ext cx="2633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Peur,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 adrénaline,…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97325" y="4921250"/>
            <a:ext cx="19256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Moyens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diminués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951413" y="3759200"/>
            <a:ext cx="11112" cy="8509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4740275" y="1804988"/>
            <a:ext cx="9525" cy="6810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7605713" y="104775"/>
            <a:ext cx="4513262" cy="25781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latin typeface="+mn-lt"/>
              </a:rPr>
              <a:t>Un stade plus avancé du stress augmente la diffusion d’adrénaline dans le corps.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7600950" y="3822700"/>
            <a:ext cx="4348163" cy="14763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latin typeface="+mn-lt"/>
              </a:rPr>
              <a:t>Mais pour quelle raisons le stress augmente-t-il ?</a:t>
            </a:r>
            <a:endParaRPr lang="fr-FR" sz="2800" dirty="0" smtClean="0">
              <a:latin typeface="+mn-lt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709863" y="3213100"/>
            <a:ext cx="754062" cy="47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 rot="-817573">
            <a:off x="2106613" y="5092700"/>
            <a:ext cx="1673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Fébrilité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1077950">
            <a:off x="1338263" y="5827713"/>
            <a:ext cx="228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Maladresse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-1506569">
            <a:off x="5665788" y="5692775"/>
            <a:ext cx="2513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Précipitation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913312">
            <a:off x="5657850" y="4381500"/>
            <a:ext cx="2076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Mauvaise analyse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241300" y="117475"/>
            <a:ext cx="304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000" b="1"/>
              <a:t>Stress avancé</a:t>
            </a:r>
          </a:p>
        </p:txBody>
      </p:sp>
      <p:pic>
        <p:nvPicPr>
          <p:cNvPr id="1128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62000"/>
            <a:ext cx="1165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3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1" grpId="0"/>
      <p:bldP spid="17" grpId="0" animBg="1"/>
      <p:bldP spid="2" grpId="0"/>
      <p:bldP spid="14" grpId="0"/>
      <p:bldP spid="20" grpId="0"/>
      <p:bldP spid="21" grpId="0"/>
      <p:bldP spid="32" grpId="0"/>
      <p:bldP spid="33" grpId="0"/>
      <p:bldP spid="24" grpId="0"/>
      <p:bldP spid="25" grpId="0"/>
      <p:bldP spid="26" grpId="0"/>
      <p:bldP spid="29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xplosion 2 23"/>
          <p:cNvSpPr/>
          <p:nvPr/>
        </p:nvSpPr>
        <p:spPr>
          <a:xfrm>
            <a:off x="3660775" y="4019550"/>
            <a:ext cx="2955925" cy="2667000"/>
          </a:xfrm>
          <a:prstGeom prst="irregularSeal2">
            <a:avLst/>
          </a:prstGeom>
          <a:solidFill>
            <a:schemeClr val="bg2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2825" y="233363"/>
            <a:ext cx="4545013" cy="159861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 smtClean="0"/>
              <a:t>Dans l’extrême un excès d’adrénaline peut amener une perte importante de moyens.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014538"/>
            <a:ext cx="3517901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870325" y="2684463"/>
            <a:ext cx="2616200" cy="11969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016375" y="2744788"/>
            <a:ext cx="2351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Surcroît d’adrénaline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741738" y="220663"/>
            <a:ext cx="33131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Pensée mal gérée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Projections</a:t>
            </a:r>
          </a:p>
        </p:txBody>
      </p:sp>
      <p:sp>
        <p:nvSpPr>
          <p:cNvPr id="9" name="Ellipse 8"/>
          <p:cNvSpPr/>
          <p:nvPr/>
        </p:nvSpPr>
        <p:spPr>
          <a:xfrm>
            <a:off x="3316288" y="76200"/>
            <a:ext cx="3886200" cy="2325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176588" y="774700"/>
            <a:ext cx="952500" cy="11953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333750" y="1662113"/>
            <a:ext cx="925513" cy="5127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000625" y="2244725"/>
            <a:ext cx="3175" cy="6334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56075" y="5026025"/>
            <a:ext cx="1673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Perte 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moyens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60863" y="1254125"/>
            <a:ext cx="2716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Traits psy-chologiques</a:t>
            </a:r>
          </a:p>
        </p:txBody>
      </p:sp>
      <p:sp>
        <p:nvSpPr>
          <p:cNvPr id="27" name="Flèche droite rayée 26"/>
          <p:cNvSpPr/>
          <p:nvPr/>
        </p:nvSpPr>
        <p:spPr>
          <a:xfrm rot="5400000">
            <a:off x="4426744" y="3807619"/>
            <a:ext cx="1281112" cy="1250950"/>
          </a:xfrm>
          <a:prstGeom prst="striped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7364413" y="1831975"/>
            <a:ext cx="47037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3200"/>
              <a:t>Des effets nés de la </a:t>
            </a:r>
            <a:r>
              <a:rPr lang="fr-FR" altLang="fr-FR" sz="3200" b="1"/>
              <a:t>« mau-vaise utilisation la pensée », </a:t>
            </a:r>
            <a:r>
              <a:rPr lang="fr-FR" altLang="fr-FR" sz="3200"/>
              <a:t>et… l’insup-portable constat d’être dépassé par la situation. 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147638" y="4711700"/>
            <a:ext cx="15954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3200"/>
              <a:t>Ayant pour effets…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-849699">
            <a:off x="1519238" y="5680075"/>
            <a:ext cx="2159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Sidérations Absences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414112">
            <a:off x="1725613" y="486886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Blocages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-849699">
            <a:off x="5167313" y="6073775"/>
            <a:ext cx="21574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 b="1"/>
              <a:t>Confusions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292100" y="158750"/>
            <a:ext cx="3603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000" b="1"/>
              <a:t>Stress dépassé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205163" y="3289300"/>
            <a:ext cx="9239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62825" y="4265613"/>
            <a:ext cx="4705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A cela peuvent s’ajouter des projections et des influences psychologiques inconscientes propres à aggraver la situation.</a:t>
            </a:r>
          </a:p>
        </p:txBody>
      </p:sp>
      <p:pic>
        <p:nvPicPr>
          <p:cNvPr id="12311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85813"/>
            <a:ext cx="116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4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build="p"/>
      <p:bldP spid="2" grpId="0" animBg="1"/>
      <p:bldP spid="2" grpId="1" animBg="1"/>
      <p:bldP spid="4" grpId="0"/>
      <p:bldP spid="4" grpId="1"/>
      <p:bldP spid="7" grpId="0"/>
      <p:bldP spid="7" grpId="1"/>
      <p:bldP spid="9" grpId="0" animBg="1"/>
      <p:bldP spid="19" grpId="0"/>
      <p:bldP spid="21" grpId="0"/>
      <p:bldP spid="20" grpId="0" build="p"/>
      <p:bldP spid="22" grpId="0"/>
      <p:bldP spid="23" grpId="0"/>
      <p:bldP spid="25" grpId="0"/>
      <p:bldP spid="2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19088" y="3398838"/>
            <a:ext cx="311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Bonnes capacités d’adaptation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9875" y="4286250"/>
            <a:ext cx="321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Pilotage mécanisé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268913"/>
            <a:ext cx="34909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Bonne capacité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d’analyse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Décision spontanée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70338" y="5710238"/>
            <a:ext cx="40338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Analyse approximative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Décision maladroite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729538" y="5133975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Confusion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661025" y="4779963"/>
            <a:ext cx="1690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Fébrilité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783888" y="3473450"/>
            <a:ext cx="142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Blocage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83600" y="5710238"/>
            <a:ext cx="36845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Absence d’analyse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Absence de décision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23875" y="14288"/>
            <a:ext cx="11247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400" b="1"/>
              <a:t>Influence du Stress sur l’aptitude au vol</a:t>
            </a:r>
          </a:p>
        </p:txBody>
      </p:sp>
      <p:sp>
        <p:nvSpPr>
          <p:cNvPr id="16" name="Ellipse 15"/>
          <p:cNvSpPr/>
          <p:nvPr/>
        </p:nvSpPr>
        <p:spPr>
          <a:xfrm>
            <a:off x="2068513" y="1120775"/>
            <a:ext cx="2844800" cy="86201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190625" y="2247900"/>
            <a:ext cx="1778000" cy="682625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Etat normal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679700" y="1814513"/>
            <a:ext cx="217488" cy="52070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546350" y="1106488"/>
            <a:ext cx="190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Nouveautés, inconnues…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33750" y="2247900"/>
            <a:ext cx="1122363" cy="682625"/>
          </a:xfrm>
          <a:prstGeom prst="roundRect">
            <a:avLst/>
          </a:prstGeom>
          <a:solidFill>
            <a:srgbClr val="FFFF00"/>
          </a:solidFill>
          <a:ln w="1016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Stress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895725" y="1814513"/>
            <a:ext cx="0" cy="52070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ntagone régulier 21"/>
          <p:cNvSpPr/>
          <p:nvPr/>
        </p:nvSpPr>
        <p:spPr>
          <a:xfrm>
            <a:off x="3173413" y="3427413"/>
            <a:ext cx="1273175" cy="1092200"/>
          </a:xfrm>
          <a:prstGeom prst="pentagon">
            <a:avLst/>
          </a:prstGeom>
          <a:solidFill>
            <a:schemeClr val="bg1">
              <a:lumMod val="85000"/>
            </a:schemeClr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 b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109913" y="3711575"/>
            <a:ext cx="1401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Vigilance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825875" y="2909888"/>
            <a:ext cx="1588" cy="485775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>
            <a:spLocks noChangeArrowheads="1"/>
          </p:cNvSpPr>
          <p:nvPr/>
        </p:nvSpPr>
        <p:spPr bwMode="auto">
          <a:xfrm rot="-2055517">
            <a:off x="3935413" y="4224338"/>
            <a:ext cx="142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Habileté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2085975" y="4749800"/>
            <a:ext cx="223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Concentration</a:t>
            </a:r>
          </a:p>
        </p:txBody>
      </p:sp>
      <p:sp>
        <p:nvSpPr>
          <p:cNvPr id="29" name="Ellipse 28"/>
          <p:cNvSpPr/>
          <p:nvPr/>
        </p:nvSpPr>
        <p:spPr>
          <a:xfrm>
            <a:off x="5187950" y="1122363"/>
            <a:ext cx="2686050" cy="900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Étoile à 7 branches 29"/>
          <p:cNvSpPr/>
          <p:nvPr/>
        </p:nvSpPr>
        <p:spPr>
          <a:xfrm>
            <a:off x="5880100" y="3436938"/>
            <a:ext cx="1812925" cy="1343025"/>
          </a:xfrm>
          <a:prstGeom prst="star7">
            <a:avLst/>
          </a:prstGeom>
          <a:solidFill>
            <a:schemeClr val="bg2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5608638" y="2155825"/>
            <a:ext cx="1970087" cy="866775"/>
          </a:xfrm>
          <a:prstGeom prst="roundRect">
            <a:avLst/>
          </a:prstGeom>
          <a:solidFill>
            <a:schemeClr val="accent4"/>
          </a:solidFill>
          <a:ln w="1016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5249863" y="1225550"/>
            <a:ext cx="2455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Doute, perte de confiance, …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5691188" y="2185988"/>
            <a:ext cx="1897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Peur,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adrénaline,…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37263" y="3760788"/>
            <a:ext cx="1506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Moyens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diminués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 rot="1077950">
            <a:off x="4787900" y="5072063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Maladresse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rot="-1506569">
            <a:off x="6689725" y="4838700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Précipitation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4779963" y="1614488"/>
            <a:ext cx="601662" cy="2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6789738" y="2022475"/>
            <a:ext cx="20637" cy="5984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789738" y="3095625"/>
            <a:ext cx="20637" cy="5984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xplosion 2 39"/>
          <p:cNvSpPr/>
          <p:nvPr/>
        </p:nvSpPr>
        <p:spPr>
          <a:xfrm>
            <a:off x="8866188" y="3611563"/>
            <a:ext cx="2206625" cy="1690687"/>
          </a:xfrm>
          <a:prstGeom prst="irregularSeal2">
            <a:avLst/>
          </a:prstGeom>
          <a:solidFill>
            <a:schemeClr val="bg2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8999538" y="2114550"/>
            <a:ext cx="1890712" cy="9017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9094788" y="2174875"/>
            <a:ext cx="183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Surcroît d’adrénaline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8559800" y="1233488"/>
            <a:ext cx="268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Pensées Projections</a:t>
            </a:r>
          </a:p>
        </p:txBody>
      </p:sp>
      <p:sp>
        <p:nvSpPr>
          <p:cNvPr id="44" name="Ellipse 43"/>
          <p:cNvSpPr/>
          <p:nvPr/>
        </p:nvSpPr>
        <p:spPr>
          <a:xfrm>
            <a:off x="8442325" y="1100138"/>
            <a:ext cx="3005138" cy="1014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7675563" y="1625600"/>
            <a:ext cx="852487" cy="15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10599738" y="1949450"/>
            <a:ext cx="3175" cy="4921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296400" y="4083050"/>
            <a:ext cx="1246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Perte 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moyens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528050" y="1512888"/>
            <a:ext cx="3040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Traits psychologiques</a:t>
            </a:r>
          </a:p>
        </p:txBody>
      </p:sp>
      <p:sp>
        <p:nvSpPr>
          <p:cNvPr id="50" name="Flèche droite rayée 49"/>
          <p:cNvSpPr/>
          <p:nvPr/>
        </p:nvSpPr>
        <p:spPr>
          <a:xfrm rot="5400000">
            <a:off x="9550401" y="3325812"/>
            <a:ext cx="690562" cy="715963"/>
          </a:xfrm>
          <a:prstGeom prst="striped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 rot="-849699">
            <a:off x="10213975" y="4799013"/>
            <a:ext cx="2157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Sidérations Absences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7302500" y="2590800"/>
            <a:ext cx="1649413" cy="30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57" name="Imag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1350"/>
            <a:ext cx="1165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82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  <p:bldP spid="15" grpId="0"/>
      <p:bldP spid="16" grpId="0" animBg="1"/>
      <p:bldP spid="17" grpId="0" animBg="1"/>
      <p:bldP spid="19" grpId="0"/>
      <p:bldP spid="20" grpId="0" animBg="1"/>
      <p:bldP spid="22" grpId="0" animBg="1"/>
      <p:bldP spid="23" grpId="0"/>
      <p:bldP spid="25" grpId="0"/>
      <p:bldP spid="28" grpId="0"/>
      <p:bldP spid="29" grpId="0" animBg="1"/>
      <p:bldP spid="31" grpId="0" animBg="1"/>
      <p:bldP spid="32" grpId="0"/>
      <p:bldP spid="33" grpId="0"/>
      <p:bldP spid="34" grpId="0"/>
      <p:bldP spid="35" grpId="0"/>
      <p:bldP spid="36" grpId="0"/>
      <p:bldP spid="40" grpId="0" animBg="1"/>
      <p:bldP spid="41" grpId="0" animBg="1"/>
      <p:bldP spid="42" grpId="0"/>
      <p:bldP spid="43" grpId="0"/>
      <p:bldP spid="44" grpId="0" animBg="1"/>
      <p:bldP spid="48" grpId="0"/>
      <p:bldP spid="49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.3|1.6|1.7|1.6|1.8|1.2|0.8|1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4|1.1|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2|1.8|1.7|1.5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3.2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7|1.8|1.9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3.7|2.2|2.1|1.5|1.6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2.1|2.3|2.9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3.1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7|1.7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|1.3|1.2|0.9|0.9|0.8|1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1.5|0.6|0.7|0.7|0.8|1.6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0.9|0.9|1.2|0.9|1|1|1.8|2.4|3.6|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9|2|2.3|1.5|1.6|2.5|1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62902</TotalTime>
  <Words>689</Words>
  <Application>Microsoft Office PowerPoint</Application>
  <PresentationFormat>Grand écran</PresentationFormat>
  <Paragraphs>180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La gestion du stress  en vol libre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en sont les effets ?</vt:lpstr>
      <vt:lpstr>Présentation PowerPoint</vt:lpstr>
      <vt:lpstr>Présentation PowerPoint</vt:lpstr>
      <vt:lpstr>Présentation PowerPoint</vt:lpstr>
      <vt:lpstr>Présentation PowerPoint</vt:lpstr>
      <vt:lpstr>Facteurs aggravants du stress</vt:lpstr>
      <vt:lpstr>Présentation PowerPoint</vt:lpstr>
      <vt:lpstr>Présentation PowerPoint</vt:lpstr>
      <vt:lpstr>Se prévenir du stress / réduire les inconnus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 du stress  en vol libre</dc:title>
  <dc:creator>Pierre-Paul MENEGOZ</dc:creator>
  <cp:lastModifiedBy>Pierre-Paul MENEGOZ</cp:lastModifiedBy>
  <cp:revision>352</cp:revision>
  <dcterms:created xsi:type="dcterms:W3CDTF">2018-02-02T13:00:39Z</dcterms:created>
  <dcterms:modified xsi:type="dcterms:W3CDTF">2020-12-06T17:58:57Z</dcterms:modified>
</cp:coreProperties>
</file>