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86" r:id="rId3"/>
    <p:sldId id="298" r:id="rId4"/>
    <p:sldId id="287" r:id="rId5"/>
    <p:sldId id="269" r:id="rId6"/>
    <p:sldId id="288" r:id="rId7"/>
    <p:sldId id="262" r:id="rId8"/>
    <p:sldId id="309" r:id="rId9"/>
    <p:sldId id="311" r:id="rId10"/>
    <p:sldId id="313" r:id="rId11"/>
    <p:sldId id="314" r:id="rId12"/>
    <p:sldId id="289" r:id="rId13"/>
    <p:sldId id="312" r:id="rId14"/>
    <p:sldId id="315" r:id="rId15"/>
    <p:sldId id="290" r:id="rId16"/>
    <p:sldId id="291" r:id="rId17"/>
    <p:sldId id="294" r:id="rId18"/>
    <p:sldId id="296" r:id="rId19"/>
    <p:sldId id="297" r:id="rId20"/>
    <p:sldId id="301" r:id="rId21"/>
    <p:sldId id="303" r:id="rId22"/>
    <p:sldId id="299" r:id="rId23"/>
    <p:sldId id="304" r:id="rId24"/>
    <p:sldId id="305" r:id="rId25"/>
    <p:sldId id="318" r:id="rId26"/>
    <p:sldId id="319" r:id="rId27"/>
    <p:sldId id="306" r:id="rId28"/>
    <p:sldId id="316" r:id="rId29"/>
    <p:sldId id="307" r:id="rId30"/>
    <p:sldId id="295" r:id="rId31"/>
    <p:sldId id="308" r:id="rId32"/>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65536" autoAdjust="0"/>
  </p:normalViewPr>
  <p:slideViewPr>
    <p:cSldViewPr>
      <p:cViewPr varScale="1">
        <p:scale>
          <a:sx n="43" d="100"/>
          <a:sy n="43" d="100"/>
        </p:scale>
        <p:origin x="1725" y="45"/>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MMH-HDRIVES5\Users5$\HaywarB\My%20documents\Bariatric%20Surgery%20%5bBrookefoler%5d\Service%20information%20from%20LU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100" b="1">
                <a:solidFill>
                  <a:sysClr val="windowText" lastClr="000000"/>
                </a:solidFill>
                <a:latin typeface="Arial" panose="020B0604020202020204" pitchFamily="34" charset="0"/>
                <a:cs typeface="Arial" panose="020B0604020202020204" pitchFamily="34" charset="0"/>
              </a:rPr>
              <a:t>Did</a:t>
            </a:r>
            <a:r>
              <a:rPr lang="en-US" sz="1100" b="1" baseline="0">
                <a:solidFill>
                  <a:sysClr val="windowText" lastClr="000000"/>
                </a:solidFill>
                <a:latin typeface="Arial" panose="020B0604020202020204" pitchFamily="34" charset="0"/>
                <a:cs typeface="Arial" panose="020B0604020202020204" pitchFamily="34" charset="0"/>
              </a:rPr>
              <a:t> not attend (DNA) rates for bariatric appointments at CM Health and WDHB</a:t>
            </a:r>
            <a:endParaRPr lang="en-US" sz="1100" b="1">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itle>
    <c:autoTitleDeleted val="0"/>
    <c:plotArea>
      <c:layout/>
      <c:lineChart>
        <c:grouping val="standard"/>
        <c:varyColors val="0"/>
        <c:ser>
          <c:idx val="0"/>
          <c:order val="0"/>
          <c:tx>
            <c:strRef>
              <c:f>Graphs!$C$87</c:f>
              <c:strCache>
                <c:ptCount val="1"/>
                <c:pt idx="0">
                  <c:v>CMH</c:v>
                </c:pt>
              </c:strCache>
            </c:strRef>
          </c:tx>
          <c:spPr>
            <a:ln w="28575" cap="rnd">
              <a:solidFill>
                <a:schemeClr val="accent3"/>
              </a:solidFill>
              <a:round/>
            </a:ln>
            <a:effectLst/>
          </c:spPr>
          <c:marker>
            <c:symbol val="none"/>
          </c:marker>
          <c:trendline>
            <c:spPr>
              <a:ln w="38100" cap="rnd">
                <a:solidFill>
                  <a:schemeClr val="accent5">
                    <a:lumMod val="75000"/>
                  </a:schemeClr>
                </a:solidFill>
                <a:prstDash val="sysDot"/>
              </a:ln>
              <a:effectLst/>
            </c:spPr>
            <c:trendlineType val="linear"/>
            <c:dispRSqr val="0"/>
            <c:dispEq val="0"/>
          </c:trendline>
          <c:errBars>
            <c:errDir val="y"/>
            <c:errBarType val="both"/>
            <c:errValType val="stdDev"/>
            <c:noEndCap val="0"/>
            <c:val val="1"/>
            <c:spPr>
              <a:ln>
                <a:solidFill>
                  <a:schemeClr val="bg1">
                    <a:lumMod val="65000"/>
                  </a:schemeClr>
                </a:solidFill>
              </a:ln>
            </c:spPr>
          </c:errBars>
          <c:cat>
            <c:numRef>
              <c:f>Graphs!$B$88:$B$93</c:f>
              <c:numCache>
                <c:formatCode>General</c:formatCode>
                <c:ptCount val="6"/>
                <c:pt idx="0">
                  <c:v>2011</c:v>
                </c:pt>
                <c:pt idx="1">
                  <c:v>2012</c:v>
                </c:pt>
                <c:pt idx="2">
                  <c:v>2013</c:v>
                </c:pt>
                <c:pt idx="3">
                  <c:v>2014</c:v>
                </c:pt>
                <c:pt idx="4">
                  <c:v>2015</c:v>
                </c:pt>
                <c:pt idx="5">
                  <c:v>2016</c:v>
                </c:pt>
              </c:numCache>
            </c:numRef>
          </c:cat>
          <c:val>
            <c:numRef>
              <c:f>Graphs!$C$88:$C$93</c:f>
              <c:numCache>
                <c:formatCode>General</c:formatCode>
                <c:ptCount val="6"/>
                <c:pt idx="0">
                  <c:v>1.1100000000000001</c:v>
                </c:pt>
                <c:pt idx="1">
                  <c:v>0.83</c:v>
                </c:pt>
                <c:pt idx="2">
                  <c:v>1.1399999999999999</c:v>
                </c:pt>
                <c:pt idx="3">
                  <c:v>0.86</c:v>
                </c:pt>
                <c:pt idx="4">
                  <c:v>0.79</c:v>
                </c:pt>
                <c:pt idx="5">
                  <c:v>0.4</c:v>
                </c:pt>
              </c:numCache>
            </c:numRef>
          </c:val>
          <c:smooth val="0"/>
          <c:extLst>
            <c:ext xmlns:c16="http://schemas.microsoft.com/office/drawing/2014/chart" uri="{C3380CC4-5D6E-409C-BE32-E72D297353CC}">
              <c16:uniqueId val="{00000001-C69B-45D9-8EC1-8CCC3450A2D1}"/>
            </c:ext>
          </c:extLst>
        </c:ser>
        <c:ser>
          <c:idx val="1"/>
          <c:order val="1"/>
          <c:tx>
            <c:strRef>
              <c:f>Graphs!$D$87</c:f>
              <c:strCache>
                <c:ptCount val="1"/>
                <c:pt idx="0">
                  <c:v>Waitemata</c:v>
                </c:pt>
              </c:strCache>
            </c:strRef>
          </c:tx>
          <c:spPr>
            <a:ln w="28575" cap="rnd">
              <a:solidFill>
                <a:schemeClr val="accent3">
                  <a:lumMod val="40000"/>
                  <a:lumOff val="60000"/>
                </a:schemeClr>
              </a:solidFill>
              <a:round/>
            </a:ln>
            <a:effectLst/>
          </c:spPr>
          <c:marker>
            <c:symbol val="none"/>
          </c:marker>
          <c:trendline>
            <c:spPr>
              <a:ln w="28575" cap="rnd">
                <a:solidFill>
                  <a:schemeClr val="accent6">
                    <a:lumMod val="75000"/>
                  </a:schemeClr>
                </a:solidFill>
                <a:prstDash val="dash"/>
              </a:ln>
              <a:effectLst/>
            </c:spPr>
            <c:trendlineType val="linear"/>
            <c:dispRSqr val="0"/>
            <c:dispEq val="0"/>
          </c:trendline>
          <c:errBars>
            <c:errDir val="y"/>
            <c:errBarType val="both"/>
            <c:errValType val="stdDev"/>
            <c:noEndCap val="0"/>
            <c:val val="1"/>
            <c:spPr>
              <a:ln>
                <a:solidFill>
                  <a:schemeClr val="bg1">
                    <a:lumMod val="65000"/>
                  </a:schemeClr>
                </a:solidFill>
              </a:ln>
            </c:spPr>
          </c:errBars>
          <c:cat>
            <c:numRef>
              <c:f>Graphs!$B$88:$B$93</c:f>
              <c:numCache>
                <c:formatCode>General</c:formatCode>
                <c:ptCount val="6"/>
                <c:pt idx="0">
                  <c:v>2011</c:v>
                </c:pt>
                <c:pt idx="1">
                  <c:v>2012</c:v>
                </c:pt>
                <c:pt idx="2">
                  <c:v>2013</c:v>
                </c:pt>
                <c:pt idx="3">
                  <c:v>2014</c:v>
                </c:pt>
                <c:pt idx="4">
                  <c:v>2015</c:v>
                </c:pt>
                <c:pt idx="5">
                  <c:v>2016</c:v>
                </c:pt>
              </c:numCache>
            </c:numRef>
          </c:cat>
          <c:val>
            <c:numRef>
              <c:f>Graphs!$D$88:$D$93</c:f>
              <c:numCache>
                <c:formatCode>General</c:formatCode>
                <c:ptCount val="6"/>
                <c:pt idx="2">
                  <c:v>1.4</c:v>
                </c:pt>
                <c:pt idx="3">
                  <c:v>1.2</c:v>
                </c:pt>
                <c:pt idx="4">
                  <c:v>1.0900000000000001</c:v>
                </c:pt>
                <c:pt idx="5">
                  <c:v>0.49</c:v>
                </c:pt>
              </c:numCache>
            </c:numRef>
          </c:val>
          <c:smooth val="0"/>
          <c:extLst>
            <c:ext xmlns:c16="http://schemas.microsoft.com/office/drawing/2014/chart" uri="{C3380CC4-5D6E-409C-BE32-E72D297353CC}">
              <c16:uniqueId val="{00000003-C69B-45D9-8EC1-8CCC3450A2D1}"/>
            </c:ext>
          </c:extLst>
        </c:ser>
        <c:dLbls>
          <c:showLegendKey val="0"/>
          <c:showVal val="0"/>
          <c:showCatName val="0"/>
          <c:showSerName val="0"/>
          <c:showPercent val="0"/>
          <c:showBubbleSize val="0"/>
        </c:dLbls>
        <c:smooth val="0"/>
        <c:axId val="56840192"/>
        <c:axId val="56841728"/>
      </c:lineChart>
      <c:catAx>
        <c:axId val="56840192"/>
        <c:scaling>
          <c:orientation val="minMax"/>
        </c:scaling>
        <c:delete val="0"/>
        <c:axPos val="b"/>
        <c:numFmt formatCode="General" sourceLinked="1"/>
        <c:majorTickMark val="in"/>
        <c:minorTickMark val="in"/>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6841728"/>
        <c:crosses val="autoZero"/>
        <c:auto val="1"/>
        <c:lblAlgn val="ctr"/>
        <c:lblOffset val="100"/>
        <c:noMultiLvlLbl val="0"/>
      </c:catAx>
      <c:valAx>
        <c:axId val="56841728"/>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solidFill>
                      <a:sysClr val="windowText" lastClr="000000"/>
                    </a:solidFill>
                  </a:rPr>
                  <a:t>Number of appointments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6840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813FA2-CD1C-406C-A1D1-92F248ABDE34}" type="doc">
      <dgm:prSet loTypeId="urn:microsoft.com/office/officeart/2005/8/layout/venn3" loCatId="relationship" qsTypeId="urn:microsoft.com/office/officeart/2005/8/quickstyle/simple1" qsCatId="simple" csTypeId="urn:microsoft.com/office/officeart/2005/8/colors/accent3_2" csCatId="accent3" phldr="1"/>
      <dgm:spPr/>
      <dgm:t>
        <a:bodyPr/>
        <a:lstStyle/>
        <a:p>
          <a:endParaRPr lang="en-NZ"/>
        </a:p>
      </dgm:t>
    </dgm:pt>
    <dgm:pt modelId="{9765D5AF-FE2C-4F15-A834-ECEEF44C6B93}">
      <dgm:prSet phldrT="[Text]"/>
      <dgm:spPr/>
      <dgm:t>
        <a:bodyPr/>
        <a:lstStyle/>
        <a:p>
          <a:r>
            <a:rPr lang="en-NZ" b="1"/>
            <a:t>Accountability</a:t>
          </a:r>
        </a:p>
      </dgm:t>
    </dgm:pt>
    <dgm:pt modelId="{8A706933-7298-46FD-8EFA-E83136E686A0}" type="parTrans" cxnId="{CBD14024-A56E-4A56-8DE0-5F7B95C8A84D}">
      <dgm:prSet/>
      <dgm:spPr/>
      <dgm:t>
        <a:bodyPr/>
        <a:lstStyle/>
        <a:p>
          <a:endParaRPr lang="en-NZ"/>
        </a:p>
      </dgm:t>
    </dgm:pt>
    <dgm:pt modelId="{FF61F840-4C5A-49AF-B005-4F2033259045}" type="sibTrans" cxnId="{CBD14024-A56E-4A56-8DE0-5F7B95C8A84D}">
      <dgm:prSet/>
      <dgm:spPr/>
      <dgm:t>
        <a:bodyPr/>
        <a:lstStyle/>
        <a:p>
          <a:endParaRPr lang="en-NZ"/>
        </a:p>
      </dgm:t>
    </dgm:pt>
    <dgm:pt modelId="{A790E28C-27E3-47B8-ABAA-88D9AE395A2A}">
      <dgm:prSet phldrT="[Text]"/>
      <dgm:spPr/>
      <dgm:t>
        <a:bodyPr/>
        <a:lstStyle/>
        <a:p>
          <a:r>
            <a:rPr lang="en-NZ" b="1"/>
            <a:t>Holistic support</a:t>
          </a:r>
        </a:p>
      </dgm:t>
    </dgm:pt>
    <dgm:pt modelId="{AC8EB2EB-84A2-435E-8CD2-D8D69EF82B68}" type="parTrans" cxnId="{72BF5BF9-7985-46F0-A4DE-D3C4577B5331}">
      <dgm:prSet/>
      <dgm:spPr/>
      <dgm:t>
        <a:bodyPr/>
        <a:lstStyle/>
        <a:p>
          <a:endParaRPr lang="en-NZ"/>
        </a:p>
      </dgm:t>
    </dgm:pt>
    <dgm:pt modelId="{D909D035-60F3-450A-8889-6ECEA6029A55}" type="sibTrans" cxnId="{72BF5BF9-7985-46F0-A4DE-D3C4577B5331}">
      <dgm:prSet/>
      <dgm:spPr/>
      <dgm:t>
        <a:bodyPr/>
        <a:lstStyle/>
        <a:p>
          <a:endParaRPr lang="en-NZ"/>
        </a:p>
      </dgm:t>
    </dgm:pt>
    <dgm:pt modelId="{343246F2-6FF5-4051-8687-5AA3DC0FBFD6}">
      <dgm:prSet phldrT="[Text]"/>
      <dgm:spPr/>
      <dgm:t>
        <a:bodyPr/>
        <a:lstStyle/>
        <a:p>
          <a:r>
            <a:rPr lang="en-NZ" b="1"/>
            <a:t>Man</a:t>
          </a:r>
          <a:r>
            <a:rPr lang="en-NZ" b="1">
              <a:latin typeface="Calibri"/>
            </a:rPr>
            <a:t>ā</a:t>
          </a:r>
          <a:r>
            <a:rPr lang="en-NZ" b="1"/>
            <a:t>kitanga</a:t>
          </a:r>
        </a:p>
      </dgm:t>
    </dgm:pt>
    <dgm:pt modelId="{481FECE9-790F-4A20-A8EC-FC3BCFC4A0BC}" type="parTrans" cxnId="{221E2A0B-4E28-4E4F-98C8-C5B32A973661}">
      <dgm:prSet/>
      <dgm:spPr/>
      <dgm:t>
        <a:bodyPr/>
        <a:lstStyle/>
        <a:p>
          <a:endParaRPr lang="en-NZ"/>
        </a:p>
      </dgm:t>
    </dgm:pt>
    <dgm:pt modelId="{9F646412-1123-4619-9891-4FBC1EE29278}" type="sibTrans" cxnId="{221E2A0B-4E28-4E4F-98C8-C5B32A973661}">
      <dgm:prSet/>
      <dgm:spPr/>
      <dgm:t>
        <a:bodyPr/>
        <a:lstStyle/>
        <a:p>
          <a:endParaRPr lang="en-NZ"/>
        </a:p>
      </dgm:t>
    </dgm:pt>
    <dgm:pt modelId="{E0A23468-DA37-4175-96E8-29F4A220A4D8}">
      <dgm:prSet phldrT="[Text]"/>
      <dgm:spPr/>
      <dgm:t>
        <a:bodyPr/>
        <a:lstStyle/>
        <a:p>
          <a:r>
            <a:rPr lang="en-NZ" b="1"/>
            <a:t>Information and resources</a:t>
          </a:r>
        </a:p>
      </dgm:t>
    </dgm:pt>
    <dgm:pt modelId="{462F0AC7-F125-4F8B-8317-2498CF2A46ED}" type="parTrans" cxnId="{DA39171A-5903-47AF-BD3C-7FAFD5DE6D5A}">
      <dgm:prSet/>
      <dgm:spPr/>
      <dgm:t>
        <a:bodyPr/>
        <a:lstStyle/>
        <a:p>
          <a:endParaRPr lang="en-NZ"/>
        </a:p>
      </dgm:t>
    </dgm:pt>
    <dgm:pt modelId="{E3B4806C-AD11-473A-BEE5-60703C21A553}" type="sibTrans" cxnId="{DA39171A-5903-47AF-BD3C-7FAFD5DE6D5A}">
      <dgm:prSet/>
      <dgm:spPr/>
      <dgm:t>
        <a:bodyPr/>
        <a:lstStyle/>
        <a:p>
          <a:endParaRPr lang="en-NZ"/>
        </a:p>
      </dgm:t>
    </dgm:pt>
    <dgm:pt modelId="{0084D3D9-078E-4927-A656-6DC80F3C38E1}" type="pres">
      <dgm:prSet presAssocID="{E3813FA2-CD1C-406C-A1D1-92F248ABDE34}" presName="Name0" presStyleCnt="0">
        <dgm:presLayoutVars>
          <dgm:dir/>
          <dgm:resizeHandles val="exact"/>
        </dgm:presLayoutVars>
      </dgm:prSet>
      <dgm:spPr/>
    </dgm:pt>
    <dgm:pt modelId="{ADF24B59-1884-4EC4-BB8B-BFA76CE5A92B}" type="pres">
      <dgm:prSet presAssocID="{9765D5AF-FE2C-4F15-A834-ECEEF44C6B93}" presName="Name5" presStyleLbl="vennNode1" presStyleIdx="0" presStyleCnt="4">
        <dgm:presLayoutVars>
          <dgm:bulletEnabled val="1"/>
        </dgm:presLayoutVars>
      </dgm:prSet>
      <dgm:spPr/>
    </dgm:pt>
    <dgm:pt modelId="{DCB313D8-36F1-460F-ADDF-DFF930B64B21}" type="pres">
      <dgm:prSet presAssocID="{FF61F840-4C5A-49AF-B005-4F2033259045}" presName="space" presStyleCnt="0"/>
      <dgm:spPr/>
    </dgm:pt>
    <dgm:pt modelId="{4C05BF0C-D0E4-4B69-B250-DC6A49932907}" type="pres">
      <dgm:prSet presAssocID="{A790E28C-27E3-47B8-ABAA-88D9AE395A2A}" presName="Name5" presStyleLbl="vennNode1" presStyleIdx="1" presStyleCnt="4">
        <dgm:presLayoutVars>
          <dgm:bulletEnabled val="1"/>
        </dgm:presLayoutVars>
      </dgm:prSet>
      <dgm:spPr/>
    </dgm:pt>
    <dgm:pt modelId="{C150CE56-9353-43D9-A9A7-835D2E053D16}" type="pres">
      <dgm:prSet presAssocID="{D909D035-60F3-450A-8889-6ECEA6029A55}" presName="space" presStyleCnt="0"/>
      <dgm:spPr/>
    </dgm:pt>
    <dgm:pt modelId="{5D8C8715-B4C8-44A1-99A0-A993F295ABEB}" type="pres">
      <dgm:prSet presAssocID="{343246F2-6FF5-4051-8687-5AA3DC0FBFD6}" presName="Name5" presStyleLbl="vennNode1" presStyleIdx="2" presStyleCnt="4">
        <dgm:presLayoutVars>
          <dgm:bulletEnabled val="1"/>
        </dgm:presLayoutVars>
      </dgm:prSet>
      <dgm:spPr/>
    </dgm:pt>
    <dgm:pt modelId="{169A1874-1585-41C9-A7C8-76FE8EA70B42}" type="pres">
      <dgm:prSet presAssocID="{9F646412-1123-4619-9891-4FBC1EE29278}" presName="space" presStyleCnt="0"/>
      <dgm:spPr/>
    </dgm:pt>
    <dgm:pt modelId="{49726D37-5B23-490B-B0AF-F2D7B58B058C}" type="pres">
      <dgm:prSet presAssocID="{E0A23468-DA37-4175-96E8-29F4A220A4D8}" presName="Name5" presStyleLbl="vennNode1" presStyleIdx="3" presStyleCnt="4">
        <dgm:presLayoutVars>
          <dgm:bulletEnabled val="1"/>
        </dgm:presLayoutVars>
      </dgm:prSet>
      <dgm:spPr/>
    </dgm:pt>
  </dgm:ptLst>
  <dgm:cxnLst>
    <dgm:cxn modelId="{221E2A0B-4E28-4E4F-98C8-C5B32A973661}" srcId="{E3813FA2-CD1C-406C-A1D1-92F248ABDE34}" destId="{343246F2-6FF5-4051-8687-5AA3DC0FBFD6}" srcOrd="2" destOrd="0" parTransId="{481FECE9-790F-4A20-A8EC-FC3BCFC4A0BC}" sibTransId="{9F646412-1123-4619-9891-4FBC1EE29278}"/>
    <dgm:cxn modelId="{DA39171A-5903-47AF-BD3C-7FAFD5DE6D5A}" srcId="{E3813FA2-CD1C-406C-A1D1-92F248ABDE34}" destId="{E0A23468-DA37-4175-96E8-29F4A220A4D8}" srcOrd="3" destOrd="0" parTransId="{462F0AC7-F125-4F8B-8317-2498CF2A46ED}" sibTransId="{E3B4806C-AD11-473A-BEE5-60703C21A553}"/>
    <dgm:cxn modelId="{CBD14024-A56E-4A56-8DE0-5F7B95C8A84D}" srcId="{E3813FA2-CD1C-406C-A1D1-92F248ABDE34}" destId="{9765D5AF-FE2C-4F15-A834-ECEEF44C6B93}" srcOrd="0" destOrd="0" parTransId="{8A706933-7298-46FD-8EFA-E83136E686A0}" sibTransId="{FF61F840-4C5A-49AF-B005-4F2033259045}"/>
    <dgm:cxn modelId="{C22E195C-F95A-46BF-8DB8-DD020B91C708}" type="presOf" srcId="{343246F2-6FF5-4051-8687-5AA3DC0FBFD6}" destId="{5D8C8715-B4C8-44A1-99A0-A993F295ABEB}" srcOrd="0" destOrd="0" presId="urn:microsoft.com/office/officeart/2005/8/layout/venn3"/>
    <dgm:cxn modelId="{A1C54397-7DCD-4978-B2F7-2841013C61FB}" type="presOf" srcId="{E3813FA2-CD1C-406C-A1D1-92F248ABDE34}" destId="{0084D3D9-078E-4927-A656-6DC80F3C38E1}" srcOrd="0" destOrd="0" presId="urn:microsoft.com/office/officeart/2005/8/layout/venn3"/>
    <dgm:cxn modelId="{1918039E-883B-4F3F-84F9-C955C81E6C7D}" type="presOf" srcId="{9765D5AF-FE2C-4F15-A834-ECEEF44C6B93}" destId="{ADF24B59-1884-4EC4-BB8B-BFA76CE5A92B}" srcOrd="0" destOrd="0" presId="urn:microsoft.com/office/officeart/2005/8/layout/venn3"/>
    <dgm:cxn modelId="{F9E971BA-6BE3-4447-BF82-911AF4ADE519}" type="presOf" srcId="{E0A23468-DA37-4175-96E8-29F4A220A4D8}" destId="{49726D37-5B23-490B-B0AF-F2D7B58B058C}" srcOrd="0" destOrd="0" presId="urn:microsoft.com/office/officeart/2005/8/layout/venn3"/>
    <dgm:cxn modelId="{45FB19C6-6DD8-4798-B0C2-702B8EE3AF08}" type="presOf" srcId="{A790E28C-27E3-47B8-ABAA-88D9AE395A2A}" destId="{4C05BF0C-D0E4-4B69-B250-DC6A49932907}" srcOrd="0" destOrd="0" presId="urn:microsoft.com/office/officeart/2005/8/layout/venn3"/>
    <dgm:cxn modelId="{72BF5BF9-7985-46F0-A4DE-D3C4577B5331}" srcId="{E3813FA2-CD1C-406C-A1D1-92F248ABDE34}" destId="{A790E28C-27E3-47B8-ABAA-88D9AE395A2A}" srcOrd="1" destOrd="0" parTransId="{AC8EB2EB-84A2-435E-8CD2-D8D69EF82B68}" sibTransId="{D909D035-60F3-450A-8889-6ECEA6029A55}"/>
    <dgm:cxn modelId="{FFDCD81F-981D-4C36-95A4-293F0E1D0FA9}" type="presParOf" srcId="{0084D3D9-078E-4927-A656-6DC80F3C38E1}" destId="{ADF24B59-1884-4EC4-BB8B-BFA76CE5A92B}" srcOrd="0" destOrd="0" presId="urn:microsoft.com/office/officeart/2005/8/layout/venn3"/>
    <dgm:cxn modelId="{022E6316-C6D9-4312-A050-EF848AA1F9F3}" type="presParOf" srcId="{0084D3D9-078E-4927-A656-6DC80F3C38E1}" destId="{DCB313D8-36F1-460F-ADDF-DFF930B64B21}" srcOrd="1" destOrd="0" presId="urn:microsoft.com/office/officeart/2005/8/layout/venn3"/>
    <dgm:cxn modelId="{77DD8425-32CA-41C7-B407-5E410E8DB5A4}" type="presParOf" srcId="{0084D3D9-078E-4927-A656-6DC80F3C38E1}" destId="{4C05BF0C-D0E4-4B69-B250-DC6A49932907}" srcOrd="2" destOrd="0" presId="urn:microsoft.com/office/officeart/2005/8/layout/venn3"/>
    <dgm:cxn modelId="{8193BCD0-67F9-43E2-98DF-F129D21B21B6}" type="presParOf" srcId="{0084D3D9-078E-4927-A656-6DC80F3C38E1}" destId="{C150CE56-9353-43D9-A9A7-835D2E053D16}" srcOrd="3" destOrd="0" presId="urn:microsoft.com/office/officeart/2005/8/layout/venn3"/>
    <dgm:cxn modelId="{D83BD42F-C1E7-4E5D-9647-2C61EAD2BC7F}" type="presParOf" srcId="{0084D3D9-078E-4927-A656-6DC80F3C38E1}" destId="{5D8C8715-B4C8-44A1-99A0-A993F295ABEB}" srcOrd="4" destOrd="0" presId="urn:microsoft.com/office/officeart/2005/8/layout/venn3"/>
    <dgm:cxn modelId="{2EF79D34-E449-4D2A-AA1F-CFC030EFC646}" type="presParOf" srcId="{0084D3D9-078E-4927-A656-6DC80F3C38E1}" destId="{169A1874-1585-41C9-A7C8-76FE8EA70B42}" srcOrd="5" destOrd="0" presId="urn:microsoft.com/office/officeart/2005/8/layout/venn3"/>
    <dgm:cxn modelId="{C90A9C4D-54F9-4ACB-BF25-33847D8A1003}" type="presParOf" srcId="{0084D3D9-078E-4927-A656-6DC80F3C38E1}" destId="{49726D37-5B23-490B-B0AF-F2D7B58B058C}"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442997-B782-4D04-A91A-ED93091FAF0E}" type="doc">
      <dgm:prSet loTypeId="urn:microsoft.com/office/officeart/2005/8/layout/hProcess9" loCatId="process" qsTypeId="urn:microsoft.com/office/officeart/2005/8/quickstyle/simple1" qsCatId="simple" csTypeId="urn:microsoft.com/office/officeart/2005/8/colors/accent1_2" csCatId="accent1" phldr="1"/>
      <dgm:spPr/>
    </dgm:pt>
    <dgm:pt modelId="{3D97A922-FBAF-4CEF-9102-36CF66213F7F}">
      <dgm:prSet phldrT="[Text]"/>
      <dgm:spPr/>
      <dgm:t>
        <a:bodyPr/>
        <a:lstStyle/>
        <a:p>
          <a:r>
            <a:rPr lang="en-NZ" dirty="0"/>
            <a:t>Health literacy review</a:t>
          </a:r>
        </a:p>
      </dgm:t>
    </dgm:pt>
    <dgm:pt modelId="{30090BE1-8C3E-44B5-93A2-E858124BDDB7}" type="parTrans" cxnId="{D48D15D3-8F38-42A1-9810-5FB7380513FF}">
      <dgm:prSet/>
      <dgm:spPr/>
      <dgm:t>
        <a:bodyPr/>
        <a:lstStyle/>
        <a:p>
          <a:endParaRPr lang="en-NZ"/>
        </a:p>
      </dgm:t>
    </dgm:pt>
    <dgm:pt modelId="{8369D64A-935B-4D4C-810C-0696B725862C}" type="sibTrans" cxnId="{D48D15D3-8F38-42A1-9810-5FB7380513FF}">
      <dgm:prSet/>
      <dgm:spPr/>
      <dgm:t>
        <a:bodyPr/>
        <a:lstStyle/>
        <a:p>
          <a:endParaRPr lang="en-NZ"/>
        </a:p>
      </dgm:t>
    </dgm:pt>
    <dgm:pt modelId="{CE2FB87A-8AE2-42EB-A466-226D89ADD083}">
      <dgm:prSet phldrT="[Text]"/>
      <dgm:spPr/>
      <dgm:t>
        <a:bodyPr/>
        <a:lstStyle/>
        <a:p>
          <a:r>
            <a:rPr lang="en-NZ" dirty="0"/>
            <a:t>Action Plan development</a:t>
          </a:r>
        </a:p>
      </dgm:t>
    </dgm:pt>
    <dgm:pt modelId="{B4B5EF77-A7ED-48B4-8785-60C954290F12}" type="parTrans" cxnId="{504DE14E-E407-45E3-9975-2EA60FBEAD60}">
      <dgm:prSet/>
      <dgm:spPr/>
      <dgm:t>
        <a:bodyPr/>
        <a:lstStyle/>
        <a:p>
          <a:endParaRPr lang="en-NZ"/>
        </a:p>
      </dgm:t>
    </dgm:pt>
    <dgm:pt modelId="{986B30B3-AFB6-4012-9665-A46FDA9B64D7}" type="sibTrans" cxnId="{504DE14E-E407-45E3-9975-2EA60FBEAD60}">
      <dgm:prSet/>
      <dgm:spPr/>
      <dgm:t>
        <a:bodyPr/>
        <a:lstStyle/>
        <a:p>
          <a:endParaRPr lang="en-NZ"/>
        </a:p>
      </dgm:t>
    </dgm:pt>
    <dgm:pt modelId="{4F59175E-722C-4837-ABB2-8D1290F7FF0B}">
      <dgm:prSet phldrT="[Text]"/>
      <dgm:spPr/>
      <dgm:t>
        <a:bodyPr/>
        <a:lstStyle/>
        <a:p>
          <a:r>
            <a:rPr lang="en-NZ" dirty="0"/>
            <a:t>Action Plan adoption</a:t>
          </a:r>
        </a:p>
      </dgm:t>
    </dgm:pt>
    <dgm:pt modelId="{87880913-9EA2-4547-BFBF-B34598E5D9BF}" type="parTrans" cxnId="{DDA5EE20-F32B-440E-9216-1A7CAAB3C574}">
      <dgm:prSet/>
      <dgm:spPr/>
      <dgm:t>
        <a:bodyPr/>
        <a:lstStyle/>
        <a:p>
          <a:endParaRPr lang="en-NZ"/>
        </a:p>
      </dgm:t>
    </dgm:pt>
    <dgm:pt modelId="{61202386-D71C-4427-828D-B92B928AFC49}" type="sibTrans" cxnId="{DDA5EE20-F32B-440E-9216-1A7CAAB3C574}">
      <dgm:prSet/>
      <dgm:spPr/>
      <dgm:t>
        <a:bodyPr/>
        <a:lstStyle/>
        <a:p>
          <a:endParaRPr lang="en-NZ"/>
        </a:p>
      </dgm:t>
    </dgm:pt>
    <dgm:pt modelId="{5B60DA5E-8FBE-4C12-B3C8-E482858E54A8}" type="pres">
      <dgm:prSet presAssocID="{EF442997-B782-4D04-A91A-ED93091FAF0E}" presName="CompostProcess" presStyleCnt="0">
        <dgm:presLayoutVars>
          <dgm:dir/>
          <dgm:resizeHandles val="exact"/>
        </dgm:presLayoutVars>
      </dgm:prSet>
      <dgm:spPr/>
    </dgm:pt>
    <dgm:pt modelId="{0B702AED-C05E-46C5-89C8-8F31BDFFE8E6}" type="pres">
      <dgm:prSet presAssocID="{EF442997-B782-4D04-A91A-ED93091FAF0E}" presName="arrow" presStyleLbl="bgShp" presStyleIdx="0" presStyleCnt="1"/>
      <dgm:spPr/>
    </dgm:pt>
    <dgm:pt modelId="{887E6BC9-39A1-4640-AB56-A418B2F58AC8}" type="pres">
      <dgm:prSet presAssocID="{EF442997-B782-4D04-A91A-ED93091FAF0E}" presName="linearProcess" presStyleCnt="0"/>
      <dgm:spPr/>
    </dgm:pt>
    <dgm:pt modelId="{B13DE0D6-1987-4502-912A-31767D573CC5}" type="pres">
      <dgm:prSet presAssocID="{3D97A922-FBAF-4CEF-9102-36CF66213F7F}" presName="textNode" presStyleLbl="node1" presStyleIdx="0" presStyleCnt="3">
        <dgm:presLayoutVars>
          <dgm:bulletEnabled val="1"/>
        </dgm:presLayoutVars>
      </dgm:prSet>
      <dgm:spPr/>
    </dgm:pt>
    <dgm:pt modelId="{FED039AC-C427-489E-86D0-5A86E498F619}" type="pres">
      <dgm:prSet presAssocID="{8369D64A-935B-4D4C-810C-0696B725862C}" presName="sibTrans" presStyleCnt="0"/>
      <dgm:spPr/>
    </dgm:pt>
    <dgm:pt modelId="{BE03696D-156E-44C6-9F99-9CCC6568ECB6}" type="pres">
      <dgm:prSet presAssocID="{CE2FB87A-8AE2-42EB-A466-226D89ADD083}" presName="textNode" presStyleLbl="node1" presStyleIdx="1" presStyleCnt="3">
        <dgm:presLayoutVars>
          <dgm:bulletEnabled val="1"/>
        </dgm:presLayoutVars>
      </dgm:prSet>
      <dgm:spPr/>
    </dgm:pt>
    <dgm:pt modelId="{5A7DE023-B11B-42B3-A9E2-54BF0E61DB88}" type="pres">
      <dgm:prSet presAssocID="{986B30B3-AFB6-4012-9665-A46FDA9B64D7}" presName="sibTrans" presStyleCnt="0"/>
      <dgm:spPr/>
    </dgm:pt>
    <dgm:pt modelId="{C76A8C46-6D5D-44A7-BEA8-3E59DDF96E19}" type="pres">
      <dgm:prSet presAssocID="{4F59175E-722C-4837-ABB2-8D1290F7FF0B}" presName="textNode" presStyleLbl="node1" presStyleIdx="2" presStyleCnt="3">
        <dgm:presLayoutVars>
          <dgm:bulletEnabled val="1"/>
        </dgm:presLayoutVars>
      </dgm:prSet>
      <dgm:spPr/>
    </dgm:pt>
  </dgm:ptLst>
  <dgm:cxnLst>
    <dgm:cxn modelId="{62B73A0A-2185-456D-BA1B-0925A08F0727}" type="presOf" srcId="{CE2FB87A-8AE2-42EB-A466-226D89ADD083}" destId="{BE03696D-156E-44C6-9F99-9CCC6568ECB6}" srcOrd="0" destOrd="0" presId="urn:microsoft.com/office/officeart/2005/8/layout/hProcess9"/>
    <dgm:cxn modelId="{52E33819-F557-4745-894C-74C25808CF50}" type="presOf" srcId="{3D97A922-FBAF-4CEF-9102-36CF66213F7F}" destId="{B13DE0D6-1987-4502-912A-31767D573CC5}" srcOrd="0" destOrd="0" presId="urn:microsoft.com/office/officeart/2005/8/layout/hProcess9"/>
    <dgm:cxn modelId="{DDA5EE20-F32B-440E-9216-1A7CAAB3C574}" srcId="{EF442997-B782-4D04-A91A-ED93091FAF0E}" destId="{4F59175E-722C-4837-ABB2-8D1290F7FF0B}" srcOrd="2" destOrd="0" parTransId="{87880913-9EA2-4547-BFBF-B34598E5D9BF}" sibTransId="{61202386-D71C-4427-828D-B92B928AFC49}"/>
    <dgm:cxn modelId="{504DE14E-E407-45E3-9975-2EA60FBEAD60}" srcId="{EF442997-B782-4D04-A91A-ED93091FAF0E}" destId="{CE2FB87A-8AE2-42EB-A466-226D89ADD083}" srcOrd="1" destOrd="0" parTransId="{B4B5EF77-A7ED-48B4-8785-60C954290F12}" sibTransId="{986B30B3-AFB6-4012-9665-A46FDA9B64D7}"/>
    <dgm:cxn modelId="{F3C8C1A0-0795-44F6-8EEF-73FE38EB61DD}" type="presOf" srcId="{4F59175E-722C-4837-ABB2-8D1290F7FF0B}" destId="{C76A8C46-6D5D-44A7-BEA8-3E59DDF96E19}" srcOrd="0" destOrd="0" presId="urn:microsoft.com/office/officeart/2005/8/layout/hProcess9"/>
    <dgm:cxn modelId="{D48D15D3-8F38-42A1-9810-5FB7380513FF}" srcId="{EF442997-B782-4D04-A91A-ED93091FAF0E}" destId="{3D97A922-FBAF-4CEF-9102-36CF66213F7F}" srcOrd="0" destOrd="0" parTransId="{30090BE1-8C3E-44B5-93A2-E858124BDDB7}" sibTransId="{8369D64A-935B-4D4C-810C-0696B725862C}"/>
    <dgm:cxn modelId="{449F66D6-EAC2-4485-B741-CEA1E1E6CDBF}" type="presOf" srcId="{EF442997-B782-4D04-A91A-ED93091FAF0E}" destId="{5B60DA5E-8FBE-4C12-B3C8-E482858E54A8}" srcOrd="0" destOrd="0" presId="urn:microsoft.com/office/officeart/2005/8/layout/hProcess9"/>
    <dgm:cxn modelId="{2E306DA7-919C-4804-9561-F41116E5BDC9}" type="presParOf" srcId="{5B60DA5E-8FBE-4C12-B3C8-E482858E54A8}" destId="{0B702AED-C05E-46C5-89C8-8F31BDFFE8E6}" srcOrd="0" destOrd="0" presId="urn:microsoft.com/office/officeart/2005/8/layout/hProcess9"/>
    <dgm:cxn modelId="{3B6D0E88-7E8E-4F8D-B7F7-3FBC2BA2BBF7}" type="presParOf" srcId="{5B60DA5E-8FBE-4C12-B3C8-E482858E54A8}" destId="{887E6BC9-39A1-4640-AB56-A418B2F58AC8}" srcOrd="1" destOrd="0" presId="urn:microsoft.com/office/officeart/2005/8/layout/hProcess9"/>
    <dgm:cxn modelId="{DE1123FF-09D9-4FAB-8F65-2EFBB07B5A11}" type="presParOf" srcId="{887E6BC9-39A1-4640-AB56-A418B2F58AC8}" destId="{B13DE0D6-1987-4502-912A-31767D573CC5}" srcOrd="0" destOrd="0" presId="urn:microsoft.com/office/officeart/2005/8/layout/hProcess9"/>
    <dgm:cxn modelId="{03FF6578-6611-401A-B967-534EDF137D36}" type="presParOf" srcId="{887E6BC9-39A1-4640-AB56-A418B2F58AC8}" destId="{FED039AC-C427-489E-86D0-5A86E498F619}" srcOrd="1" destOrd="0" presId="urn:microsoft.com/office/officeart/2005/8/layout/hProcess9"/>
    <dgm:cxn modelId="{FD767EF9-57FB-49A2-BB65-856325501494}" type="presParOf" srcId="{887E6BC9-39A1-4640-AB56-A418B2F58AC8}" destId="{BE03696D-156E-44C6-9F99-9CCC6568ECB6}" srcOrd="2" destOrd="0" presId="urn:microsoft.com/office/officeart/2005/8/layout/hProcess9"/>
    <dgm:cxn modelId="{F60B7407-AFD3-498A-979E-50420D153667}" type="presParOf" srcId="{887E6BC9-39A1-4640-AB56-A418B2F58AC8}" destId="{5A7DE023-B11B-42B3-A9E2-54BF0E61DB88}" srcOrd="3" destOrd="0" presId="urn:microsoft.com/office/officeart/2005/8/layout/hProcess9"/>
    <dgm:cxn modelId="{E927193E-A5CF-43F7-8DB0-577D88AB0D4A}" type="presParOf" srcId="{887E6BC9-39A1-4640-AB56-A418B2F58AC8}" destId="{C76A8C46-6D5D-44A7-BEA8-3E59DDF96E1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24B59-1884-4EC4-BB8B-BFA76CE5A92B}">
      <dsp:nvSpPr>
        <dsp:cNvPr id="0" name=""/>
        <dsp:cNvSpPr/>
      </dsp:nvSpPr>
      <dsp:spPr>
        <a:xfrm>
          <a:off x="2299" y="394602"/>
          <a:ext cx="2307139" cy="230713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6970" tIns="22860" rIns="126970" bIns="22860" numCol="1" spcCol="1270" anchor="ctr" anchorCtr="0">
          <a:noAutofit/>
        </a:bodyPr>
        <a:lstStyle/>
        <a:p>
          <a:pPr marL="0" lvl="0" indent="0" algn="ctr" defTabSz="800100">
            <a:lnSpc>
              <a:spcPct val="90000"/>
            </a:lnSpc>
            <a:spcBef>
              <a:spcPct val="0"/>
            </a:spcBef>
            <a:spcAft>
              <a:spcPct val="35000"/>
            </a:spcAft>
            <a:buNone/>
          </a:pPr>
          <a:r>
            <a:rPr lang="en-NZ" sz="1800" b="1" kern="1200"/>
            <a:t>Accountability</a:t>
          </a:r>
        </a:p>
      </dsp:txBody>
      <dsp:txXfrm>
        <a:off x="340172" y="732475"/>
        <a:ext cx="1631393" cy="1631393"/>
      </dsp:txXfrm>
    </dsp:sp>
    <dsp:sp modelId="{4C05BF0C-D0E4-4B69-B250-DC6A49932907}">
      <dsp:nvSpPr>
        <dsp:cNvPr id="0" name=""/>
        <dsp:cNvSpPr/>
      </dsp:nvSpPr>
      <dsp:spPr>
        <a:xfrm>
          <a:off x="1848010" y="394602"/>
          <a:ext cx="2307139" cy="230713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6970" tIns="22860" rIns="126970" bIns="22860" numCol="1" spcCol="1270" anchor="ctr" anchorCtr="0">
          <a:noAutofit/>
        </a:bodyPr>
        <a:lstStyle/>
        <a:p>
          <a:pPr marL="0" lvl="0" indent="0" algn="ctr" defTabSz="800100">
            <a:lnSpc>
              <a:spcPct val="90000"/>
            </a:lnSpc>
            <a:spcBef>
              <a:spcPct val="0"/>
            </a:spcBef>
            <a:spcAft>
              <a:spcPct val="35000"/>
            </a:spcAft>
            <a:buNone/>
          </a:pPr>
          <a:r>
            <a:rPr lang="en-NZ" sz="1800" b="1" kern="1200"/>
            <a:t>Holistic support</a:t>
          </a:r>
        </a:p>
      </dsp:txBody>
      <dsp:txXfrm>
        <a:off x="2185883" y="732475"/>
        <a:ext cx="1631393" cy="1631393"/>
      </dsp:txXfrm>
    </dsp:sp>
    <dsp:sp modelId="{5D8C8715-B4C8-44A1-99A0-A993F295ABEB}">
      <dsp:nvSpPr>
        <dsp:cNvPr id="0" name=""/>
        <dsp:cNvSpPr/>
      </dsp:nvSpPr>
      <dsp:spPr>
        <a:xfrm>
          <a:off x="3693722" y="394602"/>
          <a:ext cx="2307139" cy="230713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6970" tIns="22860" rIns="126970" bIns="22860" numCol="1" spcCol="1270" anchor="ctr" anchorCtr="0">
          <a:noAutofit/>
        </a:bodyPr>
        <a:lstStyle/>
        <a:p>
          <a:pPr marL="0" lvl="0" indent="0" algn="ctr" defTabSz="800100">
            <a:lnSpc>
              <a:spcPct val="90000"/>
            </a:lnSpc>
            <a:spcBef>
              <a:spcPct val="0"/>
            </a:spcBef>
            <a:spcAft>
              <a:spcPct val="35000"/>
            </a:spcAft>
            <a:buNone/>
          </a:pPr>
          <a:r>
            <a:rPr lang="en-NZ" sz="1800" b="1" kern="1200"/>
            <a:t>Man</a:t>
          </a:r>
          <a:r>
            <a:rPr lang="en-NZ" sz="1800" b="1" kern="1200">
              <a:latin typeface="Calibri"/>
            </a:rPr>
            <a:t>ā</a:t>
          </a:r>
          <a:r>
            <a:rPr lang="en-NZ" sz="1800" b="1" kern="1200"/>
            <a:t>kitanga</a:t>
          </a:r>
        </a:p>
      </dsp:txBody>
      <dsp:txXfrm>
        <a:off x="4031595" y="732475"/>
        <a:ext cx="1631393" cy="1631393"/>
      </dsp:txXfrm>
    </dsp:sp>
    <dsp:sp modelId="{49726D37-5B23-490B-B0AF-F2D7B58B058C}">
      <dsp:nvSpPr>
        <dsp:cNvPr id="0" name=""/>
        <dsp:cNvSpPr/>
      </dsp:nvSpPr>
      <dsp:spPr>
        <a:xfrm>
          <a:off x="5539433" y="394602"/>
          <a:ext cx="2307139" cy="230713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6970" tIns="22860" rIns="126970" bIns="22860" numCol="1" spcCol="1270" anchor="ctr" anchorCtr="0">
          <a:noAutofit/>
        </a:bodyPr>
        <a:lstStyle/>
        <a:p>
          <a:pPr marL="0" lvl="0" indent="0" algn="ctr" defTabSz="800100">
            <a:lnSpc>
              <a:spcPct val="90000"/>
            </a:lnSpc>
            <a:spcBef>
              <a:spcPct val="0"/>
            </a:spcBef>
            <a:spcAft>
              <a:spcPct val="35000"/>
            </a:spcAft>
            <a:buNone/>
          </a:pPr>
          <a:r>
            <a:rPr lang="en-NZ" sz="1800" b="1" kern="1200"/>
            <a:t>Information and resources</a:t>
          </a:r>
        </a:p>
      </dsp:txBody>
      <dsp:txXfrm>
        <a:off x="5877306" y="732475"/>
        <a:ext cx="1631393" cy="1631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02AED-C05E-46C5-89C8-8F31BDFFE8E6}">
      <dsp:nvSpPr>
        <dsp:cNvPr id="0" name=""/>
        <dsp:cNvSpPr/>
      </dsp:nvSpPr>
      <dsp:spPr>
        <a:xfrm>
          <a:off x="545460" y="0"/>
          <a:ext cx="6181886"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3DE0D6-1987-4502-912A-31767D573CC5}">
      <dsp:nvSpPr>
        <dsp:cNvPr id="0" name=""/>
        <dsp:cNvSpPr/>
      </dsp:nvSpPr>
      <dsp:spPr>
        <a:xfrm>
          <a:off x="7812" y="1219199"/>
          <a:ext cx="2340935"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NZ" sz="2800" kern="1200" dirty="0"/>
            <a:t>Health literacy review</a:t>
          </a:r>
        </a:p>
      </dsp:txBody>
      <dsp:txXfrm>
        <a:off x="87167" y="1298554"/>
        <a:ext cx="2182225" cy="1466890"/>
      </dsp:txXfrm>
    </dsp:sp>
    <dsp:sp modelId="{BE03696D-156E-44C6-9F99-9CCC6568ECB6}">
      <dsp:nvSpPr>
        <dsp:cNvPr id="0" name=""/>
        <dsp:cNvSpPr/>
      </dsp:nvSpPr>
      <dsp:spPr>
        <a:xfrm>
          <a:off x="2465936" y="1219199"/>
          <a:ext cx="2340935"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NZ" sz="2800" kern="1200" dirty="0"/>
            <a:t>Action Plan development</a:t>
          </a:r>
        </a:p>
      </dsp:txBody>
      <dsp:txXfrm>
        <a:off x="2545291" y="1298554"/>
        <a:ext cx="2182225" cy="1466890"/>
      </dsp:txXfrm>
    </dsp:sp>
    <dsp:sp modelId="{C76A8C46-6D5D-44A7-BEA8-3E59DDF96E19}">
      <dsp:nvSpPr>
        <dsp:cNvPr id="0" name=""/>
        <dsp:cNvSpPr/>
      </dsp:nvSpPr>
      <dsp:spPr>
        <a:xfrm>
          <a:off x="4924060" y="1219199"/>
          <a:ext cx="2340935"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NZ" sz="2800" kern="1200" dirty="0"/>
            <a:t>Action Plan adoption</a:t>
          </a:r>
        </a:p>
      </dsp:txBody>
      <dsp:txXfrm>
        <a:off x="5003415" y="1298554"/>
        <a:ext cx="2182225"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355307C-958B-4D67-B82A-CD7BB5BCFB65}" type="datetimeFigureOut">
              <a:rPr lang="en-NZ" smtClean="0"/>
              <a:t>9/02/2018</a:t>
            </a:fld>
            <a:endParaRPr lang="en-NZ"/>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5A88C45C-55F0-47EC-B2E1-20A0D51E40CC}" type="slidenum">
              <a:rPr lang="en-NZ" smtClean="0"/>
              <a:t>‹#›</a:t>
            </a:fld>
            <a:endParaRPr lang="en-NZ"/>
          </a:p>
        </p:txBody>
      </p:sp>
    </p:spTree>
    <p:extLst>
      <p:ext uri="{BB962C8B-B14F-4D97-AF65-F5344CB8AC3E}">
        <p14:creationId xmlns:p14="http://schemas.microsoft.com/office/powerpoint/2010/main" val="231892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A832D44-8B25-4604-A4BC-2A0399B4BCC8}" type="slidenum">
              <a:rPr lang="en-NZ" smtClean="0">
                <a:solidFill>
                  <a:prstClr val="black"/>
                </a:solidFill>
              </a:rPr>
              <a:pPr/>
              <a:t>1</a:t>
            </a:fld>
            <a:endParaRPr lang="en-NZ">
              <a:solidFill>
                <a:prstClr val="black"/>
              </a:solidFill>
            </a:endParaRPr>
          </a:p>
        </p:txBody>
      </p:sp>
    </p:spTree>
    <p:extLst>
      <p:ext uri="{BB962C8B-B14F-4D97-AF65-F5344CB8AC3E}">
        <p14:creationId xmlns:p14="http://schemas.microsoft.com/office/powerpoint/2010/main" val="735529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128 interviews and 116 surveys. </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5A88C45C-55F0-47EC-B2E1-20A0D51E40CC}" type="slidenum">
              <a:rPr lang="en-NZ" smtClean="0"/>
              <a:t>10</a:t>
            </a:fld>
            <a:endParaRPr lang="en-NZ"/>
          </a:p>
        </p:txBody>
      </p:sp>
    </p:spTree>
    <p:extLst>
      <p:ext uri="{BB962C8B-B14F-4D97-AF65-F5344CB8AC3E}">
        <p14:creationId xmlns:p14="http://schemas.microsoft.com/office/powerpoint/2010/main" val="2197459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time to theatre (from initial seminar or information session to operation day), with intervention group participants reaching theatre sooner than comparison group participants (p= 0.01166). </a:t>
            </a:r>
            <a:endParaRPr lang="en-NZ"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readmission length of stay (LOS) was shorter (less than half) for readmissions to hospital within 30 days of their operation for intervention group participants (p&lt;0.0001).</a:t>
            </a:r>
            <a:endParaRPr lang="en-NZ"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AND ALSO</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LOS for readmissions following patients’ last outpatient clinic was shorter (less than half) for intervention group participants (t=4.68, p&lt;0.0001).</a:t>
            </a:r>
          </a:p>
          <a:p>
            <a:pPr lvl="0"/>
            <a:endParaRPr lang="en-AU" sz="1200" kern="1200" dirty="0">
              <a:solidFill>
                <a:schemeClr val="tx1"/>
              </a:solidFill>
              <a:effectLst/>
              <a:latin typeface="+mn-lt"/>
              <a:ea typeface="+mn-ea"/>
              <a:cs typeface="+mn-cs"/>
            </a:endParaRPr>
          </a:p>
          <a:p>
            <a:pPr lvl="0"/>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3A832D44-8B25-4604-A4BC-2A0399B4BCC8}" type="slidenum">
              <a:rPr lang="en-NZ" smtClean="0">
                <a:solidFill>
                  <a:prstClr val="black"/>
                </a:solidFill>
              </a:rPr>
              <a:pPr/>
              <a:t>11</a:t>
            </a:fld>
            <a:endParaRPr lang="en-NZ">
              <a:solidFill>
                <a:prstClr val="black"/>
              </a:solidFill>
            </a:endParaRPr>
          </a:p>
        </p:txBody>
      </p:sp>
    </p:spTree>
    <p:extLst>
      <p:ext uri="{BB962C8B-B14F-4D97-AF65-F5344CB8AC3E}">
        <p14:creationId xmlns:p14="http://schemas.microsoft.com/office/powerpoint/2010/main" val="2789684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sz="1200" kern="1200" dirty="0">
              <a:solidFill>
                <a:schemeClr val="tx1"/>
              </a:solidFill>
              <a:effectLst/>
              <a:latin typeface="+mn-lt"/>
              <a:ea typeface="+mn-ea"/>
              <a:cs typeface="+mn-cs"/>
            </a:endParaRPr>
          </a:p>
          <a:p>
            <a:pPr lvl="0"/>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3A832D44-8B25-4604-A4BC-2A0399B4BCC8}" type="slidenum">
              <a:rPr lang="en-NZ" smtClean="0">
                <a:solidFill>
                  <a:prstClr val="black"/>
                </a:solidFill>
              </a:rPr>
              <a:pPr/>
              <a:t>12</a:t>
            </a:fld>
            <a:endParaRPr lang="en-NZ">
              <a:solidFill>
                <a:prstClr val="black"/>
              </a:solidFill>
            </a:endParaRPr>
          </a:p>
        </p:txBody>
      </p:sp>
    </p:spTree>
    <p:extLst>
      <p:ext uri="{BB962C8B-B14F-4D97-AF65-F5344CB8AC3E}">
        <p14:creationId xmlns:p14="http://schemas.microsoft.com/office/powerpoint/2010/main" val="2789684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 large effect size which favoured the comparison group was also calculated for ‘my children’ and ‘my partner’ both pre and post surgery, perhaps resulting from the introduction of navigator support which reportedly reduced burden of care on family or whānau. </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5A88C45C-55F0-47EC-B2E1-20A0D51E40CC}" type="slidenum">
              <a:rPr lang="en-NZ" smtClean="0"/>
              <a:t>13</a:t>
            </a:fld>
            <a:endParaRPr lang="en-NZ"/>
          </a:p>
        </p:txBody>
      </p:sp>
    </p:spTree>
    <p:extLst>
      <p:ext uri="{BB962C8B-B14F-4D97-AF65-F5344CB8AC3E}">
        <p14:creationId xmlns:p14="http://schemas.microsoft.com/office/powerpoint/2010/main" val="3598156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Overall,</a:t>
            </a:r>
            <a:r>
              <a:rPr lang="en-AU" sz="1200" kern="1200" baseline="0" dirty="0">
                <a:solidFill>
                  <a:schemeClr val="tx1"/>
                </a:solidFill>
                <a:effectLst/>
                <a:latin typeface="+mn-lt"/>
                <a:ea typeface="+mn-ea"/>
                <a:cs typeface="+mn-cs"/>
              </a:rPr>
              <a:t> high degree of patient or consumer acceptability of navigator support.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Overall, feedback about Navigator was largely positive, and intervention group participants expressed a lot of gratitude for the support provided by the Navigator they worked with. In completed support scales patients rated Navigators as “very helpful” both pre (4.0 average on a 1-5 point scale) and post (4.38 average) surgery (Figure 8).</a:t>
            </a:r>
          </a:p>
          <a:p>
            <a:endParaRPr lang="en-AU" sz="1200" kern="1200" dirty="0">
              <a:solidFill>
                <a:schemeClr val="tx1"/>
              </a:solidFill>
              <a:effectLst/>
              <a:latin typeface="+mn-lt"/>
              <a:ea typeface="+mn-ea"/>
              <a:cs typeface="+mn-cs"/>
            </a:endParaRPr>
          </a:p>
          <a:p>
            <a:pPr marL="171450" indent="-171450">
              <a:buFontTx/>
              <a:buChar char="-"/>
            </a:pPr>
            <a:r>
              <a:rPr lang="en-AU" sz="1200" b="1" kern="1200" dirty="0">
                <a:solidFill>
                  <a:schemeClr val="tx1"/>
                </a:solidFill>
                <a:effectLst/>
                <a:latin typeface="+mn-lt"/>
                <a:ea typeface="+mn-ea"/>
                <a:cs typeface="+mn-cs"/>
              </a:rPr>
              <a:t>Accountability for behaviour change</a:t>
            </a:r>
            <a:r>
              <a:rPr lang="en-AU" sz="1200" kern="1200" dirty="0">
                <a:solidFill>
                  <a:schemeClr val="tx1"/>
                </a:solidFill>
                <a:effectLst/>
                <a:latin typeface="+mn-lt"/>
                <a:ea typeface="+mn-ea"/>
                <a:cs typeface="+mn-cs"/>
              </a:rPr>
              <a:t> “keeping me on track”. Checking in, monitoring, being that person</a:t>
            </a:r>
            <a:r>
              <a:rPr lang="en-AU" sz="1200" kern="1200" baseline="0" dirty="0">
                <a:solidFill>
                  <a:schemeClr val="tx1"/>
                </a:solidFill>
                <a:effectLst/>
                <a:latin typeface="+mn-lt"/>
                <a:ea typeface="+mn-ea"/>
                <a:cs typeface="+mn-cs"/>
              </a:rPr>
              <a:t> who kept them honest (important as the pathway could be quite isolated at times). </a:t>
            </a:r>
            <a:br>
              <a:rPr lang="en-AU" sz="1200" kern="1200" baseline="0" dirty="0">
                <a:solidFill>
                  <a:schemeClr val="tx1"/>
                </a:solidFill>
                <a:effectLst/>
                <a:latin typeface="+mn-lt"/>
                <a:ea typeface="+mn-ea"/>
                <a:cs typeface="+mn-cs"/>
              </a:rPr>
            </a:br>
            <a:r>
              <a:rPr lang="en-AU" sz="1200" kern="1200" baseline="0" dirty="0">
                <a:solidFill>
                  <a:schemeClr val="tx1"/>
                </a:solidFill>
                <a:effectLst/>
                <a:latin typeface="+mn-lt"/>
                <a:ea typeface="+mn-ea"/>
                <a:cs typeface="+mn-cs"/>
              </a:rPr>
              <a:t>- </a:t>
            </a:r>
            <a:r>
              <a:rPr lang="en-AU" sz="1200" b="1" kern="1200" baseline="0" dirty="0">
                <a:solidFill>
                  <a:schemeClr val="tx1"/>
                </a:solidFill>
                <a:effectLst/>
                <a:latin typeface="+mn-lt"/>
                <a:ea typeface="+mn-ea"/>
                <a:cs typeface="+mn-cs"/>
              </a:rPr>
              <a:t>Holistic support: </a:t>
            </a:r>
            <a:r>
              <a:rPr lang="en-AU" sz="1200" kern="1200" baseline="0" dirty="0">
                <a:solidFill>
                  <a:schemeClr val="tx1"/>
                </a:solidFill>
                <a:effectLst/>
                <a:latin typeface="+mn-lt"/>
                <a:ea typeface="+mn-ea"/>
                <a:cs typeface="+mn-cs"/>
              </a:rPr>
              <a:t>someone to explore the medical, psychological and social aspects of the bariatric pathway with patients, family and whaanau they supported (POD from support that the clinical teams provide, and also in the context of their daily lives environments at home). </a:t>
            </a:r>
          </a:p>
          <a:p>
            <a:pPr marL="171450" indent="-171450">
              <a:buFontTx/>
              <a:buChar char="-"/>
            </a:pPr>
            <a:r>
              <a:rPr lang="en-AU" sz="1200" b="1" kern="1200" baseline="0" dirty="0" err="1">
                <a:solidFill>
                  <a:schemeClr val="tx1"/>
                </a:solidFill>
                <a:effectLst/>
                <a:latin typeface="+mn-lt"/>
                <a:ea typeface="+mn-ea"/>
                <a:cs typeface="+mn-cs"/>
              </a:rPr>
              <a:t>Manakitanga</a:t>
            </a:r>
            <a:r>
              <a:rPr lang="en-AU" sz="1200" b="1" kern="1200" baseline="0" dirty="0">
                <a:solidFill>
                  <a:schemeClr val="tx1"/>
                </a:solidFill>
                <a:effectLst/>
                <a:latin typeface="+mn-lt"/>
                <a:ea typeface="+mn-ea"/>
                <a:cs typeface="+mn-cs"/>
              </a:rPr>
              <a:t>: </a:t>
            </a:r>
            <a:r>
              <a:rPr lang="en-AU" sz="1200" kern="1200" baseline="0" dirty="0">
                <a:solidFill>
                  <a:schemeClr val="tx1"/>
                </a:solidFill>
                <a:effectLst/>
                <a:latin typeface="+mn-lt"/>
                <a:ea typeface="+mn-ea"/>
                <a:cs typeface="+mn-cs"/>
              </a:rPr>
              <a:t>having someone else who really cared made them feel good. Not used to putting themselves first so this was important. </a:t>
            </a:r>
          </a:p>
          <a:p>
            <a:pPr marL="171450" indent="-171450">
              <a:buFontTx/>
              <a:buChar char="-"/>
            </a:pPr>
            <a:r>
              <a:rPr lang="en-AU" sz="1200" b="1" kern="1200" baseline="0" dirty="0">
                <a:solidFill>
                  <a:schemeClr val="tx1"/>
                </a:solidFill>
                <a:effectLst/>
                <a:latin typeface="+mn-lt"/>
                <a:ea typeface="+mn-ea"/>
                <a:cs typeface="+mn-cs"/>
              </a:rPr>
              <a:t>Information and resources:</a:t>
            </a:r>
          </a:p>
          <a:p>
            <a:pPr marL="171450" indent="-171450">
              <a:buFontTx/>
              <a:buChar char="-"/>
            </a:pPr>
            <a:endParaRPr lang="en-AU" sz="1200" kern="1200" baseline="0" dirty="0">
              <a:solidFill>
                <a:schemeClr val="tx1"/>
              </a:solidFill>
              <a:effectLst/>
              <a:latin typeface="+mn-lt"/>
              <a:ea typeface="+mn-ea"/>
              <a:cs typeface="+mn-cs"/>
            </a:endParaRPr>
          </a:p>
          <a:p>
            <a:pPr marL="171450" indent="-171450">
              <a:buFontTx/>
              <a:buChar char="-"/>
            </a:pPr>
            <a:endParaRPr lang="en-AU" sz="1200" kern="1200" baseline="0" dirty="0">
              <a:solidFill>
                <a:schemeClr val="tx1"/>
              </a:solidFill>
              <a:effectLst/>
              <a:latin typeface="+mn-lt"/>
              <a:ea typeface="+mn-ea"/>
              <a:cs typeface="+mn-cs"/>
            </a:endParaRPr>
          </a:p>
          <a:p>
            <a:pPr marL="171450" indent="-171450">
              <a:buFontTx/>
              <a:buChar char="-"/>
            </a:pPr>
            <a:endParaRPr lang="en-AU" sz="1200" kern="1200" baseline="0" dirty="0">
              <a:solidFill>
                <a:schemeClr val="tx1"/>
              </a:solidFill>
              <a:effectLst/>
              <a:latin typeface="+mn-lt"/>
              <a:ea typeface="+mn-ea"/>
              <a:cs typeface="+mn-cs"/>
            </a:endParaRPr>
          </a:p>
          <a:p>
            <a:pPr marL="171450" indent="-171450">
              <a:buFontTx/>
              <a:buChar char="-"/>
            </a:pPr>
            <a:endParaRPr lang="en-NZ" dirty="0"/>
          </a:p>
        </p:txBody>
      </p:sp>
      <p:sp>
        <p:nvSpPr>
          <p:cNvPr id="4" name="Slide Number Placeholder 3"/>
          <p:cNvSpPr>
            <a:spLocks noGrp="1"/>
          </p:cNvSpPr>
          <p:nvPr>
            <p:ph type="sldNum" sz="quarter" idx="10"/>
          </p:nvPr>
        </p:nvSpPr>
        <p:spPr/>
        <p:txBody>
          <a:bodyPr/>
          <a:lstStyle/>
          <a:p>
            <a:fld id="{5A88C45C-55F0-47EC-B2E1-20A0D51E40CC}" type="slidenum">
              <a:rPr lang="en-NZ" smtClean="0"/>
              <a:t>14</a:t>
            </a:fld>
            <a:endParaRPr lang="en-NZ"/>
          </a:p>
        </p:txBody>
      </p:sp>
    </p:spTree>
    <p:extLst>
      <p:ext uri="{BB962C8B-B14F-4D97-AF65-F5344CB8AC3E}">
        <p14:creationId xmlns:p14="http://schemas.microsoft.com/office/powerpoint/2010/main" val="1085208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88C45C-55F0-47EC-B2E1-20A0D51E40CC}" type="slidenum">
              <a:rPr lang="en-NZ" smtClean="0"/>
              <a:t>15</a:t>
            </a:fld>
            <a:endParaRPr lang="en-NZ"/>
          </a:p>
        </p:txBody>
      </p:sp>
    </p:spTree>
    <p:extLst>
      <p:ext uri="{BB962C8B-B14F-4D97-AF65-F5344CB8AC3E}">
        <p14:creationId xmlns:p14="http://schemas.microsoft.com/office/powerpoint/2010/main" val="3163976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A832D44-8B25-4604-A4BC-2A0399B4BCC8}" type="slidenum">
              <a:rPr lang="en-NZ" smtClean="0">
                <a:solidFill>
                  <a:prstClr val="black"/>
                </a:solidFill>
              </a:rPr>
              <a:pPr/>
              <a:t>16</a:t>
            </a:fld>
            <a:endParaRPr lang="en-NZ">
              <a:solidFill>
                <a:prstClr val="black"/>
              </a:solidFill>
            </a:endParaRPr>
          </a:p>
        </p:txBody>
      </p:sp>
    </p:spTree>
    <p:extLst>
      <p:ext uri="{BB962C8B-B14F-4D97-AF65-F5344CB8AC3E}">
        <p14:creationId xmlns:p14="http://schemas.microsoft.com/office/powerpoint/2010/main" val="2789684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a:t>A few teaspoons of yoghurt a day</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 key theme in the kōrero of all evaluation participants was an emphasis on the mental aspects of both preparing for and recovering from bariatric surgery.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a:solidFill>
                  <a:schemeClr val="tx1"/>
                </a:solidFill>
                <a:effectLst/>
                <a:latin typeface="+mn-lt"/>
                <a:ea typeface="+mn-ea"/>
                <a:cs typeface="+mn-cs"/>
              </a:rPr>
              <a:t>THIS was central: an important part of our discussion. </a:t>
            </a:r>
            <a:endParaRPr lang="en-NZ" baseline="0" dirty="0"/>
          </a:p>
          <a:p>
            <a:endParaRPr lang="en-NZ" dirty="0"/>
          </a:p>
        </p:txBody>
      </p:sp>
      <p:sp>
        <p:nvSpPr>
          <p:cNvPr id="4" name="Slide Number Placeholder 3"/>
          <p:cNvSpPr>
            <a:spLocks noGrp="1"/>
          </p:cNvSpPr>
          <p:nvPr>
            <p:ph type="sldNum" sz="quarter" idx="10"/>
          </p:nvPr>
        </p:nvSpPr>
        <p:spPr/>
        <p:txBody>
          <a:bodyPr/>
          <a:lstStyle/>
          <a:p>
            <a:fld id="{3A832D44-8B25-4604-A4BC-2A0399B4BCC8}" type="slidenum">
              <a:rPr lang="en-NZ" smtClean="0">
                <a:solidFill>
                  <a:prstClr val="black"/>
                </a:solidFill>
              </a:rPr>
              <a:pPr/>
              <a:t>17</a:t>
            </a:fld>
            <a:endParaRPr lang="en-NZ">
              <a:solidFill>
                <a:prstClr val="black"/>
              </a:solidFill>
            </a:endParaRPr>
          </a:p>
        </p:txBody>
      </p:sp>
    </p:spTree>
    <p:extLst>
      <p:ext uri="{BB962C8B-B14F-4D97-AF65-F5344CB8AC3E}">
        <p14:creationId xmlns:p14="http://schemas.microsoft.com/office/powerpoint/2010/main" val="2789684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88C45C-55F0-47EC-B2E1-20A0D51E40CC}" type="slidenum">
              <a:rPr lang="en-NZ" smtClean="0"/>
              <a:t>18</a:t>
            </a:fld>
            <a:endParaRPr lang="en-NZ"/>
          </a:p>
        </p:txBody>
      </p:sp>
    </p:spTree>
    <p:extLst>
      <p:ext uri="{BB962C8B-B14F-4D97-AF65-F5344CB8AC3E}">
        <p14:creationId xmlns:p14="http://schemas.microsoft.com/office/powerpoint/2010/main" val="1791194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88C45C-55F0-47EC-B2E1-20A0D51E40CC}" type="slidenum">
              <a:rPr lang="en-NZ" smtClean="0"/>
              <a:t>19</a:t>
            </a:fld>
            <a:endParaRPr lang="en-NZ"/>
          </a:p>
        </p:txBody>
      </p:sp>
    </p:spTree>
    <p:extLst>
      <p:ext uri="{BB962C8B-B14F-4D97-AF65-F5344CB8AC3E}">
        <p14:creationId xmlns:p14="http://schemas.microsoft.com/office/powerpoint/2010/main" val="59068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88C45C-55F0-47EC-B2E1-20A0D51E40CC}" type="slidenum">
              <a:rPr lang="en-NZ" smtClean="0"/>
              <a:t>2</a:t>
            </a:fld>
            <a:endParaRPr lang="en-NZ"/>
          </a:p>
        </p:txBody>
      </p:sp>
    </p:spTree>
    <p:extLst>
      <p:ext uri="{BB962C8B-B14F-4D97-AF65-F5344CB8AC3E}">
        <p14:creationId xmlns:p14="http://schemas.microsoft.com/office/powerpoint/2010/main" val="145128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Evaluation findings emphasise that it is essential to prepare participants for the psychological (</a:t>
            </a:r>
            <a:r>
              <a:rPr lang="en-AU" sz="1200" kern="1200" dirty="0" err="1">
                <a:solidFill>
                  <a:schemeClr val="tx1"/>
                </a:solidFill>
                <a:effectLst/>
                <a:latin typeface="+mn-lt"/>
                <a:ea typeface="+mn-ea"/>
                <a:cs typeface="+mn-cs"/>
              </a:rPr>
              <a:t>ie</a:t>
            </a:r>
            <a:r>
              <a:rPr lang="en-AU" sz="1200" kern="1200" dirty="0">
                <a:solidFill>
                  <a:schemeClr val="tx1"/>
                </a:solidFill>
                <a:effectLst/>
                <a:latin typeface="+mn-lt"/>
                <a:ea typeface="+mn-ea"/>
                <a:cs typeface="+mn-cs"/>
              </a:rPr>
              <a:t>. emotional and social) impact of bariatric surgery, and the extensive level of self and whānau-directed care that is needed on the bariatric pathway. </a:t>
            </a:r>
            <a:endParaRPr lang="en-NZ" dirty="0"/>
          </a:p>
        </p:txBody>
      </p:sp>
      <p:sp>
        <p:nvSpPr>
          <p:cNvPr id="4" name="Slide Number Placeholder 3"/>
          <p:cNvSpPr>
            <a:spLocks noGrp="1"/>
          </p:cNvSpPr>
          <p:nvPr>
            <p:ph type="sldNum" sz="quarter" idx="10"/>
          </p:nvPr>
        </p:nvSpPr>
        <p:spPr/>
        <p:txBody>
          <a:bodyPr/>
          <a:lstStyle/>
          <a:p>
            <a:fld id="{3A832D44-8B25-4604-A4BC-2A0399B4BCC8}" type="slidenum">
              <a:rPr lang="en-NZ" smtClean="0">
                <a:solidFill>
                  <a:prstClr val="black"/>
                </a:solidFill>
              </a:rPr>
              <a:pPr/>
              <a:t>20</a:t>
            </a:fld>
            <a:endParaRPr lang="en-NZ">
              <a:solidFill>
                <a:prstClr val="black"/>
              </a:solidFill>
            </a:endParaRPr>
          </a:p>
        </p:txBody>
      </p:sp>
    </p:spTree>
    <p:extLst>
      <p:ext uri="{BB962C8B-B14F-4D97-AF65-F5344CB8AC3E}">
        <p14:creationId xmlns:p14="http://schemas.microsoft.com/office/powerpoint/2010/main" val="2789684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A832D44-8B25-4604-A4BC-2A0399B4BCC8}" type="slidenum">
              <a:rPr lang="en-NZ" smtClean="0">
                <a:solidFill>
                  <a:prstClr val="black"/>
                </a:solidFill>
              </a:rPr>
              <a:pPr/>
              <a:t>21</a:t>
            </a:fld>
            <a:endParaRPr lang="en-NZ">
              <a:solidFill>
                <a:prstClr val="black"/>
              </a:solidFill>
            </a:endParaRPr>
          </a:p>
        </p:txBody>
      </p:sp>
    </p:spTree>
    <p:extLst>
      <p:ext uri="{BB962C8B-B14F-4D97-AF65-F5344CB8AC3E}">
        <p14:creationId xmlns:p14="http://schemas.microsoft.com/office/powerpoint/2010/main" val="2789684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A832D44-8B25-4604-A4BC-2A0399B4BCC8}" type="slidenum">
              <a:rPr lang="en-NZ" smtClean="0">
                <a:solidFill>
                  <a:prstClr val="black"/>
                </a:solidFill>
              </a:rPr>
              <a:pPr/>
              <a:t>22</a:t>
            </a:fld>
            <a:endParaRPr lang="en-NZ">
              <a:solidFill>
                <a:prstClr val="black"/>
              </a:solidFill>
            </a:endParaRPr>
          </a:p>
        </p:txBody>
      </p:sp>
    </p:spTree>
    <p:extLst>
      <p:ext uri="{BB962C8B-B14F-4D97-AF65-F5344CB8AC3E}">
        <p14:creationId xmlns:p14="http://schemas.microsoft.com/office/powerpoint/2010/main" val="2789684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88C45C-55F0-47EC-B2E1-20A0D51E40CC}" type="slidenum">
              <a:rPr lang="en-NZ" smtClean="0"/>
              <a:t>23</a:t>
            </a:fld>
            <a:endParaRPr lang="en-NZ"/>
          </a:p>
        </p:txBody>
      </p:sp>
    </p:spTree>
    <p:extLst>
      <p:ext uri="{BB962C8B-B14F-4D97-AF65-F5344CB8AC3E}">
        <p14:creationId xmlns:p14="http://schemas.microsoft.com/office/powerpoint/2010/main" val="984442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88C45C-55F0-47EC-B2E1-20A0D51E40CC}" type="slidenum">
              <a:rPr lang="en-NZ" smtClean="0"/>
              <a:t>24</a:t>
            </a:fld>
            <a:endParaRPr lang="en-NZ"/>
          </a:p>
        </p:txBody>
      </p:sp>
    </p:spTree>
    <p:extLst>
      <p:ext uri="{BB962C8B-B14F-4D97-AF65-F5344CB8AC3E}">
        <p14:creationId xmlns:p14="http://schemas.microsoft.com/office/powerpoint/2010/main" val="2161414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88C45C-55F0-47EC-B2E1-20A0D51E40CC}" type="slidenum">
              <a:rPr lang="en-NZ" smtClean="0"/>
              <a:t>25</a:t>
            </a:fld>
            <a:endParaRPr lang="en-NZ"/>
          </a:p>
        </p:txBody>
      </p:sp>
    </p:spTree>
    <p:extLst>
      <p:ext uri="{BB962C8B-B14F-4D97-AF65-F5344CB8AC3E}">
        <p14:creationId xmlns:p14="http://schemas.microsoft.com/office/powerpoint/2010/main" val="1191392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aim of the service programme was to identify barriers to health literacy, formulate actions to address the barriers and support the services to address these barriers. Barriers to health literacy are </a:t>
            </a:r>
            <a:r>
              <a:rPr lang="en-NZ" sz="1200" kern="1200" dirty="0">
                <a:solidFill>
                  <a:schemeClr val="tx1"/>
                </a:solidFill>
                <a:effectLst/>
                <a:latin typeface="+mn-lt"/>
                <a:ea typeface="+mn-ea"/>
                <a:cs typeface="+mn-cs"/>
              </a:rPr>
              <a:t>the social and organisational factors which impact on a person’s capacity “to find, interpret and use information and health services to make effective decisions for health and wellbeing” (Ministry of Health, 2015, p.1). </a:t>
            </a:r>
          </a:p>
          <a:p>
            <a:endParaRPr lang="en-NZ" dirty="0"/>
          </a:p>
          <a:p>
            <a:endParaRPr lang="en-NZ" dirty="0"/>
          </a:p>
          <a:p>
            <a:r>
              <a:rPr lang="en-AU" sz="1200" kern="1200" dirty="0">
                <a:solidFill>
                  <a:schemeClr val="tx1"/>
                </a:solidFill>
                <a:effectLst/>
                <a:latin typeface="+mn-lt"/>
                <a:ea typeface="+mn-ea"/>
                <a:cs typeface="+mn-cs"/>
              </a:rPr>
              <a:t>The CM Health review was undertaken in July – October 2015, and the WDHB review was undertaken August – December 2015.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barriers identified across the two DHBs were similar:</a:t>
            </a:r>
            <a:endParaRPr lang="en-NZ"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Health literacy is not understood </a:t>
            </a:r>
            <a:r>
              <a:rPr lang="en-NZ" sz="1200" kern="1200" dirty="0">
                <a:solidFill>
                  <a:schemeClr val="tx1"/>
                </a:solidFill>
                <a:effectLst/>
                <a:latin typeface="+mn-lt"/>
                <a:ea typeface="+mn-ea"/>
                <a:cs typeface="+mn-cs"/>
              </a:rPr>
              <a:t>and therefore </a:t>
            </a:r>
            <a:r>
              <a:rPr lang="en-NZ" sz="1200" kern="1200" dirty="0" err="1">
                <a:solidFill>
                  <a:schemeClr val="tx1"/>
                </a:solidFill>
                <a:effectLst/>
                <a:latin typeface="+mn-lt"/>
                <a:ea typeface="+mn-ea"/>
                <a:cs typeface="+mn-cs"/>
              </a:rPr>
              <a:t>undervalesd</a:t>
            </a:r>
            <a:r>
              <a:rPr lang="en-NZ" sz="1200" kern="1200" dirty="0">
                <a:solidFill>
                  <a:schemeClr val="tx1"/>
                </a:solidFill>
                <a:effectLst/>
                <a:latin typeface="+mn-lt"/>
                <a:ea typeface="+mn-ea"/>
                <a:cs typeface="+mn-cs"/>
              </a:rPr>
              <a:t> by some staff</a:t>
            </a:r>
          </a:p>
          <a:p>
            <a:pPr lvl="0"/>
            <a:r>
              <a:rPr lang="en-NZ" sz="1200" kern="1200" dirty="0">
                <a:solidFill>
                  <a:schemeClr val="tx1"/>
                </a:solidFill>
                <a:effectLst/>
                <a:latin typeface="+mn-lt"/>
                <a:ea typeface="+mn-ea"/>
                <a:cs typeface="+mn-cs"/>
              </a:rPr>
              <a:t>Understanding and use of the universal precautions approach to build patient health literacy is low amongst staff</a:t>
            </a:r>
          </a:p>
          <a:p>
            <a:pPr lvl="0"/>
            <a:r>
              <a:rPr lang="en-AU" sz="1200" kern="1200" dirty="0">
                <a:solidFill>
                  <a:schemeClr val="tx1"/>
                </a:solidFill>
                <a:effectLst/>
                <a:latin typeface="+mn-lt"/>
                <a:ea typeface="+mn-ea"/>
                <a:cs typeface="+mn-cs"/>
              </a:rPr>
              <a:t>There are few formal policies or processes focused on health literacy</a:t>
            </a:r>
            <a:endParaRPr lang="en-NZ"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There are limited opportunities patient and whānau involvement in the design and delivery of bariatric surgical services</a:t>
            </a:r>
            <a:endParaRPr lang="en-NZ"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Patients identified gaps in support on the bariatric pathway</a:t>
            </a:r>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Not all patients were able to access the support they needed from the service or their family to achieve successful outcomes</a:t>
            </a:r>
          </a:p>
          <a:p>
            <a:pPr lvl="0"/>
            <a:r>
              <a:rPr lang="en-AU" sz="1200" kern="1200" dirty="0">
                <a:solidFill>
                  <a:schemeClr val="tx1"/>
                </a:solidFill>
                <a:effectLst/>
                <a:latin typeface="+mn-lt"/>
                <a:ea typeface="+mn-ea"/>
                <a:cs typeface="+mn-cs"/>
              </a:rPr>
              <a:t>The quality (actionability and readability) of written resources varied greatly </a:t>
            </a:r>
            <a:endParaRPr lang="en-NZ"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Effective communication strategies were not consistently utilised by all health professionals.</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3A832D44-8B25-4604-A4BC-2A0399B4BCC8}" type="slidenum">
              <a:rPr lang="en-NZ" smtClean="0">
                <a:solidFill>
                  <a:prstClr val="black"/>
                </a:solidFill>
              </a:rPr>
              <a:pPr/>
              <a:t>26</a:t>
            </a:fld>
            <a:endParaRPr lang="en-NZ">
              <a:solidFill>
                <a:prstClr val="black"/>
              </a:solidFill>
            </a:endParaRPr>
          </a:p>
        </p:txBody>
      </p:sp>
    </p:spTree>
    <p:extLst>
      <p:ext uri="{BB962C8B-B14F-4D97-AF65-F5344CB8AC3E}">
        <p14:creationId xmlns:p14="http://schemas.microsoft.com/office/powerpoint/2010/main" val="2789684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CM Health made changes to the chairs removing the fold down arm so that people could more easily fit in the seats.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Changes have also been made to the manner in which people consent to go forward after the information session, with the addition of a consent form requesting that patients confirm that they understand the information that has been provided to them. This consent form was not reviewed as part of this evaluation. </a:t>
            </a:r>
            <a:endParaRPr lang="en-NZ"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Changes to the information booklet, which scored 29% for understandability and 33% for usability are “a work in progress” (Bariatric team member at CM Health) and are planned to be completed this year.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dietitians at WDHB revised the patient nutrition resources, moving them from scores of 57% for understandability and 71% for usability to scores of 100% for both understandability and usability (based on scores using the Patient Education Materials Assessment Tool (PEMAT)). However, no changes were made to the WDHB information booklet, written by one of the surgeons, which scored 25% for understandability and 17% for usability. </a:t>
            </a:r>
            <a:endParaRPr lang="en-NZ"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At WDHB the Whānau Health Literacy Pilot became part of a wider Bariatric Service Project (the Project), which is also working in partnership with the Auckland Regional </a:t>
            </a:r>
            <a:r>
              <a:rPr lang="en-AU" sz="1200" kern="1200" dirty="0" err="1">
                <a:solidFill>
                  <a:schemeClr val="tx1"/>
                </a:solidFill>
                <a:effectLst/>
                <a:latin typeface="+mn-lt"/>
                <a:ea typeface="+mn-ea"/>
                <a:cs typeface="+mn-cs"/>
              </a:rPr>
              <a:t>HealthPathway</a:t>
            </a:r>
            <a:r>
              <a:rPr lang="en-AU" sz="1200" kern="1200" dirty="0">
                <a:solidFill>
                  <a:schemeClr val="tx1"/>
                </a:solidFill>
                <a:effectLst/>
                <a:latin typeface="+mn-lt"/>
                <a:ea typeface="+mn-ea"/>
                <a:cs typeface="+mn-cs"/>
              </a:rPr>
              <a:t> for Bariatric Surgery initiative.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PEMAT is </a:t>
            </a:r>
            <a:r>
              <a:rPr lang="en-AU" sz="1200" kern="1200" dirty="0">
                <a:solidFill>
                  <a:schemeClr val="tx1"/>
                </a:solidFill>
                <a:effectLst/>
                <a:latin typeface="+mn-lt"/>
                <a:ea typeface="+mn-ea"/>
                <a:cs typeface="+mn-cs"/>
              </a:rPr>
              <a:t>an instrument to assess the understandability and actionability of print and </a:t>
            </a:r>
            <a:r>
              <a:rPr lang="en-AU" sz="1200" kern="1200" dirty="0" err="1">
                <a:solidFill>
                  <a:schemeClr val="tx1"/>
                </a:solidFill>
                <a:effectLst/>
                <a:latin typeface="+mn-lt"/>
                <a:ea typeface="+mn-ea"/>
                <a:cs typeface="+mn-cs"/>
              </a:rPr>
              <a:t>audiovisual</a:t>
            </a:r>
            <a:r>
              <a:rPr lang="en-AU" sz="1200" kern="1200" dirty="0">
                <a:solidFill>
                  <a:schemeClr val="tx1"/>
                </a:solidFill>
                <a:effectLst/>
                <a:latin typeface="+mn-lt"/>
                <a:ea typeface="+mn-ea"/>
                <a:cs typeface="+mn-cs"/>
              </a:rPr>
              <a:t> patient education materials https://www.ahrq.gov/professionals/prevention-chronic-care/improve/self-mgmt/pemat/index.html</a:t>
            </a:r>
            <a:endParaRPr lang="en-NZ"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5A88C45C-55F0-47EC-B2E1-20A0D51E40CC}" type="slidenum">
              <a:rPr lang="en-NZ" smtClean="0"/>
              <a:t>27</a:t>
            </a:fld>
            <a:endParaRPr lang="en-NZ"/>
          </a:p>
        </p:txBody>
      </p:sp>
    </p:spTree>
    <p:extLst>
      <p:ext uri="{BB962C8B-B14F-4D97-AF65-F5344CB8AC3E}">
        <p14:creationId xmlns:p14="http://schemas.microsoft.com/office/powerpoint/2010/main" val="4232879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88C45C-55F0-47EC-B2E1-20A0D51E40CC}" type="slidenum">
              <a:rPr lang="en-NZ" smtClean="0"/>
              <a:t>28</a:t>
            </a:fld>
            <a:endParaRPr lang="en-NZ"/>
          </a:p>
        </p:txBody>
      </p:sp>
    </p:spTree>
    <p:extLst>
      <p:ext uri="{BB962C8B-B14F-4D97-AF65-F5344CB8AC3E}">
        <p14:creationId xmlns:p14="http://schemas.microsoft.com/office/powerpoint/2010/main" val="3534327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Health literacy is not understood </a:t>
            </a:r>
            <a:r>
              <a:rPr lang="en-NZ" sz="1200" kern="1200" dirty="0">
                <a:solidFill>
                  <a:schemeClr val="tx1"/>
                </a:solidFill>
                <a:effectLst/>
                <a:latin typeface="+mn-lt"/>
                <a:ea typeface="+mn-ea"/>
                <a:cs typeface="+mn-cs"/>
              </a:rPr>
              <a:t>by</a:t>
            </a:r>
            <a:r>
              <a:rPr lang="en-NZ" sz="1200" kern="1200" baseline="0" dirty="0">
                <a:solidFill>
                  <a:schemeClr val="tx1"/>
                </a:solidFill>
                <a:effectLst/>
                <a:latin typeface="+mn-lt"/>
                <a:ea typeface="+mn-ea"/>
                <a:cs typeface="+mn-cs"/>
              </a:rPr>
              <a:t> all staff and can therefore be undervalued</a:t>
            </a:r>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Understanding and use of the universal precautions approach to build patient health literacy is low amongst staff</a:t>
            </a:r>
          </a:p>
          <a:p>
            <a:pPr lvl="0"/>
            <a:r>
              <a:rPr lang="en-AU" sz="1200" kern="1200" dirty="0">
                <a:solidFill>
                  <a:schemeClr val="tx1"/>
                </a:solidFill>
                <a:effectLst/>
                <a:latin typeface="+mn-lt"/>
                <a:ea typeface="+mn-ea"/>
                <a:cs typeface="+mn-cs"/>
              </a:rPr>
              <a:t>There are few formal policies or processes focused on health literacy</a:t>
            </a:r>
            <a:endParaRPr lang="en-NZ"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There are limited opportunities patient and whānau involvement in the design and delivery of bariatric surgical services</a:t>
            </a:r>
            <a:endParaRPr lang="en-NZ"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Patients identified gaps in support on the bariatric pathway</a:t>
            </a:r>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Not all patients were able to access the support they needed from the service or their family to achieve successful outcomes</a:t>
            </a:r>
          </a:p>
          <a:p>
            <a:pPr lvl="0"/>
            <a:r>
              <a:rPr lang="en-AU" sz="1200" kern="1200" dirty="0">
                <a:solidFill>
                  <a:schemeClr val="tx1"/>
                </a:solidFill>
                <a:effectLst/>
                <a:latin typeface="+mn-lt"/>
                <a:ea typeface="+mn-ea"/>
                <a:cs typeface="+mn-cs"/>
              </a:rPr>
              <a:t>The quality (actionability and readability) of written resources varied greatly </a:t>
            </a:r>
            <a:endParaRPr lang="en-NZ"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Effective communication strategies were not consistently utilised by all health professionals.</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88C45C-55F0-47EC-B2E1-20A0D51E40CC}" type="slidenum">
              <a:rPr lang="en-NZ" smtClean="0"/>
              <a:t>29</a:t>
            </a:fld>
            <a:endParaRPr lang="en-NZ"/>
          </a:p>
        </p:txBody>
      </p:sp>
    </p:spTree>
    <p:extLst>
      <p:ext uri="{BB962C8B-B14F-4D97-AF65-F5344CB8AC3E}">
        <p14:creationId xmlns:p14="http://schemas.microsoft.com/office/powerpoint/2010/main" val="3574351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NZ" dirty="0"/>
          </a:p>
        </p:txBody>
      </p:sp>
      <p:sp>
        <p:nvSpPr>
          <p:cNvPr id="4" name="Slide Number Placeholder 3"/>
          <p:cNvSpPr>
            <a:spLocks noGrp="1"/>
          </p:cNvSpPr>
          <p:nvPr>
            <p:ph type="sldNum" sz="quarter" idx="10"/>
          </p:nvPr>
        </p:nvSpPr>
        <p:spPr/>
        <p:txBody>
          <a:bodyPr/>
          <a:lstStyle/>
          <a:p>
            <a:fld id="{5A88C45C-55F0-47EC-B2E1-20A0D51E40CC}" type="slidenum">
              <a:rPr lang="en-NZ" smtClean="0"/>
              <a:t>3</a:t>
            </a:fld>
            <a:endParaRPr lang="en-NZ"/>
          </a:p>
        </p:txBody>
      </p:sp>
    </p:spTree>
    <p:extLst>
      <p:ext uri="{BB962C8B-B14F-4D97-AF65-F5344CB8AC3E}">
        <p14:creationId xmlns:p14="http://schemas.microsoft.com/office/powerpoint/2010/main" val="1267690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NZ" dirty="0"/>
              <a:t>The report concludes with a series of recommendations</a:t>
            </a:r>
          </a:p>
          <a:p>
            <a:pPr marL="171450" indent="-171450">
              <a:buFontTx/>
              <a:buChar char="-"/>
            </a:pPr>
            <a:r>
              <a:rPr lang="en-NZ" dirty="0"/>
              <a:t>Linking projects</a:t>
            </a:r>
            <a:r>
              <a:rPr lang="en-NZ" baseline="0" dirty="0"/>
              <a:t> back in with Development and Delivery</a:t>
            </a:r>
          </a:p>
          <a:p>
            <a:pPr marL="171450" indent="-171450">
              <a:buFontTx/>
              <a:buChar char="-"/>
            </a:pPr>
            <a:r>
              <a:rPr lang="en-NZ" baseline="0" dirty="0"/>
              <a:t>Health Literacy as an espoused value of our DHB</a:t>
            </a:r>
            <a:br>
              <a:rPr lang="en-NZ" baseline="0" dirty="0"/>
            </a:br>
            <a:endParaRPr lang="en-NZ" dirty="0"/>
          </a:p>
        </p:txBody>
      </p:sp>
      <p:sp>
        <p:nvSpPr>
          <p:cNvPr id="4" name="Slide Number Placeholder 3"/>
          <p:cNvSpPr>
            <a:spLocks noGrp="1"/>
          </p:cNvSpPr>
          <p:nvPr>
            <p:ph type="sldNum" sz="quarter" idx="10"/>
          </p:nvPr>
        </p:nvSpPr>
        <p:spPr/>
        <p:txBody>
          <a:bodyPr/>
          <a:lstStyle/>
          <a:p>
            <a:fld id="{5A88C45C-55F0-47EC-B2E1-20A0D51E40CC}" type="slidenum">
              <a:rPr lang="en-NZ" smtClean="0"/>
              <a:t>30</a:t>
            </a:fld>
            <a:endParaRPr lang="en-NZ"/>
          </a:p>
        </p:txBody>
      </p:sp>
    </p:spTree>
    <p:extLst>
      <p:ext uri="{BB962C8B-B14F-4D97-AF65-F5344CB8AC3E}">
        <p14:creationId xmlns:p14="http://schemas.microsoft.com/office/powerpoint/2010/main" val="99939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88C45C-55F0-47EC-B2E1-20A0D51E40CC}" type="slidenum">
              <a:rPr lang="en-NZ" smtClean="0"/>
              <a:t>4</a:t>
            </a:fld>
            <a:endParaRPr lang="en-NZ"/>
          </a:p>
        </p:txBody>
      </p:sp>
    </p:spTree>
    <p:extLst>
      <p:ext uri="{BB962C8B-B14F-4D97-AF65-F5344CB8AC3E}">
        <p14:creationId xmlns:p14="http://schemas.microsoft.com/office/powerpoint/2010/main" val="371851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pathway for patients to become eligible for bariatric surgery can take up to 18 months. It requires a commitment to weight loss by the patient and a range of health and psychological assessments and supports.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Health literacy demands. </a:t>
            </a:r>
          </a:p>
          <a:p>
            <a:endParaRPr lang="en-NZ" dirty="0"/>
          </a:p>
        </p:txBody>
      </p:sp>
      <p:sp>
        <p:nvSpPr>
          <p:cNvPr id="4" name="Slide Number Placeholder 3"/>
          <p:cNvSpPr>
            <a:spLocks noGrp="1"/>
          </p:cNvSpPr>
          <p:nvPr>
            <p:ph type="sldNum" sz="quarter" idx="10"/>
          </p:nvPr>
        </p:nvSpPr>
        <p:spPr/>
        <p:txBody>
          <a:bodyPr/>
          <a:lstStyle/>
          <a:p>
            <a:fld id="{5A88C45C-55F0-47EC-B2E1-20A0D51E40CC}" type="slidenum">
              <a:rPr lang="en-NZ" smtClean="0"/>
              <a:t>5</a:t>
            </a:fld>
            <a:endParaRPr lang="en-NZ"/>
          </a:p>
        </p:txBody>
      </p:sp>
    </p:spTree>
    <p:extLst>
      <p:ext uri="{BB962C8B-B14F-4D97-AF65-F5344CB8AC3E}">
        <p14:creationId xmlns:p14="http://schemas.microsoft.com/office/powerpoint/2010/main" val="3907818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A832D44-8B25-4604-A4BC-2A0399B4BCC8}" type="slidenum">
              <a:rPr lang="en-NZ" smtClean="0">
                <a:solidFill>
                  <a:prstClr val="black"/>
                </a:solidFill>
              </a:rPr>
              <a:pPr/>
              <a:t>6</a:t>
            </a:fld>
            <a:endParaRPr lang="en-NZ">
              <a:solidFill>
                <a:prstClr val="black"/>
              </a:solidFill>
            </a:endParaRPr>
          </a:p>
        </p:txBody>
      </p:sp>
    </p:spTree>
    <p:extLst>
      <p:ext uri="{BB962C8B-B14F-4D97-AF65-F5344CB8AC3E}">
        <p14:creationId xmlns:p14="http://schemas.microsoft.com/office/powerpoint/2010/main" val="3943089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88C45C-55F0-47EC-B2E1-20A0D51E40CC}" type="slidenum">
              <a:rPr lang="en-NZ" smtClean="0"/>
              <a:t>7</a:t>
            </a:fld>
            <a:endParaRPr lang="en-NZ"/>
          </a:p>
        </p:txBody>
      </p:sp>
    </p:spTree>
    <p:extLst>
      <p:ext uri="{BB962C8B-B14F-4D97-AF65-F5344CB8AC3E}">
        <p14:creationId xmlns:p14="http://schemas.microsoft.com/office/powerpoint/2010/main" val="2538612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88C45C-55F0-47EC-B2E1-20A0D51E40CC}" type="slidenum">
              <a:rPr lang="en-NZ" smtClean="0"/>
              <a:t>8</a:t>
            </a:fld>
            <a:endParaRPr lang="en-NZ"/>
          </a:p>
        </p:txBody>
      </p:sp>
    </p:spTree>
    <p:extLst>
      <p:ext uri="{BB962C8B-B14F-4D97-AF65-F5344CB8AC3E}">
        <p14:creationId xmlns:p14="http://schemas.microsoft.com/office/powerpoint/2010/main" val="3718513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88C45C-55F0-47EC-B2E1-20A0D51E40CC}" type="slidenum">
              <a:rPr lang="en-NZ" smtClean="0"/>
              <a:t>9</a:t>
            </a:fld>
            <a:endParaRPr lang="en-NZ"/>
          </a:p>
        </p:txBody>
      </p:sp>
    </p:spTree>
    <p:extLst>
      <p:ext uri="{BB962C8B-B14F-4D97-AF65-F5344CB8AC3E}">
        <p14:creationId xmlns:p14="http://schemas.microsoft.com/office/powerpoint/2010/main" val="3718513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55445D00-88F2-4B3A-939F-A32FC0F03C9B}" type="datetimeFigureOut">
              <a:rPr lang="en-NZ" smtClean="0"/>
              <a:t>9/02/2018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D1EEE55-C40E-4ABC-945F-8765E8BCEF8D}" type="slidenum">
              <a:rPr lang="en-NZ" smtClean="0"/>
              <a:t>‹#›</a:t>
            </a:fld>
            <a:endParaRPr lang="en-NZ"/>
          </a:p>
        </p:txBody>
      </p:sp>
    </p:spTree>
    <p:extLst>
      <p:ext uri="{BB962C8B-B14F-4D97-AF65-F5344CB8AC3E}">
        <p14:creationId xmlns:p14="http://schemas.microsoft.com/office/powerpoint/2010/main" val="1530687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55445D00-88F2-4B3A-939F-A32FC0F03C9B}" type="datetimeFigureOut">
              <a:rPr lang="en-NZ" smtClean="0"/>
              <a:t>9/02/2018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D1EEE55-C40E-4ABC-945F-8765E8BCEF8D}" type="slidenum">
              <a:rPr lang="en-NZ" smtClean="0"/>
              <a:t>‹#›</a:t>
            </a:fld>
            <a:endParaRPr lang="en-NZ"/>
          </a:p>
        </p:txBody>
      </p:sp>
    </p:spTree>
    <p:extLst>
      <p:ext uri="{BB962C8B-B14F-4D97-AF65-F5344CB8AC3E}">
        <p14:creationId xmlns:p14="http://schemas.microsoft.com/office/powerpoint/2010/main" val="4254629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55445D00-88F2-4B3A-939F-A32FC0F03C9B}" type="datetimeFigureOut">
              <a:rPr lang="en-NZ" smtClean="0"/>
              <a:t>9/02/2018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D1EEE55-C40E-4ABC-945F-8765E8BCEF8D}" type="slidenum">
              <a:rPr lang="en-NZ" smtClean="0"/>
              <a:t>‹#›</a:t>
            </a:fld>
            <a:endParaRPr lang="en-NZ"/>
          </a:p>
        </p:txBody>
      </p:sp>
    </p:spTree>
    <p:extLst>
      <p:ext uri="{BB962C8B-B14F-4D97-AF65-F5344CB8AC3E}">
        <p14:creationId xmlns:p14="http://schemas.microsoft.com/office/powerpoint/2010/main" val="253918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100000">
              <a:srgbClr val="ADC3C0"/>
            </a:gs>
            <a:gs pos="3000">
              <a:srgbClr val="1C4D5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772400" cy="936104"/>
          </a:xfrm>
        </p:spPr>
        <p:txBody>
          <a:bodyPr anchor="b" anchorCtr="0">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NZ" dirty="0"/>
          </a:p>
        </p:txBody>
      </p:sp>
      <p:sp>
        <p:nvSpPr>
          <p:cNvPr id="3" name="Subtitle 2"/>
          <p:cNvSpPr>
            <a:spLocks noGrp="1"/>
          </p:cNvSpPr>
          <p:nvPr>
            <p:ph type="subTitle" idx="1"/>
          </p:nvPr>
        </p:nvSpPr>
        <p:spPr>
          <a:xfrm>
            <a:off x="683568" y="2252464"/>
            <a:ext cx="7776864" cy="1032520"/>
          </a:xfrm>
        </p:spPr>
        <p:txBody>
          <a:bodyPr>
            <a:normAutofit/>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dirty="0"/>
          </a:p>
        </p:txBody>
      </p:sp>
      <p:grpSp>
        <p:nvGrpSpPr>
          <p:cNvPr id="371" name="Group 370"/>
          <p:cNvGrpSpPr/>
          <p:nvPr/>
        </p:nvGrpSpPr>
        <p:grpSpPr>
          <a:xfrm rot="3628766">
            <a:off x="2949676" y="6602448"/>
            <a:ext cx="327741" cy="295216"/>
            <a:chOff x="360024" y="3068960"/>
            <a:chExt cx="2987840" cy="2592288"/>
          </a:xfrm>
        </p:grpSpPr>
        <p:sp>
          <p:nvSpPr>
            <p:cNvPr id="603" name="Isosceles Triangle 602"/>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04" name="Isosceles Triangle 603"/>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05" name="Isosceles Triangle 604"/>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06" name="Isosceles Triangle 605"/>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07" name="Isosceles Triangle 606"/>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08" name="Isosceles Triangle 607"/>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09" name="Isosceles Triangle 608"/>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0" name="Isosceles Triangle 609"/>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1" name="Isosceles Triangle 610"/>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2" name="Isosceles Triangle 611"/>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3" name="Isosceles Triangle 612"/>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4" name="Isosceles Triangle 613"/>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5" name="Isosceles Triangle 614"/>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6" name="Isosceles Triangle 615"/>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7" name="Isosceles Triangle 616"/>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8" name="Isosceles Triangle 617"/>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9" name="Isosceles Triangle 618"/>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20" name="Isosceles Triangle 619"/>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21" name="Isosceles Triangle 620"/>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22" name="Isosceles Triangle 621"/>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731" name="Group 730"/>
          <p:cNvGrpSpPr/>
          <p:nvPr/>
        </p:nvGrpSpPr>
        <p:grpSpPr>
          <a:xfrm rot="2352515">
            <a:off x="1208094" y="6593818"/>
            <a:ext cx="344277" cy="295659"/>
            <a:chOff x="360024" y="3068960"/>
            <a:chExt cx="2987840" cy="2592288"/>
          </a:xfrm>
        </p:grpSpPr>
        <p:sp>
          <p:nvSpPr>
            <p:cNvPr id="921" name="Isosceles Triangle 920"/>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22" name="Isosceles Triangle 921"/>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23" name="Isosceles Triangle 922"/>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24" name="Isosceles Triangle 923"/>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25" name="Isosceles Triangle 924"/>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26" name="Isosceles Triangle 925"/>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27" name="Isosceles Triangle 926"/>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28" name="Isosceles Triangle 927"/>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29" name="Isosceles Triangle 928"/>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30" name="Isosceles Triangle 929"/>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31" name="Isosceles Triangle 930"/>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32" name="Isosceles Triangle 931"/>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33" name="Isosceles Triangle 932"/>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34" name="Isosceles Triangle 933"/>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35" name="Isosceles Triangle 934"/>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36" name="Isosceles Triangle 935"/>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37" name="Isosceles Triangle 936"/>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38" name="Isosceles Triangle 937"/>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39" name="Isosceles Triangle 938"/>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40" name="Isosceles Triangle 939"/>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4" name="Group 3"/>
          <p:cNvGrpSpPr/>
          <p:nvPr userDrawn="1"/>
        </p:nvGrpSpPr>
        <p:grpSpPr>
          <a:xfrm>
            <a:off x="-132861" y="3353392"/>
            <a:ext cx="4735954" cy="3533307"/>
            <a:chOff x="-132861" y="3353392"/>
            <a:chExt cx="4735954" cy="3533307"/>
          </a:xfrm>
        </p:grpSpPr>
        <p:grpSp>
          <p:nvGrpSpPr>
            <p:cNvPr id="8" name="Group 7"/>
            <p:cNvGrpSpPr/>
            <p:nvPr/>
          </p:nvGrpSpPr>
          <p:grpSpPr>
            <a:xfrm rot="663569">
              <a:off x="838385" y="3457097"/>
              <a:ext cx="392445" cy="299907"/>
              <a:chOff x="360024" y="3068960"/>
              <a:chExt cx="2987840" cy="2592288"/>
            </a:xfrm>
          </p:grpSpPr>
          <p:sp>
            <p:nvSpPr>
              <p:cNvPr id="345" name="Isosceles Triangle 344"/>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46" name="Isosceles Triangle 345"/>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47" name="Isosceles Triangle 346"/>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48" name="Isosceles Triangle 347"/>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49" name="Isosceles Triangle 348"/>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50" name="Isosceles Triangle 349"/>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51" name="Isosceles Triangle 350"/>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52" name="Isosceles Triangle 351"/>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53" name="Isosceles Triangle 352"/>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54" name="Isosceles Triangle 353"/>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55" name="Isosceles Triangle 354"/>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56" name="Isosceles Triangle 355"/>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57" name="Isosceles Triangle 356"/>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58" name="Isosceles Triangle 357"/>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59" name="Isosceles Triangle 358"/>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60" name="Isosceles Triangle 359"/>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61" name="Isosceles Triangle 360"/>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62" name="Isosceles Triangle 361"/>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63" name="Isosceles Triangle 362"/>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64" name="Isosceles Triangle 363"/>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9" name="Group 8"/>
            <p:cNvGrpSpPr/>
            <p:nvPr/>
          </p:nvGrpSpPr>
          <p:grpSpPr>
            <a:xfrm>
              <a:off x="-108520" y="3353392"/>
              <a:ext cx="392445" cy="299907"/>
              <a:chOff x="360024" y="3068960"/>
              <a:chExt cx="2987840" cy="2592288"/>
            </a:xfrm>
          </p:grpSpPr>
          <p:sp>
            <p:nvSpPr>
              <p:cNvPr id="325" name="Isosceles Triangle 324"/>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26" name="Isosceles Triangle 325"/>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27" name="Isosceles Triangle 326"/>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28" name="Isosceles Triangle 327"/>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29" name="Isosceles Triangle 328"/>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30" name="Isosceles Triangle 329"/>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31" name="Isosceles Triangle 330"/>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32" name="Isosceles Triangle 331"/>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33" name="Isosceles Triangle 332"/>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34" name="Isosceles Triangle 333"/>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35" name="Isosceles Triangle 334"/>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36" name="Isosceles Triangle 335"/>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37" name="Isosceles Triangle 336"/>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38" name="Isosceles Triangle 337"/>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39" name="Isosceles Triangle 338"/>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40" name="Isosceles Triangle 339"/>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41" name="Isosceles Triangle 340"/>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42" name="Isosceles Triangle 341"/>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43" name="Isosceles Triangle 342"/>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44" name="Isosceles Triangle 343"/>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0" name="Group 9"/>
            <p:cNvGrpSpPr/>
            <p:nvPr/>
          </p:nvGrpSpPr>
          <p:grpSpPr>
            <a:xfrm rot="1089256">
              <a:off x="1287680" y="3581206"/>
              <a:ext cx="392445" cy="299907"/>
              <a:chOff x="360024" y="3068960"/>
              <a:chExt cx="2987840" cy="2592288"/>
            </a:xfrm>
          </p:grpSpPr>
          <p:sp>
            <p:nvSpPr>
              <p:cNvPr id="305" name="Isosceles Triangle 304"/>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6" name="Isosceles Triangle 305"/>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7" name="Isosceles Triangle 306"/>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8" name="Isosceles Triangle 307"/>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9" name="Isosceles Triangle 308"/>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10" name="Isosceles Triangle 309"/>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11" name="Isosceles Triangle 310"/>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12" name="Isosceles Triangle 311"/>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13" name="Isosceles Triangle 312"/>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14" name="Isosceles Triangle 313"/>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15" name="Isosceles Triangle 314"/>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16" name="Isosceles Triangle 315"/>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17" name="Isosceles Triangle 316"/>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18" name="Isosceles Triangle 317"/>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19" name="Isosceles Triangle 318"/>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20" name="Isosceles Triangle 319"/>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21" name="Isosceles Triangle 320"/>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22" name="Isosceles Triangle 321"/>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23" name="Isosceles Triangle 322"/>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24" name="Isosceles Triangle 323"/>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1" name="Group 10"/>
            <p:cNvGrpSpPr/>
            <p:nvPr/>
          </p:nvGrpSpPr>
          <p:grpSpPr>
            <a:xfrm rot="3075462">
              <a:off x="3453119" y="4964591"/>
              <a:ext cx="368685" cy="319234"/>
              <a:chOff x="360024" y="3068960"/>
              <a:chExt cx="2987840" cy="2592288"/>
            </a:xfrm>
          </p:grpSpPr>
          <p:sp>
            <p:nvSpPr>
              <p:cNvPr id="285" name="Isosceles Triangle 284"/>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6" name="Isosceles Triangle 285"/>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7" name="Isosceles Triangle 286"/>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8" name="Isosceles Triangle 287"/>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9" name="Isosceles Triangle 288"/>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0" name="Isosceles Triangle 289"/>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1" name="Isosceles Triangle 290"/>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2" name="Isosceles Triangle 291"/>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3" name="Isosceles Triangle 292"/>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4" name="Isosceles Triangle 293"/>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5" name="Isosceles Triangle 294"/>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6" name="Isosceles Triangle 295"/>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7" name="Isosceles Triangle 296"/>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8" name="Isosceles Triangle 297"/>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9" name="Isosceles Triangle 298"/>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0" name="Isosceles Triangle 299"/>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1" name="Isosceles Triangle 300"/>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2" name="Isosceles Triangle 301"/>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3" name="Isosceles Triangle 302"/>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4" name="Isosceles Triangle 303"/>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2" name="Group 11"/>
            <p:cNvGrpSpPr/>
            <p:nvPr/>
          </p:nvGrpSpPr>
          <p:grpSpPr>
            <a:xfrm rot="3524448">
              <a:off x="3725486" y="5292727"/>
              <a:ext cx="335168" cy="319234"/>
              <a:chOff x="360024" y="3068960"/>
              <a:chExt cx="2987840" cy="2592288"/>
            </a:xfrm>
          </p:grpSpPr>
          <p:sp>
            <p:nvSpPr>
              <p:cNvPr id="265" name="Isosceles Triangle 264"/>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6" name="Isosceles Triangle 265"/>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7" name="Isosceles Triangle 266"/>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8" name="Isosceles Triangle 267"/>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9" name="Isosceles Triangle 268"/>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0" name="Isosceles Triangle 269"/>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1" name="Isosceles Triangle 270"/>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2" name="Isosceles Triangle 271"/>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3" name="Isosceles Triangle 272"/>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4" name="Isosceles Triangle 273"/>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5" name="Isosceles Triangle 274"/>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6" name="Isosceles Triangle 275"/>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7" name="Isosceles Triangle 276"/>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8" name="Isosceles Triangle 277"/>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9" name="Isosceles Triangle 278"/>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0" name="Isosceles Triangle 279"/>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1" name="Isosceles Triangle 280"/>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2" name="Isosceles Triangle 281"/>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3" name="Isosceles Triangle 282"/>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4" name="Isosceles Triangle 283"/>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3" name="Group 12"/>
            <p:cNvGrpSpPr/>
            <p:nvPr/>
          </p:nvGrpSpPr>
          <p:grpSpPr>
            <a:xfrm rot="3628766">
              <a:off x="3925461" y="5653306"/>
              <a:ext cx="368685" cy="319234"/>
              <a:chOff x="360024" y="3068960"/>
              <a:chExt cx="2987840" cy="2592288"/>
            </a:xfrm>
          </p:grpSpPr>
          <p:sp>
            <p:nvSpPr>
              <p:cNvPr id="245" name="Isosceles Triangle 244"/>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6" name="Isosceles Triangle 245"/>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7" name="Isosceles Triangle 246"/>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8" name="Isosceles Triangle 247"/>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9" name="Isosceles Triangle 248"/>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0" name="Isosceles Triangle 249"/>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1" name="Isosceles Triangle 250"/>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2" name="Isosceles Triangle 251"/>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3" name="Isosceles Triangle 252"/>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4" name="Isosceles Triangle 253"/>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5" name="Isosceles Triangle 254"/>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6" name="Isosceles Triangle 255"/>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7" name="Isosceles Triangle 256"/>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8" name="Isosceles Triangle 257"/>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9" name="Isosceles Triangle 258"/>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0" name="Isosceles Triangle 259"/>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1" name="Isosceles Triangle 260"/>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2" name="Isosceles Triangle 261"/>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3" name="Isosceles Triangle 262"/>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4" name="Isosceles Triangle 263"/>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4" name="Group 13"/>
            <p:cNvGrpSpPr/>
            <p:nvPr/>
          </p:nvGrpSpPr>
          <p:grpSpPr>
            <a:xfrm rot="388287">
              <a:off x="368320" y="3394766"/>
              <a:ext cx="392445" cy="299907"/>
              <a:chOff x="360024" y="3068960"/>
              <a:chExt cx="2987840" cy="2592288"/>
            </a:xfrm>
          </p:grpSpPr>
          <p:sp>
            <p:nvSpPr>
              <p:cNvPr id="225" name="Isosceles Triangle 224"/>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26" name="Isosceles Triangle 225"/>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27" name="Isosceles Triangle 226"/>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28" name="Isosceles Triangle 227"/>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29" name="Isosceles Triangle 228"/>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0" name="Isosceles Triangle 229"/>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1" name="Isosceles Triangle 230"/>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2" name="Isosceles Triangle 231"/>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3" name="Isosceles Triangle 232"/>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4" name="Isosceles Triangle 233"/>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5" name="Isosceles Triangle 234"/>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6" name="Isosceles Triangle 235"/>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7" name="Isosceles Triangle 236"/>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8" name="Isosceles Triangle 237"/>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39" name="Isosceles Triangle 238"/>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0" name="Isosceles Triangle 239"/>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1" name="Isosceles Triangle 240"/>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2" name="Isosceles Triangle 241"/>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3" name="Isosceles Triangle 242"/>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4" name="Isosceles Triangle 243"/>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5" name="Group 14"/>
            <p:cNvGrpSpPr/>
            <p:nvPr/>
          </p:nvGrpSpPr>
          <p:grpSpPr>
            <a:xfrm rot="2352515">
              <a:off x="2816249" y="4380758"/>
              <a:ext cx="392445" cy="299907"/>
              <a:chOff x="360024" y="3068960"/>
              <a:chExt cx="2987840" cy="2592288"/>
            </a:xfrm>
          </p:grpSpPr>
          <p:sp>
            <p:nvSpPr>
              <p:cNvPr id="205" name="Isosceles Triangle 204"/>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6" name="Isosceles Triangle 205"/>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7" name="Isosceles Triangle 206"/>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8" name="Isosceles Triangle 207"/>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9" name="Isosceles Triangle 208"/>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0" name="Isosceles Triangle 209"/>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1" name="Isosceles Triangle 210"/>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2" name="Isosceles Triangle 211"/>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3" name="Isosceles Triangle 212"/>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4" name="Isosceles Triangle 213"/>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5" name="Isosceles Triangle 214"/>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6" name="Isosceles Triangle 215"/>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7" name="Isosceles Triangle 216"/>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8" name="Isosceles Triangle 217"/>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9" name="Isosceles Triangle 218"/>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20" name="Isosceles Triangle 219"/>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21" name="Isosceles Triangle 220"/>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22" name="Isosceles Triangle 221"/>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23" name="Isosceles Triangle 222"/>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24" name="Isosceles Triangle 223"/>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6" name="Group 15"/>
            <p:cNvGrpSpPr/>
            <p:nvPr/>
          </p:nvGrpSpPr>
          <p:grpSpPr>
            <a:xfrm rot="1362172">
              <a:off x="1732023" y="3732843"/>
              <a:ext cx="392445" cy="299907"/>
              <a:chOff x="360024" y="3068960"/>
              <a:chExt cx="2987840" cy="2592288"/>
            </a:xfrm>
          </p:grpSpPr>
          <p:sp>
            <p:nvSpPr>
              <p:cNvPr id="185" name="Isosceles Triangle 184"/>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86" name="Isosceles Triangle 185"/>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87" name="Isosceles Triangle 186"/>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88" name="Isosceles Triangle 187"/>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89" name="Isosceles Triangle 188"/>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90" name="Isosceles Triangle 189"/>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91" name="Isosceles Triangle 190"/>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92" name="Isosceles Triangle 191"/>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93" name="Isosceles Triangle 192"/>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94" name="Isosceles Triangle 193"/>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95" name="Isosceles Triangle 194"/>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96" name="Isosceles Triangle 195"/>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97" name="Isosceles Triangle 196"/>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98" name="Isosceles Triangle 197"/>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99" name="Isosceles Triangle 198"/>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0" name="Isosceles Triangle 199"/>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1" name="Isosceles Triangle 200"/>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2" name="Isosceles Triangle 201"/>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3" name="Isosceles Triangle 202"/>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04" name="Isosceles Triangle 203"/>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7" name="Group 16"/>
            <p:cNvGrpSpPr/>
            <p:nvPr/>
          </p:nvGrpSpPr>
          <p:grpSpPr>
            <a:xfrm rot="2803605">
              <a:off x="3156247" y="4645319"/>
              <a:ext cx="368685" cy="319234"/>
              <a:chOff x="360024" y="3068960"/>
              <a:chExt cx="2987840" cy="2592288"/>
            </a:xfrm>
          </p:grpSpPr>
          <p:sp>
            <p:nvSpPr>
              <p:cNvPr id="165" name="Isosceles Triangle 164"/>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6" name="Isosceles Triangle 165"/>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7" name="Isosceles Triangle 166"/>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8" name="Isosceles Triangle 167"/>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9" name="Isosceles Triangle 168"/>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70" name="Isosceles Triangle 169"/>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71" name="Isosceles Triangle 170"/>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72" name="Isosceles Triangle 171"/>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73" name="Isosceles Triangle 172"/>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74" name="Isosceles Triangle 173"/>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75" name="Isosceles Triangle 174"/>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76" name="Isosceles Triangle 175"/>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77" name="Isosceles Triangle 176"/>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78" name="Isosceles Triangle 177"/>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79" name="Isosceles Triangle 178"/>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80" name="Isosceles Triangle 179"/>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81" name="Isosceles Triangle 180"/>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82" name="Isosceles Triangle 181"/>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83" name="Isosceles Triangle 182"/>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84" name="Isosceles Triangle 183"/>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8" name="Group 17"/>
            <p:cNvGrpSpPr/>
            <p:nvPr/>
          </p:nvGrpSpPr>
          <p:grpSpPr>
            <a:xfrm rot="2074166">
              <a:off x="2467451" y="4127446"/>
              <a:ext cx="392445" cy="299907"/>
              <a:chOff x="360024" y="3068960"/>
              <a:chExt cx="2987840" cy="2592288"/>
            </a:xfrm>
          </p:grpSpPr>
          <p:sp>
            <p:nvSpPr>
              <p:cNvPr id="145" name="Isosceles Triangle 144"/>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6" name="Isosceles Triangle 145"/>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7" name="Isosceles Triangle 146"/>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8" name="Isosceles Triangle 147"/>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9" name="Isosceles Triangle 148"/>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0" name="Isosceles Triangle 149"/>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1" name="Isosceles Triangle 150"/>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2" name="Isosceles Triangle 151"/>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3" name="Isosceles Triangle 152"/>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4" name="Isosceles Triangle 153"/>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5" name="Isosceles Triangle 154"/>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6" name="Isosceles Triangle 155"/>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7" name="Isosceles Triangle 156"/>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8" name="Isosceles Triangle 157"/>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59" name="Isosceles Triangle 158"/>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0" name="Isosceles Triangle 159"/>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1" name="Isosceles Triangle 160"/>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2" name="Isosceles Triangle 161"/>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3" name="Isosceles Triangle 162"/>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64" name="Isosceles Triangle 163"/>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9" name="Group 18"/>
            <p:cNvGrpSpPr/>
            <p:nvPr/>
          </p:nvGrpSpPr>
          <p:grpSpPr>
            <a:xfrm rot="4072895">
              <a:off x="4120180" y="6056569"/>
              <a:ext cx="368685" cy="319234"/>
              <a:chOff x="360024" y="3068960"/>
              <a:chExt cx="2987840" cy="2592288"/>
            </a:xfrm>
          </p:grpSpPr>
          <p:sp>
            <p:nvSpPr>
              <p:cNvPr id="125" name="Isosceles Triangle 124"/>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6" name="Isosceles Triangle 125"/>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7" name="Isosceles Triangle 126"/>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8" name="Isosceles Triangle 127"/>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9" name="Isosceles Triangle 128"/>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0" name="Isosceles Triangle 129"/>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1" name="Isosceles Triangle 130"/>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2" name="Isosceles Triangle 131"/>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3" name="Isosceles Triangle 132"/>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4" name="Isosceles Triangle 133"/>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5" name="Isosceles Triangle 134"/>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6" name="Isosceles Triangle 135"/>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7" name="Isosceles Triangle 136"/>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8" name="Isosceles Triangle 137"/>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9" name="Isosceles Triangle 138"/>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0" name="Isosceles Triangle 139"/>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1" name="Isosceles Triangle 140"/>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2" name="Isosceles Triangle 141"/>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3" name="Isosceles Triangle 142"/>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4" name="Isosceles Triangle 143"/>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20" name="Group 19"/>
            <p:cNvGrpSpPr/>
            <p:nvPr/>
          </p:nvGrpSpPr>
          <p:grpSpPr>
            <a:xfrm rot="4515202">
              <a:off x="4259133" y="6472303"/>
              <a:ext cx="368685" cy="319234"/>
              <a:chOff x="360024" y="3068960"/>
              <a:chExt cx="2987840" cy="2592288"/>
            </a:xfrm>
          </p:grpSpPr>
          <p:sp>
            <p:nvSpPr>
              <p:cNvPr id="105" name="Isosceles Triangle 104"/>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6" name="Isosceles Triangle 105"/>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7" name="Isosceles Triangle 106"/>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8" name="Isosceles Triangle 107"/>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9" name="Isosceles Triangle 108"/>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0" name="Isosceles Triangle 109"/>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1" name="Isosceles Triangle 110"/>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2" name="Isosceles Triangle 111"/>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3" name="Isosceles Triangle 112"/>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4" name="Isosceles Triangle 113"/>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5" name="Isosceles Triangle 114"/>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6" name="Isosceles Triangle 115"/>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7" name="Isosceles Triangle 116"/>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8" name="Isosceles Triangle 117"/>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9" name="Isosceles Triangle 118"/>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0" name="Isosceles Triangle 119"/>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1" name="Isosceles Triangle 120"/>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2" name="Isosceles Triangle 121"/>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3" name="Isosceles Triangle 122"/>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4" name="Isosceles Triangle 123"/>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21" name="Group 20"/>
            <p:cNvGrpSpPr/>
            <p:nvPr/>
          </p:nvGrpSpPr>
          <p:grpSpPr>
            <a:xfrm rot="1683102">
              <a:off x="2101106" y="3913315"/>
              <a:ext cx="392445" cy="299907"/>
              <a:chOff x="360024" y="3068960"/>
              <a:chExt cx="2987840" cy="2592288"/>
            </a:xfrm>
          </p:grpSpPr>
          <p:sp>
            <p:nvSpPr>
              <p:cNvPr id="85" name="Isosceles Triangle 84"/>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6" name="Isosceles Triangle 85"/>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7" name="Isosceles Triangle 86"/>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8" name="Isosceles Triangle 87"/>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9" name="Isosceles Triangle 88"/>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0" name="Isosceles Triangle 89"/>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1" name="Isosceles Triangle 90"/>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2" name="Isosceles Triangle 91"/>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3" name="Isosceles Triangle 92"/>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4" name="Isosceles Triangle 93"/>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5" name="Isosceles Triangle 94"/>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6" name="Isosceles Triangle 95"/>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7" name="Isosceles Triangle 96"/>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8" name="Isosceles Triangle 97"/>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9" name="Isosceles Triangle 98"/>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0" name="Isosceles Triangle 99"/>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1" name="Isosceles Triangle 100"/>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2" name="Isosceles Triangle 101"/>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3" name="Isosceles Triangle 102"/>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4" name="Isosceles Triangle 103"/>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366" name="Group 365"/>
            <p:cNvGrpSpPr/>
            <p:nvPr/>
          </p:nvGrpSpPr>
          <p:grpSpPr>
            <a:xfrm rot="663569">
              <a:off x="88259" y="4655855"/>
              <a:ext cx="362919" cy="266601"/>
              <a:chOff x="360024" y="3068960"/>
              <a:chExt cx="2987840" cy="2592288"/>
            </a:xfrm>
          </p:grpSpPr>
          <p:sp>
            <p:nvSpPr>
              <p:cNvPr id="703" name="Isosceles Triangle 702"/>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04" name="Isosceles Triangle 703"/>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05" name="Isosceles Triangle 704"/>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06" name="Isosceles Triangle 705"/>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07" name="Isosceles Triangle 706"/>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08" name="Isosceles Triangle 707"/>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09" name="Isosceles Triangle 708"/>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10" name="Isosceles Triangle 709"/>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11" name="Isosceles Triangle 710"/>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12" name="Isosceles Triangle 711"/>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13" name="Isosceles Triangle 712"/>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14" name="Isosceles Triangle 713"/>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15" name="Isosceles Triangle 714"/>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16" name="Isosceles Triangle 715"/>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17" name="Isosceles Triangle 716"/>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18" name="Isosceles Triangle 717"/>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19" name="Isosceles Triangle 718"/>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20" name="Isosceles Triangle 719"/>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21" name="Isosceles Triangle 720"/>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22" name="Isosceles Triangle 721"/>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368" name="Group 367"/>
            <p:cNvGrpSpPr/>
            <p:nvPr/>
          </p:nvGrpSpPr>
          <p:grpSpPr>
            <a:xfrm rot="1089256">
              <a:off x="503751" y="4766181"/>
              <a:ext cx="362919" cy="266601"/>
              <a:chOff x="360024" y="3068960"/>
              <a:chExt cx="2987840" cy="2592288"/>
            </a:xfrm>
          </p:grpSpPr>
          <p:sp>
            <p:nvSpPr>
              <p:cNvPr id="663" name="Isosceles Triangle 662"/>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64" name="Isosceles Triangle 663"/>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65" name="Isosceles Triangle 664"/>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66" name="Isosceles Triangle 665"/>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67" name="Isosceles Triangle 666"/>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68" name="Isosceles Triangle 667"/>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69" name="Isosceles Triangle 668"/>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70" name="Isosceles Triangle 669"/>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71" name="Isosceles Triangle 670"/>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72" name="Isosceles Triangle 671"/>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73" name="Isosceles Triangle 672"/>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74" name="Isosceles Triangle 673"/>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75" name="Isosceles Triangle 674"/>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76" name="Isosceles Triangle 675"/>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77" name="Isosceles Triangle 676"/>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78" name="Isosceles Triangle 677"/>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79" name="Isosceles Triangle 678"/>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80" name="Isosceles Triangle 679"/>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81" name="Isosceles Triangle 680"/>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82" name="Isosceles Triangle 681"/>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369" name="Group 368"/>
            <p:cNvGrpSpPr/>
            <p:nvPr/>
          </p:nvGrpSpPr>
          <p:grpSpPr>
            <a:xfrm rot="3075462">
              <a:off x="2512872" y="5990218"/>
              <a:ext cx="327741" cy="295216"/>
              <a:chOff x="360024" y="3068960"/>
              <a:chExt cx="2987840" cy="2592288"/>
            </a:xfrm>
          </p:grpSpPr>
          <p:sp>
            <p:nvSpPr>
              <p:cNvPr id="643" name="Isosceles Triangle 642"/>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44" name="Isosceles Triangle 643"/>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45" name="Isosceles Triangle 644"/>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46" name="Isosceles Triangle 645"/>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47" name="Isosceles Triangle 646"/>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48" name="Isosceles Triangle 647"/>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49" name="Isosceles Triangle 648"/>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50" name="Isosceles Triangle 649"/>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51" name="Isosceles Triangle 650"/>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52" name="Isosceles Triangle 651"/>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53" name="Isosceles Triangle 652"/>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54" name="Isosceles Triangle 653"/>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55" name="Isosceles Triangle 654"/>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56" name="Isosceles Triangle 655"/>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57" name="Isosceles Triangle 656"/>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58" name="Isosceles Triangle 657"/>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59" name="Isosceles Triangle 658"/>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60" name="Isosceles Triangle 659"/>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61" name="Isosceles Triangle 660"/>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62" name="Isosceles Triangle 661"/>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370" name="Group 369"/>
            <p:cNvGrpSpPr/>
            <p:nvPr/>
          </p:nvGrpSpPr>
          <p:grpSpPr>
            <a:xfrm rot="3524448">
              <a:off x="2764146" y="6281913"/>
              <a:ext cx="297946" cy="295216"/>
              <a:chOff x="360024" y="3068960"/>
              <a:chExt cx="2987840" cy="2592288"/>
            </a:xfrm>
          </p:grpSpPr>
          <p:sp>
            <p:nvSpPr>
              <p:cNvPr id="623" name="Isosceles Triangle 622"/>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24" name="Isosceles Triangle 623"/>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25" name="Isosceles Triangle 624"/>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26" name="Isosceles Triangle 625"/>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27" name="Isosceles Triangle 626"/>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28" name="Isosceles Triangle 627"/>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29" name="Isosceles Triangle 628"/>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30" name="Isosceles Triangle 629"/>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31" name="Isosceles Triangle 630"/>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32" name="Isosceles Triangle 631"/>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33" name="Isosceles Triangle 632"/>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34" name="Isosceles Triangle 633"/>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35" name="Isosceles Triangle 634"/>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36" name="Isosceles Triangle 635"/>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37" name="Isosceles Triangle 636"/>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38" name="Isosceles Triangle 637"/>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39" name="Isosceles Triangle 638"/>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40" name="Isosceles Triangle 639"/>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41" name="Isosceles Triangle 640"/>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42" name="Isosceles Triangle 641"/>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sp>
          <p:nvSpPr>
            <p:cNvPr id="583" name="Isosceles Triangle 582"/>
            <p:cNvSpPr/>
            <p:nvPr/>
          </p:nvSpPr>
          <p:spPr>
            <a:xfrm rot="388287">
              <a:off x="-64431" y="4616389"/>
              <a:ext cx="91313" cy="66650"/>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84" name="Isosceles Triangle 583"/>
            <p:cNvSpPr/>
            <p:nvPr/>
          </p:nvSpPr>
          <p:spPr>
            <a:xfrm rot="388287">
              <a:off x="-38013" y="4644935"/>
              <a:ext cx="34689" cy="25320"/>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nvGrpSpPr>
            <p:cNvPr id="373" name="Group 372"/>
            <p:cNvGrpSpPr/>
            <p:nvPr/>
          </p:nvGrpSpPr>
          <p:grpSpPr>
            <a:xfrm rot="2352515">
              <a:off x="1917316" y="5476939"/>
              <a:ext cx="362919" cy="266601"/>
              <a:chOff x="360024" y="3068960"/>
              <a:chExt cx="2987840" cy="2592288"/>
            </a:xfrm>
          </p:grpSpPr>
          <p:sp>
            <p:nvSpPr>
              <p:cNvPr id="563" name="Isosceles Triangle 562"/>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4" name="Isosceles Triangle 563"/>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5" name="Isosceles Triangle 564"/>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6" name="Isosceles Triangle 565"/>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7" name="Isosceles Triangle 566"/>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8" name="Isosceles Triangle 567"/>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9" name="Isosceles Triangle 568"/>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0" name="Isosceles Triangle 569"/>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1" name="Isosceles Triangle 570"/>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2" name="Isosceles Triangle 571"/>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3" name="Isosceles Triangle 572"/>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4" name="Isosceles Triangle 573"/>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5" name="Isosceles Triangle 574"/>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6" name="Isosceles Triangle 575"/>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7" name="Isosceles Triangle 576"/>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8" name="Isosceles Triangle 577"/>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9" name="Isosceles Triangle 578"/>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80" name="Isosceles Triangle 579"/>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81" name="Isosceles Triangle 580"/>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82" name="Isosceles Triangle 581"/>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374" name="Group 373"/>
            <p:cNvGrpSpPr/>
            <p:nvPr/>
          </p:nvGrpSpPr>
          <p:grpSpPr>
            <a:xfrm rot="1362172">
              <a:off x="914663" y="4900978"/>
              <a:ext cx="362919" cy="266601"/>
              <a:chOff x="360024" y="3068960"/>
              <a:chExt cx="2987840" cy="2592288"/>
            </a:xfrm>
          </p:grpSpPr>
          <p:sp>
            <p:nvSpPr>
              <p:cNvPr id="543" name="Isosceles Triangle 542"/>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4" name="Isosceles Triangle 543"/>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5" name="Isosceles Triangle 544"/>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6" name="Isosceles Triangle 545"/>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7" name="Isosceles Triangle 546"/>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8" name="Isosceles Triangle 547"/>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9" name="Isosceles Triangle 548"/>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0" name="Isosceles Triangle 549"/>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1" name="Isosceles Triangle 550"/>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2" name="Isosceles Triangle 551"/>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3" name="Isosceles Triangle 552"/>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4" name="Isosceles Triangle 553"/>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5" name="Isosceles Triangle 554"/>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6" name="Isosceles Triangle 555"/>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7" name="Isosceles Triangle 556"/>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8" name="Isosceles Triangle 557"/>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9" name="Isosceles Triangle 558"/>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0" name="Isosceles Triangle 559"/>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1" name="Isosceles Triangle 560"/>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2" name="Isosceles Triangle 561"/>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375" name="Group 374"/>
            <p:cNvGrpSpPr/>
            <p:nvPr/>
          </p:nvGrpSpPr>
          <p:grpSpPr>
            <a:xfrm rot="2803605">
              <a:off x="2238336" y="5706402"/>
              <a:ext cx="327741" cy="295216"/>
              <a:chOff x="360024" y="3068960"/>
              <a:chExt cx="2987840" cy="2592288"/>
            </a:xfrm>
          </p:grpSpPr>
          <p:sp>
            <p:nvSpPr>
              <p:cNvPr id="523" name="Isosceles Triangle 522"/>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4" name="Isosceles Triangle 523"/>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5" name="Isosceles Triangle 524"/>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6" name="Isosceles Triangle 525"/>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7" name="Isosceles Triangle 526"/>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8" name="Isosceles Triangle 527"/>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9" name="Isosceles Triangle 528"/>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0" name="Isosceles Triangle 529"/>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1" name="Isosceles Triangle 530"/>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2" name="Isosceles Triangle 531"/>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3" name="Isosceles Triangle 532"/>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4" name="Isosceles Triangle 533"/>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5" name="Isosceles Triangle 534"/>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6" name="Isosceles Triangle 535"/>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7" name="Isosceles Triangle 536"/>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8" name="Isosceles Triangle 537"/>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9" name="Isosceles Triangle 538"/>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0" name="Isosceles Triangle 539"/>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1" name="Isosceles Triangle 540"/>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2" name="Isosceles Triangle 541"/>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376" name="Group 375"/>
            <p:cNvGrpSpPr/>
            <p:nvPr/>
          </p:nvGrpSpPr>
          <p:grpSpPr>
            <a:xfrm rot="2074166">
              <a:off x="1594760" y="5251758"/>
              <a:ext cx="362919" cy="266601"/>
              <a:chOff x="360024" y="3068960"/>
              <a:chExt cx="2987840" cy="2592288"/>
            </a:xfrm>
          </p:grpSpPr>
          <p:sp>
            <p:nvSpPr>
              <p:cNvPr id="503" name="Isosceles Triangle 502"/>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4" name="Isosceles Triangle 503"/>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5" name="Isosceles Triangle 504"/>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6" name="Isosceles Triangle 505"/>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7" name="Isosceles Triangle 506"/>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8" name="Isosceles Triangle 507"/>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9" name="Isosceles Triangle 508"/>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0" name="Isosceles Triangle 509"/>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1" name="Isosceles Triangle 510"/>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2" name="Isosceles Triangle 511"/>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3" name="Isosceles Triangle 512"/>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4" name="Isosceles Triangle 513"/>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5" name="Isosceles Triangle 514"/>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6" name="Isosceles Triangle 515"/>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7" name="Isosceles Triangle 516"/>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8" name="Isosceles Triangle 517"/>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9" name="Isosceles Triangle 518"/>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0" name="Isosceles Triangle 519"/>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1" name="Isosceles Triangle 520"/>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2" name="Isosceles Triangle 521"/>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379" name="Group 378"/>
            <p:cNvGrpSpPr/>
            <p:nvPr/>
          </p:nvGrpSpPr>
          <p:grpSpPr>
            <a:xfrm rot="1683102">
              <a:off x="1255977" y="5061408"/>
              <a:ext cx="362919" cy="266601"/>
              <a:chOff x="360024" y="3068960"/>
              <a:chExt cx="2987840" cy="2592288"/>
            </a:xfrm>
          </p:grpSpPr>
          <p:sp>
            <p:nvSpPr>
              <p:cNvPr id="443" name="Isosceles Triangle 442"/>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4" name="Isosceles Triangle 443"/>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5" name="Isosceles Triangle 444"/>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6" name="Isosceles Triangle 445"/>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7" name="Isosceles Triangle 446"/>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8" name="Isosceles Triangle 447"/>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9" name="Isosceles Triangle 448"/>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0" name="Isosceles Triangle 449"/>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1" name="Isosceles Triangle 450"/>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2" name="Isosceles Triangle 451"/>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3" name="Isosceles Triangle 452"/>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4" name="Isosceles Triangle 453"/>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5" name="Isosceles Triangle 454"/>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6" name="Isosceles Triangle 455"/>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7" name="Isosceles Triangle 456"/>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8" name="Isosceles Triangle 457"/>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9" name="Isosceles Triangle 458"/>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60" name="Isosceles Triangle 459"/>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61" name="Isosceles Triangle 460"/>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62" name="Isosceles Triangle 461"/>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726" name="Group 725"/>
            <p:cNvGrpSpPr/>
            <p:nvPr/>
          </p:nvGrpSpPr>
          <p:grpSpPr>
            <a:xfrm rot="1089256">
              <a:off x="-132861" y="5805592"/>
              <a:ext cx="344277" cy="295659"/>
              <a:chOff x="360024" y="3068960"/>
              <a:chExt cx="2987840" cy="2592288"/>
            </a:xfrm>
          </p:grpSpPr>
          <p:sp>
            <p:nvSpPr>
              <p:cNvPr id="1021" name="Isosceles Triangle 1020"/>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22" name="Isosceles Triangle 1021"/>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23" name="Isosceles Triangle 1022"/>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24" name="Isosceles Triangle 1023"/>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25" name="Isosceles Triangle 1024"/>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26" name="Isosceles Triangle 1025"/>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27" name="Isosceles Triangle 1026"/>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28" name="Isosceles Triangle 1027"/>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29" name="Isosceles Triangle 1028"/>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30" name="Isosceles Triangle 1029"/>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31" name="Isosceles Triangle 1030"/>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32" name="Isosceles Triangle 1031"/>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33" name="Isosceles Triangle 1032"/>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34" name="Isosceles Triangle 1033"/>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35" name="Isosceles Triangle 1034"/>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36" name="Isosceles Triangle 1035"/>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37" name="Isosceles Triangle 1036"/>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38" name="Isosceles Triangle 1037"/>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39" name="Isosceles Triangle 1038"/>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40" name="Isosceles Triangle 1039"/>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732" name="Group 731"/>
            <p:cNvGrpSpPr/>
            <p:nvPr/>
          </p:nvGrpSpPr>
          <p:grpSpPr>
            <a:xfrm rot="1362172">
              <a:off x="256944" y="5955081"/>
              <a:ext cx="344277" cy="295659"/>
              <a:chOff x="360024" y="3068960"/>
              <a:chExt cx="2987840" cy="2592288"/>
            </a:xfrm>
          </p:grpSpPr>
          <p:sp>
            <p:nvSpPr>
              <p:cNvPr id="901" name="Isosceles Triangle 900"/>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02" name="Isosceles Triangle 901"/>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03" name="Isosceles Triangle 902"/>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04" name="Isosceles Triangle 903"/>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05" name="Isosceles Triangle 904"/>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06" name="Isosceles Triangle 905"/>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07" name="Isosceles Triangle 906"/>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08" name="Isosceles Triangle 907"/>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09" name="Isosceles Triangle 908"/>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10" name="Isosceles Triangle 909"/>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11" name="Isosceles Triangle 910"/>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12" name="Isosceles Triangle 911"/>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13" name="Isosceles Triangle 912"/>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14" name="Isosceles Triangle 913"/>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15" name="Isosceles Triangle 914"/>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16" name="Isosceles Triangle 915"/>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17" name="Isosceles Triangle 916"/>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18" name="Isosceles Triangle 917"/>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19" name="Isosceles Triangle 918"/>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20" name="Isosceles Triangle 919"/>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sp>
          <p:nvSpPr>
            <p:cNvPr id="887" name="Isosceles Triangle 886"/>
            <p:cNvSpPr/>
            <p:nvPr/>
          </p:nvSpPr>
          <p:spPr>
            <a:xfrm rot="2803605">
              <a:off x="1605588" y="6805967"/>
              <a:ext cx="91450" cy="70013"/>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88" name="Isosceles Triangle 887"/>
            <p:cNvSpPr/>
            <p:nvPr/>
          </p:nvSpPr>
          <p:spPr>
            <a:xfrm rot="2803605">
              <a:off x="1627108" y="6832742"/>
              <a:ext cx="34741" cy="26597"/>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nvGrpSpPr>
            <p:cNvPr id="734" name="Group 733"/>
            <p:cNvGrpSpPr/>
            <p:nvPr/>
          </p:nvGrpSpPr>
          <p:grpSpPr>
            <a:xfrm rot="2074166">
              <a:off x="902107" y="6344094"/>
              <a:ext cx="344277" cy="295659"/>
              <a:chOff x="360024" y="3068960"/>
              <a:chExt cx="2987840" cy="2592288"/>
            </a:xfrm>
          </p:grpSpPr>
          <p:sp>
            <p:nvSpPr>
              <p:cNvPr id="861" name="Isosceles Triangle 860"/>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62" name="Isosceles Triangle 861"/>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63" name="Isosceles Triangle 862"/>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64" name="Isosceles Triangle 863"/>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65" name="Isosceles Triangle 864"/>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66" name="Isosceles Triangle 865"/>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67" name="Isosceles Triangle 866"/>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68" name="Isosceles Triangle 867"/>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69" name="Isosceles Triangle 868"/>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70" name="Isosceles Triangle 869"/>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71" name="Isosceles Triangle 870"/>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72" name="Isosceles Triangle 871"/>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73" name="Isosceles Triangle 872"/>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74" name="Isosceles Triangle 873"/>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75" name="Isosceles Triangle 874"/>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76" name="Isosceles Triangle 875"/>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77" name="Isosceles Triangle 876"/>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78" name="Isosceles Triangle 877"/>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79" name="Isosceles Triangle 878"/>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80" name="Isosceles Triangle 879"/>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737" name="Group 736"/>
            <p:cNvGrpSpPr/>
            <p:nvPr/>
          </p:nvGrpSpPr>
          <p:grpSpPr>
            <a:xfrm rot="1683102">
              <a:off x="580726" y="6132997"/>
              <a:ext cx="344277" cy="295659"/>
              <a:chOff x="360024" y="3068960"/>
              <a:chExt cx="2987840" cy="2592288"/>
            </a:xfrm>
          </p:grpSpPr>
          <p:sp>
            <p:nvSpPr>
              <p:cNvPr id="801" name="Isosceles Triangle 800"/>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02" name="Isosceles Triangle 801"/>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03" name="Isosceles Triangle 802"/>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04" name="Isosceles Triangle 803"/>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05" name="Isosceles Triangle 804"/>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06" name="Isosceles Triangle 805"/>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07" name="Isosceles Triangle 806"/>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08" name="Isosceles Triangle 807"/>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09" name="Isosceles Triangle 808"/>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10" name="Isosceles Triangle 809"/>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11" name="Isosceles Triangle 810"/>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12" name="Isosceles Triangle 811"/>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13" name="Isosceles Triangle 812"/>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14" name="Isosceles Triangle 813"/>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15" name="Isosceles Triangle 814"/>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16" name="Isosceles Triangle 815"/>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17" name="Isosceles Triangle 816"/>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18" name="Isosceles Triangle 817"/>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19" name="Isosceles Triangle 818"/>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20" name="Isosceles Triangle 819"/>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8426" y="5820913"/>
            <a:ext cx="3470974" cy="662956"/>
          </a:xfrm>
          <a:prstGeom prst="rect">
            <a:avLst/>
          </a:prstGeom>
        </p:spPr>
      </p:pic>
    </p:spTree>
    <p:extLst>
      <p:ext uri="{BB962C8B-B14F-4D97-AF65-F5344CB8AC3E}">
        <p14:creationId xmlns:p14="http://schemas.microsoft.com/office/powerpoint/2010/main" val="544734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bg>
      <p:bgPr>
        <a:gradFill>
          <a:gsLst>
            <a:gs pos="100000">
              <a:srgbClr val="ADC3C0">
                <a:alpha val="72000"/>
              </a:srgbClr>
            </a:gs>
            <a:gs pos="3000">
              <a:srgbClr val="1C4D52"/>
            </a:gs>
          </a:gsLst>
          <a:lin ang="5400000" scaled="0"/>
        </a:gradFill>
        <a:effectLst/>
      </p:bgPr>
    </p:bg>
    <p:spTree>
      <p:nvGrpSpPr>
        <p:cNvPr id="1" name=""/>
        <p:cNvGrpSpPr/>
        <p:nvPr/>
      </p:nvGrpSpPr>
      <p:grpSpPr>
        <a:xfrm>
          <a:off x="0" y="0"/>
          <a:ext cx="0" cy="0"/>
          <a:chOff x="0" y="0"/>
          <a:chExt cx="0" cy="0"/>
        </a:xfrm>
      </p:grpSpPr>
      <p:sp>
        <p:nvSpPr>
          <p:cNvPr id="1084" name="Rectangle 1083"/>
          <p:cNvSpPr/>
          <p:nvPr/>
        </p:nvSpPr>
        <p:spPr>
          <a:xfrm>
            <a:off x="5266913" y="-27384"/>
            <a:ext cx="3888432" cy="6068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 name="Title 1"/>
          <p:cNvSpPr>
            <a:spLocks noGrp="1"/>
          </p:cNvSpPr>
          <p:nvPr>
            <p:ph type="ctrTitle" hasCustomPrompt="1"/>
          </p:nvPr>
        </p:nvSpPr>
        <p:spPr>
          <a:xfrm>
            <a:off x="685800" y="1196752"/>
            <a:ext cx="4462264" cy="936104"/>
          </a:xfrm>
        </p:spPr>
        <p:txBody>
          <a:bodyPr anchor="b"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section title</a:t>
            </a:r>
            <a:endParaRPr lang="en-NZ" dirty="0"/>
          </a:p>
        </p:txBody>
      </p:sp>
      <p:sp>
        <p:nvSpPr>
          <p:cNvPr id="3" name="Subtitle 2"/>
          <p:cNvSpPr>
            <a:spLocks noGrp="1"/>
          </p:cNvSpPr>
          <p:nvPr>
            <p:ph type="subTitle" idx="1" hasCustomPrompt="1"/>
          </p:nvPr>
        </p:nvSpPr>
        <p:spPr>
          <a:xfrm>
            <a:off x="683568" y="2252464"/>
            <a:ext cx="4464496" cy="600472"/>
          </a:xfrm>
        </p:spPr>
        <p:txBody>
          <a:bodyPr>
            <a:normAutofit/>
          </a:bodyPr>
          <a:lstStyle>
            <a:lvl1pPr marL="0" indent="0" algn="l">
              <a:buNone/>
              <a:defRPr sz="18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 heading</a:t>
            </a:r>
            <a:endParaRPr lang="en-NZ" dirty="0"/>
          </a:p>
        </p:txBody>
      </p:sp>
      <p:grpSp>
        <p:nvGrpSpPr>
          <p:cNvPr id="4" name="Group 3"/>
          <p:cNvGrpSpPr/>
          <p:nvPr userDrawn="1"/>
        </p:nvGrpSpPr>
        <p:grpSpPr>
          <a:xfrm>
            <a:off x="-132861" y="4025244"/>
            <a:ext cx="4735954" cy="2852613"/>
            <a:chOff x="-132861" y="4025244"/>
            <a:chExt cx="4735954" cy="2852613"/>
          </a:xfrm>
        </p:grpSpPr>
        <p:grpSp>
          <p:nvGrpSpPr>
            <p:cNvPr id="11" name="Group 10"/>
            <p:cNvGrpSpPr/>
            <p:nvPr/>
          </p:nvGrpSpPr>
          <p:grpSpPr>
            <a:xfrm rot="3075462">
              <a:off x="3453119" y="4676559"/>
              <a:ext cx="368685" cy="319234"/>
              <a:chOff x="360024" y="3068960"/>
              <a:chExt cx="2987840" cy="2592288"/>
            </a:xfrm>
          </p:grpSpPr>
          <p:sp>
            <p:nvSpPr>
              <p:cNvPr id="285" name="Isosceles Triangle 284"/>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6" name="Isosceles Triangle 285"/>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7" name="Isosceles Triangle 286"/>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8" name="Isosceles Triangle 287"/>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9" name="Isosceles Triangle 288"/>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0" name="Isosceles Triangle 289"/>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1" name="Isosceles Triangle 290"/>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2" name="Isosceles Triangle 291"/>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3" name="Isosceles Triangle 292"/>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4" name="Isosceles Triangle 293"/>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5" name="Isosceles Triangle 294"/>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6" name="Isosceles Triangle 295"/>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7" name="Isosceles Triangle 296"/>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8" name="Isosceles Triangle 297"/>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99" name="Isosceles Triangle 298"/>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0" name="Isosceles Triangle 299"/>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1" name="Isosceles Triangle 300"/>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2" name="Isosceles Triangle 301"/>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3" name="Isosceles Triangle 302"/>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304" name="Isosceles Triangle 303"/>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2" name="Group 11"/>
            <p:cNvGrpSpPr/>
            <p:nvPr/>
          </p:nvGrpSpPr>
          <p:grpSpPr>
            <a:xfrm rot="3524448">
              <a:off x="3725486" y="5004695"/>
              <a:ext cx="335168" cy="319234"/>
              <a:chOff x="360024" y="3068960"/>
              <a:chExt cx="2987840" cy="2592288"/>
            </a:xfrm>
          </p:grpSpPr>
          <p:sp>
            <p:nvSpPr>
              <p:cNvPr id="265" name="Isosceles Triangle 264"/>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6" name="Isosceles Triangle 265"/>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7" name="Isosceles Triangle 266"/>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8" name="Isosceles Triangle 267"/>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9" name="Isosceles Triangle 268"/>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0" name="Isosceles Triangle 269"/>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1" name="Isosceles Triangle 270"/>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2" name="Isosceles Triangle 271"/>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3" name="Isosceles Triangle 272"/>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4" name="Isosceles Triangle 273"/>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5" name="Isosceles Triangle 274"/>
              <p:cNvSpPr/>
              <p:nvPr userDrawn="1"/>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6" name="Isosceles Triangle 275"/>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7" name="Isosceles Triangle 276"/>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8" name="Isosceles Triangle 277"/>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79" name="Isosceles Triangle 278"/>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0" name="Isosceles Triangle 279"/>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1" name="Isosceles Triangle 280"/>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2" name="Isosceles Triangle 281"/>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3" name="Isosceles Triangle 282"/>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84" name="Isosceles Triangle 283"/>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3" name="Group 12"/>
            <p:cNvGrpSpPr/>
            <p:nvPr/>
          </p:nvGrpSpPr>
          <p:grpSpPr>
            <a:xfrm rot="3628766">
              <a:off x="3925461" y="5365274"/>
              <a:ext cx="368685" cy="319234"/>
              <a:chOff x="360024" y="3068960"/>
              <a:chExt cx="2987840" cy="2592288"/>
            </a:xfrm>
          </p:grpSpPr>
          <p:sp>
            <p:nvSpPr>
              <p:cNvPr id="245" name="Isosceles Triangle 244"/>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6" name="Isosceles Triangle 245"/>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7" name="Isosceles Triangle 246"/>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8" name="Isosceles Triangle 247"/>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9" name="Isosceles Triangle 248"/>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0" name="Isosceles Triangle 249"/>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1" name="Isosceles Triangle 250"/>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2" name="Isosceles Triangle 251"/>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3" name="Isosceles Triangle 252"/>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4" name="Isosceles Triangle 253"/>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5" name="Isosceles Triangle 254"/>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6" name="Isosceles Triangle 255"/>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7" name="Isosceles Triangle 256"/>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8" name="Isosceles Triangle 257"/>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59" name="Isosceles Triangle 258"/>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0" name="Isosceles Triangle 259"/>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1" name="Isosceles Triangle 260"/>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2" name="Isosceles Triangle 261"/>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3" name="Isosceles Triangle 262"/>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64" name="Isosceles Triangle 263"/>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19" name="Group 18"/>
            <p:cNvGrpSpPr/>
            <p:nvPr/>
          </p:nvGrpSpPr>
          <p:grpSpPr>
            <a:xfrm rot="4072895">
              <a:off x="4120180" y="5768537"/>
              <a:ext cx="368685" cy="319234"/>
              <a:chOff x="360024" y="3068960"/>
              <a:chExt cx="2987840" cy="2592288"/>
            </a:xfrm>
          </p:grpSpPr>
          <p:sp>
            <p:nvSpPr>
              <p:cNvPr id="125" name="Isosceles Triangle 124"/>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6" name="Isosceles Triangle 125"/>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7" name="Isosceles Triangle 126"/>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8" name="Isosceles Triangle 127"/>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9" name="Isosceles Triangle 128"/>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0" name="Isosceles Triangle 129"/>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1" name="Isosceles Triangle 130"/>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2" name="Isosceles Triangle 131"/>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3" name="Isosceles Triangle 132"/>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4" name="Isosceles Triangle 133"/>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5" name="Isosceles Triangle 134"/>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6" name="Isosceles Triangle 135"/>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7" name="Isosceles Triangle 136"/>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8" name="Isosceles Triangle 137"/>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39" name="Isosceles Triangle 138"/>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0" name="Isosceles Triangle 139"/>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1" name="Isosceles Triangle 140"/>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2" name="Isosceles Triangle 141"/>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3" name="Isosceles Triangle 142"/>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44" name="Isosceles Triangle 143"/>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20" name="Group 19"/>
            <p:cNvGrpSpPr/>
            <p:nvPr/>
          </p:nvGrpSpPr>
          <p:grpSpPr>
            <a:xfrm rot="4515202">
              <a:off x="4259133" y="6184271"/>
              <a:ext cx="368685" cy="319234"/>
              <a:chOff x="360024" y="3068960"/>
              <a:chExt cx="2987840" cy="2592288"/>
            </a:xfrm>
          </p:grpSpPr>
          <p:sp>
            <p:nvSpPr>
              <p:cNvPr id="105" name="Isosceles Triangle 104"/>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6" name="Isosceles Triangle 105"/>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7" name="Isosceles Triangle 106"/>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8" name="Isosceles Triangle 107"/>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9" name="Isosceles Triangle 108"/>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0" name="Isosceles Triangle 109"/>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1" name="Isosceles Triangle 110"/>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2" name="Isosceles Triangle 111"/>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3" name="Isosceles Triangle 112"/>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4" name="Isosceles Triangle 113"/>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5" name="Isosceles Triangle 114"/>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6" name="Isosceles Triangle 115"/>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7" name="Isosceles Triangle 116"/>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8" name="Isosceles Triangle 117"/>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9" name="Isosceles Triangle 118"/>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0" name="Isosceles Triangle 119"/>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1" name="Isosceles Triangle 120"/>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2" name="Isosceles Triangle 121"/>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3" name="Isosceles Triangle 122"/>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24" name="Isosceles Triangle 123"/>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366" name="Group 365"/>
            <p:cNvGrpSpPr/>
            <p:nvPr/>
          </p:nvGrpSpPr>
          <p:grpSpPr>
            <a:xfrm rot="663569">
              <a:off x="-24946" y="4025244"/>
              <a:ext cx="362919" cy="266601"/>
              <a:chOff x="360024" y="3068960"/>
              <a:chExt cx="2987840" cy="2592288"/>
            </a:xfrm>
          </p:grpSpPr>
          <p:sp>
            <p:nvSpPr>
              <p:cNvPr id="703" name="Isosceles Triangle 702"/>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04" name="Isosceles Triangle 703"/>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05" name="Isosceles Triangle 704"/>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06" name="Isosceles Triangle 705"/>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07" name="Isosceles Triangle 706"/>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08" name="Isosceles Triangle 707"/>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09" name="Isosceles Triangle 708"/>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10" name="Isosceles Triangle 709"/>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11" name="Isosceles Triangle 710"/>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12" name="Isosceles Triangle 711"/>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13" name="Isosceles Triangle 712"/>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14" name="Isosceles Triangle 713"/>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15" name="Isosceles Triangle 714"/>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16" name="Isosceles Triangle 715"/>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17" name="Isosceles Triangle 716"/>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18" name="Isosceles Triangle 717"/>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19" name="Isosceles Triangle 718"/>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20" name="Isosceles Triangle 719"/>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21" name="Isosceles Triangle 720"/>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22" name="Isosceles Triangle 721"/>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368" name="Group 367"/>
            <p:cNvGrpSpPr/>
            <p:nvPr/>
          </p:nvGrpSpPr>
          <p:grpSpPr>
            <a:xfrm rot="1089256">
              <a:off x="390546" y="4135570"/>
              <a:ext cx="362919" cy="266601"/>
              <a:chOff x="360024" y="3068960"/>
              <a:chExt cx="2987840" cy="2592288"/>
            </a:xfrm>
          </p:grpSpPr>
          <p:sp>
            <p:nvSpPr>
              <p:cNvPr id="663" name="Isosceles Triangle 662"/>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64" name="Isosceles Triangle 663"/>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65" name="Isosceles Triangle 664"/>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66" name="Isosceles Triangle 665"/>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67" name="Isosceles Triangle 666"/>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68" name="Isosceles Triangle 667"/>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69" name="Isosceles Triangle 668"/>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70" name="Isosceles Triangle 669"/>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71" name="Isosceles Triangle 670"/>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72" name="Isosceles Triangle 671"/>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73" name="Isosceles Triangle 672"/>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74" name="Isosceles Triangle 673"/>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75" name="Isosceles Triangle 674"/>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76" name="Isosceles Triangle 675"/>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77" name="Isosceles Triangle 676"/>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78" name="Isosceles Triangle 677"/>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79" name="Isosceles Triangle 678"/>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80" name="Isosceles Triangle 679"/>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81" name="Isosceles Triangle 680"/>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82" name="Isosceles Triangle 681"/>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369" name="Group 368"/>
            <p:cNvGrpSpPr/>
            <p:nvPr/>
          </p:nvGrpSpPr>
          <p:grpSpPr>
            <a:xfrm rot="3075462">
              <a:off x="2399667" y="5359607"/>
              <a:ext cx="327741" cy="295216"/>
              <a:chOff x="360024" y="3068960"/>
              <a:chExt cx="2987840" cy="2592288"/>
            </a:xfrm>
          </p:grpSpPr>
          <p:sp>
            <p:nvSpPr>
              <p:cNvPr id="643" name="Isosceles Triangle 642"/>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44" name="Isosceles Triangle 643"/>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45" name="Isosceles Triangle 644"/>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46" name="Isosceles Triangle 645"/>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47" name="Isosceles Triangle 646"/>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48" name="Isosceles Triangle 647"/>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49" name="Isosceles Triangle 648"/>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50" name="Isosceles Triangle 649"/>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51" name="Isosceles Triangle 650"/>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52" name="Isosceles Triangle 651"/>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53" name="Isosceles Triangle 652"/>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54" name="Isosceles Triangle 653"/>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55" name="Isosceles Triangle 654"/>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56" name="Isosceles Triangle 655"/>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57" name="Isosceles Triangle 656"/>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58" name="Isosceles Triangle 657"/>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59" name="Isosceles Triangle 658"/>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60" name="Isosceles Triangle 659"/>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61" name="Isosceles Triangle 660"/>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62" name="Isosceles Triangle 661"/>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370" name="Group 369"/>
            <p:cNvGrpSpPr/>
            <p:nvPr/>
          </p:nvGrpSpPr>
          <p:grpSpPr>
            <a:xfrm rot="3524448">
              <a:off x="2650941" y="5651302"/>
              <a:ext cx="297946" cy="295216"/>
              <a:chOff x="360024" y="3068960"/>
              <a:chExt cx="2987840" cy="2592288"/>
            </a:xfrm>
          </p:grpSpPr>
          <p:sp>
            <p:nvSpPr>
              <p:cNvPr id="623" name="Isosceles Triangle 622"/>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24" name="Isosceles Triangle 623"/>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25" name="Isosceles Triangle 624"/>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26" name="Isosceles Triangle 625"/>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27" name="Isosceles Triangle 626"/>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28" name="Isosceles Triangle 627"/>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29" name="Isosceles Triangle 628"/>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30" name="Isosceles Triangle 629"/>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31" name="Isosceles Triangle 630"/>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32" name="Isosceles Triangle 631"/>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33" name="Isosceles Triangle 632"/>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34" name="Isosceles Triangle 633"/>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35" name="Isosceles Triangle 634"/>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36" name="Isosceles Triangle 635"/>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37" name="Isosceles Triangle 636"/>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38" name="Isosceles Triangle 637"/>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39" name="Isosceles Triangle 638"/>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40" name="Isosceles Triangle 639"/>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41" name="Isosceles Triangle 640"/>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42" name="Isosceles Triangle 641"/>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371" name="Group 370"/>
            <p:cNvGrpSpPr/>
            <p:nvPr/>
          </p:nvGrpSpPr>
          <p:grpSpPr>
            <a:xfrm rot="3628766">
              <a:off x="2836471" y="5971837"/>
              <a:ext cx="327741" cy="295216"/>
              <a:chOff x="360024" y="3068960"/>
              <a:chExt cx="2987840" cy="2592288"/>
            </a:xfrm>
          </p:grpSpPr>
          <p:sp>
            <p:nvSpPr>
              <p:cNvPr id="603" name="Isosceles Triangle 602"/>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04" name="Isosceles Triangle 603"/>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05" name="Isosceles Triangle 604"/>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06" name="Isosceles Triangle 605"/>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07" name="Isosceles Triangle 606"/>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08" name="Isosceles Triangle 607"/>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09" name="Isosceles Triangle 608"/>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0" name="Isosceles Triangle 609"/>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1" name="Isosceles Triangle 610"/>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2" name="Isosceles Triangle 611"/>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3" name="Isosceles Triangle 612"/>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4" name="Isosceles Triangle 613"/>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5" name="Isosceles Triangle 614"/>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6" name="Isosceles Triangle 615"/>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7" name="Isosceles Triangle 616"/>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8" name="Isosceles Triangle 617"/>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19" name="Isosceles Triangle 618"/>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20" name="Isosceles Triangle 619"/>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21" name="Isosceles Triangle 620"/>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622" name="Isosceles Triangle 621"/>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373" name="Group 372"/>
            <p:cNvGrpSpPr/>
            <p:nvPr/>
          </p:nvGrpSpPr>
          <p:grpSpPr>
            <a:xfrm rot="2352515">
              <a:off x="1804111" y="4846328"/>
              <a:ext cx="362919" cy="266601"/>
              <a:chOff x="360024" y="3068960"/>
              <a:chExt cx="2987840" cy="2592288"/>
            </a:xfrm>
          </p:grpSpPr>
          <p:sp>
            <p:nvSpPr>
              <p:cNvPr id="563" name="Isosceles Triangle 562"/>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4" name="Isosceles Triangle 563"/>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5" name="Isosceles Triangle 564"/>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6" name="Isosceles Triangle 565"/>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7" name="Isosceles Triangle 566"/>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8" name="Isosceles Triangle 567"/>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9" name="Isosceles Triangle 568"/>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0" name="Isosceles Triangle 569"/>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1" name="Isosceles Triangle 570"/>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2" name="Isosceles Triangle 571"/>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3" name="Isosceles Triangle 572"/>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4" name="Isosceles Triangle 573"/>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5" name="Isosceles Triangle 574"/>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6" name="Isosceles Triangle 575"/>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7" name="Isosceles Triangle 576"/>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8" name="Isosceles Triangle 577"/>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79" name="Isosceles Triangle 578"/>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80" name="Isosceles Triangle 579"/>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81" name="Isosceles Triangle 580"/>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82" name="Isosceles Triangle 581"/>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374" name="Group 373"/>
            <p:cNvGrpSpPr/>
            <p:nvPr/>
          </p:nvGrpSpPr>
          <p:grpSpPr>
            <a:xfrm rot="1362172">
              <a:off x="801458" y="4270367"/>
              <a:ext cx="362919" cy="266601"/>
              <a:chOff x="360024" y="3068960"/>
              <a:chExt cx="2987840" cy="2592288"/>
            </a:xfrm>
          </p:grpSpPr>
          <p:sp>
            <p:nvSpPr>
              <p:cNvPr id="543" name="Isosceles Triangle 542"/>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4" name="Isosceles Triangle 543"/>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5" name="Isosceles Triangle 544"/>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6" name="Isosceles Triangle 545"/>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7" name="Isosceles Triangle 546"/>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8" name="Isosceles Triangle 547"/>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9" name="Isosceles Triangle 548"/>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0" name="Isosceles Triangle 549"/>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1" name="Isosceles Triangle 550"/>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2" name="Isosceles Triangle 551"/>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3" name="Isosceles Triangle 552"/>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4" name="Isosceles Triangle 553"/>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5" name="Isosceles Triangle 554"/>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6" name="Isosceles Triangle 555"/>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7" name="Isosceles Triangle 556"/>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8" name="Isosceles Triangle 557"/>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59" name="Isosceles Triangle 558"/>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0" name="Isosceles Triangle 559"/>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1" name="Isosceles Triangle 560"/>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62" name="Isosceles Triangle 561"/>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375" name="Group 374"/>
            <p:cNvGrpSpPr/>
            <p:nvPr/>
          </p:nvGrpSpPr>
          <p:grpSpPr>
            <a:xfrm rot="2803605">
              <a:off x="2125131" y="5075791"/>
              <a:ext cx="327741" cy="295216"/>
              <a:chOff x="360024" y="3068960"/>
              <a:chExt cx="2987840" cy="2592288"/>
            </a:xfrm>
          </p:grpSpPr>
          <p:sp>
            <p:nvSpPr>
              <p:cNvPr id="523" name="Isosceles Triangle 522"/>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4" name="Isosceles Triangle 523"/>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5" name="Isosceles Triangle 524"/>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6" name="Isosceles Triangle 525"/>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7" name="Isosceles Triangle 526"/>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8" name="Isosceles Triangle 527"/>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9" name="Isosceles Triangle 528"/>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0" name="Isosceles Triangle 529"/>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1" name="Isosceles Triangle 530"/>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2" name="Isosceles Triangle 531"/>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3" name="Isosceles Triangle 532"/>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4" name="Isosceles Triangle 533"/>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5" name="Isosceles Triangle 534"/>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6" name="Isosceles Triangle 535"/>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7" name="Isosceles Triangle 536"/>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8" name="Isosceles Triangle 537"/>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39" name="Isosceles Triangle 538"/>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0" name="Isosceles Triangle 539"/>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1" name="Isosceles Triangle 540"/>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42" name="Isosceles Triangle 541"/>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376" name="Group 375"/>
            <p:cNvGrpSpPr/>
            <p:nvPr/>
          </p:nvGrpSpPr>
          <p:grpSpPr>
            <a:xfrm rot="2074166">
              <a:off x="1481555" y="4621147"/>
              <a:ext cx="362919" cy="266601"/>
              <a:chOff x="360024" y="3068960"/>
              <a:chExt cx="2987840" cy="2592288"/>
            </a:xfrm>
          </p:grpSpPr>
          <p:sp>
            <p:nvSpPr>
              <p:cNvPr id="503" name="Isosceles Triangle 502"/>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4" name="Isosceles Triangle 503"/>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5" name="Isosceles Triangle 504"/>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6" name="Isosceles Triangle 505"/>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7" name="Isosceles Triangle 506"/>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8" name="Isosceles Triangle 507"/>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9" name="Isosceles Triangle 508"/>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0" name="Isosceles Triangle 509"/>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1" name="Isosceles Triangle 510"/>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2" name="Isosceles Triangle 511"/>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3" name="Isosceles Triangle 512"/>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4" name="Isosceles Triangle 513"/>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5" name="Isosceles Triangle 514"/>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6" name="Isosceles Triangle 515"/>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7" name="Isosceles Triangle 516"/>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8" name="Isosceles Triangle 517"/>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19" name="Isosceles Triangle 518"/>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0" name="Isosceles Triangle 519"/>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1" name="Isosceles Triangle 520"/>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22" name="Isosceles Triangle 521"/>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377" name="Group 376"/>
            <p:cNvGrpSpPr/>
            <p:nvPr/>
          </p:nvGrpSpPr>
          <p:grpSpPr>
            <a:xfrm rot="4072895">
              <a:off x="3016540" y="6330316"/>
              <a:ext cx="327741" cy="295216"/>
              <a:chOff x="360024" y="3068960"/>
              <a:chExt cx="2987840" cy="2592288"/>
            </a:xfrm>
          </p:grpSpPr>
          <p:sp>
            <p:nvSpPr>
              <p:cNvPr id="483" name="Isosceles Triangle 482"/>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84" name="Isosceles Triangle 483"/>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85" name="Isosceles Triangle 484"/>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86" name="Isosceles Triangle 485"/>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87" name="Isosceles Triangle 486"/>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88" name="Isosceles Triangle 487"/>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89" name="Isosceles Triangle 488"/>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90" name="Isosceles Triangle 489"/>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91" name="Isosceles Triangle 490"/>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92" name="Isosceles Triangle 491"/>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93" name="Isosceles Triangle 492"/>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94" name="Isosceles Triangle 493"/>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95" name="Isosceles Triangle 494"/>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96" name="Isosceles Triangle 495"/>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97" name="Isosceles Triangle 496"/>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98" name="Isosceles Triangle 497"/>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99" name="Isosceles Triangle 498"/>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0" name="Isosceles Triangle 499"/>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1" name="Isosceles Triangle 500"/>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2" name="Isosceles Triangle 501"/>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379" name="Group 378"/>
            <p:cNvGrpSpPr/>
            <p:nvPr/>
          </p:nvGrpSpPr>
          <p:grpSpPr>
            <a:xfrm rot="1683102">
              <a:off x="1142772" y="4430797"/>
              <a:ext cx="362919" cy="266601"/>
              <a:chOff x="360024" y="3068960"/>
              <a:chExt cx="2987840" cy="2592288"/>
            </a:xfrm>
          </p:grpSpPr>
          <p:sp>
            <p:nvSpPr>
              <p:cNvPr id="443" name="Isosceles Triangle 442"/>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4" name="Isosceles Triangle 443"/>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5" name="Isosceles Triangle 444"/>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6" name="Isosceles Triangle 445"/>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7" name="Isosceles Triangle 446"/>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8" name="Isosceles Triangle 447"/>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49" name="Isosceles Triangle 448"/>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0" name="Isosceles Triangle 449"/>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1" name="Isosceles Triangle 450"/>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2" name="Isosceles Triangle 451"/>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3" name="Isosceles Triangle 452"/>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4" name="Isosceles Triangle 453"/>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5" name="Isosceles Triangle 454"/>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6" name="Isosceles Triangle 455"/>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7" name="Isosceles Triangle 456"/>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8" name="Isosceles Triangle 457"/>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59" name="Isosceles Triangle 458"/>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60" name="Isosceles Triangle 459"/>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61" name="Isosceles Triangle 460"/>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462" name="Isosceles Triangle 461"/>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726" name="Group 725"/>
            <p:cNvGrpSpPr/>
            <p:nvPr userDrawn="1"/>
          </p:nvGrpSpPr>
          <p:grpSpPr>
            <a:xfrm rot="1089256">
              <a:off x="-132861" y="5174981"/>
              <a:ext cx="344277" cy="295659"/>
              <a:chOff x="360024" y="3068960"/>
              <a:chExt cx="2987840" cy="2592288"/>
            </a:xfrm>
          </p:grpSpPr>
          <p:sp>
            <p:nvSpPr>
              <p:cNvPr id="1021" name="Isosceles Triangle 1020"/>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22" name="Isosceles Triangle 1021"/>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23" name="Isosceles Triangle 1022"/>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24" name="Isosceles Triangle 1023"/>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25" name="Isosceles Triangle 1024"/>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26" name="Isosceles Triangle 1025"/>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27" name="Isosceles Triangle 1026"/>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28" name="Isosceles Triangle 1027"/>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29" name="Isosceles Triangle 1028"/>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30" name="Isosceles Triangle 1029"/>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31" name="Isosceles Triangle 1030"/>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32" name="Isosceles Triangle 1031"/>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33" name="Isosceles Triangle 1032"/>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34" name="Isosceles Triangle 1033"/>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35" name="Isosceles Triangle 1034"/>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36" name="Isosceles Triangle 1035"/>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37" name="Isosceles Triangle 1036"/>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38" name="Isosceles Triangle 1037"/>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39" name="Isosceles Triangle 1038"/>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40" name="Isosceles Triangle 1039"/>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727" name="Group 726"/>
            <p:cNvGrpSpPr/>
            <p:nvPr userDrawn="1"/>
          </p:nvGrpSpPr>
          <p:grpSpPr>
            <a:xfrm rot="3075462">
              <a:off x="1746781" y="6556100"/>
              <a:ext cx="363463" cy="280052"/>
              <a:chOff x="360024" y="3068960"/>
              <a:chExt cx="2987840" cy="2592288"/>
            </a:xfrm>
          </p:grpSpPr>
          <p:sp>
            <p:nvSpPr>
              <p:cNvPr id="1001" name="Isosceles Triangle 1000"/>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02" name="Isosceles Triangle 1001"/>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03" name="Isosceles Triangle 1002"/>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04" name="Isosceles Triangle 1003"/>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05" name="Isosceles Triangle 1004"/>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06" name="Isosceles Triangle 1005"/>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07" name="Isosceles Triangle 1006"/>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08" name="Isosceles Triangle 1007"/>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09" name="Isosceles Triangle 1008"/>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10" name="Isosceles Triangle 1009"/>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11" name="Isosceles Triangle 1010"/>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12" name="Isosceles Triangle 1011"/>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13" name="Isosceles Triangle 1012"/>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14" name="Isosceles Triangle 1013"/>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15" name="Isosceles Triangle 1014"/>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16" name="Isosceles Triangle 1015"/>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17" name="Isosceles Triangle 1016"/>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18" name="Isosceles Triangle 1017"/>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19" name="Isosceles Triangle 1018"/>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020" name="Isosceles Triangle 1019"/>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731" name="Group 730"/>
            <p:cNvGrpSpPr/>
            <p:nvPr userDrawn="1"/>
          </p:nvGrpSpPr>
          <p:grpSpPr>
            <a:xfrm rot="2352515">
              <a:off x="1208094" y="5963207"/>
              <a:ext cx="344277" cy="295659"/>
              <a:chOff x="360024" y="3068960"/>
              <a:chExt cx="2987840" cy="2592288"/>
            </a:xfrm>
          </p:grpSpPr>
          <p:sp>
            <p:nvSpPr>
              <p:cNvPr id="921" name="Isosceles Triangle 920"/>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22" name="Isosceles Triangle 921"/>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23" name="Isosceles Triangle 922"/>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24" name="Isosceles Triangle 923"/>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25" name="Isosceles Triangle 924"/>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26" name="Isosceles Triangle 925"/>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27" name="Isosceles Triangle 926"/>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28" name="Isosceles Triangle 927"/>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29" name="Isosceles Triangle 928"/>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30" name="Isosceles Triangle 929"/>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31" name="Isosceles Triangle 930"/>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32" name="Isosceles Triangle 931"/>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33" name="Isosceles Triangle 932"/>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34" name="Isosceles Triangle 933"/>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35" name="Isosceles Triangle 934"/>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36" name="Isosceles Triangle 935"/>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37" name="Isosceles Triangle 936"/>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38" name="Isosceles Triangle 937"/>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39" name="Isosceles Triangle 938"/>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40" name="Isosceles Triangle 939"/>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732" name="Group 731"/>
            <p:cNvGrpSpPr/>
            <p:nvPr userDrawn="1"/>
          </p:nvGrpSpPr>
          <p:grpSpPr>
            <a:xfrm rot="1362172">
              <a:off x="256944" y="5324470"/>
              <a:ext cx="344277" cy="295659"/>
              <a:chOff x="360024" y="3068960"/>
              <a:chExt cx="2987840" cy="2592288"/>
            </a:xfrm>
          </p:grpSpPr>
          <p:sp>
            <p:nvSpPr>
              <p:cNvPr id="901" name="Isosceles Triangle 900"/>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02" name="Isosceles Triangle 901"/>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03" name="Isosceles Triangle 902"/>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04" name="Isosceles Triangle 903"/>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05" name="Isosceles Triangle 904"/>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06" name="Isosceles Triangle 905"/>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07" name="Isosceles Triangle 906"/>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08" name="Isosceles Triangle 907"/>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09" name="Isosceles Triangle 908"/>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10" name="Isosceles Triangle 909"/>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11" name="Isosceles Triangle 910"/>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12" name="Isosceles Triangle 911"/>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13" name="Isosceles Triangle 912"/>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14" name="Isosceles Triangle 913"/>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15" name="Isosceles Triangle 914"/>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16" name="Isosceles Triangle 915"/>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17" name="Isosceles Triangle 916"/>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18" name="Isosceles Triangle 917"/>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19" name="Isosceles Triangle 918"/>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20" name="Isosceles Triangle 919"/>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733" name="Group 732"/>
            <p:cNvGrpSpPr/>
            <p:nvPr userDrawn="1"/>
          </p:nvGrpSpPr>
          <p:grpSpPr>
            <a:xfrm rot="2803605">
              <a:off x="1486347" y="6241350"/>
              <a:ext cx="363463" cy="280052"/>
              <a:chOff x="360024" y="3068960"/>
              <a:chExt cx="2987840" cy="2592288"/>
            </a:xfrm>
          </p:grpSpPr>
          <p:sp>
            <p:nvSpPr>
              <p:cNvPr id="881" name="Isosceles Triangle 880"/>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82" name="Isosceles Triangle 881"/>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83" name="Isosceles Triangle 882"/>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84" name="Isosceles Triangle 883"/>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85" name="Isosceles Triangle 884"/>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86" name="Isosceles Triangle 885"/>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87" name="Isosceles Triangle 886"/>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88" name="Isosceles Triangle 887"/>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89" name="Isosceles Triangle 888"/>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90" name="Isosceles Triangle 889"/>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91" name="Isosceles Triangle 890"/>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92" name="Isosceles Triangle 891"/>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93" name="Isosceles Triangle 892"/>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94" name="Isosceles Triangle 893"/>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95" name="Isosceles Triangle 894"/>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96" name="Isosceles Triangle 895"/>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97" name="Isosceles Triangle 896"/>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98" name="Isosceles Triangle 897"/>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99" name="Isosceles Triangle 898"/>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900" name="Isosceles Triangle 899"/>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734" name="Group 733"/>
            <p:cNvGrpSpPr/>
            <p:nvPr userDrawn="1"/>
          </p:nvGrpSpPr>
          <p:grpSpPr>
            <a:xfrm rot="2074166">
              <a:off x="902107" y="5713483"/>
              <a:ext cx="344277" cy="295659"/>
              <a:chOff x="360024" y="3068960"/>
              <a:chExt cx="2987840" cy="2592288"/>
            </a:xfrm>
          </p:grpSpPr>
          <p:sp>
            <p:nvSpPr>
              <p:cNvPr id="861" name="Isosceles Triangle 860"/>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62" name="Isosceles Triangle 861"/>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63" name="Isosceles Triangle 862"/>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64" name="Isosceles Triangle 863"/>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65" name="Isosceles Triangle 864"/>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66" name="Isosceles Triangle 865"/>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67" name="Isosceles Triangle 866"/>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68" name="Isosceles Triangle 867"/>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69" name="Isosceles Triangle 868"/>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70" name="Isosceles Triangle 869"/>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71" name="Isosceles Triangle 870"/>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72" name="Isosceles Triangle 871"/>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73" name="Isosceles Triangle 872"/>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74" name="Isosceles Triangle 873"/>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75" name="Isosceles Triangle 874"/>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76" name="Isosceles Triangle 875"/>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77" name="Isosceles Triangle 876"/>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78" name="Isosceles Triangle 877"/>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79" name="Isosceles Triangle 878"/>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80" name="Isosceles Triangle 879"/>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nvGrpSpPr>
            <p:cNvPr id="737" name="Group 736"/>
            <p:cNvGrpSpPr/>
            <p:nvPr userDrawn="1"/>
          </p:nvGrpSpPr>
          <p:grpSpPr>
            <a:xfrm rot="1683102">
              <a:off x="580726" y="5502386"/>
              <a:ext cx="344277" cy="295659"/>
              <a:chOff x="360024" y="3068960"/>
              <a:chExt cx="2987840" cy="2592288"/>
            </a:xfrm>
          </p:grpSpPr>
          <p:sp>
            <p:nvSpPr>
              <p:cNvPr id="801" name="Isosceles Triangle 800"/>
              <p:cNvSpPr/>
              <p:nvPr/>
            </p:nvSpPr>
            <p:spPr>
              <a:xfrm>
                <a:off x="2596100"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02" name="Isosceles Triangle 801"/>
              <p:cNvSpPr/>
              <p:nvPr/>
            </p:nvSpPr>
            <p:spPr>
              <a:xfrm>
                <a:off x="2821002"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03" name="Isosceles Triangle 802"/>
              <p:cNvSpPr/>
              <p:nvPr/>
            </p:nvSpPr>
            <p:spPr>
              <a:xfrm>
                <a:off x="185345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04" name="Isosceles Triangle 803"/>
              <p:cNvSpPr/>
              <p:nvPr/>
            </p:nvSpPr>
            <p:spPr>
              <a:xfrm>
                <a:off x="207835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05" name="Isosceles Triangle 804"/>
              <p:cNvSpPr/>
              <p:nvPr/>
            </p:nvSpPr>
            <p:spPr>
              <a:xfrm>
                <a:off x="1102672"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06" name="Isosceles Triangle 805"/>
              <p:cNvSpPr/>
              <p:nvPr/>
            </p:nvSpPr>
            <p:spPr>
              <a:xfrm>
                <a:off x="1327574"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07" name="Isosceles Triangle 806"/>
              <p:cNvSpPr/>
              <p:nvPr/>
            </p:nvSpPr>
            <p:spPr>
              <a:xfrm>
                <a:off x="360024" y="3068960"/>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08" name="Isosceles Triangle 807"/>
              <p:cNvSpPr/>
              <p:nvPr/>
            </p:nvSpPr>
            <p:spPr>
              <a:xfrm>
                <a:off x="584926" y="334811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09" name="Isosceles Triangle 808"/>
              <p:cNvSpPr/>
              <p:nvPr/>
            </p:nvSpPr>
            <p:spPr>
              <a:xfrm>
                <a:off x="221830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10" name="Isosceles Triangle 809"/>
              <p:cNvSpPr/>
              <p:nvPr/>
            </p:nvSpPr>
            <p:spPr>
              <a:xfrm>
                <a:off x="244320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11" name="Isosceles Triangle 810"/>
              <p:cNvSpPr/>
              <p:nvPr/>
            </p:nvSpPr>
            <p:spPr>
              <a:xfrm>
                <a:off x="727958"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12" name="Isosceles Triangle 811"/>
              <p:cNvSpPr/>
              <p:nvPr/>
            </p:nvSpPr>
            <p:spPr>
              <a:xfrm>
                <a:off x="952860"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13" name="Isosceles Triangle 812"/>
              <p:cNvSpPr/>
              <p:nvPr/>
            </p:nvSpPr>
            <p:spPr>
              <a:xfrm>
                <a:off x="1479484" y="3717032"/>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14" name="Isosceles Triangle 813"/>
              <p:cNvSpPr/>
              <p:nvPr/>
            </p:nvSpPr>
            <p:spPr>
              <a:xfrm>
                <a:off x="1704386" y="3996186"/>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15" name="Isosceles Triangle 814"/>
              <p:cNvSpPr/>
              <p:nvPr/>
            </p:nvSpPr>
            <p:spPr>
              <a:xfrm>
                <a:off x="1484534" y="5013176"/>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16" name="Isosceles Triangle 815"/>
              <p:cNvSpPr/>
              <p:nvPr/>
            </p:nvSpPr>
            <p:spPr>
              <a:xfrm>
                <a:off x="1709436" y="5274574"/>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17" name="Isosceles Triangle 816"/>
              <p:cNvSpPr/>
              <p:nvPr/>
            </p:nvSpPr>
            <p:spPr>
              <a:xfrm>
                <a:off x="1106738"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18" name="Isosceles Triangle 817"/>
              <p:cNvSpPr/>
              <p:nvPr/>
            </p:nvSpPr>
            <p:spPr>
              <a:xfrm>
                <a:off x="1331640"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19" name="Isosceles Triangle 818"/>
              <p:cNvSpPr/>
              <p:nvPr/>
            </p:nvSpPr>
            <p:spPr>
              <a:xfrm>
                <a:off x="1849386" y="4365104"/>
                <a:ext cx="751764" cy="648072"/>
              </a:xfrm>
              <a:prstGeom prst="triangle">
                <a:avLst/>
              </a:prstGeom>
              <a:solidFill>
                <a:srgbClr val="ADC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20" name="Isosceles Triangle 819"/>
              <p:cNvSpPr/>
              <p:nvPr/>
            </p:nvSpPr>
            <p:spPr>
              <a:xfrm>
                <a:off x="2074288" y="4644258"/>
                <a:ext cx="285586" cy="246195"/>
              </a:xfrm>
              <a:prstGeom prst="triangle">
                <a:avLst/>
              </a:prstGeom>
              <a:solidFill>
                <a:srgbClr val="C1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sp>
        <p:nvSpPr>
          <p:cNvPr id="5" name="Rectangle 4"/>
          <p:cNvSpPr/>
          <p:nvPr userDrawn="1"/>
        </p:nvSpPr>
        <p:spPr>
          <a:xfrm>
            <a:off x="-8791" y="5970984"/>
            <a:ext cx="9144401"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pic>
        <p:nvPicPr>
          <p:cNvPr id="1082" name="Picture 10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200" y="6165304"/>
            <a:ext cx="2353827" cy="444873"/>
          </a:xfrm>
          <a:prstGeom prst="rect">
            <a:avLst/>
          </a:prstGeom>
        </p:spPr>
      </p:pic>
      <p:sp>
        <p:nvSpPr>
          <p:cNvPr id="1085" name="TextBox 1084"/>
          <p:cNvSpPr txBox="1"/>
          <p:nvPr userDrawn="1"/>
        </p:nvSpPr>
        <p:spPr>
          <a:xfrm>
            <a:off x="611560" y="3007057"/>
            <a:ext cx="4536504" cy="646331"/>
          </a:xfrm>
          <a:prstGeom prst="rect">
            <a:avLst/>
          </a:prstGeom>
          <a:noFill/>
        </p:spPr>
        <p:txBody>
          <a:bodyPr wrap="square" rtlCol="0">
            <a:spAutoFit/>
          </a:bodyPr>
          <a:lstStyle/>
          <a:p>
            <a:pPr marL="174625" indent="-174625">
              <a:buFont typeface="Arial" panose="020B0604020202020204" pitchFamily="34" charset="0"/>
              <a:buChar char="•"/>
            </a:pPr>
            <a:r>
              <a:rPr lang="en-NZ" dirty="0">
                <a:solidFill>
                  <a:prstClr val="white"/>
                </a:solidFill>
              </a:rPr>
              <a:t>Bullet points 14pt Arial regular</a:t>
            </a:r>
          </a:p>
          <a:p>
            <a:pPr marL="174625" indent="-174625">
              <a:buFont typeface="Arial" panose="020B0604020202020204" pitchFamily="34" charset="0"/>
              <a:buChar char="•"/>
            </a:pPr>
            <a:r>
              <a:rPr lang="en-NZ" dirty="0">
                <a:solidFill>
                  <a:prstClr val="white"/>
                </a:solidFill>
              </a:rPr>
              <a:t>Bullet points 14pt Arial regular</a:t>
            </a:r>
          </a:p>
        </p:txBody>
      </p:sp>
    </p:spTree>
    <p:extLst>
      <p:ext uri="{BB962C8B-B14F-4D97-AF65-F5344CB8AC3E}">
        <p14:creationId xmlns:p14="http://schemas.microsoft.com/office/powerpoint/2010/main" val="3625459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a:xfrm>
            <a:off x="457200" y="1412776"/>
            <a:ext cx="8229600" cy="4536504"/>
          </a:xfrm>
        </p:spPr>
        <p:txBody>
          <a:body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199" y="6152479"/>
            <a:ext cx="2353827" cy="444873"/>
          </a:xfrm>
          <a:prstGeom prst="rect">
            <a:avLst/>
          </a:prstGeom>
        </p:spPr>
      </p:pic>
      <p:cxnSp>
        <p:nvCxnSpPr>
          <p:cNvPr id="9" name="Straight Connector 8"/>
          <p:cNvCxnSpPr/>
          <p:nvPr/>
        </p:nvCxnSpPr>
        <p:spPr>
          <a:xfrm>
            <a:off x="251520" y="1196752"/>
            <a:ext cx="8568952" cy="0"/>
          </a:xfrm>
          <a:prstGeom prst="line">
            <a:avLst/>
          </a:prstGeom>
          <a:ln w="28575">
            <a:solidFill>
              <a:srgbClr val="1C4D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381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dirty="0"/>
          </a:p>
        </p:txBody>
      </p:sp>
      <p:sp>
        <p:nvSpPr>
          <p:cNvPr id="3" name="Content Placeholder 2"/>
          <p:cNvSpPr>
            <a:spLocks noGrp="1"/>
          </p:cNvSpPr>
          <p:nvPr>
            <p:ph sz="half" idx="1"/>
          </p:nvPr>
        </p:nvSpPr>
        <p:spPr>
          <a:xfrm>
            <a:off x="457200" y="1412777"/>
            <a:ext cx="4038600" cy="4608512"/>
          </a:xfrm>
        </p:spPr>
        <p:txBody>
          <a:bodyPr>
            <a:normAutofit/>
          </a:bodyPr>
          <a:lstStyle>
            <a:lvl1pPr>
              <a:defRPr sz="2000"/>
            </a:lvl1pPr>
            <a:lvl2pPr>
              <a:defRPr sz="1600"/>
            </a:lvl2pPr>
            <a:lvl3pPr>
              <a:defRPr sz="14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412777"/>
            <a:ext cx="4038600" cy="4608512"/>
          </a:xfrm>
        </p:spPr>
        <p:txBody>
          <a:bodyPr>
            <a:normAutofit/>
          </a:bodyPr>
          <a:lstStyle>
            <a:lvl1pPr>
              <a:defRPr sz="2000"/>
            </a:lvl1pPr>
            <a:lvl2pPr>
              <a:defRPr sz="1600"/>
            </a:lvl2pPr>
            <a:lvl3pPr>
              <a:defRPr sz="14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199" y="6224498"/>
            <a:ext cx="2353827" cy="444873"/>
          </a:xfrm>
          <a:prstGeom prst="rect">
            <a:avLst/>
          </a:prstGeom>
        </p:spPr>
      </p:pic>
      <p:cxnSp>
        <p:nvCxnSpPr>
          <p:cNvPr id="9" name="Straight Connector 8"/>
          <p:cNvCxnSpPr/>
          <p:nvPr/>
        </p:nvCxnSpPr>
        <p:spPr>
          <a:xfrm>
            <a:off x="251520" y="1196752"/>
            <a:ext cx="8568952" cy="0"/>
          </a:xfrm>
          <a:prstGeom prst="line">
            <a:avLst/>
          </a:prstGeom>
          <a:ln w="28575">
            <a:solidFill>
              <a:srgbClr val="1C4D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24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199" y="6224498"/>
            <a:ext cx="2353827" cy="444873"/>
          </a:xfrm>
          <a:prstGeom prst="rect">
            <a:avLst/>
          </a:prstGeom>
        </p:spPr>
      </p:pic>
      <p:cxnSp>
        <p:nvCxnSpPr>
          <p:cNvPr id="8" name="Straight Connector 7"/>
          <p:cNvCxnSpPr/>
          <p:nvPr/>
        </p:nvCxnSpPr>
        <p:spPr>
          <a:xfrm>
            <a:off x="251520" y="1196752"/>
            <a:ext cx="8568952" cy="0"/>
          </a:xfrm>
          <a:prstGeom prst="line">
            <a:avLst/>
          </a:prstGeom>
          <a:ln w="28575">
            <a:solidFill>
              <a:srgbClr val="1C4D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14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55445D00-88F2-4B3A-939F-A32FC0F03C9B}" type="datetimeFigureOut">
              <a:rPr lang="en-NZ" smtClean="0"/>
              <a:t>9/02/2018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D1EEE55-C40E-4ABC-945F-8765E8BCEF8D}" type="slidenum">
              <a:rPr lang="en-NZ" smtClean="0"/>
              <a:t>‹#›</a:t>
            </a:fld>
            <a:endParaRPr lang="en-NZ"/>
          </a:p>
        </p:txBody>
      </p:sp>
    </p:spTree>
    <p:extLst>
      <p:ext uri="{BB962C8B-B14F-4D97-AF65-F5344CB8AC3E}">
        <p14:creationId xmlns:p14="http://schemas.microsoft.com/office/powerpoint/2010/main" val="163389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445D00-88F2-4B3A-939F-A32FC0F03C9B}" type="datetimeFigureOut">
              <a:rPr lang="en-NZ" smtClean="0"/>
              <a:t>9/02/2018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D1EEE55-C40E-4ABC-945F-8765E8BCEF8D}" type="slidenum">
              <a:rPr lang="en-NZ" smtClean="0"/>
              <a:t>‹#›</a:t>
            </a:fld>
            <a:endParaRPr lang="en-NZ"/>
          </a:p>
        </p:txBody>
      </p:sp>
    </p:spTree>
    <p:extLst>
      <p:ext uri="{BB962C8B-B14F-4D97-AF65-F5344CB8AC3E}">
        <p14:creationId xmlns:p14="http://schemas.microsoft.com/office/powerpoint/2010/main" val="83677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55445D00-88F2-4B3A-939F-A32FC0F03C9B}" type="datetimeFigureOut">
              <a:rPr lang="en-NZ" smtClean="0"/>
              <a:t>9/02/2018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D1EEE55-C40E-4ABC-945F-8765E8BCEF8D}" type="slidenum">
              <a:rPr lang="en-NZ" smtClean="0"/>
              <a:t>‹#›</a:t>
            </a:fld>
            <a:endParaRPr lang="en-NZ"/>
          </a:p>
        </p:txBody>
      </p:sp>
    </p:spTree>
    <p:extLst>
      <p:ext uri="{BB962C8B-B14F-4D97-AF65-F5344CB8AC3E}">
        <p14:creationId xmlns:p14="http://schemas.microsoft.com/office/powerpoint/2010/main" val="2065813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55445D00-88F2-4B3A-939F-A32FC0F03C9B}" type="datetimeFigureOut">
              <a:rPr lang="en-NZ" smtClean="0"/>
              <a:t>9/02/2018</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D1EEE55-C40E-4ABC-945F-8765E8BCEF8D}" type="slidenum">
              <a:rPr lang="en-NZ" smtClean="0"/>
              <a:t>‹#›</a:t>
            </a:fld>
            <a:endParaRPr lang="en-NZ"/>
          </a:p>
        </p:txBody>
      </p:sp>
    </p:spTree>
    <p:extLst>
      <p:ext uri="{BB962C8B-B14F-4D97-AF65-F5344CB8AC3E}">
        <p14:creationId xmlns:p14="http://schemas.microsoft.com/office/powerpoint/2010/main" val="968618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55445D00-88F2-4B3A-939F-A32FC0F03C9B}" type="datetimeFigureOut">
              <a:rPr lang="en-NZ" smtClean="0"/>
              <a:t>9/02/2018</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DD1EEE55-C40E-4ABC-945F-8765E8BCEF8D}" type="slidenum">
              <a:rPr lang="en-NZ" smtClean="0"/>
              <a:t>‹#›</a:t>
            </a:fld>
            <a:endParaRPr lang="en-NZ"/>
          </a:p>
        </p:txBody>
      </p:sp>
    </p:spTree>
    <p:extLst>
      <p:ext uri="{BB962C8B-B14F-4D97-AF65-F5344CB8AC3E}">
        <p14:creationId xmlns:p14="http://schemas.microsoft.com/office/powerpoint/2010/main" val="82498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45D00-88F2-4B3A-939F-A32FC0F03C9B}" type="datetimeFigureOut">
              <a:rPr lang="en-NZ" smtClean="0"/>
              <a:t>9/02/2018</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DD1EEE55-C40E-4ABC-945F-8765E8BCEF8D}" type="slidenum">
              <a:rPr lang="en-NZ" smtClean="0"/>
              <a:t>‹#›</a:t>
            </a:fld>
            <a:endParaRPr lang="en-NZ"/>
          </a:p>
        </p:txBody>
      </p:sp>
    </p:spTree>
    <p:extLst>
      <p:ext uri="{BB962C8B-B14F-4D97-AF65-F5344CB8AC3E}">
        <p14:creationId xmlns:p14="http://schemas.microsoft.com/office/powerpoint/2010/main" val="142610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45D00-88F2-4B3A-939F-A32FC0F03C9B}" type="datetimeFigureOut">
              <a:rPr lang="en-NZ" smtClean="0"/>
              <a:t>9/02/2018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D1EEE55-C40E-4ABC-945F-8765E8BCEF8D}" type="slidenum">
              <a:rPr lang="en-NZ" smtClean="0"/>
              <a:t>‹#›</a:t>
            </a:fld>
            <a:endParaRPr lang="en-NZ"/>
          </a:p>
        </p:txBody>
      </p:sp>
    </p:spTree>
    <p:extLst>
      <p:ext uri="{BB962C8B-B14F-4D97-AF65-F5344CB8AC3E}">
        <p14:creationId xmlns:p14="http://schemas.microsoft.com/office/powerpoint/2010/main" val="1188738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45D00-88F2-4B3A-939F-A32FC0F03C9B}" type="datetimeFigureOut">
              <a:rPr lang="en-NZ" smtClean="0"/>
              <a:t>9/02/2018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D1EEE55-C40E-4ABC-945F-8765E8BCEF8D}" type="slidenum">
              <a:rPr lang="en-NZ" smtClean="0"/>
              <a:t>‹#›</a:t>
            </a:fld>
            <a:endParaRPr lang="en-NZ"/>
          </a:p>
        </p:txBody>
      </p:sp>
    </p:spTree>
    <p:extLst>
      <p:ext uri="{BB962C8B-B14F-4D97-AF65-F5344CB8AC3E}">
        <p14:creationId xmlns:p14="http://schemas.microsoft.com/office/powerpoint/2010/main" val="1450453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445D00-88F2-4B3A-939F-A32FC0F03C9B}" type="datetimeFigureOut">
              <a:rPr lang="en-NZ" smtClean="0"/>
              <a:t>9/02/2018</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EEE55-C40E-4ABC-945F-8765E8BCEF8D}" type="slidenum">
              <a:rPr lang="en-NZ" smtClean="0"/>
              <a:t>‹#›</a:t>
            </a:fld>
            <a:endParaRPr lang="en-NZ"/>
          </a:p>
        </p:txBody>
      </p:sp>
    </p:spTree>
    <p:extLst>
      <p:ext uri="{BB962C8B-B14F-4D97-AF65-F5344CB8AC3E}">
        <p14:creationId xmlns:p14="http://schemas.microsoft.com/office/powerpoint/2010/main" val="1802109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78098"/>
          </a:xfrm>
          <a:prstGeom prst="rect">
            <a:avLst/>
          </a:prstGeom>
        </p:spPr>
        <p:txBody>
          <a:bodyPr vert="horz" lIns="91440" tIns="45720" rIns="91440" bIns="45720" rtlCol="0" anchor="b" anchorCtr="0">
            <a:normAutofit/>
          </a:bodyPr>
          <a:lstStyle/>
          <a:p>
            <a:r>
              <a:rPr lang="en-US"/>
              <a:t>Click to edit Master title style</a:t>
            </a:r>
            <a:endParaRPr lang="en-NZ" dirty="0"/>
          </a:p>
        </p:txBody>
      </p:sp>
      <p:sp>
        <p:nvSpPr>
          <p:cNvPr id="3" name="Text Placeholder 2"/>
          <p:cNvSpPr>
            <a:spLocks noGrp="1"/>
          </p:cNvSpPr>
          <p:nvPr>
            <p:ph type="body" idx="1"/>
          </p:nvPr>
        </p:nvSpPr>
        <p:spPr>
          <a:xfrm>
            <a:off x="457200" y="1412776"/>
            <a:ext cx="8229600" cy="47133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44524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spcBef>
          <a:spcPct val="0"/>
        </a:spcBef>
        <a:buNone/>
        <a:defRPr sz="2800" b="1" kern="1200" baseline="0">
          <a:solidFill>
            <a:srgbClr val="1C4D52"/>
          </a:solidFill>
          <a:latin typeface="Arial" panose="020B0604020202020204" pitchFamily="34" charset="0"/>
          <a:ea typeface="+mj-ea"/>
          <a:cs typeface="Arial" panose="020B0604020202020204" pitchFamily="34" charset="0"/>
        </a:defRPr>
      </a:lvl1pPr>
    </p:titleStyle>
    <p:bodyStyle>
      <a:lvl1pPr marL="268288" indent="-268288"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1pPr>
      <a:lvl2pPr marL="536575" indent="-268288" algn="l" defTabSz="914400" rtl="0" eaLnBrk="1" latinLnBrk="0" hangingPunct="1">
        <a:spcBef>
          <a:spcPct val="20000"/>
        </a:spcBef>
        <a:buFont typeface="Arial" panose="020B0604020202020204" pitchFamily="34" charset="0"/>
        <a:buChar char="•"/>
        <a:defRPr sz="1700" kern="1200">
          <a:solidFill>
            <a:schemeClr val="bg1">
              <a:lumMod val="50000"/>
            </a:schemeClr>
          </a:solidFill>
          <a:latin typeface="Arial" panose="020B0604020202020204" pitchFamily="34" charset="0"/>
          <a:ea typeface="+mn-ea"/>
          <a:cs typeface="Arial" panose="020B0604020202020204" pitchFamily="34" charset="0"/>
        </a:defRPr>
      </a:lvl2pPr>
      <a:lvl3pPr marL="720725" indent="-184150" algn="l" defTabSz="914400" rtl="0" eaLnBrk="1" latinLnBrk="0" hangingPunct="1">
        <a:spcBef>
          <a:spcPct val="20000"/>
        </a:spcBef>
        <a:buFont typeface="Arial" panose="020B0604020202020204" pitchFamily="34" charset="0"/>
        <a:buChar char="•"/>
        <a:defRPr sz="1400" kern="1200">
          <a:solidFill>
            <a:schemeClr val="bg1">
              <a:lumMod val="50000"/>
            </a:schemeClr>
          </a:solidFill>
          <a:latin typeface="Arial" panose="020B0604020202020204" pitchFamily="34" charset="0"/>
          <a:ea typeface="+mn-ea"/>
          <a:cs typeface="Arial" panose="020B0604020202020204" pitchFamily="34" charset="0"/>
        </a:defRPr>
      </a:lvl3pPr>
      <a:lvl4pPr marL="896938" indent="-176213"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073150" indent="-176213"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NZ"/>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b="25151"/>
          <a:stretch/>
        </p:blipFill>
        <p:spPr>
          <a:xfrm>
            <a:off x="730424" y="-1141161"/>
            <a:ext cx="7555230" cy="7999161"/>
          </a:xfrm>
          <a:prstGeom prst="rect">
            <a:avLst/>
          </a:prstGeom>
        </p:spPr>
      </p:pic>
    </p:spTree>
    <p:extLst>
      <p:ext uri="{BB962C8B-B14F-4D97-AF65-F5344CB8AC3E}">
        <p14:creationId xmlns:p14="http://schemas.microsoft.com/office/powerpoint/2010/main" val="1145008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Participation in evaluation activities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2490359"/>
              </p:ext>
            </p:extLst>
          </p:nvPr>
        </p:nvGraphicFramePr>
        <p:xfrm>
          <a:off x="611558" y="1772817"/>
          <a:ext cx="7848873" cy="3925824"/>
        </p:xfrm>
        <a:graphic>
          <a:graphicData uri="http://schemas.openxmlformats.org/drawingml/2006/table">
            <a:tbl>
              <a:tblPr firstRow="1" firstCol="1" bandRow="1">
                <a:tableStyleId>{93296810-A885-4BE3-A3E7-6D5BEEA58F35}</a:tableStyleId>
              </a:tblPr>
              <a:tblGrid>
                <a:gridCol w="1569435">
                  <a:extLst>
                    <a:ext uri="{9D8B030D-6E8A-4147-A177-3AD203B41FA5}">
                      <a16:colId xmlns:a16="http://schemas.microsoft.com/office/drawing/2014/main" val="20000"/>
                    </a:ext>
                  </a:extLst>
                </a:gridCol>
                <a:gridCol w="1569435">
                  <a:extLst>
                    <a:ext uri="{9D8B030D-6E8A-4147-A177-3AD203B41FA5}">
                      <a16:colId xmlns:a16="http://schemas.microsoft.com/office/drawing/2014/main" val="20001"/>
                    </a:ext>
                  </a:extLst>
                </a:gridCol>
                <a:gridCol w="1569435">
                  <a:extLst>
                    <a:ext uri="{9D8B030D-6E8A-4147-A177-3AD203B41FA5}">
                      <a16:colId xmlns:a16="http://schemas.microsoft.com/office/drawing/2014/main" val="20002"/>
                    </a:ext>
                  </a:extLst>
                </a:gridCol>
                <a:gridCol w="1570284">
                  <a:extLst>
                    <a:ext uri="{9D8B030D-6E8A-4147-A177-3AD203B41FA5}">
                      <a16:colId xmlns:a16="http://schemas.microsoft.com/office/drawing/2014/main" val="20003"/>
                    </a:ext>
                  </a:extLst>
                </a:gridCol>
                <a:gridCol w="1570284">
                  <a:extLst>
                    <a:ext uri="{9D8B030D-6E8A-4147-A177-3AD203B41FA5}">
                      <a16:colId xmlns:a16="http://schemas.microsoft.com/office/drawing/2014/main" val="20004"/>
                    </a:ext>
                  </a:extLst>
                </a:gridCol>
              </a:tblGrid>
              <a:tr h="537560">
                <a:tc>
                  <a:txBody>
                    <a:bodyPr/>
                    <a:lstStyle/>
                    <a:p>
                      <a:pPr algn="ctr">
                        <a:lnSpc>
                          <a:spcPct val="115000"/>
                        </a:lnSpc>
                        <a:spcBef>
                          <a:spcPts val="300"/>
                        </a:spcBef>
                        <a:spcAft>
                          <a:spcPts val="300"/>
                        </a:spcAft>
                      </a:pPr>
                      <a:r>
                        <a:rPr lang="en-AU" sz="1600" dirty="0">
                          <a:effectLst/>
                        </a:rPr>
                        <a:t> </a:t>
                      </a:r>
                      <a:endParaRPr lang="en-NZ" sz="1600" dirty="0">
                        <a:effectLst/>
                        <a:latin typeface="Arial"/>
                        <a:ea typeface="Times New Roman"/>
                      </a:endParaRPr>
                    </a:p>
                  </a:txBody>
                  <a:tcPr marL="68580" marR="68580" marT="0" marB="0" anchor="ctr"/>
                </a:tc>
                <a:tc>
                  <a:txBody>
                    <a:bodyPr/>
                    <a:lstStyle/>
                    <a:p>
                      <a:pPr algn="ctr">
                        <a:lnSpc>
                          <a:spcPct val="115000"/>
                        </a:lnSpc>
                        <a:spcBef>
                          <a:spcPts val="300"/>
                        </a:spcBef>
                        <a:spcAft>
                          <a:spcPts val="300"/>
                        </a:spcAft>
                      </a:pPr>
                      <a:r>
                        <a:rPr lang="en-AU" sz="1600">
                          <a:effectLst/>
                        </a:rPr>
                        <a:t>POC1</a:t>
                      </a:r>
                      <a:endParaRPr lang="en-NZ" sz="1600">
                        <a:effectLst/>
                        <a:latin typeface="Arial"/>
                        <a:ea typeface="Times New Roman"/>
                      </a:endParaRPr>
                    </a:p>
                  </a:txBody>
                  <a:tcPr marL="68580" marR="68580" marT="0" marB="0" anchor="ctr"/>
                </a:tc>
                <a:tc>
                  <a:txBody>
                    <a:bodyPr/>
                    <a:lstStyle/>
                    <a:p>
                      <a:pPr algn="ctr">
                        <a:lnSpc>
                          <a:spcPct val="115000"/>
                        </a:lnSpc>
                        <a:spcBef>
                          <a:spcPts val="300"/>
                        </a:spcBef>
                        <a:spcAft>
                          <a:spcPts val="300"/>
                        </a:spcAft>
                      </a:pPr>
                      <a:r>
                        <a:rPr lang="en-AU" sz="1600">
                          <a:effectLst/>
                        </a:rPr>
                        <a:t>POC2</a:t>
                      </a:r>
                      <a:endParaRPr lang="en-NZ" sz="1600">
                        <a:effectLst/>
                        <a:latin typeface="Arial"/>
                        <a:ea typeface="Times New Roman"/>
                      </a:endParaRPr>
                    </a:p>
                  </a:txBody>
                  <a:tcPr marL="68580" marR="68580" marT="0" marB="0" anchor="ctr"/>
                </a:tc>
                <a:tc>
                  <a:txBody>
                    <a:bodyPr/>
                    <a:lstStyle/>
                    <a:p>
                      <a:pPr algn="ctr">
                        <a:lnSpc>
                          <a:spcPct val="115000"/>
                        </a:lnSpc>
                        <a:spcBef>
                          <a:spcPts val="300"/>
                        </a:spcBef>
                        <a:spcAft>
                          <a:spcPts val="300"/>
                        </a:spcAft>
                      </a:pPr>
                      <a:r>
                        <a:rPr lang="en-AU" sz="1600">
                          <a:effectLst/>
                        </a:rPr>
                        <a:t>POC3</a:t>
                      </a:r>
                      <a:endParaRPr lang="en-NZ" sz="1600">
                        <a:effectLst/>
                        <a:latin typeface="Arial"/>
                        <a:ea typeface="Times New Roman"/>
                      </a:endParaRPr>
                    </a:p>
                  </a:txBody>
                  <a:tcPr marL="68580" marR="68580" marT="0" marB="0" anchor="ctr"/>
                </a:tc>
                <a:tc>
                  <a:txBody>
                    <a:bodyPr/>
                    <a:lstStyle/>
                    <a:p>
                      <a:pPr algn="ctr">
                        <a:lnSpc>
                          <a:spcPct val="115000"/>
                        </a:lnSpc>
                        <a:spcBef>
                          <a:spcPts val="300"/>
                        </a:spcBef>
                        <a:spcAft>
                          <a:spcPts val="300"/>
                        </a:spcAft>
                      </a:pPr>
                      <a:r>
                        <a:rPr lang="en-AU" sz="1600">
                          <a:effectLst/>
                        </a:rPr>
                        <a:t>Whānau interview</a:t>
                      </a:r>
                      <a:endParaRPr lang="en-NZ" sz="1600">
                        <a:effectLst/>
                        <a:latin typeface="Arial"/>
                        <a:ea typeface="Times New Roman"/>
                      </a:endParaRPr>
                    </a:p>
                  </a:txBody>
                  <a:tcPr marL="68580" marR="68580" marT="0" marB="0" anchor="ctr"/>
                </a:tc>
                <a:extLst>
                  <a:ext uri="{0D108BD9-81ED-4DB2-BD59-A6C34878D82A}">
                    <a16:rowId xmlns:a16="http://schemas.microsoft.com/office/drawing/2014/main" val="10000"/>
                  </a:ext>
                </a:extLst>
              </a:tr>
              <a:tr h="1092954">
                <a:tc>
                  <a:txBody>
                    <a:bodyPr/>
                    <a:lstStyle/>
                    <a:p>
                      <a:pPr algn="ctr">
                        <a:lnSpc>
                          <a:spcPct val="115000"/>
                        </a:lnSpc>
                        <a:spcBef>
                          <a:spcPts val="300"/>
                        </a:spcBef>
                        <a:spcAft>
                          <a:spcPts val="300"/>
                        </a:spcAft>
                      </a:pPr>
                      <a:r>
                        <a:rPr lang="en-AU" sz="1600">
                          <a:effectLst/>
                        </a:rPr>
                        <a:t>Comparison group participants (N=33)</a:t>
                      </a:r>
                      <a:endParaRPr lang="en-NZ" sz="1600">
                        <a:effectLst/>
                        <a:latin typeface="Arial"/>
                        <a:ea typeface="Times New Roman"/>
                      </a:endParaRPr>
                    </a:p>
                  </a:txBody>
                  <a:tcPr marL="68580" marR="68580" marT="0" marB="0" anchor="ctr"/>
                </a:tc>
                <a:tc>
                  <a:txBody>
                    <a:bodyPr/>
                    <a:lstStyle/>
                    <a:p>
                      <a:pPr algn="l">
                        <a:lnSpc>
                          <a:spcPct val="115000"/>
                        </a:lnSpc>
                        <a:spcBef>
                          <a:spcPts val="300"/>
                        </a:spcBef>
                        <a:spcAft>
                          <a:spcPts val="300"/>
                        </a:spcAft>
                      </a:pPr>
                      <a:r>
                        <a:rPr lang="en-AU" sz="1600">
                          <a:effectLst/>
                        </a:rPr>
                        <a:t>33 interviews and 32 POC1 surveys completed</a:t>
                      </a:r>
                      <a:endParaRPr lang="en-NZ" sz="1600">
                        <a:effectLst/>
                        <a:latin typeface="Arial"/>
                        <a:ea typeface="Times New Roman"/>
                      </a:endParaRPr>
                    </a:p>
                  </a:txBody>
                  <a:tcPr marL="68580" marR="68580" marT="0" marB="0"/>
                </a:tc>
                <a:tc>
                  <a:txBody>
                    <a:bodyPr/>
                    <a:lstStyle/>
                    <a:p>
                      <a:pPr algn="l">
                        <a:lnSpc>
                          <a:spcPct val="115000"/>
                        </a:lnSpc>
                        <a:spcBef>
                          <a:spcPts val="300"/>
                        </a:spcBef>
                        <a:spcAft>
                          <a:spcPts val="300"/>
                        </a:spcAft>
                      </a:pPr>
                      <a:r>
                        <a:rPr lang="en-AU" sz="1600">
                          <a:effectLst/>
                        </a:rPr>
                        <a:t>25 interviews and 22 POC2 surveys completed</a:t>
                      </a:r>
                      <a:endParaRPr lang="en-NZ" sz="1600">
                        <a:effectLst/>
                        <a:latin typeface="Arial"/>
                        <a:ea typeface="Times New Roman"/>
                      </a:endParaRPr>
                    </a:p>
                  </a:txBody>
                  <a:tcPr marL="68580" marR="68580" marT="0" marB="0"/>
                </a:tc>
                <a:tc>
                  <a:txBody>
                    <a:bodyPr/>
                    <a:lstStyle/>
                    <a:p>
                      <a:pPr algn="l">
                        <a:lnSpc>
                          <a:spcPct val="115000"/>
                        </a:lnSpc>
                        <a:spcBef>
                          <a:spcPts val="300"/>
                        </a:spcBef>
                        <a:spcAft>
                          <a:spcPts val="300"/>
                        </a:spcAft>
                      </a:pPr>
                      <a:r>
                        <a:rPr lang="en-AU" sz="1600">
                          <a:effectLst/>
                        </a:rPr>
                        <a:t>16 interviews and 14 POC3 surveys completed</a:t>
                      </a:r>
                      <a:endParaRPr lang="en-NZ" sz="1600">
                        <a:effectLst/>
                        <a:latin typeface="Arial"/>
                        <a:ea typeface="Times New Roman"/>
                      </a:endParaRPr>
                    </a:p>
                  </a:txBody>
                  <a:tcPr marL="68580" marR="68580" marT="0" marB="0"/>
                </a:tc>
                <a:tc>
                  <a:txBody>
                    <a:bodyPr/>
                    <a:lstStyle/>
                    <a:p>
                      <a:pPr algn="l">
                        <a:lnSpc>
                          <a:spcPct val="115000"/>
                        </a:lnSpc>
                        <a:spcBef>
                          <a:spcPts val="300"/>
                        </a:spcBef>
                        <a:spcAft>
                          <a:spcPts val="300"/>
                        </a:spcAft>
                      </a:pPr>
                      <a:r>
                        <a:rPr lang="en-AU" sz="1600">
                          <a:effectLst/>
                        </a:rPr>
                        <a:t>4 interviews and 4 surveys completed</a:t>
                      </a:r>
                      <a:endParaRPr lang="en-NZ" sz="1600">
                        <a:effectLst/>
                        <a:latin typeface="Arial"/>
                        <a:ea typeface="Times New Roman"/>
                      </a:endParaRPr>
                    </a:p>
                  </a:txBody>
                  <a:tcPr marL="68580" marR="68580" marT="0" marB="0"/>
                </a:tc>
                <a:extLst>
                  <a:ext uri="{0D108BD9-81ED-4DB2-BD59-A6C34878D82A}">
                    <a16:rowId xmlns:a16="http://schemas.microsoft.com/office/drawing/2014/main" val="10001"/>
                  </a:ext>
                </a:extLst>
              </a:tr>
              <a:tr h="1092954">
                <a:tc>
                  <a:txBody>
                    <a:bodyPr/>
                    <a:lstStyle/>
                    <a:p>
                      <a:pPr algn="ctr">
                        <a:lnSpc>
                          <a:spcPct val="115000"/>
                        </a:lnSpc>
                        <a:spcBef>
                          <a:spcPts val="300"/>
                        </a:spcBef>
                        <a:spcAft>
                          <a:spcPts val="300"/>
                        </a:spcAft>
                      </a:pPr>
                      <a:r>
                        <a:rPr lang="en-AU" sz="1600" dirty="0">
                          <a:effectLst/>
                        </a:rPr>
                        <a:t>Intervention group participants (N=32)</a:t>
                      </a:r>
                      <a:endParaRPr lang="en-NZ" sz="1600" dirty="0">
                        <a:effectLst/>
                        <a:latin typeface="Arial"/>
                        <a:ea typeface="Times New Roman"/>
                      </a:endParaRPr>
                    </a:p>
                  </a:txBody>
                  <a:tcPr marL="68580" marR="68580" marT="0" marB="0" anchor="ctr"/>
                </a:tc>
                <a:tc>
                  <a:txBody>
                    <a:bodyPr/>
                    <a:lstStyle/>
                    <a:p>
                      <a:pPr algn="l">
                        <a:lnSpc>
                          <a:spcPct val="115000"/>
                        </a:lnSpc>
                        <a:spcBef>
                          <a:spcPts val="300"/>
                        </a:spcBef>
                        <a:spcAft>
                          <a:spcPts val="300"/>
                        </a:spcAft>
                      </a:pPr>
                      <a:r>
                        <a:rPr lang="en-AU" sz="1600">
                          <a:effectLst/>
                        </a:rPr>
                        <a:t>23 interviews and 20 POC1 surveys completed</a:t>
                      </a:r>
                      <a:endParaRPr lang="en-NZ" sz="1600">
                        <a:effectLst/>
                        <a:latin typeface="Arial"/>
                        <a:ea typeface="Times New Roman"/>
                      </a:endParaRPr>
                    </a:p>
                  </a:txBody>
                  <a:tcPr marL="68580" marR="68580" marT="0" marB="0"/>
                </a:tc>
                <a:tc>
                  <a:txBody>
                    <a:bodyPr/>
                    <a:lstStyle/>
                    <a:p>
                      <a:pPr algn="l">
                        <a:lnSpc>
                          <a:spcPct val="115000"/>
                        </a:lnSpc>
                        <a:spcBef>
                          <a:spcPts val="300"/>
                        </a:spcBef>
                        <a:spcAft>
                          <a:spcPts val="300"/>
                        </a:spcAft>
                      </a:pPr>
                      <a:r>
                        <a:rPr lang="en-AU" sz="1600">
                          <a:effectLst/>
                        </a:rPr>
                        <a:t>16 interviews and 18 POC surveys completed</a:t>
                      </a:r>
                      <a:endParaRPr lang="en-NZ" sz="1600">
                        <a:effectLst/>
                        <a:latin typeface="Arial"/>
                        <a:ea typeface="Times New Roman"/>
                      </a:endParaRPr>
                    </a:p>
                  </a:txBody>
                  <a:tcPr marL="68580" marR="68580" marT="0" marB="0"/>
                </a:tc>
                <a:tc>
                  <a:txBody>
                    <a:bodyPr/>
                    <a:lstStyle/>
                    <a:p>
                      <a:pPr algn="l">
                        <a:lnSpc>
                          <a:spcPct val="115000"/>
                        </a:lnSpc>
                        <a:spcBef>
                          <a:spcPts val="300"/>
                        </a:spcBef>
                        <a:spcAft>
                          <a:spcPts val="300"/>
                        </a:spcAft>
                      </a:pPr>
                      <a:r>
                        <a:rPr lang="en-AU" sz="1600">
                          <a:effectLst/>
                        </a:rPr>
                        <a:t>8 interviews and 3 POC3 surveys completed</a:t>
                      </a:r>
                      <a:endParaRPr lang="en-NZ" sz="1600">
                        <a:effectLst/>
                        <a:latin typeface="Arial"/>
                        <a:ea typeface="Times New Roman"/>
                      </a:endParaRPr>
                    </a:p>
                  </a:txBody>
                  <a:tcPr marL="68580" marR="68580" marT="0" marB="0"/>
                </a:tc>
                <a:tc>
                  <a:txBody>
                    <a:bodyPr/>
                    <a:lstStyle/>
                    <a:p>
                      <a:pPr algn="l">
                        <a:lnSpc>
                          <a:spcPct val="115000"/>
                        </a:lnSpc>
                        <a:spcBef>
                          <a:spcPts val="300"/>
                        </a:spcBef>
                        <a:spcAft>
                          <a:spcPts val="300"/>
                        </a:spcAft>
                      </a:pPr>
                      <a:r>
                        <a:rPr lang="en-AU" sz="1600">
                          <a:effectLst/>
                        </a:rPr>
                        <a:t>3 interviews and 3 surveys completed</a:t>
                      </a:r>
                      <a:endParaRPr lang="en-NZ" sz="1600">
                        <a:effectLst/>
                        <a:latin typeface="Arial"/>
                        <a:ea typeface="Times New Roman"/>
                      </a:endParaRPr>
                    </a:p>
                  </a:txBody>
                  <a:tcPr marL="68580" marR="68580" marT="0" marB="0"/>
                </a:tc>
                <a:extLst>
                  <a:ext uri="{0D108BD9-81ED-4DB2-BD59-A6C34878D82A}">
                    <a16:rowId xmlns:a16="http://schemas.microsoft.com/office/drawing/2014/main" val="10002"/>
                  </a:ext>
                </a:extLst>
              </a:tr>
              <a:tr h="1092954">
                <a:tc>
                  <a:txBody>
                    <a:bodyPr/>
                    <a:lstStyle/>
                    <a:p>
                      <a:pPr algn="ctr">
                        <a:lnSpc>
                          <a:spcPct val="115000"/>
                        </a:lnSpc>
                        <a:spcBef>
                          <a:spcPts val="300"/>
                        </a:spcBef>
                        <a:spcAft>
                          <a:spcPts val="300"/>
                        </a:spcAft>
                      </a:pPr>
                      <a:r>
                        <a:rPr lang="en-AU" sz="1600" dirty="0">
                          <a:effectLst/>
                        </a:rPr>
                        <a:t>Total</a:t>
                      </a:r>
                      <a:endParaRPr lang="en-NZ" sz="1600" dirty="0">
                        <a:effectLst/>
                        <a:latin typeface="Arial"/>
                        <a:ea typeface="Times New Roman"/>
                      </a:endParaRPr>
                    </a:p>
                  </a:txBody>
                  <a:tcPr marL="68580" marR="68580" marT="0" marB="0" anchor="ctr"/>
                </a:tc>
                <a:tc>
                  <a:txBody>
                    <a:bodyPr/>
                    <a:lstStyle/>
                    <a:p>
                      <a:pPr algn="l">
                        <a:lnSpc>
                          <a:spcPct val="115000"/>
                        </a:lnSpc>
                        <a:spcBef>
                          <a:spcPts val="300"/>
                        </a:spcBef>
                        <a:spcAft>
                          <a:spcPts val="300"/>
                        </a:spcAft>
                      </a:pPr>
                      <a:r>
                        <a:rPr lang="en-AU" sz="1600">
                          <a:effectLst/>
                        </a:rPr>
                        <a:t>56 interviews and 52 POC1 surveys</a:t>
                      </a:r>
                      <a:endParaRPr lang="en-NZ" sz="1600">
                        <a:effectLst/>
                        <a:latin typeface="Arial"/>
                        <a:ea typeface="Times New Roman"/>
                      </a:endParaRPr>
                    </a:p>
                  </a:txBody>
                  <a:tcPr marL="68580" marR="68580" marT="0" marB="0"/>
                </a:tc>
                <a:tc>
                  <a:txBody>
                    <a:bodyPr/>
                    <a:lstStyle/>
                    <a:p>
                      <a:pPr algn="l">
                        <a:lnSpc>
                          <a:spcPct val="115000"/>
                        </a:lnSpc>
                        <a:spcBef>
                          <a:spcPts val="300"/>
                        </a:spcBef>
                        <a:spcAft>
                          <a:spcPts val="300"/>
                        </a:spcAft>
                      </a:pPr>
                      <a:r>
                        <a:rPr lang="en-AU" sz="1600">
                          <a:effectLst/>
                        </a:rPr>
                        <a:t>41 interviews and 40 POC2 surveys</a:t>
                      </a:r>
                      <a:endParaRPr lang="en-NZ" sz="1600">
                        <a:effectLst/>
                        <a:latin typeface="Arial"/>
                        <a:ea typeface="Times New Roman"/>
                      </a:endParaRPr>
                    </a:p>
                  </a:txBody>
                  <a:tcPr marL="68580" marR="68580" marT="0" marB="0"/>
                </a:tc>
                <a:tc>
                  <a:txBody>
                    <a:bodyPr/>
                    <a:lstStyle/>
                    <a:p>
                      <a:pPr algn="l">
                        <a:lnSpc>
                          <a:spcPct val="115000"/>
                        </a:lnSpc>
                        <a:spcBef>
                          <a:spcPts val="300"/>
                        </a:spcBef>
                        <a:spcAft>
                          <a:spcPts val="300"/>
                        </a:spcAft>
                      </a:pPr>
                      <a:r>
                        <a:rPr lang="en-AU" sz="1600">
                          <a:effectLst/>
                        </a:rPr>
                        <a:t>24 interviews and 17 completed POC3 surveys</a:t>
                      </a:r>
                      <a:endParaRPr lang="en-NZ" sz="1600">
                        <a:effectLst/>
                        <a:latin typeface="Arial"/>
                        <a:ea typeface="Times New Roman"/>
                      </a:endParaRPr>
                    </a:p>
                  </a:txBody>
                  <a:tcPr marL="68580" marR="68580" marT="0" marB="0"/>
                </a:tc>
                <a:tc>
                  <a:txBody>
                    <a:bodyPr/>
                    <a:lstStyle/>
                    <a:p>
                      <a:pPr algn="l">
                        <a:lnSpc>
                          <a:spcPct val="115000"/>
                        </a:lnSpc>
                        <a:spcBef>
                          <a:spcPts val="300"/>
                        </a:spcBef>
                        <a:spcAft>
                          <a:spcPts val="300"/>
                        </a:spcAft>
                      </a:pPr>
                      <a:r>
                        <a:rPr lang="en-AU" sz="1600" dirty="0">
                          <a:effectLst/>
                        </a:rPr>
                        <a:t>7 completed whānau interviews and surveys </a:t>
                      </a:r>
                      <a:endParaRPr lang="en-NZ" sz="1600" dirty="0">
                        <a:effectLst/>
                        <a:latin typeface="Arial"/>
                        <a:ea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54677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274638"/>
            <a:ext cx="8229600" cy="778098"/>
          </a:xfrm>
        </p:spPr>
        <p:txBody>
          <a:bodyPr/>
          <a:lstStyle/>
          <a:p>
            <a:r>
              <a:rPr lang="en-NZ" dirty="0"/>
              <a:t>CM Health findings: clinical indicators</a:t>
            </a:r>
          </a:p>
        </p:txBody>
      </p:sp>
      <p:graphicFrame>
        <p:nvGraphicFramePr>
          <p:cNvPr id="4" name="Table 3"/>
          <p:cNvGraphicFramePr>
            <a:graphicFrameLocks noGrp="1"/>
          </p:cNvGraphicFramePr>
          <p:nvPr>
            <p:extLst>
              <p:ext uri="{D42A27DB-BD31-4B8C-83A1-F6EECF244321}">
                <p14:modId xmlns:p14="http://schemas.microsoft.com/office/powerpoint/2010/main" val="3610467415"/>
              </p:ext>
            </p:extLst>
          </p:nvPr>
        </p:nvGraphicFramePr>
        <p:xfrm>
          <a:off x="251520" y="1484784"/>
          <a:ext cx="8568951" cy="5206926"/>
        </p:xfrm>
        <a:graphic>
          <a:graphicData uri="http://schemas.openxmlformats.org/drawingml/2006/table">
            <a:tbl>
              <a:tblPr firstRow="1" firstCol="1" bandRow="1">
                <a:tableStyleId>{FABFCF23-3B69-468F-B69F-88F6DE6A72F2}</a:tableStyleId>
              </a:tblPr>
              <a:tblGrid>
                <a:gridCol w="2376263">
                  <a:extLst>
                    <a:ext uri="{9D8B030D-6E8A-4147-A177-3AD203B41FA5}">
                      <a16:colId xmlns:a16="http://schemas.microsoft.com/office/drawing/2014/main" val="20000"/>
                    </a:ext>
                  </a:extLst>
                </a:gridCol>
                <a:gridCol w="6192688">
                  <a:extLst>
                    <a:ext uri="{9D8B030D-6E8A-4147-A177-3AD203B41FA5}">
                      <a16:colId xmlns:a16="http://schemas.microsoft.com/office/drawing/2014/main" val="20001"/>
                    </a:ext>
                  </a:extLst>
                </a:gridCol>
              </a:tblGrid>
              <a:tr h="112784">
                <a:tc>
                  <a:txBody>
                    <a:bodyPr/>
                    <a:lstStyle/>
                    <a:p>
                      <a:pPr algn="just">
                        <a:lnSpc>
                          <a:spcPct val="115000"/>
                        </a:lnSpc>
                        <a:spcAft>
                          <a:spcPts val="1200"/>
                        </a:spcAft>
                      </a:pPr>
                      <a:r>
                        <a:rPr lang="en-NZ" sz="1200" dirty="0">
                          <a:solidFill>
                            <a:schemeClr val="tx1"/>
                          </a:solidFill>
                          <a:effectLst/>
                          <a:latin typeface="Arial"/>
                          <a:ea typeface="Times New Roman"/>
                        </a:rPr>
                        <a:t>Indicator</a:t>
                      </a:r>
                    </a:p>
                  </a:txBody>
                  <a:tcPr marL="40121" marR="40121" marT="0" marB="0"/>
                </a:tc>
                <a:tc>
                  <a:txBody>
                    <a:bodyPr/>
                    <a:lstStyle/>
                    <a:p>
                      <a:pPr algn="just">
                        <a:lnSpc>
                          <a:spcPct val="115000"/>
                        </a:lnSpc>
                        <a:spcAft>
                          <a:spcPts val="1200"/>
                        </a:spcAft>
                      </a:pPr>
                      <a:r>
                        <a:rPr lang="en-AU" sz="1200" dirty="0">
                          <a:effectLst/>
                        </a:rPr>
                        <a:t>Result</a:t>
                      </a:r>
                      <a:endParaRPr lang="en-NZ" sz="1200" dirty="0">
                        <a:effectLst/>
                        <a:latin typeface="Arial"/>
                        <a:ea typeface="Times New Roman"/>
                      </a:endParaRPr>
                    </a:p>
                  </a:txBody>
                  <a:tcPr marL="40121" marR="40121" marT="0" marB="0"/>
                </a:tc>
                <a:extLst>
                  <a:ext uri="{0D108BD9-81ED-4DB2-BD59-A6C34878D82A}">
                    <a16:rowId xmlns:a16="http://schemas.microsoft.com/office/drawing/2014/main" val="10000"/>
                  </a:ext>
                </a:extLst>
              </a:tr>
              <a:tr h="653075">
                <a:tc>
                  <a:txBody>
                    <a:bodyPr/>
                    <a:lstStyle/>
                    <a:p>
                      <a:pPr algn="l">
                        <a:lnSpc>
                          <a:spcPct val="115000"/>
                        </a:lnSpc>
                        <a:spcAft>
                          <a:spcPts val="1200"/>
                        </a:spcAft>
                      </a:pPr>
                      <a:r>
                        <a:rPr lang="en-AU" sz="1200" dirty="0">
                          <a:effectLst/>
                        </a:rPr>
                        <a:t>Achieving bariatric surgery </a:t>
                      </a:r>
                      <a:r>
                        <a:rPr lang="en-AU" sz="1200" b="0" dirty="0">
                          <a:effectLst/>
                        </a:rPr>
                        <a:t> between June 2016 to July 5</a:t>
                      </a:r>
                      <a:r>
                        <a:rPr lang="en-AU" sz="1200" b="0" baseline="30000" dirty="0">
                          <a:effectLst/>
                        </a:rPr>
                        <a:t>th</a:t>
                      </a:r>
                      <a:r>
                        <a:rPr lang="en-AU" sz="1200" b="0" dirty="0">
                          <a:effectLst/>
                        </a:rPr>
                        <a:t> 2017</a:t>
                      </a:r>
                      <a:endParaRPr lang="en-NZ" sz="1200" b="0" dirty="0">
                        <a:effectLst/>
                        <a:latin typeface="Arial"/>
                        <a:ea typeface="Times New Roman"/>
                      </a:endParaRPr>
                    </a:p>
                  </a:txBody>
                  <a:tcPr marL="40121" marR="40121" marT="0" marB="0"/>
                </a:tc>
                <a:tc>
                  <a:txBody>
                    <a:bodyPr/>
                    <a:lstStyle/>
                    <a:p>
                      <a:pPr algn="l">
                        <a:lnSpc>
                          <a:spcPct val="115000"/>
                        </a:lnSpc>
                        <a:spcAft>
                          <a:spcPts val="1200"/>
                        </a:spcAft>
                      </a:pPr>
                      <a:r>
                        <a:rPr lang="en-AU" sz="1200" dirty="0">
                          <a:effectLst/>
                        </a:rPr>
                        <a:t>56% of intervention got surgery and 43% of the comparison group (this difference is not statistically significant OR 0.76 (95% CI 0.23-2.5), p=0.65</a:t>
                      </a:r>
                      <a:endParaRPr lang="en-NZ" sz="1200" dirty="0">
                        <a:effectLst/>
                      </a:endParaRPr>
                    </a:p>
                  </a:txBody>
                  <a:tcPr marL="40121" marR="40121" marT="0" marB="0"/>
                </a:tc>
                <a:extLst>
                  <a:ext uri="{0D108BD9-81ED-4DB2-BD59-A6C34878D82A}">
                    <a16:rowId xmlns:a16="http://schemas.microsoft.com/office/drawing/2014/main" val="10001"/>
                  </a:ext>
                </a:extLst>
              </a:tr>
              <a:tr h="338351">
                <a:tc>
                  <a:txBody>
                    <a:bodyPr/>
                    <a:lstStyle/>
                    <a:p>
                      <a:pPr algn="l">
                        <a:lnSpc>
                          <a:spcPct val="115000"/>
                        </a:lnSpc>
                        <a:spcAft>
                          <a:spcPts val="1200"/>
                        </a:spcAft>
                      </a:pPr>
                      <a:r>
                        <a:rPr lang="en-AU" sz="1200" dirty="0">
                          <a:effectLst/>
                        </a:rPr>
                        <a:t>Time to theatre </a:t>
                      </a:r>
                      <a:r>
                        <a:rPr lang="en-AU" sz="1200" b="0" dirty="0">
                          <a:effectLst/>
                        </a:rPr>
                        <a:t>from first contact date to the operated</a:t>
                      </a:r>
                      <a:r>
                        <a:rPr lang="en-AU" sz="1200" b="0" baseline="0" dirty="0">
                          <a:effectLst/>
                        </a:rPr>
                        <a:t> date, in days</a:t>
                      </a:r>
                      <a:endParaRPr lang="en-NZ" sz="1200" b="0" dirty="0">
                        <a:effectLst/>
                        <a:latin typeface="Arial"/>
                        <a:ea typeface="Times New Roman"/>
                      </a:endParaRPr>
                    </a:p>
                  </a:txBody>
                  <a:tcPr marL="40121" marR="40121" marT="0" marB="0">
                    <a:solidFill>
                      <a:srgbClr val="92D050"/>
                    </a:solidFill>
                  </a:tcPr>
                </a:tc>
                <a:tc>
                  <a:txBody>
                    <a:bodyPr/>
                    <a:lstStyle/>
                    <a:p>
                      <a:pPr algn="l">
                        <a:lnSpc>
                          <a:spcPct val="115000"/>
                        </a:lnSpc>
                        <a:spcAft>
                          <a:spcPts val="1200"/>
                        </a:spcAft>
                      </a:pPr>
                      <a:r>
                        <a:rPr lang="en-AU" sz="1200" dirty="0">
                          <a:effectLst/>
                        </a:rPr>
                        <a:t>Average time to theatre was 213.5 days (range 157.7-291.7) in the intervention group, and 310.8 days in the comparison group (range 214-433.7). This difference was statistically significant (p=0.01166).</a:t>
                      </a:r>
                      <a:endParaRPr lang="en-NZ" sz="1200" dirty="0">
                        <a:effectLst/>
                        <a:latin typeface="Arial"/>
                        <a:ea typeface="Times New Roman"/>
                      </a:endParaRPr>
                    </a:p>
                  </a:txBody>
                  <a:tcPr marL="40121" marR="40121" marT="0" marB="0">
                    <a:solidFill>
                      <a:srgbClr val="92D050"/>
                    </a:solidFill>
                  </a:tcPr>
                </a:tc>
                <a:extLst>
                  <a:ext uri="{0D108BD9-81ED-4DB2-BD59-A6C34878D82A}">
                    <a16:rowId xmlns:a16="http://schemas.microsoft.com/office/drawing/2014/main" val="10002"/>
                  </a:ext>
                </a:extLst>
              </a:tr>
              <a:tr h="338351">
                <a:tc>
                  <a:txBody>
                    <a:bodyPr/>
                    <a:lstStyle/>
                    <a:p>
                      <a:pPr algn="l">
                        <a:lnSpc>
                          <a:spcPct val="115000"/>
                        </a:lnSpc>
                        <a:spcAft>
                          <a:spcPts val="1200"/>
                        </a:spcAft>
                      </a:pPr>
                      <a:r>
                        <a:rPr lang="en-AU" sz="1200" dirty="0">
                          <a:effectLst/>
                        </a:rPr>
                        <a:t>Length of stay (LOS) after surgery</a:t>
                      </a:r>
                      <a:endParaRPr lang="en-NZ" sz="1200" dirty="0">
                        <a:effectLst/>
                        <a:latin typeface="Arial"/>
                        <a:ea typeface="Times New Roman"/>
                      </a:endParaRPr>
                    </a:p>
                  </a:txBody>
                  <a:tcPr marL="40121" marR="40121" marT="0" marB="0"/>
                </a:tc>
                <a:tc>
                  <a:txBody>
                    <a:bodyPr/>
                    <a:lstStyle/>
                    <a:p>
                      <a:pPr algn="l">
                        <a:lnSpc>
                          <a:spcPct val="115000"/>
                        </a:lnSpc>
                        <a:spcAft>
                          <a:spcPts val="1200"/>
                        </a:spcAft>
                      </a:pPr>
                      <a:r>
                        <a:rPr lang="en-AU" sz="1200" dirty="0">
                          <a:effectLst/>
                        </a:rPr>
                        <a:t>LOS was shorter in intervention group (1.9 days mean, range 1.19-2.3) compared to control group (2.43 mean, range 1.19-2.33).</a:t>
                      </a:r>
                      <a:endParaRPr lang="en-NZ" sz="1200" dirty="0">
                        <a:effectLst/>
                        <a:latin typeface="Arial"/>
                        <a:ea typeface="Times New Roman"/>
                      </a:endParaRPr>
                    </a:p>
                  </a:txBody>
                  <a:tcPr marL="40121" marR="40121" marT="0" marB="0"/>
                </a:tc>
                <a:extLst>
                  <a:ext uri="{0D108BD9-81ED-4DB2-BD59-A6C34878D82A}">
                    <a16:rowId xmlns:a16="http://schemas.microsoft.com/office/drawing/2014/main" val="10003"/>
                  </a:ext>
                </a:extLst>
              </a:tr>
              <a:tr h="451135">
                <a:tc>
                  <a:txBody>
                    <a:bodyPr/>
                    <a:lstStyle/>
                    <a:p>
                      <a:pPr algn="l">
                        <a:lnSpc>
                          <a:spcPct val="115000"/>
                        </a:lnSpc>
                        <a:spcAft>
                          <a:spcPts val="1200"/>
                        </a:spcAft>
                      </a:pPr>
                      <a:r>
                        <a:rPr lang="en-AU" sz="1200" dirty="0">
                          <a:effectLst/>
                        </a:rPr>
                        <a:t>30 day readmission after surgery</a:t>
                      </a:r>
                      <a:endParaRPr lang="en-NZ" sz="1200" dirty="0">
                        <a:effectLst/>
                        <a:latin typeface="Arial"/>
                        <a:ea typeface="Times New Roman"/>
                      </a:endParaRPr>
                    </a:p>
                  </a:txBody>
                  <a:tcPr marL="40121" marR="40121" marT="0" marB="0"/>
                </a:tc>
                <a:tc>
                  <a:txBody>
                    <a:bodyPr/>
                    <a:lstStyle/>
                    <a:p>
                      <a:pPr algn="l">
                        <a:lnSpc>
                          <a:spcPct val="115000"/>
                        </a:lnSpc>
                        <a:spcAft>
                          <a:spcPts val="1200"/>
                        </a:spcAft>
                      </a:pPr>
                      <a:r>
                        <a:rPr lang="en-AU" sz="1200" dirty="0">
                          <a:effectLst/>
                        </a:rPr>
                        <a:t>30 day readmission after surgery was double in the comparison group than the intervention (43% versus 22%).  This difference is not statistically significant OR=2.1 (95%CI 0.50-8.75) p=0.30</a:t>
                      </a:r>
                      <a:endParaRPr lang="en-NZ" sz="1200" dirty="0">
                        <a:effectLst/>
                        <a:latin typeface="Arial"/>
                        <a:ea typeface="Times New Roman"/>
                      </a:endParaRPr>
                    </a:p>
                  </a:txBody>
                  <a:tcPr marL="40121" marR="40121" marT="0" marB="0"/>
                </a:tc>
                <a:extLst>
                  <a:ext uri="{0D108BD9-81ED-4DB2-BD59-A6C34878D82A}">
                    <a16:rowId xmlns:a16="http://schemas.microsoft.com/office/drawing/2014/main" val="10004"/>
                  </a:ext>
                </a:extLst>
              </a:tr>
              <a:tr h="563918">
                <a:tc>
                  <a:txBody>
                    <a:bodyPr/>
                    <a:lstStyle/>
                    <a:p>
                      <a:pPr algn="l">
                        <a:lnSpc>
                          <a:spcPct val="115000"/>
                        </a:lnSpc>
                        <a:spcAft>
                          <a:spcPts val="1200"/>
                        </a:spcAft>
                      </a:pPr>
                      <a:r>
                        <a:rPr lang="en-AU" sz="1200">
                          <a:effectLst/>
                        </a:rPr>
                        <a:t>Readmission length of stay (LOS)</a:t>
                      </a:r>
                      <a:endParaRPr lang="en-NZ" sz="1200">
                        <a:effectLst/>
                        <a:latin typeface="Arial"/>
                        <a:ea typeface="Times New Roman"/>
                      </a:endParaRPr>
                    </a:p>
                  </a:txBody>
                  <a:tcPr marL="40121" marR="40121" marT="0" marB="0">
                    <a:solidFill>
                      <a:srgbClr val="92D050"/>
                    </a:solidFill>
                  </a:tcPr>
                </a:tc>
                <a:tc>
                  <a:txBody>
                    <a:bodyPr/>
                    <a:lstStyle/>
                    <a:p>
                      <a:pPr algn="l">
                        <a:lnSpc>
                          <a:spcPct val="115000"/>
                        </a:lnSpc>
                        <a:spcAft>
                          <a:spcPts val="1200"/>
                        </a:spcAft>
                      </a:pPr>
                      <a:r>
                        <a:rPr lang="en-AU" sz="1200" dirty="0">
                          <a:effectLst/>
                        </a:rPr>
                        <a:t>LOS for readmissions was less than half in the intervention group at 3.1 days on average for the intervention group (range 2.1-4.2) and 7.9 days on average in the comparison group (range 0.2-38.8). This result was statistically significant (p&lt;0.0001). </a:t>
                      </a:r>
                      <a:endParaRPr lang="en-NZ" sz="1200" dirty="0">
                        <a:effectLst/>
                        <a:latin typeface="Arial"/>
                        <a:ea typeface="Times New Roman"/>
                      </a:endParaRPr>
                    </a:p>
                  </a:txBody>
                  <a:tcPr marL="40121" marR="40121" marT="0" marB="0">
                    <a:solidFill>
                      <a:srgbClr val="92D050"/>
                    </a:solidFill>
                  </a:tcPr>
                </a:tc>
                <a:extLst>
                  <a:ext uri="{0D108BD9-81ED-4DB2-BD59-A6C34878D82A}">
                    <a16:rowId xmlns:a16="http://schemas.microsoft.com/office/drawing/2014/main" val="10005"/>
                  </a:ext>
                </a:extLst>
              </a:tr>
              <a:tr h="451135">
                <a:tc>
                  <a:txBody>
                    <a:bodyPr/>
                    <a:lstStyle/>
                    <a:p>
                      <a:pPr algn="l">
                        <a:lnSpc>
                          <a:spcPct val="115000"/>
                        </a:lnSpc>
                        <a:spcAft>
                          <a:spcPts val="1200"/>
                        </a:spcAft>
                      </a:pPr>
                      <a:r>
                        <a:rPr lang="en-AU" sz="1200" dirty="0">
                          <a:effectLst/>
                        </a:rPr>
                        <a:t>30 day readmission after last outpatient (OP) clinic </a:t>
                      </a:r>
                      <a:endParaRPr lang="en-NZ" sz="1200" dirty="0">
                        <a:effectLst/>
                        <a:latin typeface="Arial"/>
                        <a:ea typeface="Times New Roman"/>
                      </a:endParaRPr>
                    </a:p>
                  </a:txBody>
                  <a:tcPr marL="40121" marR="40121" marT="0" marB="0"/>
                </a:tc>
                <a:tc>
                  <a:txBody>
                    <a:bodyPr/>
                    <a:lstStyle/>
                    <a:p>
                      <a:pPr algn="l">
                        <a:lnSpc>
                          <a:spcPct val="115000"/>
                        </a:lnSpc>
                        <a:spcAft>
                          <a:spcPts val="1200"/>
                        </a:spcAft>
                      </a:pPr>
                      <a:r>
                        <a:rPr lang="en-AU" sz="1200" dirty="0">
                          <a:effectLst/>
                        </a:rPr>
                        <a:t>30 day readmission after last OP clinic was higher in the comparison group than the intervention (57% versus 44%, this difference is not statistically significant OR=1.24 (95%CI 0.39-3.97), p=0.71</a:t>
                      </a:r>
                      <a:endParaRPr lang="en-NZ" sz="1200" dirty="0">
                        <a:effectLst/>
                        <a:latin typeface="Arial"/>
                        <a:ea typeface="Times New Roman"/>
                      </a:endParaRPr>
                    </a:p>
                  </a:txBody>
                  <a:tcPr marL="40121" marR="40121" marT="0" marB="0"/>
                </a:tc>
                <a:extLst>
                  <a:ext uri="{0D108BD9-81ED-4DB2-BD59-A6C34878D82A}">
                    <a16:rowId xmlns:a16="http://schemas.microsoft.com/office/drawing/2014/main" val="10006"/>
                  </a:ext>
                </a:extLst>
              </a:tr>
              <a:tr h="563918">
                <a:tc>
                  <a:txBody>
                    <a:bodyPr/>
                    <a:lstStyle/>
                    <a:p>
                      <a:pPr algn="l">
                        <a:lnSpc>
                          <a:spcPct val="115000"/>
                        </a:lnSpc>
                        <a:spcAft>
                          <a:spcPts val="1200"/>
                        </a:spcAft>
                      </a:pPr>
                      <a:r>
                        <a:rPr lang="en-AU" sz="1200" dirty="0">
                          <a:effectLst/>
                        </a:rPr>
                        <a:t>LOS for readmissions following OP clinic</a:t>
                      </a:r>
                      <a:endParaRPr lang="en-NZ" sz="1200" dirty="0">
                        <a:effectLst/>
                        <a:latin typeface="Arial"/>
                        <a:ea typeface="Times New Roman"/>
                      </a:endParaRPr>
                    </a:p>
                  </a:txBody>
                  <a:tcPr marL="40121" marR="40121" marT="0" marB="0">
                    <a:solidFill>
                      <a:srgbClr val="92D050"/>
                    </a:solidFill>
                  </a:tcPr>
                </a:tc>
                <a:tc>
                  <a:txBody>
                    <a:bodyPr/>
                    <a:lstStyle/>
                    <a:p>
                      <a:pPr algn="l">
                        <a:lnSpc>
                          <a:spcPct val="115000"/>
                        </a:lnSpc>
                        <a:spcAft>
                          <a:spcPts val="1200"/>
                        </a:spcAft>
                      </a:pPr>
                      <a:r>
                        <a:rPr lang="en-AU" sz="1200" dirty="0">
                          <a:effectLst/>
                        </a:rPr>
                        <a:t>The LOS was halved in the intervention group (3.01 days on average, range 0.4-5.0) when compared to the comparison group (6.35 days on average, range 0.8-32.8). This result was statistically significant (p&lt;0.0001). </a:t>
                      </a:r>
                      <a:endParaRPr lang="en-NZ" sz="1200" dirty="0">
                        <a:effectLst/>
                        <a:latin typeface="Arial"/>
                        <a:ea typeface="Times New Roman"/>
                      </a:endParaRPr>
                    </a:p>
                  </a:txBody>
                  <a:tcPr marL="40121" marR="40121" marT="0" marB="0">
                    <a:solidFill>
                      <a:srgbClr val="92D050"/>
                    </a:solidFill>
                  </a:tcPr>
                </a:tc>
                <a:extLst>
                  <a:ext uri="{0D108BD9-81ED-4DB2-BD59-A6C34878D82A}">
                    <a16:rowId xmlns:a16="http://schemas.microsoft.com/office/drawing/2014/main" val="10007"/>
                  </a:ext>
                </a:extLst>
              </a:tr>
              <a:tr h="451135">
                <a:tc>
                  <a:txBody>
                    <a:bodyPr/>
                    <a:lstStyle/>
                    <a:p>
                      <a:pPr algn="l">
                        <a:lnSpc>
                          <a:spcPct val="115000"/>
                        </a:lnSpc>
                        <a:spcAft>
                          <a:spcPts val="1200"/>
                        </a:spcAft>
                      </a:pPr>
                      <a:r>
                        <a:rPr lang="en-AU" sz="1200">
                          <a:effectLst/>
                        </a:rPr>
                        <a:t>Mental Health Service admissions</a:t>
                      </a:r>
                      <a:endParaRPr lang="en-NZ" sz="1200">
                        <a:effectLst/>
                        <a:latin typeface="Arial"/>
                        <a:ea typeface="Times New Roman"/>
                      </a:endParaRPr>
                    </a:p>
                  </a:txBody>
                  <a:tcPr marL="40121" marR="40121" marT="0" marB="0"/>
                </a:tc>
                <a:tc>
                  <a:txBody>
                    <a:bodyPr/>
                    <a:lstStyle/>
                    <a:p>
                      <a:pPr algn="l">
                        <a:lnSpc>
                          <a:spcPct val="115000"/>
                        </a:lnSpc>
                        <a:spcAft>
                          <a:spcPts val="1200"/>
                        </a:spcAft>
                      </a:pPr>
                      <a:r>
                        <a:rPr lang="en-AU" sz="1200">
                          <a:effectLst/>
                        </a:rPr>
                        <a:t>No patients (including comparison and intervention groups) were admitted to Mental Health services within a year after surgery. Note that it has not been a year since surgery for all patients. </a:t>
                      </a:r>
                      <a:endParaRPr lang="en-NZ" sz="1200">
                        <a:effectLst/>
                        <a:latin typeface="Arial"/>
                        <a:ea typeface="Times New Roman"/>
                      </a:endParaRPr>
                    </a:p>
                  </a:txBody>
                  <a:tcPr marL="40121" marR="40121" marT="0" marB="0"/>
                </a:tc>
                <a:extLst>
                  <a:ext uri="{0D108BD9-81ED-4DB2-BD59-A6C34878D82A}">
                    <a16:rowId xmlns:a16="http://schemas.microsoft.com/office/drawing/2014/main" val="10008"/>
                  </a:ext>
                </a:extLst>
              </a:tr>
              <a:tr h="451135">
                <a:tc>
                  <a:txBody>
                    <a:bodyPr/>
                    <a:lstStyle/>
                    <a:p>
                      <a:pPr algn="l">
                        <a:lnSpc>
                          <a:spcPct val="115000"/>
                        </a:lnSpc>
                        <a:spcAft>
                          <a:spcPts val="1200"/>
                        </a:spcAft>
                      </a:pPr>
                      <a:r>
                        <a:rPr lang="en-AU" sz="1200">
                          <a:effectLst/>
                        </a:rPr>
                        <a:t>Did Not Attend rate (DNA)</a:t>
                      </a:r>
                      <a:endParaRPr lang="en-NZ" sz="1200">
                        <a:effectLst/>
                        <a:latin typeface="Arial"/>
                        <a:ea typeface="Times New Roman"/>
                      </a:endParaRPr>
                    </a:p>
                  </a:txBody>
                  <a:tcPr marL="40121" marR="40121" marT="0" marB="0"/>
                </a:tc>
                <a:tc>
                  <a:txBody>
                    <a:bodyPr/>
                    <a:lstStyle/>
                    <a:p>
                      <a:pPr algn="l">
                        <a:lnSpc>
                          <a:spcPct val="115000"/>
                        </a:lnSpc>
                        <a:spcAft>
                          <a:spcPts val="1200"/>
                        </a:spcAft>
                      </a:pPr>
                      <a:r>
                        <a:rPr lang="en-AU" sz="1200">
                          <a:effectLst/>
                        </a:rPr>
                        <a:t>Patient DNA rate was lower in the intervention group (0.67 appointments per patient on average) when compared with the control group (0.86 appointments per patient on average).</a:t>
                      </a:r>
                      <a:endParaRPr lang="en-NZ" sz="1200">
                        <a:effectLst/>
                        <a:latin typeface="Arial"/>
                        <a:ea typeface="Times New Roman"/>
                      </a:endParaRPr>
                    </a:p>
                  </a:txBody>
                  <a:tcPr marL="40121" marR="40121" marT="0" marB="0"/>
                </a:tc>
                <a:extLst>
                  <a:ext uri="{0D108BD9-81ED-4DB2-BD59-A6C34878D82A}">
                    <a16:rowId xmlns:a16="http://schemas.microsoft.com/office/drawing/2014/main" val="10009"/>
                  </a:ext>
                </a:extLst>
              </a:tr>
              <a:tr h="225567">
                <a:tc>
                  <a:txBody>
                    <a:bodyPr/>
                    <a:lstStyle/>
                    <a:p>
                      <a:pPr algn="l">
                        <a:lnSpc>
                          <a:spcPct val="115000"/>
                        </a:lnSpc>
                        <a:spcAft>
                          <a:spcPts val="1200"/>
                        </a:spcAft>
                      </a:pPr>
                      <a:r>
                        <a:rPr lang="en-AU" sz="1200" dirty="0">
                          <a:effectLst/>
                        </a:rPr>
                        <a:t>Mortality</a:t>
                      </a:r>
                      <a:endParaRPr lang="en-NZ" sz="1200" dirty="0">
                        <a:effectLst/>
                        <a:latin typeface="Arial"/>
                        <a:ea typeface="Times New Roman"/>
                      </a:endParaRPr>
                    </a:p>
                  </a:txBody>
                  <a:tcPr marL="40121" marR="40121" marT="0" marB="0"/>
                </a:tc>
                <a:tc>
                  <a:txBody>
                    <a:bodyPr/>
                    <a:lstStyle/>
                    <a:p>
                      <a:pPr algn="l">
                        <a:lnSpc>
                          <a:spcPct val="115000"/>
                        </a:lnSpc>
                        <a:spcAft>
                          <a:spcPts val="1200"/>
                        </a:spcAft>
                      </a:pPr>
                      <a:r>
                        <a:rPr lang="en-AU" sz="1200" dirty="0">
                          <a:effectLst/>
                        </a:rPr>
                        <a:t>There were no patient deaths in the study group. </a:t>
                      </a:r>
                      <a:r>
                        <a:rPr lang="en-AU" sz="1200" dirty="0">
                          <a:effectLst/>
                          <a:highlight>
                            <a:srgbClr val="FFFF00"/>
                          </a:highlight>
                        </a:rPr>
                        <a:t> </a:t>
                      </a:r>
                      <a:endParaRPr lang="en-NZ" sz="1200" dirty="0">
                        <a:effectLst/>
                        <a:latin typeface="Arial"/>
                        <a:ea typeface="Times New Roman"/>
                      </a:endParaRPr>
                    </a:p>
                  </a:txBody>
                  <a:tcPr marL="40121" marR="40121"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03799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274638"/>
            <a:ext cx="8229600" cy="778098"/>
          </a:xfrm>
        </p:spPr>
        <p:txBody>
          <a:bodyPr/>
          <a:lstStyle/>
          <a:p>
            <a:r>
              <a:rPr lang="en-NZ" dirty="0"/>
              <a:t>Waitemata DHB: clinical indicators</a:t>
            </a:r>
          </a:p>
        </p:txBody>
      </p:sp>
      <p:graphicFrame>
        <p:nvGraphicFramePr>
          <p:cNvPr id="2" name="Table 1"/>
          <p:cNvGraphicFramePr>
            <a:graphicFrameLocks noGrp="1"/>
          </p:cNvGraphicFramePr>
          <p:nvPr>
            <p:extLst>
              <p:ext uri="{D42A27DB-BD31-4B8C-83A1-F6EECF244321}">
                <p14:modId xmlns:p14="http://schemas.microsoft.com/office/powerpoint/2010/main" val="1939845142"/>
              </p:ext>
            </p:extLst>
          </p:nvPr>
        </p:nvGraphicFramePr>
        <p:xfrm>
          <a:off x="251520" y="1556792"/>
          <a:ext cx="8568954" cy="5050259"/>
        </p:xfrm>
        <a:graphic>
          <a:graphicData uri="http://schemas.openxmlformats.org/drawingml/2006/table">
            <a:tbl>
              <a:tblPr firstRow="1" firstCol="1" bandRow="1">
                <a:tableStyleId>{FABFCF23-3B69-468F-B69F-88F6DE6A72F2}</a:tableStyleId>
              </a:tblPr>
              <a:tblGrid>
                <a:gridCol w="2376266">
                  <a:extLst>
                    <a:ext uri="{9D8B030D-6E8A-4147-A177-3AD203B41FA5}">
                      <a16:colId xmlns:a16="http://schemas.microsoft.com/office/drawing/2014/main" val="20000"/>
                    </a:ext>
                  </a:extLst>
                </a:gridCol>
                <a:gridCol w="6192688">
                  <a:extLst>
                    <a:ext uri="{9D8B030D-6E8A-4147-A177-3AD203B41FA5}">
                      <a16:colId xmlns:a16="http://schemas.microsoft.com/office/drawing/2014/main" val="20001"/>
                    </a:ext>
                  </a:extLst>
                </a:gridCol>
              </a:tblGrid>
              <a:tr h="33148">
                <a:tc>
                  <a:txBody>
                    <a:bodyPr/>
                    <a:lstStyle/>
                    <a:p>
                      <a:pPr algn="just">
                        <a:lnSpc>
                          <a:spcPct val="115000"/>
                        </a:lnSpc>
                        <a:spcAft>
                          <a:spcPts val="1200"/>
                        </a:spcAft>
                      </a:pPr>
                      <a:r>
                        <a:rPr lang="en-NZ" sz="1200" dirty="0">
                          <a:effectLst/>
                        </a:rPr>
                        <a:t>Indicator</a:t>
                      </a:r>
                      <a:endParaRPr lang="en-NZ" sz="1200" dirty="0">
                        <a:solidFill>
                          <a:schemeClr val="tx1"/>
                        </a:solidFill>
                        <a:effectLst/>
                        <a:latin typeface="Arial"/>
                        <a:ea typeface="Times New Roman"/>
                      </a:endParaRPr>
                    </a:p>
                  </a:txBody>
                  <a:tcPr marL="40121" marR="40121" marT="0" marB="0"/>
                </a:tc>
                <a:tc>
                  <a:txBody>
                    <a:bodyPr/>
                    <a:lstStyle/>
                    <a:p>
                      <a:pPr algn="just">
                        <a:lnSpc>
                          <a:spcPct val="115000"/>
                        </a:lnSpc>
                        <a:spcAft>
                          <a:spcPts val="1200"/>
                        </a:spcAft>
                      </a:pPr>
                      <a:r>
                        <a:rPr lang="en-AU" sz="1200" dirty="0">
                          <a:effectLst/>
                        </a:rPr>
                        <a:t>Result</a:t>
                      </a:r>
                      <a:endParaRPr lang="en-NZ" sz="1200" dirty="0">
                        <a:effectLst/>
                        <a:latin typeface="Arial"/>
                        <a:ea typeface="Times New Roman"/>
                      </a:endParaRPr>
                    </a:p>
                  </a:txBody>
                  <a:tcPr marL="40121" marR="40121" marT="0" marB="0"/>
                </a:tc>
                <a:extLst>
                  <a:ext uri="{0D108BD9-81ED-4DB2-BD59-A6C34878D82A}">
                    <a16:rowId xmlns:a16="http://schemas.microsoft.com/office/drawing/2014/main" val="10000"/>
                  </a:ext>
                </a:extLst>
              </a:tr>
              <a:tr h="581776">
                <a:tc>
                  <a:txBody>
                    <a:bodyPr/>
                    <a:lstStyle/>
                    <a:p>
                      <a:pPr algn="l">
                        <a:lnSpc>
                          <a:spcPct val="115000"/>
                        </a:lnSpc>
                        <a:spcAft>
                          <a:spcPts val="1200"/>
                        </a:spcAft>
                      </a:pPr>
                      <a:r>
                        <a:rPr lang="en-AU" sz="1200" dirty="0">
                          <a:effectLst/>
                        </a:rPr>
                        <a:t>Achieving bariatric surgery  </a:t>
                      </a:r>
                      <a:r>
                        <a:rPr lang="en-AU" sz="1200" b="0" dirty="0">
                          <a:effectLst/>
                        </a:rPr>
                        <a:t>between June 2016 to July 5</a:t>
                      </a:r>
                      <a:r>
                        <a:rPr lang="en-AU" sz="1200" b="0" baseline="30000" dirty="0">
                          <a:effectLst/>
                        </a:rPr>
                        <a:t>th</a:t>
                      </a:r>
                      <a:r>
                        <a:rPr lang="en-AU" sz="1200" b="0" dirty="0">
                          <a:effectLst/>
                        </a:rPr>
                        <a:t> 2017</a:t>
                      </a:r>
                      <a:endParaRPr lang="en-NZ" sz="1200" b="0" dirty="0">
                        <a:effectLst/>
                        <a:latin typeface="Arial"/>
                        <a:ea typeface="Times New Roman"/>
                      </a:endParaRPr>
                    </a:p>
                  </a:txBody>
                  <a:tcPr marL="40121" marR="40121" marT="0" marB="0"/>
                </a:tc>
                <a:tc>
                  <a:txBody>
                    <a:bodyPr/>
                    <a:lstStyle/>
                    <a:p>
                      <a:pPr algn="l">
                        <a:lnSpc>
                          <a:spcPct val="115000"/>
                        </a:lnSpc>
                        <a:spcAft>
                          <a:spcPts val="1200"/>
                        </a:spcAft>
                      </a:pPr>
                      <a:r>
                        <a:rPr lang="en-AU" sz="1200" dirty="0">
                          <a:effectLst/>
                        </a:rPr>
                        <a:t>28% of the intervention and 71% of the comparison group achieved surgery OR=2.44 (95%CI 0.56-10.64) (this difference is not statistically significant p=0.23) </a:t>
                      </a:r>
                      <a:endParaRPr lang="en-NZ" sz="1200" dirty="0">
                        <a:effectLst/>
                        <a:latin typeface="Arial"/>
                        <a:ea typeface="Times New Roman"/>
                      </a:endParaRPr>
                    </a:p>
                  </a:txBody>
                  <a:tcPr marL="35551" marR="35551" marT="0" marB="0"/>
                </a:tc>
                <a:extLst>
                  <a:ext uri="{0D108BD9-81ED-4DB2-BD59-A6C34878D82A}">
                    <a16:rowId xmlns:a16="http://schemas.microsoft.com/office/drawing/2014/main" val="10001"/>
                  </a:ext>
                </a:extLst>
              </a:tr>
              <a:tr h="576064">
                <a:tc>
                  <a:txBody>
                    <a:bodyPr/>
                    <a:lstStyle/>
                    <a:p>
                      <a:pPr algn="l">
                        <a:lnSpc>
                          <a:spcPct val="115000"/>
                        </a:lnSpc>
                        <a:spcAft>
                          <a:spcPts val="1200"/>
                        </a:spcAft>
                      </a:pPr>
                      <a:r>
                        <a:rPr lang="en-AU" sz="1200" dirty="0">
                          <a:effectLst/>
                        </a:rPr>
                        <a:t>Time to theatre </a:t>
                      </a:r>
                      <a:r>
                        <a:rPr lang="en-AU" sz="1200" b="0" dirty="0">
                          <a:effectLst/>
                        </a:rPr>
                        <a:t>from first contact date to the operated</a:t>
                      </a:r>
                      <a:r>
                        <a:rPr lang="en-AU" sz="1200" b="0" baseline="0" dirty="0">
                          <a:effectLst/>
                        </a:rPr>
                        <a:t> date, in days</a:t>
                      </a:r>
                      <a:endParaRPr lang="en-NZ" sz="1200" b="0" dirty="0">
                        <a:effectLst/>
                        <a:latin typeface="Arial"/>
                        <a:ea typeface="Times New Roman"/>
                      </a:endParaRPr>
                    </a:p>
                  </a:txBody>
                  <a:tcPr marL="40121" marR="40121" marT="0" marB="0"/>
                </a:tc>
                <a:tc>
                  <a:txBody>
                    <a:bodyPr/>
                    <a:lstStyle/>
                    <a:p>
                      <a:pPr algn="l">
                        <a:lnSpc>
                          <a:spcPct val="115000"/>
                        </a:lnSpc>
                        <a:spcAft>
                          <a:spcPts val="1200"/>
                        </a:spcAft>
                      </a:pPr>
                      <a:r>
                        <a:rPr lang="en-AU" sz="1200" dirty="0">
                          <a:effectLst/>
                        </a:rPr>
                        <a:t>Average time to theatre was 353 days intervention group who received surgery (N=4, range 177-457) and 278 days in the comparison group (N=10, range 128-421).</a:t>
                      </a:r>
                      <a:endParaRPr lang="en-NZ" sz="1200" dirty="0">
                        <a:effectLst/>
                        <a:latin typeface="Arial"/>
                        <a:ea typeface="Times New Roman"/>
                      </a:endParaRPr>
                    </a:p>
                  </a:txBody>
                  <a:tcPr marL="35551" marR="35551" marT="0" marB="0"/>
                </a:tc>
                <a:extLst>
                  <a:ext uri="{0D108BD9-81ED-4DB2-BD59-A6C34878D82A}">
                    <a16:rowId xmlns:a16="http://schemas.microsoft.com/office/drawing/2014/main" val="10002"/>
                  </a:ext>
                </a:extLst>
              </a:tr>
              <a:tr h="566736">
                <a:tc>
                  <a:txBody>
                    <a:bodyPr/>
                    <a:lstStyle/>
                    <a:p>
                      <a:pPr algn="l">
                        <a:lnSpc>
                          <a:spcPct val="115000"/>
                        </a:lnSpc>
                        <a:spcAft>
                          <a:spcPts val="1200"/>
                        </a:spcAft>
                      </a:pPr>
                      <a:r>
                        <a:rPr lang="en-AU" sz="1200" dirty="0">
                          <a:effectLst/>
                        </a:rPr>
                        <a:t>Length of stay (LOS) after surgery</a:t>
                      </a:r>
                      <a:endParaRPr lang="en-NZ" sz="1200" dirty="0">
                        <a:effectLst/>
                        <a:latin typeface="Arial"/>
                        <a:ea typeface="Times New Roman"/>
                      </a:endParaRPr>
                    </a:p>
                  </a:txBody>
                  <a:tcPr marL="40121" marR="40121" marT="0" marB="0"/>
                </a:tc>
                <a:tc>
                  <a:txBody>
                    <a:bodyPr/>
                    <a:lstStyle/>
                    <a:p>
                      <a:pPr algn="l">
                        <a:lnSpc>
                          <a:spcPct val="115000"/>
                        </a:lnSpc>
                        <a:spcAft>
                          <a:spcPts val="1200"/>
                        </a:spcAft>
                      </a:pPr>
                      <a:r>
                        <a:rPr lang="en-AU" sz="1200" dirty="0">
                          <a:effectLst/>
                        </a:rPr>
                        <a:t>Average LOS was shorter in the intervention group (2.75 days mean, range 2-5) and 3.1 days in the comparison group (range 2-5).</a:t>
                      </a:r>
                      <a:endParaRPr lang="en-NZ" sz="1200" dirty="0">
                        <a:effectLst/>
                      </a:endParaRPr>
                    </a:p>
                  </a:txBody>
                  <a:tcPr marL="35551" marR="35551" marT="0" marB="0"/>
                </a:tc>
                <a:extLst>
                  <a:ext uri="{0D108BD9-81ED-4DB2-BD59-A6C34878D82A}">
                    <a16:rowId xmlns:a16="http://schemas.microsoft.com/office/drawing/2014/main" val="10003"/>
                  </a:ext>
                </a:extLst>
              </a:tr>
              <a:tr h="453389">
                <a:tc>
                  <a:txBody>
                    <a:bodyPr/>
                    <a:lstStyle/>
                    <a:p>
                      <a:pPr algn="l">
                        <a:lnSpc>
                          <a:spcPct val="115000"/>
                        </a:lnSpc>
                        <a:spcAft>
                          <a:spcPts val="1200"/>
                        </a:spcAft>
                      </a:pPr>
                      <a:r>
                        <a:rPr lang="en-AU" sz="1200" dirty="0">
                          <a:effectLst/>
                        </a:rPr>
                        <a:t>30 day readmission after surgery</a:t>
                      </a:r>
                      <a:endParaRPr lang="en-NZ" sz="1200" dirty="0">
                        <a:effectLst/>
                        <a:latin typeface="Arial"/>
                        <a:ea typeface="Times New Roman"/>
                      </a:endParaRPr>
                    </a:p>
                  </a:txBody>
                  <a:tcPr marL="40121" marR="40121" marT="0" marB="0"/>
                </a:tc>
                <a:tc>
                  <a:txBody>
                    <a:bodyPr/>
                    <a:lstStyle/>
                    <a:p>
                      <a:pPr algn="l">
                        <a:lnSpc>
                          <a:spcPct val="115000"/>
                        </a:lnSpc>
                        <a:spcAft>
                          <a:spcPts val="1200"/>
                        </a:spcAft>
                      </a:pPr>
                      <a:r>
                        <a:rPr lang="en-AU" sz="1200" dirty="0">
                          <a:effectLst/>
                        </a:rPr>
                        <a:t>There were no readmissions within thirty days of surgery in the intervention group and only one (5.5%) in the comparison group. </a:t>
                      </a:r>
                      <a:endParaRPr lang="en-NZ" sz="1200" dirty="0">
                        <a:effectLst/>
                        <a:latin typeface="Arial"/>
                        <a:ea typeface="Times New Roman"/>
                      </a:endParaRPr>
                    </a:p>
                  </a:txBody>
                  <a:tcPr marL="35551" marR="35551" marT="0" marB="0"/>
                </a:tc>
                <a:extLst>
                  <a:ext uri="{0D108BD9-81ED-4DB2-BD59-A6C34878D82A}">
                    <a16:rowId xmlns:a16="http://schemas.microsoft.com/office/drawing/2014/main" val="10004"/>
                  </a:ext>
                </a:extLst>
              </a:tr>
              <a:tr h="367300">
                <a:tc>
                  <a:txBody>
                    <a:bodyPr/>
                    <a:lstStyle/>
                    <a:p>
                      <a:pPr algn="l">
                        <a:lnSpc>
                          <a:spcPct val="115000"/>
                        </a:lnSpc>
                        <a:spcAft>
                          <a:spcPts val="1200"/>
                        </a:spcAft>
                      </a:pPr>
                      <a:r>
                        <a:rPr lang="en-AU" sz="1200" dirty="0">
                          <a:effectLst/>
                        </a:rPr>
                        <a:t>Readmission length of stay (LOS)</a:t>
                      </a:r>
                      <a:endParaRPr lang="en-NZ" sz="1200" dirty="0">
                        <a:effectLst/>
                        <a:latin typeface="Arial"/>
                        <a:ea typeface="Times New Roman"/>
                      </a:endParaRPr>
                    </a:p>
                  </a:txBody>
                  <a:tcPr marL="40121" marR="40121" marT="0" marB="0"/>
                </a:tc>
                <a:tc>
                  <a:txBody>
                    <a:bodyPr/>
                    <a:lstStyle/>
                    <a:p>
                      <a:pPr algn="l">
                        <a:lnSpc>
                          <a:spcPct val="115000"/>
                        </a:lnSpc>
                        <a:spcAft>
                          <a:spcPts val="1200"/>
                        </a:spcAft>
                      </a:pPr>
                      <a:r>
                        <a:rPr lang="en-NZ" sz="1200" dirty="0">
                          <a:effectLst/>
                        </a:rPr>
                        <a:t>NA</a:t>
                      </a:r>
                    </a:p>
                  </a:txBody>
                  <a:tcPr marL="35551" marR="35551" marT="0" marB="0"/>
                </a:tc>
                <a:extLst>
                  <a:ext uri="{0D108BD9-81ED-4DB2-BD59-A6C34878D82A}">
                    <a16:rowId xmlns:a16="http://schemas.microsoft.com/office/drawing/2014/main" val="10005"/>
                  </a:ext>
                </a:extLst>
              </a:tr>
              <a:tr h="340041">
                <a:tc>
                  <a:txBody>
                    <a:bodyPr/>
                    <a:lstStyle/>
                    <a:p>
                      <a:pPr algn="l">
                        <a:lnSpc>
                          <a:spcPct val="115000"/>
                        </a:lnSpc>
                        <a:spcAft>
                          <a:spcPts val="1200"/>
                        </a:spcAft>
                      </a:pPr>
                      <a:r>
                        <a:rPr lang="en-AU" sz="1200" dirty="0">
                          <a:effectLst/>
                        </a:rPr>
                        <a:t>30 day readmission after last outpatient (OP) clinic </a:t>
                      </a:r>
                      <a:endParaRPr lang="en-NZ" sz="1200" dirty="0">
                        <a:effectLst/>
                        <a:latin typeface="Arial"/>
                        <a:ea typeface="Times New Roman"/>
                      </a:endParaRPr>
                    </a:p>
                  </a:txBody>
                  <a:tcPr marL="40121" marR="40121" marT="0" marB="0"/>
                </a:tc>
                <a:tc>
                  <a:txBody>
                    <a:bodyPr/>
                    <a:lstStyle/>
                    <a:p>
                      <a:pPr algn="l">
                        <a:lnSpc>
                          <a:spcPct val="115000"/>
                        </a:lnSpc>
                        <a:spcAft>
                          <a:spcPts val="1200"/>
                        </a:spcAft>
                      </a:pPr>
                      <a:r>
                        <a:rPr lang="en-AU" sz="1200" dirty="0">
                          <a:effectLst/>
                        </a:rPr>
                        <a:t>There were no readmissions for Waitemata patients. </a:t>
                      </a:r>
                      <a:endParaRPr lang="en-NZ" sz="1200" dirty="0">
                        <a:effectLst/>
                        <a:latin typeface="Arial"/>
                        <a:ea typeface="Times New Roman"/>
                      </a:endParaRPr>
                    </a:p>
                  </a:txBody>
                  <a:tcPr marL="35551" marR="35551" marT="0" marB="0"/>
                </a:tc>
                <a:extLst>
                  <a:ext uri="{0D108BD9-81ED-4DB2-BD59-A6C34878D82A}">
                    <a16:rowId xmlns:a16="http://schemas.microsoft.com/office/drawing/2014/main" val="10006"/>
                  </a:ext>
                </a:extLst>
              </a:tr>
              <a:tr h="530644">
                <a:tc>
                  <a:txBody>
                    <a:bodyPr/>
                    <a:lstStyle/>
                    <a:p>
                      <a:pPr algn="l">
                        <a:lnSpc>
                          <a:spcPct val="115000"/>
                        </a:lnSpc>
                        <a:spcAft>
                          <a:spcPts val="1200"/>
                        </a:spcAft>
                      </a:pPr>
                      <a:r>
                        <a:rPr lang="en-AU" sz="1200" dirty="0">
                          <a:effectLst/>
                        </a:rPr>
                        <a:t>LOS for readmissions following OP clinic</a:t>
                      </a:r>
                      <a:endParaRPr lang="en-NZ" sz="1200" dirty="0">
                        <a:effectLst/>
                        <a:latin typeface="Arial"/>
                        <a:ea typeface="Times New Roman"/>
                      </a:endParaRPr>
                    </a:p>
                  </a:txBody>
                  <a:tcPr marL="40121" marR="40121" marT="0" marB="0"/>
                </a:tc>
                <a:tc>
                  <a:txBody>
                    <a:bodyPr/>
                    <a:lstStyle/>
                    <a:p>
                      <a:pPr algn="l">
                        <a:lnSpc>
                          <a:spcPct val="115000"/>
                        </a:lnSpc>
                        <a:spcAft>
                          <a:spcPts val="1200"/>
                        </a:spcAft>
                      </a:pPr>
                      <a:r>
                        <a:rPr lang="en-AU" sz="1200" dirty="0">
                          <a:effectLst/>
                        </a:rPr>
                        <a:t>There were no readmissions following the last OP clinic at Waitemata.</a:t>
                      </a:r>
                      <a:endParaRPr lang="en-NZ" sz="1200" dirty="0">
                        <a:effectLst/>
                      </a:endParaRPr>
                    </a:p>
                  </a:txBody>
                  <a:tcPr marL="35551" marR="35551" marT="0" marB="0"/>
                </a:tc>
                <a:extLst>
                  <a:ext uri="{0D108BD9-81ED-4DB2-BD59-A6C34878D82A}">
                    <a16:rowId xmlns:a16="http://schemas.microsoft.com/office/drawing/2014/main" val="10007"/>
                  </a:ext>
                </a:extLst>
              </a:tr>
              <a:tr h="566736">
                <a:tc>
                  <a:txBody>
                    <a:bodyPr/>
                    <a:lstStyle/>
                    <a:p>
                      <a:pPr algn="l">
                        <a:lnSpc>
                          <a:spcPct val="115000"/>
                        </a:lnSpc>
                        <a:spcAft>
                          <a:spcPts val="1200"/>
                        </a:spcAft>
                      </a:pPr>
                      <a:r>
                        <a:rPr lang="en-AU" sz="1200">
                          <a:effectLst/>
                        </a:rPr>
                        <a:t>Mental Health Service admissions</a:t>
                      </a:r>
                      <a:endParaRPr lang="en-NZ" sz="1200">
                        <a:effectLst/>
                        <a:latin typeface="Arial"/>
                        <a:ea typeface="Times New Roman"/>
                      </a:endParaRPr>
                    </a:p>
                  </a:txBody>
                  <a:tcPr marL="40121" marR="40121" marT="0" marB="0"/>
                </a:tc>
                <a:tc>
                  <a:txBody>
                    <a:bodyPr/>
                    <a:lstStyle/>
                    <a:p>
                      <a:pPr algn="l">
                        <a:lnSpc>
                          <a:spcPct val="115000"/>
                        </a:lnSpc>
                        <a:spcAft>
                          <a:spcPts val="1200"/>
                        </a:spcAft>
                      </a:pPr>
                      <a:r>
                        <a:rPr lang="en-AU" sz="1200">
                          <a:effectLst/>
                        </a:rPr>
                        <a:t>No patients (including comparison and intervention groups) were admitted to Mental Health services within a year after surgery. Note that it has not been a year since surgery for all patients. </a:t>
                      </a:r>
                      <a:endParaRPr lang="en-NZ" sz="1200">
                        <a:effectLst/>
                        <a:latin typeface="Arial"/>
                        <a:ea typeface="Times New Roman"/>
                      </a:endParaRPr>
                    </a:p>
                  </a:txBody>
                  <a:tcPr marL="35551" marR="35551" marT="0" marB="0"/>
                </a:tc>
                <a:extLst>
                  <a:ext uri="{0D108BD9-81ED-4DB2-BD59-A6C34878D82A}">
                    <a16:rowId xmlns:a16="http://schemas.microsoft.com/office/drawing/2014/main" val="10008"/>
                  </a:ext>
                </a:extLst>
              </a:tr>
              <a:tr h="538148">
                <a:tc>
                  <a:txBody>
                    <a:bodyPr/>
                    <a:lstStyle/>
                    <a:p>
                      <a:pPr algn="l">
                        <a:lnSpc>
                          <a:spcPct val="115000"/>
                        </a:lnSpc>
                        <a:spcAft>
                          <a:spcPts val="1200"/>
                        </a:spcAft>
                      </a:pPr>
                      <a:r>
                        <a:rPr lang="en-AU" sz="1200" dirty="0">
                          <a:effectLst/>
                        </a:rPr>
                        <a:t>Did Not Attend rate (DNA)</a:t>
                      </a:r>
                      <a:endParaRPr lang="en-NZ" sz="1200" dirty="0">
                        <a:effectLst/>
                        <a:latin typeface="Arial"/>
                        <a:ea typeface="Times New Roman"/>
                      </a:endParaRPr>
                    </a:p>
                  </a:txBody>
                  <a:tcPr marL="40121" marR="40121" marT="0" marB="0"/>
                </a:tc>
                <a:tc>
                  <a:txBody>
                    <a:bodyPr/>
                    <a:lstStyle/>
                    <a:p>
                      <a:pPr algn="l">
                        <a:lnSpc>
                          <a:spcPct val="115000"/>
                        </a:lnSpc>
                        <a:spcAft>
                          <a:spcPts val="1200"/>
                        </a:spcAft>
                      </a:pPr>
                      <a:r>
                        <a:rPr lang="en-AU" sz="1200" dirty="0">
                          <a:effectLst/>
                        </a:rPr>
                        <a:t>Patient DNA was lower in the comparison group (0.3 appointments per patient on average) than in the intervention group (0.43 appointments on average).</a:t>
                      </a:r>
                      <a:endParaRPr lang="en-NZ" sz="1200" dirty="0">
                        <a:effectLst/>
                      </a:endParaRPr>
                    </a:p>
                  </a:txBody>
                  <a:tcPr marL="35551" marR="35551" marT="0" marB="0"/>
                </a:tc>
                <a:extLst>
                  <a:ext uri="{0D108BD9-81ED-4DB2-BD59-A6C34878D82A}">
                    <a16:rowId xmlns:a16="http://schemas.microsoft.com/office/drawing/2014/main" val="10009"/>
                  </a:ext>
                </a:extLst>
              </a:tr>
              <a:tr h="238530">
                <a:tc>
                  <a:txBody>
                    <a:bodyPr/>
                    <a:lstStyle/>
                    <a:p>
                      <a:pPr algn="l">
                        <a:lnSpc>
                          <a:spcPct val="115000"/>
                        </a:lnSpc>
                        <a:spcAft>
                          <a:spcPts val="1200"/>
                        </a:spcAft>
                      </a:pPr>
                      <a:r>
                        <a:rPr lang="en-AU" sz="1200" dirty="0">
                          <a:effectLst/>
                        </a:rPr>
                        <a:t>Mortality</a:t>
                      </a:r>
                      <a:endParaRPr lang="en-NZ" sz="1200" dirty="0">
                        <a:effectLst/>
                        <a:latin typeface="Arial"/>
                        <a:ea typeface="Times New Roman"/>
                      </a:endParaRPr>
                    </a:p>
                  </a:txBody>
                  <a:tcPr marL="40121" marR="40121" marT="0" marB="0"/>
                </a:tc>
                <a:tc>
                  <a:txBody>
                    <a:bodyPr/>
                    <a:lstStyle/>
                    <a:p>
                      <a:pPr algn="l">
                        <a:lnSpc>
                          <a:spcPct val="115000"/>
                        </a:lnSpc>
                        <a:spcAft>
                          <a:spcPts val="1200"/>
                        </a:spcAft>
                      </a:pPr>
                      <a:r>
                        <a:rPr lang="en-AU" sz="1200" kern="1200" dirty="0">
                          <a:solidFill>
                            <a:schemeClr val="dk1"/>
                          </a:solidFill>
                          <a:effectLst/>
                          <a:latin typeface="+mn-lt"/>
                          <a:ea typeface="+mn-ea"/>
                          <a:cs typeface="+mn-cs"/>
                        </a:rPr>
                        <a:t>There were no patient deaths in the study group.  </a:t>
                      </a:r>
                      <a:endParaRPr lang="en-NZ" sz="1200" kern="1200" dirty="0">
                        <a:solidFill>
                          <a:schemeClr val="dk1"/>
                        </a:solidFill>
                        <a:effectLst/>
                        <a:latin typeface="+mn-lt"/>
                        <a:ea typeface="+mn-ea"/>
                        <a:cs typeface="+mn-cs"/>
                      </a:endParaRPr>
                    </a:p>
                  </a:txBody>
                  <a:tcPr marL="35551" marR="35551"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0091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Whānau indicators</a:t>
            </a:r>
          </a:p>
        </p:txBody>
      </p:sp>
      <p:sp>
        <p:nvSpPr>
          <p:cNvPr id="3" name="Content Placeholder 2"/>
          <p:cNvSpPr>
            <a:spLocks noGrp="1"/>
          </p:cNvSpPr>
          <p:nvPr>
            <p:ph idx="1"/>
          </p:nvPr>
        </p:nvSpPr>
        <p:spPr/>
        <p:txBody>
          <a:bodyPr/>
          <a:lstStyle/>
          <a:p>
            <a:pPr marL="0" indent="0">
              <a:buNone/>
            </a:pPr>
            <a:r>
              <a:rPr lang="en-NZ" dirty="0">
                <a:solidFill>
                  <a:schemeClr val="tx1"/>
                </a:solidFill>
              </a:rPr>
              <a:t>Although they did not reach statistical significance, whānau supported by navigators indicated moderate to large improvement on the following indicators: </a:t>
            </a:r>
          </a:p>
          <a:p>
            <a:pPr lvl="0"/>
            <a:r>
              <a:rPr lang="en-NZ" dirty="0">
                <a:solidFill>
                  <a:schemeClr val="tx1"/>
                </a:solidFill>
              </a:rPr>
              <a:t>finding the doctors and nurses friendly and welcoming (d= .5) </a:t>
            </a:r>
          </a:p>
          <a:p>
            <a:pPr lvl="0"/>
            <a:r>
              <a:rPr lang="en-NZ" dirty="0">
                <a:solidFill>
                  <a:schemeClr val="tx1"/>
                </a:solidFill>
              </a:rPr>
              <a:t>feeling well informed (d= .5)</a:t>
            </a:r>
          </a:p>
          <a:p>
            <a:pPr lvl="0"/>
            <a:r>
              <a:rPr lang="en-NZ" dirty="0">
                <a:solidFill>
                  <a:schemeClr val="tx1"/>
                </a:solidFill>
              </a:rPr>
              <a:t>feeling helpful supporting their whānau to reach their pre-surgery goals (d= .5)</a:t>
            </a:r>
          </a:p>
          <a:p>
            <a:pPr lvl="0"/>
            <a:r>
              <a:rPr lang="en-NZ" dirty="0">
                <a:solidFill>
                  <a:schemeClr val="tx1"/>
                </a:solidFill>
              </a:rPr>
              <a:t>taking care of their whānau following surgery (d= 0.67). </a:t>
            </a:r>
          </a:p>
          <a:p>
            <a:pPr lvl="0"/>
            <a:r>
              <a:rPr lang="en-AU" dirty="0">
                <a:solidFill>
                  <a:schemeClr val="tx1"/>
                </a:solidFill>
              </a:rPr>
              <a:t>pre-surgery preparation support from patients ‘brothers and sisters’ (d = </a:t>
            </a:r>
            <a:r>
              <a:rPr lang="en-NZ" dirty="0">
                <a:solidFill>
                  <a:schemeClr val="tx1"/>
                </a:solidFill>
              </a:rPr>
              <a:t>.69</a:t>
            </a:r>
            <a:r>
              <a:rPr lang="en-AU" dirty="0">
                <a:solidFill>
                  <a:schemeClr val="tx1"/>
                </a:solidFill>
              </a:rPr>
              <a:t>), ‘other people in my household’ (d = .65), ‘other’ supports (d = 1.37). </a:t>
            </a:r>
            <a:endParaRPr lang="en-NZ" dirty="0">
              <a:solidFill>
                <a:schemeClr val="tx1"/>
              </a:solidFill>
            </a:endParaRPr>
          </a:p>
          <a:p>
            <a:pPr lvl="0"/>
            <a:r>
              <a:rPr lang="en-AU" dirty="0">
                <a:solidFill>
                  <a:schemeClr val="tx1"/>
                </a:solidFill>
              </a:rPr>
              <a:t>post-surgery supports, including ‘my partners parents’ (d = -.54), the ‘dietitian’ (d = -.79), and ‘my brothers or sisters’ (d= .96)</a:t>
            </a:r>
            <a:endParaRPr lang="en-NZ" dirty="0">
              <a:solidFill>
                <a:schemeClr val="tx1"/>
              </a:solidFill>
            </a:endParaRPr>
          </a:p>
          <a:p>
            <a:endParaRPr lang="en-NZ" dirty="0"/>
          </a:p>
        </p:txBody>
      </p:sp>
    </p:spTree>
    <p:extLst>
      <p:ext uri="{BB962C8B-B14F-4D97-AF65-F5344CB8AC3E}">
        <p14:creationId xmlns:p14="http://schemas.microsoft.com/office/powerpoint/2010/main" val="4003968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Navigator support</a:t>
            </a:r>
          </a:p>
        </p:txBody>
      </p:sp>
      <p:graphicFrame>
        <p:nvGraphicFramePr>
          <p:cNvPr id="4" name="Diagram 3"/>
          <p:cNvGraphicFramePr/>
          <p:nvPr>
            <p:extLst>
              <p:ext uri="{D42A27DB-BD31-4B8C-83A1-F6EECF244321}">
                <p14:modId xmlns:p14="http://schemas.microsoft.com/office/powerpoint/2010/main" val="2055611616"/>
              </p:ext>
            </p:extLst>
          </p:nvPr>
        </p:nvGraphicFramePr>
        <p:xfrm>
          <a:off x="467544" y="1556792"/>
          <a:ext cx="7848872"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611560" y="5072157"/>
            <a:ext cx="7776864" cy="646331"/>
          </a:xfrm>
          <a:prstGeom prst="rect">
            <a:avLst/>
          </a:prstGeom>
        </p:spPr>
        <p:txBody>
          <a:bodyPr wrap="square">
            <a:spAutoFit/>
          </a:bodyPr>
          <a:lstStyle/>
          <a:p>
            <a:r>
              <a:rPr lang="en-AU" dirty="0"/>
              <a:t>In completed support scales patients rated Navigators as “very helpful” both pre (4.0 average on a 1-5 point scale) and post (4.38 average) surgery</a:t>
            </a:r>
            <a:endParaRPr lang="en-NZ" dirty="0"/>
          </a:p>
        </p:txBody>
      </p:sp>
    </p:spTree>
    <p:extLst>
      <p:ext uri="{BB962C8B-B14F-4D97-AF65-F5344CB8AC3E}">
        <p14:creationId xmlns:p14="http://schemas.microsoft.com/office/powerpoint/2010/main" val="1303292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p:cNvSpPr/>
          <p:nvPr/>
        </p:nvSpPr>
        <p:spPr>
          <a:xfrm>
            <a:off x="3419872" y="4005064"/>
            <a:ext cx="5112568" cy="2304256"/>
          </a:xfrm>
          <a:prstGeom prst="wedgeRectCallout">
            <a:avLst>
              <a:gd name="adj1" fmla="val 22136"/>
              <a:gd name="adj2" fmla="val 66393"/>
            </a:avLst>
          </a:prstGeom>
          <a:solidFill>
            <a:schemeClr val="accent5">
              <a:lumMod val="20000"/>
              <a:lumOff val="80000"/>
            </a:schemeClr>
          </a:solidFill>
          <a:ln w="50800" cap="flat" cmpd="sng">
            <a:solidFill>
              <a:schemeClr val="accent5"/>
            </a:solidFill>
            <a:miter lim="800000"/>
          </a:ln>
          <a:effectLst/>
        </p:spPr>
        <p:style>
          <a:lnRef idx="2">
            <a:schemeClr val="accent1"/>
          </a:lnRef>
          <a:fillRef idx="1">
            <a:schemeClr val="lt1"/>
          </a:fillRef>
          <a:effectRef idx="0">
            <a:schemeClr val="accent1"/>
          </a:effectRef>
          <a:fontRef idx="minor">
            <a:schemeClr val="dk1"/>
          </a:fontRef>
        </p:style>
        <p:txBody>
          <a:bodyPr rot="0" spcFirstLastPara="0" vert="horz" wrap="square" lIns="126000" tIns="126000" rIns="126000" bIns="126000" numCol="1" spcCol="0" rtlCol="0" fromWordArt="0" anchor="t" anchorCtr="0" forceAA="0" compatLnSpc="1">
            <a:prstTxWarp prst="textNoShape">
              <a:avLst/>
            </a:prstTxWarp>
            <a:noAutofit/>
          </a:bodyPr>
          <a:lstStyle/>
          <a:p>
            <a:pPr algn="ctr">
              <a:lnSpc>
                <a:spcPct val="115000"/>
              </a:lnSpc>
              <a:spcBef>
                <a:spcPts val="1000"/>
              </a:spcBef>
              <a:spcAft>
                <a:spcPts val="0"/>
              </a:spcAft>
            </a:pPr>
            <a:r>
              <a:rPr lang="en-AU" i="0" dirty="0">
                <a:effectLst/>
                <a:latin typeface="Franklin Gothic Demi"/>
                <a:ea typeface="Times New Roman"/>
                <a:cs typeface="Times New Roman"/>
              </a:rPr>
              <a:t>“I can’t think what bariatric surgery would be like without your help. We’d probably be lost ae. Without any other help we’d be lost. . . I don’t think there is more you could have done [to help]”  </a:t>
            </a:r>
            <a:r>
              <a:rPr lang="en-AU" i="1" dirty="0">
                <a:effectLst/>
                <a:latin typeface="Franklin Gothic Demi"/>
                <a:ea typeface="Times New Roman"/>
                <a:cs typeface="Times New Roman"/>
              </a:rPr>
              <a:t>Whānau participant, on Navigator support from The </a:t>
            </a:r>
            <a:r>
              <a:rPr lang="en-AU" i="1" dirty="0" err="1">
                <a:effectLst/>
                <a:latin typeface="Franklin Gothic Demi"/>
                <a:ea typeface="Times New Roman"/>
                <a:cs typeface="Times New Roman"/>
              </a:rPr>
              <a:t>Fono</a:t>
            </a:r>
            <a:endParaRPr lang="en-NZ" sz="1400" i="1" dirty="0">
              <a:effectLst/>
              <a:latin typeface="Franklin Gothic Demi"/>
              <a:ea typeface="Times New Roman"/>
              <a:cs typeface="Times New Roman"/>
            </a:endParaRPr>
          </a:p>
        </p:txBody>
      </p:sp>
      <p:sp>
        <p:nvSpPr>
          <p:cNvPr id="7" name="Rectangular Callout 6"/>
          <p:cNvSpPr/>
          <p:nvPr/>
        </p:nvSpPr>
        <p:spPr>
          <a:xfrm>
            <a:off x="755576" y="219548"/>
            <a:ext cx="5328592" cy="3641500"/>
          </a:xfrm>
          <a:prstGeom prst="wedgeRectCallout">
            <a:avLst/>
          </a:prstGeom>
          <a:solidFill>
            <a:schemeClr val="accent3">
              <a:lumMod val="20000"/>
              <a:lumOff val="80000"/>
            </a:schemeClr>
          </a:solidFill>
          <a:ln w="50800" cap="flat" cmpd="sng">
            <a:solidFill>
              <a:schemeClr val="accent3"/>
            </a:solidFill>
            <a:miter lim="800000"/>
          </a:ln>
          <a:effectLst/>
        </p:spPr>
        <p:style>
          <a:lnRef idx="2">
            <a:schemeClr val="accent1"/>
          </a:lnRef>
          <a:fillRef idx="1">
            <a:schemeClr val="lt1"/>
          </a:fillRef>
          <a:effectRef idx="0">
            <a:schemeClr val="accent1"/>
          </a:effectRef>
          <a:fontRef idx="minor">
            <a:schemeClr val="dk1"/>
          </a:fontRef>
        </p:style>
        <p:txBody>
          <a:bodyPr rot="0" spcFirstLastPara="0" vert="horz" wrap="square" lIns="126000" tIns="126000" rIns="126000" bIns="126000" numCol="1" spcCol="0" rtlCol="0" fromWordArt="0" anchor="t" anchorCtr="0" forceAA="0" compatLnSpc="1">
            <a:prstTxWarp prst="textNoShape">
              <a:avLst/>
            </a:prstTxWarp>
            <a:noAutofit/>
          </a:bodyPr>
          <a:lstStyle/>
          <a:p>
            <a:pPr algn="ctr">
              <a:lnSpc>
                <a:spcPct val="115000"/>
              </a:lnSpc>
              <a:spcAft>
                <a:spcPts val="12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NZ" dirty="0">
                <a:latin typeface="Franklin Gothic Demi"/>
                <a:ea typeface="Times New Roman"/>
                <a:cs typeface="Times New Roman"/>
              </a:rPr>
              <a:t>“I’ve found the </a:t>
            </a:r>
            <a:r>
              <a:rPr lang="en-NZ" dirty="0" err="1">
                <a:latin typeface="Franklin Gothic Demi"/>
                <a:ea typeface="Times New Roman"/>
                <a:cs typeface="Times New Roman"/>
              </a:rPr>
              <a:t>Fono</a:t>
            </a:r>
            <a:r>
              <a:rPr lang="en-NZ" dirty="0">
                <a:latin typeface="Franklin Gothic Demi"/>
                <a:ea typeface="Times New Roman"/>
                <a:cs typeface="Times New Roman"/>
              </a:rPr>
              <a:t> service really helpful. I’m reminded, I’m prompted and just knowing someone’s there who really understands. My family is awesome but they don’t understand what this is all about. There are things as a mother and a wife you don’t want to share with your family due to them worrying so having </a:t>
            </a:r>
            <a:r>
              <a:rPr lang="en-NZ" dirty="0" err="1">
                <a:latin typeface="Franklin Gothic Demi"/>
                <a:ea typeface="Times New Roman"/>
                <a:cs typeface="Times New Roman"/>
              </a:rPr>
              <a:t>Fono</a:t>
            </a:r>
            <a:r>
              <a:rPr lang="en-NZ" dirty="0">
                <a:latin typeface="Franklin Gothic Demi"/>
                <a:ea typeface="Times New Roman"/>
                <a:cs typeface="Times New Roman"/>
              </a:rPr>
              <a:t> around me as a support and being part of my journey is awesome because 1. They understand and 2. They’re there to encourage me” </a:t>
            </a:r>
            <a:r>
              <a:rPr lang="en-AU" i="1" dirty="0">
                <a:effectLst/>
                <a:latin typeface="Franklin Gothic Demi"/>
                <a:ea typeface="Times New Roman"/>
                <a:cs typeface="Times New Roman"/>
              </a:rPr>
              <a:t>Patient </a:t>
            </a:r>
            <a:r>
              <a:rPr lang="en-AU" i="1">
                <a:effectLst/>
                <a:latin typeface="Franklin Gothic Demi"/>
                <a:ea typeface="Times New Roman"/>
                <a:cs typeface="Times New Roman"/>
              </a:rPr>
              <a:t>participant </a:t>
            </a:r>
            <a:r>
              <a:rPr lang="en-NZ" i="1">
                <a:effectLst/>
                <a:latin typeface="Franklin Gothic Demi"/>
                <a:ea typeface="Times New Roman"/>
                <a:cs typeface="Times New Roman"/>
              </a:rPr>
              <a:t>on </a:t>
            </a:r>
            <a:r>
              <a:rPr lang="en-NZ" i="1" dirty="0">
                <a:effectLst/>
                <a:latin typeface="Franklin Gothic Demi"/>
                <a:ea typeface="Times New Roman"/>
                <a:cs typeface="Times New Roman"/>
              </a:rPr>
              <a:t>Navigator support from The </a:t>
            </a:r>
            <a:r>
              <a:rPr lang="en-NZ" i="1" dirty="0" err="1">
                <a:effectLst/>
                <a:latin typeface="Franklin Gothic Demi"/>
                <a:ea typeface="Times New Roman"/>
                <a:cs typeface="Times New Roman"/>
              </a:rPr>
              <a:t>Fono</a:t>
            </a:r>
            <a:endParaRPr lang="en-NZ" sz="1400" dirty="0">
              <a:effectLst/>
              <a:latin typeface="Arial"/>
              <a:ea typeface="Times New Roman"/>
            </a:endParaRPr>
          </a:p>
          <a:p>
            <a:pPr algn="just">
              <a:lnSpc>
                <a:spcPct val="115000"/>
              </a:lnSpc>
              <a:spcAft>
                <a:spcPts val="1200"/>
              </a:spcAft>
            </a:pPr>
            <a:r>
              <a:rPr lang="en-AU" dirty="0">
                <a:effectLst/>
                <a:latin typeface="Arial"/>
                <a:ea typeface="Times New Roman"/>
              </a:rPr>
              <a:t> </a:t>
            </a:r>
            <a:endParaRPr lang="en-NZ" dirty="0">
              <a:effectLst/>
              <a:latin typeface="Arial"/>
              <a:ea typeface="Times New Roman"/>
            </a:endParaRPr>
          </a:p>
        </p:txBody>
      </p:sp>
    </p:spTree>
    <p:extLst>
      <p:ext uri="{BB962C8B-B14F-4D97-AF65-F5344CB8AC3E}">
        <p14:creationId xmlns:p14="http://schemas.microsoft.com/office/powerpoint/2010/main" val="1498874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274638"/>
            <a:ext cx="8229600" cy="778098"/>
          </a:xfrm>
        </p:spPr>
        <p:txBody>
          <a:bodyPr/>
          <a:lstStyle/>
          <a:p>
            <a:r>
              <a:rPr lang="en-NZ" dirty="0"/>
              <a:t>Qualitative findings: 126 interviews</a:t>
            </a:r>
          </a:p>
        </p:txBody>
      </p:sp>
      <p:sp>
        <p:nvSpPr>
          <p:cNvPr id="8" name="Content Placeholder 2"/>
          <p:cNvSpPr txBox="1">
            <a:spLocks/>
          </p:cNvSpPr>
          <p:nvPr/>
        </p:nvSpPr>
        <p:spPr>
          <a:xfrm>
            <a:off x="467545" y="1585913"/>
            <a:ext cx="7992887" cy="3931319"/>
          </a:xfrm>
          <a:prstGeom prst="rect">
            <a:avLst/>
          </a:prstGeom>
        </p:spPr>
        <p:txBody>
          <a:bodyPr vert="horz" lIns="91440" tIns="45720" rIns="91440" bIns="45720" rtlCol="0">
            <a:normAutofit/>
          </a:bodyPr>
          <a:lstStyle>
            <a:lvl1pPr marL="268288" indent="-268288"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1pPr>
            <a:lvl2pPr marL="536575" indent="-268288" algn="l" defTabSz="914400" rtl="0" eaLnBrk="1" latinLnBrk="0" hangingPunct="1">
              <a:spcBef>
                <a:spcPct val="20000"/>
              </a:spcBef>
              <a:buFont typeface="Arial" panose="020B0604020202020204" pitchFamily="34" charset="0"/>
              <a:buChar char="•"/>
              <a:defRPr sz="1700" kern="1200">
                <a:solidFill>
                  <a:schemeClr val="bg1">
                    <a:lumMod val="50000"/>
                  </a:schemeClr>
                </a:solidFill>
                <a:latin typeface="Arial" panose="020B0604020202020204" pitchFamily="34" charset="0"/>
                <a:ea typeface="+mn-ea"/>
                <a:cs typeface="Arial" panose="020B0604020202020204" pitchFamily="34" charset="0"/>
              </a:defRPr>
            </a:lvl2pPr>
            <a:lvl3pPr marL="720725" indent="-184150" algn="l" defTabSz="914400" rtl="0" eaLnBrk="1" latinLnBrk="0" hangingPunct="1">
              <a:spcBef>
                <a:spcPct val="20000"/>
              </a:spcBef>
              <a:buFont typeface="Arial" panose="020B0604020202020204" pitchFamily="34" charset="0"/>
              <a:buChar char="•"/>
              <a:defRPr sz="1400" kern="1200">
                <a:solidFill>
                  <a:schemeClr val="bg1">
                    <a:lumMod val="50000"/>
                  </a:schemeClr>
                </a:solidFill>
                <a:latin typeface="Arial" panose="020B0604020202020204" pitchFamily="34" charset="0"/>
                <a:ea typeface="+mn-ea"/>
                <a:cs typeface="Arial" panose="020B0604020202020204" pitchFamily="34" charset="0"/>
              </a:defRPr>
            </a:lvl3pPr>
            <a:lvl4pPr marL="896938" indent="-176213"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073150" indent="-176213"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NZ" sz="3500" b="1" dirty="0">
                <a:solidFill>
                  <a:schemeClr val="accent6">
                    <a:lumMod val="75000"/>
                  </a:schemeClr>
                </a:solidFill>
              </a:rPr>
              <a:t>Key theme one: </a:t>
            </a:r>
            <a:r>
              <a:rPr lang="en-AU" sz="3500" b="1" dirty="0">
                <a:solidFill>
                  <a:schemeClr val="accent6">
                    <a:lumMod val="75000"/>
                  </a:schemeClr>
                </a:solidFill>
              </a:rPr>
              <a:t>‘The psychological journey is a central part of the bariatric experience’ </a:t>
            </a:r>
          </a:p>
          <a:p>
            <a:pPr marL="0" indent="0">
              <a:buNone/>
            </a:pPr>
            <a:endParaRPr lang="en-AU" sz="2800" dirty="0">
              <a:solidFill>
                <a:schemeClr val="accent5">
                  <a:lumMod val="75000"/>
                </a:schemeClr>
              </a:solidFill>
            </a:endParaRPr>
          </a:p>
          <a:p>
            <a:pPr marL="0" indent="0">
              <a:buNone/>
            </a:pPr>
            <a:r>
              <a:rPr lang="en-AU" sz="3500" b="1" dirty="0">
                <a:solidFill>
                  <a:schemeClr val="accent5">
                    <a:lumMod val="75000"/>
                  </a:schemeClr>
                </a:solidFill>
              </a:rPr>
              <a:t>Key theme two: ‘The journey is largely self and whānau directed’</a:t>
            </a:r>
            <a:endParaRPr lang="en-NZ" sz="3500" b="1" dirty="0">
              <a:solidFill>
                <a:schemeClr val="accent5">
                  <a:lumMod val="75000"/>
                </a:schemeClr>
              </a:solidFill>
            </a:endParaRPr>
          </a:p>
          <a:p>
            <a:pPr marL="0" indent="0">
              <a:buFont typeface="Arial" panose="020B0604020202020204" pitchFamily="34" charset="0"/>
              <a:buNone/>
            </a:pPr>
            <a:endParaRPr lang="en-NZ" dirty="0"/>
          </a:p>
        </p:txBody>
      </p:sp>
    </p:spTree>
    <p:extLst>
      <p:ext uri="{BB962C8B-B14F-4D97-AF65-F5344CB8AC3E}">
        <p14:creationId xmlns:p14="http://schemas.microsoft.com/office/powerpoint/2010/main" val="933076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274638"/>
            <a:ext cx="8229600" cy="778098"/>
          </a:xfrm>
        </p:spPr>
        <p:txBody>
          <a:bodyPr/>
          <a:lstStyle/>
          <a:p>
            <a:r>
              <a:rPr lang="en-NZ" dirty="0"/>
              <a:t>Qualitative findings</a:t>
            </a:r>
          </a:p>
        </p:txBody>
      </p:sp>
      <p:sp>
        <p:nvSpPr>
          <p:cNvPr id="8" name="Content Placeholder 2"/>
          <p:cNvSpPr txBox="1">
            <a:spLocks/>
          </p:cNvSpPr>
          <p:nvPr/>
        </p:nvSpPr>
        <p:spPr>
          <a:xfrm>
            <a:off x="467545" y="1585913"/>
            <a:ext cx="7992887" cy="3931319"/>
          </a:xfrm>
          <a:prstGeom prst="rect">
            <a:avLst/>
          </a:prstGeom>
        </p:spPr>
        <p:txBody>
          <a:bodyPr vert="horz" lIns="91440" tIns="45720" rIns="91440" bIns="45720" rtlCol="0">
            <a:normAutofit lnSpcReduction="10000"/>
          </a:bodyPr>
          <a:lstStyle>
            <a:lvl1pPr marL="268288" indent="-268288"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1pPr>
            <a:lvl2pPr marL="536575" indent="-268288" algn="l" defTabSz="914400" rtl="0" eaLnBrk="1" latinLnBrk="0" hangingPunct="1">
              <a:spcBef>
                <a:spcPct val="20000"/>
              </a:spcBef>
              <a:buFont typeface="Arial" panose="020B0604020202020204" pitchFamily="34" charset="0"/>
              <a:buChar char="•"/>
              <a:defRPr sz="1700" kern="1200">
                <a:solidFill>
                  <a:schemeClr val="bg1">
                    <a:lumMod val="50000"/>
                  </a:schemeClr>
                </a:solidFill>
                <a:latin typeface="Arial" panose="020B0604020202020204" pitchFamily="34" charset="0"/>
                <a:ea typeface="+mn-ea"/>
                <a:cs typeface="Arial" panose="020B0604020202020204" pitchFamily="34" charset="0"/>
              </a:defRPr>
            </a:lvl2pPr>
            <a:lvl3pPr marL="720725" indent="-184150" algn="l" defTabSz="914400" rtl="0" eaLnBrk="1" latinLnBrk="0" hangingPunct="1">
              <a:spcBef>
                <a:spcPct val="20000"/>
              </a:spcBef>
              <a:buFont typeface="Arial" panose="020B0604020202020204" pitchFamily="34" charset="0"/>
              <a:buChar char="•"/>
              <a:defRPr sz="1400" kern="1200">
                <a:solidFill>
                  <a:schemeClr val="bg1">
                    <a:lumMod val="50000"/>
                  </a:schemeClr>
                </a:solidFill>
                <a:latin typeface="Arial" panose="020B0604020202020204" pitchFamily="34" charset="0"/>
                <a:ea typeface="+mn-ea"/>
                <a:cs typeface="Arial" panose="020B0604020202020204" pitchFamily="34" charset="0"/>
              </a:defRPr>
            </a:lvl3pPr>
            <a:lvl4pPr marL="896938" indent="-176213"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073150" indent="-176213"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3200" b="1" dirty="0">
                <a:solidFill>
                  <a:schemeClr val="accent6">
                    <a:lumMod val="75000"/>
                  </a:schemeClr>
                </a:solidFill>
              </a:rPr>
              <a:t>‘The psychological journey is a central part of the bariatric experience’ </a:t>
            </a:r>
          </a:p>
          <a:p>
            <a:pPr marL="0" indent="0">
              <a:buNone/>
            </a:pPr>
            <a:endParaRPr lang="en-AU" sz="3200" b="1" dirty="0">
              <a:solidFill>
                <a:schemeClr val="accent6">
                  <a:lumMod val="75000"/>
                </a:schemeClr>
              </a:solidFill>
            </a:endParaRPr>
          </a:p>
          <a:p>
            <a:r>
              <a:rPr lang="en-AU" sz="2800" b="1" dirty="0">
                <a:solidFill>
                  <a:schemeClr val="tx1"/>
                </a:solidFill>
              </a:rPr>
              <a:t>“Getting in the right mindset”</a:t>
            </a:r>
          </a:p>
          <a:p>
            <a:r>
              <a:rPr lang="en-AU" sz="2800" b="1" dirty="0">
                <a:solidFill>
                  <a:schemeClr val="tx1"/>
                </a:solidFill>
              </a:rPr>
              <a:t>Coping and support seeking, ability to understand health information, new (or renewed identity), relationships with food. </a:t>
            </a:r>
          </a:p>
          <a:p>
            <a:r>
              <a:rPr lang="en-AU" sz="2800" b="1" dirty="0">
                <a:solidFill>
                  <a:schemeClr val="tx1"/>
                </a:solidFill>
              </a:rPr>
              <a:t>Gaps in bariatric pathway support</a:t>
            </a:r>
          </a:p>
          <a:p>
            <a:pPr marL="0" indent="0">
              <a:buNone/>
            </a:pPr>
            <a:endParaRPr lang="en-AU" sz="2800" dirty="0">
              <a:solidFill>
                <a:schemeClr val="accent5">
                  <a:lumMod val="75000"/>
                </a:schemeClr>
              </a:solidFill>
            </a:endParaRPr>
          </a:p>
          <a:p>
            <a:pPr marL="0" indent="0">
              <a:buFont typeface="Arial" panose="020B0604020202020204" pitchFamily="34" charset="0"/>
              <a:buNone/>
            </a:pPr>
            <a:endParaRPr lang="en-NZ" dirty="0"/>
          </a:p>
        </p:txBody>
      </p:sp>
    </p:spTree>
    <p:extLst>
      <p:ext uri="{BB962C8B-B14F-4D97-AF65-F5344CB8AC3E}">
        <p14:creationId xmlns:p14="http://schemas.microsoft.com/office/powerpoint/2010/main" val="701061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611560" y="980728"/>
            <a:ext cx="7776864" cy="3960440"/>
          </a:xfrm>
          <a:prstGeom prst="wedgeRectCallout">
            <a:avLst/>
          </a:prstGeom>
          <a:solidFill>
            <a:schemeClr val="accent3">
              <a:lumMod val="20000"/>
              <a:lumOff val="80000"/>
            </a:schemeClr>
          </a:solidFill>
          <a:ln w="50800" cap="flat" cmpd="sng">
            <a:solidFill>
              <a:schemeClr val="accent3"/>
            </a:solidFill>
            <a:miter lim="800000"/>
          </a:ln>
          <a:effectLst/>
        </p:spPr>
        <p:style>
          <a:lnRef idx="2">
            <a:schemeClr val="accent1"/>
          </a:lnRef>
          <a:fillRef idx="1">
            <a:schemeClr val="lt1"/>
          </a:fillRef>
          <a:effectRef idx="0">
            <a:schemeClr val="accent1"/>
          </a:effectRef>
          <a:fontRef idx="minor">
            <a:schemeClr val="dk1"/>
          </a:fontRef>
        </p:style>
        <p:txBody>
          <a:bodyPr rot="0" spcFirstLastPara="0" vert="horz" wrap="square" lIns="126000" tIns="126000" rIns="126000" bIns="126000" numCol="1" spcCol="0" rtlCol="0" fromWordArt="0" anchor="t" anchorCtr="0" forceAA="0" compatLnSpc="1">
            <a:prstTxWarp prst="textNoShape">
              <a:avLst/>
            </a:prstTxWarp>
            <a:noAutofit/>
          </a:bodyPr>
          <a:lstStyle/>
          <a:p>
            <a:pPr algn="ctr"/>
            <a:r>
              <a:rPr lang="en-NZ" sz="2400" dirty="0">
                <a:latin typeface="Franklin Gothic Demi"/>
                <a:ea typeface="Times New Roman"/>
                <a:cs typeface="Times New Roman"/>
              </a:rPr>
              <a:t>“It’s your head. Your head has to be in the right place and you can have a million support workers, you can have millions of dollars but if your head is not in the right place you’re not going to do it. . . It’s a huge part of it and I think that’s why people end up failing at the other end. You have to be mentally prepared and you have to have the focus of why you want to do it and what you expect to get out of it and your long-term goals. I wasn’t ready for any of that before but I am now.”  </a:t>
            </a:r>
            <a:r>
              <a:rPr lang="en-NZ" sz="2400" i="1" dirty="0">
                <a:latin typeface="Franklin Gothic Demi"/>
                <a:ea typeface="Times New Roman"/>
                <a:cs typeface="Times New Roman"/>
              </a:rPr>
              <a:t>Patient participant from Waitemata DHB</a:t>
            </a:r>
            <a:r>
              <a:rPr lang="en-AU" sz="2400" i="1" dirty="0">
                <a:latin typeface="Franklin Gothic Demi"/>
                <a:ea typeface="Times New Roman"/>
                <a:cs typeface="Times New Roman"/>
              </a:rPr>
              <a:t> </a:t>
            </a:r>
            <a:endParaRPr lang="en-NZ" sz="2400" i="1" dirty="0">
              <a:latin typeface="Franklin Gothic Demi"/>
              <a:ea typeface="Times New Roman"/>
              <a:cs typeface="Times New Roman"/>
            </a:endParaRPr>
          </a:p>
        </p:txBody>
      </p:sp>
    </p:spTree>
    <p:extLst>
      <p:ext uri="{BB962C8B-B14F-4D97-AF65-F5344CB8AC3E}">
        <p14:creationId xmlns:p14="http://schemas.microsoft.com/office/powerpoint/2010/main" val="1586904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611560" y="548680"/>
            <a:ext cx="7776864" cy="5544616"/>
          </a:xfrm>
          <a:prstGeom prst="wedgeRectCallout">
            <a:avLst/>
          </a:prstGeom>
          <a:solidFill>
            <a:schemeClr val="accent3">
              <a:lumMod val="20000"/>
              <a:lumOff val="80000"/>
            </a:schemeClr>
          </a:solidFill>
          <a:ln w="50800" cap="flat" cmpd="sng">
            <a:solidFill>
              <a:schemeClr val="accent3"/>
            </a:solidFill>
            <a:miter lim="800000"/>
          </a:ln>
          <a:effectLst/>
        </p:spPr>
        <p:style>
          <a:lnRef idx="2">
            <a:schemeClr val="accent1"/>
          </a:lnRef>
          <a:fillRef idx="1">
            <a:schemeClr val="lt1"/>
          </a:fillRef>
          <a:effectRef idx="0">
            <a:schemeClr val="accent1"/>
          </a:effectRef>
          <a:fontRef idx="minor">
            <a:schemeClr val="dk1"/>
          </a:fontRef>
        </p:style>
        <p:txBody>
          <a:bodyPr rot="0" spcFirstLastPara="0" vert="horz" wrap="square" lIns="126000" tIns="126000" rIns="126000" bIns="126000" numCol="1" spcCol="0" rtlCol="0" fromWordArt="0" anchor="t" anchorCtr="0" forceAA="0" compatLnSpc="1">
            <a:prstTxWarp prst="textNoShape">
              <a:avLst/>
            </a:prstTxWarp>
            <a:noAutofit/>
          </a:bodyPr>
          <a:lstStyle/>
          <a:p>
            <a:pPr algn="ctr"/>
            <a:r>
              <a:rPr lang="en-NZ" sz="2400" dirty="0">
                <a:latin typeface="Franklin Gothic Demi"/>
                <a:ea typeface="Times New Roman"/>
                <a:cs typeface="Times New Roman"/>
              </a:rPr>
              <a:t>“I think the fact that we’re forced to sit back and finally look after ourselves and think of ourselves first and that’s part of the stuff I don’t think she was clear about. Because for some reason, particularly for instance a Pacifica Mum, I’m sorry but her whole role is to look after everyone else, that’s what everyone expects of her and to suddenly say to be selfish about this or whatever is probably quite, almost offensive in some ways. And yet at the same time they’re in this state because they haven’t been able to look after themselves and they’re not able to so you’re asking them to do something they technically don’t feel they can..”  </a:t>
            </a:r>
            <a:r>
              <a:rPr lang="en-NZ" sz="2400" i="1" dirty="0">
                <a:latin typeface="Franklin Gothic Demi"/>
                <a:ea typeface="Times New Roman"/>
                <a:cs typeface="Times New Roman"/>
              </a:rPr>
              <a:t>Patient participant from Waitemata DHB</a:t>
            </a:r>
            <a:r>
              <a:rPr lang="en-AU" sz="2400" i="1" dirty="0">
                <a:latin typeface="Franklin Gothic Demi"/>
                <a:ea typeface="Times New Roman"/>
                <a:cs typeface="Times New Roman"/>
              </a:rPr>
              <a:t> </a:t>
            </a:r>
            <a:endParaRPr lang="en-NZ" sz="2400" i="1" dirty="0">
              <a:latin typeface="Franklin Gothic Demi"/>
              <a:ea typeface="Times New Roman"/>
              <a:cs typeface="Times New Roman"/>
            </a:endParaRPr>
          </a:p>
        </p:txBody>
      </p:sp>
    </p:spTree>
    <p:extLst>
      <p:ext uri="{BB962C8B-B14F-4D97-AF65-F5344CB8AC3E}">
        <p14:creationId xmlns:p14="http://schemas.microsoft.com/office/powerpoint/2010/main" val="3649654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6895" y="1205880"/>
            <a:ext cx="5616624" cy="1143000"/>
          </a:xfrm>
        </p:spPr>
        <p:txBody>
          <a:bodyPr/>
          <a:lstStyle/>
          <a:p>
            <a:r>
              <a:rPr lang="en-NZ" b="1" dirty="0">
                <a:latin typeface="Arial" panose="020B0604020202020204" pitchFamily="34" charset="0"/>
                <a:cs typeface="Arial" panose="020B0604020202020204" pitchFamily="34" charset="0"/>
              </a:rPr>
              <a:t>A collaboration….</a:t>
            </a:r>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t="74849"/>
          <a:stretch/>
        </p:blipFill>
        <p:spPr>
          <a:xfrm>
            <a:off x="899592" y="2348880"/>
            <a:ext cx="7555230" cy="2687889"/>
          </a:xfrm>
          <a:prstGeom prst="rect">
            <a:avLst/>
          </a:prstGeom>
        </p:spPr>
      </p:pic>
    </p:spTree>
    <p:extLst>
      <p:ext uri="{BB962C8B-B14F-4D97-AF65-F5344CB8AC3E}">
        <p14:creationId xmlns:p14="http://schemas.microsoft.com/office/powerpoint/2010/main" val="1492485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274638"/>
            <a:ext cx="8229600" cy="778098"/>
          </a:xfrm>
        </p:spPr>
        <p:txBody>
          <a:bodyPr/>
          <a:lstStyle/>
          <a:p>
            <a:r>
              <a:rPr lang="en-NZ" dirty="0"/>
              <a:t>Qualitative findings</a:t>
            </a:r>
          </a:p>
        </p:txBody>
      </p:sp>
      <p:sp>
        <p:nvSpPr>
          <p:cNvPr id="8" name="Content Placeholder 2"/>
          <p:cNvSpPr txBox="1">
            <a:spLocks/>
          </p:cNvSpPr>
          <p:nvPr/>
        </p:nvSpPr>
        <p:spPr>
          <a:xfrm>
            <a:off x="467545" y="1585913"/>
            <a:ext cx="7992887" cy="4435375"/>
          </a:xfrm>
          <a:prstGeom prst="rect">
            <a:avLst/>
          </a:prstGeom>
        </p:spPr>
        <p:txBody>
          <a:bodyPr vert="horz" lIns="91440" tIns="45720" rIns="91440" bIns="45720" rtlCol="0">
            <a:normAutofit/>
          </a:bodyPr>
          <a:lstStyle>
            <a:lvl1pPr marL="268288" indent="-268288"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1pPr>
            <a:lvl2pPr marL="536575" indent="-268288" algn="l" defTabSz="914400" rtl="0" eaLnBrk="1" latinLnBrk="0" hangingPunct="1">
              <a:spcBef>
                <a:spcPct val="20000"/>
              </a:spcBef>
              <a:buFont typeface="Arial" panose="020B0604020202020204" pitchFamily="34" charset="0"/>
              <a:buChar char="•"/>
              <a:defRPr sz="1700" kern="1200">
                <a:solidFill>
                  <a:schemeClr val="bg1">
                    <a:lumMod val="50000"/>
                  </a:schemeClr>
                </a:solidFill>
                <a:latin typeface="Arial" panose="020B0604020202020204" pitchFamily="34" charset="0"/>
                <a:ea typeface="+mn-ea"/>
                <a:cs typeface="Arial" panose="020B0604020202020204" pitchFamily="34" charset="0"/>
              </a:defRPr>
            </a:lvl2pPr>
            <a:lvl3pPr marL="720725" indent="-184150" algn="l" defTabSz="914400" rtl="0" eaLnBrk="1" latinLnBrk="0" hangingPunct="1">
              <a:spcBef>
                <a:spcPct val="20000"/>
              </a:spcBef>
              <a:buFont typeface="Arial" panose="020B0604020202020204" pitchFamily="34" charset="0"/>
              <a:buChar char="•"/>
              <a:defRPr sz="1400" kern="1200">
                <a:solidFill>
                  <a:schemeClr val="bg1">
                    <a:lumMod val="50000"/>
                  </a:schemeClr>
                </a:solidFill>
                <a:latin typeface="Arial" panose="020B0604020202020204" pitchFamily="34" charset="0"/>
                <a:ea typeface="+mn-ea"/>
                <a:cs typeface="Arial" panose="020B0604020202020204" pitchFamily="34" charset="0"/>
              </a:defRPr>
            </a:lvl3pPr>
            <a:lvl4pPr marL="896938" indent="-176213"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073150" indent="-176213"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3200" b="1" dirty="0">
                <a:solidFill>
                  <a:schemeClr val="accent6">
                    <a:lumMod val="75000"/>
                  </a:schemeClr>
                </a:solidFill>
              </a:rPr>
              <a:t>‘The psychological journey is a central part of the bariatric experience’ </a:t>
            </a:r>
          </a:p>
          <a:p>
            <a:pPr marL="0" indent="0">
              <a:buNone/>
            </a:pPr>
            <a:endParaRPr lang="en-AU" sz="3200" b="1" dirty="0">
              <a:solidFill>
                <a:schemeClr val="accent6">
                  <a:lumMod val="75000"/>
                </a:schemeClr>
              </a:solidFill>
            </a:endParaRPr>
          </a:p>
          <a:p>
            <a:r>
              <a:rPr lang="en-AU" sz="2800" dirty="0">
                <a:solidFill>
                  <a:schemeClr val="tx1"/>
                </a:solidFill>
              </a:rPr>
              <a:t>Gaps in bariatric support</a:t>
            </a:r>
          </a:p>
          <a:p>
            <a:r>
              <a:rPr lang="en-AU" sz="2800" dirty="0">
                <a:solidFill>
                  <a:schemeClr val="tx1"/>
                </a:solidFill>
              </a:rPr>
              <a:t>The role of whānau support</a:t>
            </a:r>
          </a:p>
          <a:p>
            <a:pPr marL="0" indent="0">
              <a:buNone/>
            </a:pPr>
            <a:endParaRPr lang="en-AU" dirty="0">
              <a:solidFill>
                <a:schemeClr val="tx1"/>
              </a:solidFill>
            </a:endParaRPr>
          </a:p>
          <a:p>
            <a:pPr marL="0" indent="0">
              <a:buNone/>
            </a:pPr>
            <a:r>
              <a:rPr lang="en-AU" dirty="0">
                <a:solidFill>
                  <a:schemeClr val="tx1"/>
                </a:solidFill>
              </a:rPr>
              <a:t>Evaluation findings emphasise that it is essential to prepare participants for the psychological (</a:t>
            </a:r>
            <a:r>
              <a:rPr lang="en-AU" dirty="0" err="1">
                <a:solidFill>
                  <a:schemeClr val="tx1"/>
                </a:solidFill>
              </a:rPr>
              <a:t>ie</a:t>
            </a:r>
            <a:r>
              <a:rPr lang="en-AU" dirty="0">
                <a:solidFill>
                  <a:schemeClr val="tx1"/>
                </a:solidFill>
              </a:rPr>
              <a:t>. emotional and social) impact of bariatric surgery, and the extensive level of self and whānau-directed care that is needed on the bariatric pathway. </a:t>
            </a:r>
            <a:endParaRPr lang="en-NZ" dirty="0"/>
          </a:p>
          <a:p>
            <a:endParaRPr lang="en-NZ" dirty="0">
              <a:solidFill>
                <a:schemeClr val="tx1"/>
              </a:solidFill>
            </a:endParaRPr>
          </a:p>
        </p:txBody>
      </p:sp>
    </p:spTree>
    <p:extLst>
      <p:ext uri="{BB962C8B-B14F-4D97-AF65-F5344CB8AC3E}">
        <p14:creationId xmlns:p14="http://schemas.microsoft.com/office/powerpoint/2010/main" val="643643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274638"/>
            <a:ext cx="8229600" cy="778098"/>
          </a:xfrm>
        </p:spPr>
        <p:txBody>
          <a:bodyPr/>
          <a:lstStyle/>
          <a:p>
            <a:r>
              <a:rPr lang="en-NZ" dirty="0"/>
              <a:t>Qualitative findings: 126 interviews</a:t>
            </a:r>
          </a:p>
        </p:txBody>
      </p:sp>
      <p:sp>
        <p:nvSpPr>
          <p:cNvPr id="8" name="Content Placeholder 2"/>
          <p:cNvSpPr txBox="1">
            <a:spLocks/>
          </p:cNvSpPr>
          <p:nvPr/>
        </p:nvSpPr>
        <p:spPr>
          <a:xfrm>
            <a:off x="467544" y="1340768"/>
            <a:ext cx="8352928" cy="3931319"/>
          </a:xfrm>
          <a:prstGeom prst="rect">
            <a:avLst/>
          </a:prstGeom>
        </p:spPr>
        <p:txBody>
          <a:bodyPr vert="horz" lIns="91440" tIns="45720" rIns="91440" bIns="45720" rtlCol="0">
            <a:normAutofit/>
          </a:bodyPr>
          <a:lstStyle>
            <a:lvl1pPr marL="268288" indent="-268288"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1pPr>
            <a:lvl2pPr marL="536575" indent="-268288" algn="l" defTabSz="914400" rtl="0" eaLnBrk="1" latinLnBrk="0" hangingPunct="1">
              <a:spcBef>
                <a:spcPct val="20000"/>
              </a:spcBef>
              <a:buFont typeface="Arial" panose="020B0604020202020204" pitchFamily="34" charset="0"/>
              <a:buChar char="•"/>
              <a:defRPr sz="1700" kern="1200">
                <a:solidFill>
                  <a:schemeClr val="bg1">
                    <a:lumMod val="50000"/>
                  </a:schemeClr>
                </a:solidFill>
                <a:latin typeface="Arial" panose="020B0604020202020204" pitchFamily="34" charset="0"/>
                <a:ea typeface="+mn-ea"/>
                <a:cs typeface="Arial" panose="020B0604020202020204" pitchFamily="34" charset="0"/>
              </a:defRPr>
            </a:lvl2pPr>
            <a:lvl3pPr marL="720725" indent="-184150" algn="l" defTabSz="914400" rtl="0" eaLnBrk="1" latinLnBrk="0" hangingPunct="1">
              <a:spcBef>
                <a:spcPct val="20000"/>
              </a:spcBef>
              <a:buFont typeface="Arial" panose="020B0604020202020204" pitchFamily="34" charset="0"/>
              <a:buChar char="•"/>
              <a:defRPr sz="1400" kern="1200">
                <a:solidFill>
                  <a:schemeClr val="bg1">
                    <a:lumMod val="50000"/>
                  </a:schemeClr>
                </a:solidFill>
                <a:latin typeface="Arial" panose="020B0604020202020204" pitchFamily="34" charset="0"/>
                <a:ea typeface="+mn-ea"/>
                <a:cs typeface="Arial" panose="020B0604020202020204" pitchFamily="34" charset="0"/>
              </a:defRPr>
            </a:lvl3pPr>
            <a:lvl4pPr marL="896938" indent="-176213"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073150" indent="-176213"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3500" b="1" dirty="0">
                <a:solidFill>
                  <a:schemeClr val="accent5">
                    <a:lumMod val="75000"/>
                  </a:schemeClr>
                </a:solidFill>
              </a:rPr>
              <a:t>Key theme two: ‘The journey is largely self and whānau directed’</a:t>
            </a:r>
            <a:endParaRPr lang="en-NZ" sz="3500" b="1" dirty="0">
              <a:solidFill>
                <a:schemeClr val="accent5">
                  <a:lumMod val="75000"/>
                </a:schemeClr>
              </a:solidFill>
            </a:endParaRPr>
          </a:p>
          <a:p>
            <a:pPr marL="0" indent="0">
              <a:buFont typeface="Arial" panose="020B0604020202020204" pitchFamily="34" charset="0"/>
              <a:buNone/>
            </a:pPr>
            <a:endParaRPr lang="en-NZ" dirty="0"/>
          </a:p>
        </p:txBody>
      </p:sp>
      <p:graphicFrame>
        <p:nvGraphicFramePr>
          <p:cNvPr id="2" name="Table 1"/>
          <p:cNvGraphicFramePr>
            <a:graphicFrameLocks noGrp="1"/>
          </p:cNvGraphicFramePr>
          <p:nvPr>
            <p:extLst>
              <p:ext uri="{D42A27DB-BD31-4B8C-83A1-F6EECF244321}">
                <p14:modId xmlns:p14="http://schemas.microsoft.com/office/powerpoint/2010/main" val="1129329285"/>
              </p:ext>
            </p:extLst>
          </p:nvPr>
        </p:nvGraphicFramePr>
        <p:xfrm>
          <a:off x="467545" y="2709196"/>
          <a:ext cx="8208910" cy="3168076"/>
        </p:xfrm>
        <a:graphic>
          <a:graphicData uri="http://schemas.openxmlformats.org/drawingml/2006/table">
            <a:tbl>
              <a:tblPr firstRow="1" firstCol="1" bandRow="1">
                <a:tableStyleId>{5C22544A-7EE6-4342-B048-85BDC9FD1C3A}</a:tableStyleId>
              </a:tblPr>
              <a:tblGrid>
                <a:gridCol w="1055202">
                  <a:extLst>
                    <a:ext uri="{9D8B030D-6E8A-4147-A177-3AD203B41FA5}">
                      <a16:colId xmlns:a16="http://schemas.microsoft.com/office/drawing/2014/main" val="20000"/>
                    </a:ext>
                  </a:extLst>
                </a:gridCol>
                <a:gridCol w="2359995">
                  <a:extLst>
                    <a:ext uri="{9D8B030D-6E8A-4147-A177-3AD203B41FA5}">
                      <a16:colId xmlns:a16="http://schemas.microsoft.com/office/drawing/2014/main" val="20001"/>
                    </a:ext>
                  </a:extLst>
                </a:gridCol>
                <a:gridCol w="2469246">
                  <a:extLst>
                    <a:ext uri="{9D8B030D-6E8A-4147-A177-3AD203B41FA5}">
                      <a16:colId xmlns:a16="http://schemas.microsoft.com/office/drawing/2014/main" val="20002"/>
                    </a:ext>
                  </a:extLst>
                </a:gridCol>
                <a:gridCol w="2324467">
                  <a:extLst>
                    <a:ext uri="{9D8B030D-6E8A-4147-A177-3AD203B41FA5}">
                      <a16:colId xmlns:a16="http://schemas.microsoft.com/office/drawing/2014/main" val="20003"/>
                    </a:ext>
                  </a:extLst>
                </a:gridCol>
              </a:tblGrid>
              <a:tr h="625316">
                <a:tc>
                  <a:txBody>
                    <a:bodyPr/>
                    <a:lstStyle/>
                    <a:p>
                      <a:pPr algn="ctr">
                        <a:lnSpc>
                          <a:spcPct val="115000"/>
                        </a:lnSpc>
                        <a:spcAft>
                          <a:spcPts val="1200"/>
                        </a:spcAft>
                      </a:pPr>
                      <a:r>
                        <a:rPr lang="en-AU" sz="1600" dirty="0">
                          <a:effectLst/>
                        </a:rPr>
                        <a:t> </a:t>
                      </a:r>
                      <a:endParaRPr lang="en-NZ" sz="1600" dirty="0">
                        <a:effectLst/>
                        <a:latin typeface="Arial"/>
                        <a:ea typeface="Times New Roman"/>
                      </a:endParaRPr>
                    </a:p>
                  </a:txBody>
                  <a:tcPr marL="68580" marR="68580" marT="0" marB="0" anchor="ctr"/>
                </a:tc>
                <a:tc>
                  <a:txBody>
                    <a:bodyPr/>
                    <a:lstStyle/>
                    <a:p>
                      <a:pPr algn="ctr">
                        <a:lnSpc>
                          <a:spcPct val="115000"/>
                        </a:lnSpc>
                        <a:spcAft>
                          <a:spcPts val="1200"/>
                        </a:spcAft>
                      </a:pPr>
                      <a:r>
                        <a:rPr lang="en-AU" sz="1600">
                          <a:effectLst/>
                        </a:rPr>
                        <a:t>Minimum duration from seminar to date of surgery</a:t>
                      </a:r>
                      <a:endParaRPr lang="en-NZ" sz="1600">
                        <a:effectLst/>
                        <a:latin typeface="Arial"/>
                        <a:ea typeface="Times New Roman"/>
                      </a:endParaRPr>
                    </a:p>
                  </a:txBody>
                  <a:tcPr marL="68580" marR="68580" marT="0" marB="0" anchor="ctr"/>
                </a:tc>
                <a:tc>
                  <a:txBody>
                    <a:bodyPr/>
                    <a:lstStyle/>
                    <a:p>
                      <a:pPr algn="ctr">
                        <a:lnSpc>
                          <a:spcPct val="115000"/>
                        </a:lnSpc>
                        <a:spcAft>
                          <a:spcPts val="1200"/>
                        </a:spcAft>
                      </a:pPr>
                      <a:r>
                        <a:rPr lang="en-AU" sz="1600">
                          <a:effectLst/>
                        </a:rPr>
                        <a:t>Maximum duration from seminar to date of surgery</a:t>
                      </a:r>
                      <a:endParaRPr lang="en-NZ" sz="1600">
                        <a:effectLst/>
                        <a:latin typeface="Arial"/>
                        <a:ea typeface="Times New Roman"/>
                      </a:endParaRPr>
                    </a:p>
                  </a:txBody>
                  <a:tcPr marL="68580" marR="68580" marT="0" marB="0" anchor="ctr"/>
                </a:tc>
                <a:tc>
                  <a:txBody>
                    <a:bodyPr/>
                    <a:lstStyle/>
                    <a:p>
                      <a:pPr algn="ctr">
                        <a:lnSpc>
                          <a:spcPct val="115000"/>
                        </a:lnSpc>
                        <a:spcAft>
                          <a:spcPts val="1200"/>
                        </a:spcAft>
                      </a:pPr>
                      <a:r>
                        <a:rPr lang="en-AU" sz="1600">
                          <a:effectLst/>
                        </a:rPr>
                        <a:t>Total average</a:t>
                      </a:r>
                      <a:endParaRPr lang="en-NZ" sz="1600">
                        <a:effectLst/>
                        <a:latin typeface="Arial"/>
                        <a:ea typeface="Times New Roman"/>
                      </a:endParaRPr>
                    </a:p>
                  </a:txBody>
                  <a:tcPr marL="68580" marR="68580" marT="0" marB="0" anchor="ctr"/>
                </a:tc>
                <a:extLst>
                  <a:ext uri="{0D108BD9-81ED-4DB2-BD59-A6C34878D82A}">
                    <a16:rowId xmlns:a16="http://schemas.microsoft.com/office/drawing/2014/main" val="10000"/>
                  </a:ext>
                </a:extLst>
              </a:tr>
              <a:tr h="1271380">
                <a:tc>
                  <a:txBody>
                    <a:bodyPr/>
                    <a:lstStyle/>
                    <a:p>
                      <a:pPr algn="ctr">
                        <a:lnSpc>
                          <a:spcPct val="115000"/>
                        </a:lnSpc>
                        <a:spcAft>
                          <a:spcPts val="1200"/>
                        </a:spcAft>
                      </a:pPr>
                      <a:r>
                        <a:rPr lang="en-AU" sz="1400">
                          <a:effectLst/>
                        </a:rPr>
                        <a:t>CM Health</a:t>
                      </a:r>
                      <a:endParaRPr lang="en-NZ" sz="1400">
                        <a:effectLst/>
                        <a:latin typeface="Arial"/>
                        <a:ea typeface="Times New Roman"/>
                      </a:endParaRPr>
                    </a:p>
                  </a:txBody>
                  <a:tcPr marL="68580" marR="68580" marT="0" marB="0" anchor="ctr"/>
                </a:tc>
                <a:tc>
                  <a:txBody>
                    <a:bodyPr/>
                    <a:lstStyle/>
                    <a:p>
                      <a:pPr algn="l">
                        <a:lnSpc>
                          <a:spcPct val="115000"/>
                        </a:lnSpc>
                        <a:spcBef>
                          <a:spcPts val="600"/>
                        </a:spcBef>
                        <a:spcAft>
                          <a:spcPts val="1200"/>
                        </a:spcAft>
                      </a:pPr>
                      <a:r>
                        <a:rPr lang="en-AU" sz="1600">
                          <a:effectLst/>
                        </a:rPr>
                        <a:t>157.72 days, 13 attended appointments; average 11.26 days between appointments</a:t>
                      </a:r>
                      <a:endParaRPr lang="en-NZ" sz="1600">
                        <a:effectLst/>
                        <a:latin typeface="Arial"/>
                        <a:ea typeface="Times New Roman"/>
                      </a:endParaRPr>
                    </a:p>
                  </a:txBody>
                  <a:tcPr marL="68580" marR="68580" marT="0" marB="0"/>
                </a:tc>
                <a:tc>
                  <a:txBody>
                    <a:bodyPr/>
                    <a:lstStyle/>
                    <a:p>
                      <a:pPr algn="l">
                        <a:lnSpc>
                          <a:spcPct val="115000"/>
                        </a:lnSpc>
                        <a:spcBef>
                          <a:spcPts val="600"/>
                        </a:spcBef>
                        <a:spcAft>
                          <a:spcPts val="1200"/>
                        </a:spcAft>
                      </a:pPr>
                      <a:r>
                        <a:rPr lang="en-AU" sz="1600">
                          <a:effectLst/>
                        </a:rPr>
                        <a:t>433.73 days, 15 attended appointments; </a:t>
                      </a:r>
                      <a:br>
                        <a:rPr lang="en-AU" sz="1600">
                          <a:effectLst/>
                        </a:rPr>
                      </a:br>
                      <a:r>
                        <a:rPr lang="en-AU" sz="1600">
                          <a:effectLst/>
                        </a:rPr>
                        <a:t>average 27.10 days between appointments</a:t>
                      </a:r>
                      <a:endParaRPr lang="en-NZ" sz="1600">
                        <a:effectLst/>
                        <a:latin typeface="Arial"/>
                        <a:ea typeface="Times New Roman"/>
                      </a:endParaRPr>
                    </a:p>
                  </a:txBody>
                  <a:tcPr marL="68580" marR="68580" marT="0" marB="0"/>
                </a:tc>
                <a:tc>
                  <a:txBody>
                    <a:bodyPr/>
                    <a:lstStyle/>
                    <a:p>
                      <a:pPr algn="l">
                        <a:lnSpc>
                          <a:spcPct val="115000"/>
                        </a:lnSpc>
                        <a:spcBef>
                          <a:spcPts val="600"/>
                        </a:spcBef>
                        <a:spcAft>
                          <a:spcPts val="1200"/>
                        </a:spcAft>
                      </a:pPr>
                      <a:r>
                        <a:rPr lang="en-AU" sz="1600" dirty="0">
                          <a:effectLst/>
                        </a:rPr>
                        <a:t>256.74 days, 9.5 attended appointments; 24.45 days between appointments</a:t>
                      </a:r>
                      <a:endParaRPr lang="en-NZ" sz="1600" dirty="0">
                        <a:effectLst/>
                        <a:latin typeface="Arial"/>
                        <a:ea typeface="Times New Roman"/>
                      </a:endParaRPr>
                    </a:p>
                  </a:txBody>
                  <a:tcPr marL="68580" marR="68580" marT="0" marB="0"/>
                </a:tc>
                <a:extLst>
                  <a:ext uri="{0D108BD9-81ED-4DB2-BD59-A6C34878D82A}">
                    <a16:rowId xmlns:a16="http://schemas.microsoft.com/office/drawing/2014/main" val="10001"/>
                  </a:ext>
                </a:extLst>
              </a:tr>
              <a:tr h="1271380">
                <a:tc>
                  <a:txBody>
                    <a:bodyPr/>
                    <a:lstStyle/>
                    <a:p>
                      <a:pPr algn="ctr">
                        <a:lnSpc>
                          <a:spcPct val="115000"/>
                        </a:lnSpc>
                        <a:spcAft>
                          <a:spcPts val="1200"/>
                        </a:spcAft>
                      </a:pPr>
                      <a:r>
                        <a:rPr lang="en-AU" sz="1400" dirty="0">
                          <a:effectLst/>
                        </a:rPr>
                        <a:t>Waitemata</a:t>
                      </a:r>
                      <a:r>
                        <a:rPr lang="en-AU" sz="1400" baseline="0" dirty="0">
                          <a:effectLst/>
                        </a:rPr>
                        <a:t> </a:t>
                      </a:r>
                      <a:r>
                        <a:rPr lang="en-AU" sz="1400" dirty="0">
                          <a:effectLst/>
                        </a:rPr>
                        <a:t>DHB</a:t>
                      </a:r>
                      <a:endParaRPr lang="en-NZ" sz="1400" dirty="0">
                        <a:effectLst/>
                        <a:latin typeface="Arial"/>
                        <a:ea typeface="Times New Roman"/>
                      </a:endParaRPr>
                    </a:p>
                  </a:txBody>
                  <a:tcPr marL="68580" marR="68580" marT="0" marB="0" anchor="ctr"/>
                </a:tc>
                <a:tc>
                  <a:txBody>
                    <a:bodyPr/>
                    <a:lstStyle/>
                    <a:p>
                      <a:pPr algn="l">
                        <a:lnSpc>
                          <a:spcPct val="115000"/>
                        </a:lnSpc>
                        <a:spcBef>
                          <a:spcPts val="600"/>
                        </a:spcBef>
                        <a:spcAft>
                          <a:spcPts val="1200"/>
                        </a:spcAft>
                      </a:pPr>
                      <a:r>
                        <a:rPr lang="en-AU" sz="1600">
                          <a:effectLst/>
                        </a:rPr>
                        <a:t>128 days, 12 attended appointments; average 9.8 days between appointments</a:t>
                      </a:r>
                      <a:endParaRPr lang="en-NZ" sz="1600">
                        <a:effectLst/>
                        <a:latin typeface="Arial"/>
                        <a:ea typeface="Times New Roman"/>
                      </a:endParaRPr>
                    </a:p>
                  </a:txBody>
                  <a:tcPr marL="68580" marR="68580" marT="0" marB="0"/>
                </a:tc>
                <a:tc>
                  <a:txBody>
                    <a:bodyPr/>
                    <a:lstStyle/>
                    <a:p>
                      <a:pPr algn="l">
                        <a:lnSpc>
                          <a:spcPct val="115000"/>
                        </a:lnSpc>
                        <a:spcBef>
                          <a:spcPts val="600"/>
                        </a:spcBef>
                        <a:spcAft>
                          <a:spcPts val="1200"/>
                        </a:spcAft>
                      </a:pPr>
                      <a:r>
                        <a:rPr lang="en-AU" sz="1600">
                          <a:effectLst/>
                        </a:rPr>
                        <a:t>457 days, 10 attended appointments; average 41 days between appointments</a:t>
                      </a:r>
                      <a:endParaRPr lang="en-NZ" sz="1600">
                        <a:effectLst/>
                        <a:latin typeface="Arial"/>
                        <a:ea typeface="Times New Roman"/>
                      </a:endParaRPr>
                    </a:p>
                  </a:txBody>
                  <a:tcPr marL="68580" marR="68580" marT="0" marB="0"/>
                </a:tc>
                <a:tc>
                  <a:txBody>
                    <a:bodyPr/>
                    <a:lstStyle/>
                    <a:p>
                      <a:pPr algn="l">
                        <a:lnSpc>
                          <a:spcPct val="115000"/>
                        </a:lnSpc>
                        <a:spcBef>
                          <a:spcPts val="600"/>
                        </a:spcBef>
                        <a:spcAft>
                          <a:spcPts val="1200"/>
                        </a:spcAft>
                      </a:pPr>
                      <a:r>
                        <a:rPr lang="en-AU" sz="1600" dirty="0">
                          <a:effectLst/>
                        </a:rPr>
                        <a:t>269.64 days, 10.21 attended appointments; 26.39 days between appointments</a:t>
                      </a:r>
                      <a:endParaRPr lang="en-NZ" sz="1600" dirty="0">
                        <a:effectLst/>
                        <a:latin typeface="Arial"/>
                        <a:ea typeface="Times New Roman"/>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78123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274638"/>
            <a:ext cx="8229600" cy="778098"/>
          </a:xfrm>
        </p:spPr>
        <p:txBody>
          <a:bodyPr/>
          <a:lstStyle/>
          <a:p>
            <a:r>
              <a:rPr lang="en-NZ" dirty="0"/>
              <a:t>Qualitative findings: 126 interviews</a:t>
            </a:r>
          </a:p>
        </p:txBody>
      </p:sp>
      <p:sp>
        <p:nvSpPr>
          <p:cNvPr id="8" name="Content Placeholder 2"/>
          <p:cNvSpPr txBox="1">
            <a:spLocks/>
          </p:cNvSpPr>
          <p:nvPr/>
        </p:nvSpPr>
        <p:spPr>
          <a:xfrm>
            <a:off x="467544" y="1340768"/>
            <a:ext cx="8352928" cy="4680520"/>
          </a:xfrm>
          <a:prstGeom prst="rect">
            <a:avLst/>
          </a:prstGeom>
        </p:spPr>
        <p:txBody>
          <a:bodyPr vert="horz" lIns="91440" tIns="45720" rIns="91440" bIns="45720" rtlCol="0">
            <a:normAutofit lnSpcReduction="10000"/>
          </a:bodyPr>
          <a:lstStyle>
            <a:lvl1pPr marL="268288" indent="-268288"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1pPr>
            <a:lvl2pPr marL="536575" indent="-268288" algn="l" defTabSz="914400" rtl="0" eaLnBrk="1" latinLnBrk="0" hangingPunct="1">
              <a:spcBef>
                <a:spcPct val="20000"/>
              </a:spcBef>
              <a:buFont typeface="Arial" panose="020B0604020202020204" pitchFamily="34" charset="0"/>
              <a:buChar char="•"/>
              <a:defRPr sz="1700" kern="1200">
                <a:solidFill>
                  <a:schemeClr val="bg1">
                    <a:lumMod val="50000"/>
                  </a:schemeClr>
                </a:solidFill>
                <a:latin typeface="Arial" panose="020B0604020202020204" pitchFamily="34" charset="0"/>
                <a:ea typeface="+mn-ea"/>
                <a:cs typeface="Arial" panose="020B0604020202020204" pitchFamily="34" charset="0"/>
              </a:defRPr>
            </a:lvl2pPr>
            <a:lvl3pPr marL="720725" indent="-184150" algn="l" defTabSz="914400" rtl="0" eaLnBrk="1" latinLnBrk="0" hangingPunct="1">
              <a:spcBef>
                <a:spcPct val="20000"/>
              </a:spcBef>
              <a:buFont typeface="Arial" panose="020B0604020202020204" pitchFamily="34" charset="0"/>
              <a:buChar char="•"/>
              <a:defRPr sz="1400" kern="1200">
                <a:solidFill>
                  <a:schemeClr val="bg1">
                    <a:lumMod val="50000"/>
                  </a:schemeClr>
                </a:solidFill>
                <a:latin typeface="Arial" panose="020B0604020202020204" pitchFamily="34" charset="0"/>
                <a:ea typeface="+mn-ea"/>
                <a:cs typeface="Arial" panose="020B0604020202020204" pitchFamily="34" charset="0"/>
              </a:defRPr>
            </a:lvl3pPr>
            <a:lvl4pPr marL="896938" indent="-176213"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073150" indent="-176213"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3500" b="1" dirty="0">
                <a:solidFill>
                  <a:schemeClr val="accent5">
                    <a:lumMod val="75000"/>
                  </a:schemeClr>
                </a:solidFill>
              </a:rPr>
              <a:t>Key theme two: ‘The journey is largely self and whānau directed’</a:t>
            </a:r>
          </a:p>
          <a:p>
            <a:pPr marL="0" indent="0">
              <a:buNone/>
            </a:pPr>
            <a:endParaRPr lang="en-AU" sz="3500" b="1" dirty="0">
              <a:solidFill>
                <a:schemeClr val="accent5">
                  <a:lumMod val="75000"/>
                </a:schemeClr>
              </a:solidFill>
            </a:endParaRPr>
          </a:p>
          <a:p>
            <a:r>
              <a:rPr lang="en-AU" sz="3500" b="1" dirty="0">
                <a:solidFill>
                  <a:schemeClr val="tx1"/>
                </a:solidFill>
              </a:rPr>
              <a:t>Limited opportunities to connect and network with others on the bariatric pathway</a:t>
            </a:r>
          </a:p>
          <a:p>
            <a:r>
              <a:rPr lang="en-AU" sz="3500" b="1" dirty="0">
                <a:solidFill>
                  <a:schemeClr val="tx1"/>
                </a:solidFill>
              </a:rPr>
              <a:t>Information and support seeking</a:t>
            </a:r>
          </a:p>
          <a:p>
            <a:r>
              <a:rPr lang="en-AU" sz="3500" b="1" dirty="0">
                <a:solidFill>
                  <a:schemeClr val="tx1"/>
                </a:solidFill>
              </a:rPr>
              <a:t>Decision making</a:t>
            </a:r>
            <a:endParaRPr lang="en-NZ" sz="3500" b="1" dirty="0">
              <a:solidFill>
                <a:schemeClr val="tx1"/>
              </a:solidFill>
            </a:endParaRPr>
          </a:p>
          <a:p>
            <a:pPr marL="0" indent="0">
              <a:buFont typeface="Arial" panose="020B0604020202020204" pitchFamily="34" charset="0"/>
              <a:buNone/>
            </a:pPr>
            <a:endParaRPr lang="en-NZ" dirty="0"/>
          </a:p>
        </p:txBody>
      </p:sp>
    </p:spTree>
    <p:extLst>
      <p:ext uri="{BB962C8B-B14F-4D97-AF65-F5344CB8AC3E}">
        <p14:creationId xmlns:p14="http://schemas.microsoft.com/office/powerpoint/2010/main" val="2306994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611560" y="332656"/>
            <a:ext cx="7776864" cy="5544616"/>
          </a:xfrm>
          <a:prstGeom prst="wedgeRectCallout">
            <a:avLst/>
          </a:prstGeom>
          <a:solidFill>
            <a:schemeClr val="accent5">
              <a:lumMod val="20000"/>
              <a:lumOff val="80000"/>
            </a:schemeClr>
          </a:solidFill>
          <a:ln w="50800" cap="flat" cmpd="sng">
            <a:solidFill>
              <a:schemeClr val="accent5">
                <a:lumMod val="75000"/>
              </a:schemeClr>
            </a:solidFill>
            <a:miter lim="800000"/>
          </a:ln>
          <a:effectLst/>
        </p:spPr>
        <p:style>
          <a:lnRef idx="2">
            <a:schemeClr val="accent1"/>
          </a:lnRef>
          <a:fillRef idx="1">
            <a:schemeClr val="lt1"/>
          </a:fillRef>
          <a:effectRef idx="0">
            <a:schemeClr val="accent1"/>
          </a:effectRef>
          <a:fontRef idx="minor">
            <a:schemeClr val="dk1"/>
          </a:fontRef>
        </p:style>
        <p:txBody>
          <a:bodyPr rot="0" spcFirstLastPara="0" vert="horz" wrap="square" lIns="126000" tIns="126000" rIns="126000" bIns="126000" numCol="1" spcCol="0" rtlCol="0" fromWordArt="0" anchor="t" anchorCtr="0" forceAA="0" compatLnSpc="1">
            <a:prstTxWarp prst="textNoShape">
              <a:avLst/>
            </a:prstTxWarp>
            <a:noAutofit/>
          </a:bodyPr>
          <a:lstStyle/>
          <a:p>
            <a:pPr algn="ctr"/>
            <a:r>
              <a:rPr lang="en-NZ" sz="2400" dirty="0">
                <a:latin typeface="Franklin Gothic Demi"/>
                <a:ea typeface="Times New Roman"/>
                <a:cs typeface="Times New Roman"/>
              </a:rPr>
              <a:t>“</a:t>
            </a:r>
            <a:r>
              <a:rPr lang="en-AU" sz="2400" dirty="0">
                <a:latin typeface="Franklin Gothic Demi"/>
                <a:ea typeface="Times New Roman"/>
                <a:cs typeface="Times New Roman"/>
              </a:rPr>
              <a:t>I went to the seminar last year and then I sort of got left for a month or two where I didn’t know what was happening”  </a:t>
            </a:r>
            <a:r>
              <a:rPr lang="en-NZ" sz="2400" i="1" dirty="0">
                <a:latin typeface="Franklin Gothic Demi"/>
                <a:ea typeface="Times New Roman"/>
                <a:cs typeface="Times New Roman"/>
              </a:rPr>
              <a:t>Patient participant from CM Health</a:t>
            </a:r>
          </a:p>
          <a:p>
            <a:pPr algn="ctr"/>
            <a:endParaRPr lang="en-NZ" sz="2400" dirty="0">
              <a:latin typeface="Franklin Gothic Demi"/>
              <a:ea typeface="Times New Roman"/>
              <a:cs typeface="Times New Roman"/>
            </a:endParaRPr>
          </a:p>
          <a:p>
            <a:pPr algn="ctr"/>
            <a:r>
              <a:rPr lang="en-AU" sz="2400" dirty="0">
                <a:latin typeface="Franklin Gothic Demi"/>
                <a:ea typeface="Times New Roman"/>
                <a:cs typeface="Times New Roman"/>
              </a:rPr>
              <a:t>“. . . When I went to my most recent appointment the surgeon asked how I even got to this stage without attending a nutrition seminar or seeing a nutritionist or a dietician. I just said I wasn’t aware that was something that was to be done. I was actually quite in the dark about it and wasn’t sure how to go about finding that information apart from just going and seeing another nutritionist that’s not affiliated” </a:t>
            </a:r>
            <a:r>
              <a:rPr lang="en-AU" sz="2400" i="1" dirty="0">
                <a:latin typeface="Franklin Gothic Demi"/>
                <a:ea typeface="Times New Roman"/>
                <a:cs typeface="Times New Roman"/>
              </a:rPr>
              <a:t>Patient participant from Waitemata DHB</a:t>
            </a:r>
            <a:endParaRPr lang="en-NZ" sz="2400" i="1" dirty="0">
              <a:latin typeface="Franklin Gothic Demi"/>
              <a:ea typeface="Times New Roman"/>
              <a:cs typeface="Times New Roman"/>
            </a:endParaRPr>
          </a:p>
        </p:txBody>
      </p:sp>
    </p:spTree>
    <p:extLst>
      <p:ext uri="{BB962C8B-B14F-4D97-AF65-F5344CB8AC3E}">
        <p14:creationId xmlns:p14="http://schemas.microsoft.com/office/powerpoint/2010/main" val="4151466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Service trends (1)</a:t>
            </a:r>
          </a:p>
        </p:txBody>
      </p:sp>
      <p:sp>
        <p:nvSpPr>
          <p:cNvPr id="3" name="Content Placeholder 2"/>
          <p:cNvSpPr>
            <a:spLocks noGrp="1"/>
          </p:cNvSpPr>
          <p:nvPr>
            <p:ph idx="1"/>
          </p:nvPr>
        </p:nvSpPr>
        <p:spPr/>
        <p:txBody>
          <a:bodyPr/>
          <a:lstStyle/>
          <a:p>
            <a:r>
              <a:rPr lang="en-AU" dirty="0"/>
              <a:t>Did not attend (DNA) rates per patient for appointments on the bariatric pathway have decreased at both DHBs over time</a:t>
            </a:r>
            <a:endParaRPr lang="en-NZ" dirty="0"/>
          </a:p>
        </p:txBody>
      </p:sp>
      <p:graphicFrame>
        <p:nvGraphicFramePr>
          <p:cNvPr id="4" name="Chart 3"/>
          <p:cNvGraphicFramePr/>
          <p:nvPr>
            <p:extLst>
              <p:ext uri="{D42A27DB-BD31-4B8C-83A1-F6EECF244321}">
                <p14:modId xmlns:p14="http://schemas.microsoft.com/office/powerpoint/2010/main" val="516649471"/>
              </p:ext>
            </p:extLst>
          </p:nvPr>
        </p:nvGraphicFramePr>
        <p:xfrm>
          <a:off x="467544" y="2276872"/>
          <a:ext cx="8496944"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2003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Service trends (2)</a:t>
            </a:r>
          </a:p>
        </p:txBody>
      </p:sp>
      <p:sp>
        <p:nvSpPr>
          <p:cNvPr id="3" name="Content Placeholder 2"/>
          <p:cNvSpPr>
            <a:spLocks noGrp="1"/>
          </p:cNvSpPr>
          <p:nvPr>
            <p:ph idx="1"/>
          </p:nvPr>
        </p:nvSpPr>
        <p:spPr/>
        <p:txBody>
          <a:bodyPr/>
          <a:lstStyle/>
          <a:p>
            <a:r>
              <a:rPr lang="en-AU" dirty="0"/>
              <a:t>Increasing referrals at both DHBs. </a:t>
            </a:r>
          </a:p>
          <a:p>
            <a:r>
              <a:rPr lang="en-AU" dirty="0"/>
              <a:t>Proportion of referred patients who achieve bariatric surgery has decreased at both DHBs</a:t>
            </a:r>
          </a:p>
          <a:p>
            <a:r>
              <a:rPr lang="en-AU" dirty="0"/>
              <a:t>Average LOS per patient that underwent bariatric surgery has decreased at Waitemata every year since 2013 from an average of 3.6 days (2013) to 1.09 days (2016) </a:t>
            </a:r>
          </a:p>
          <a:p>
            <a:r>
              <a:rPr lang="en-AU" dirty="0"/>
              <a:t>At CMH the LOS was highest in 2013 at 2.33 days and has since decreased to 1.79 days in 2016</a:t>
            </a:r>
          </a:p>
          <a:p>
            <a:r>
              <a:rPr lang="en-AU" dirty="0"/>
              <a:t>Readmission LOS has also decreased at both DHBs </a:t>
            </a:r>
          </a:p>
        </p:txBody>
      </p:sp>
    </p:spTree>
    <p:extLst>
      <p:ext uri="{BB962C8B-B14F-4D97-AF65-F5344CB8AC3E}">
        <p14:creationId xmlns:p14="http://schemas.microsoft.com/office/powerpoint/2010/main" val="1473004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274638"/>
            <a:ext cx="8229600" cy="778098"/>
          </a:xfrm>
        </p:spPr>
        <p:txBody>
          <a:bodyPr/>
          <a:lstStyle/>
          <a:p>
            <a:r>
              <a:rPr lang="en-NZ" dirty="0"/>
              <a:t>Becoming a health literate service</a:t>
            </a:r>
          </a:p>
        </p:txBody>
      </p:sp>
      <p:graphicFrame>
        <p:nvGraphicFramePr>
          <p:cNvPr id="2" name="Diagram 1"/>
          <p:cNvGraphicFramePr/>
          <p:nvPr>
            <p:extLst>
              <p:ext uri="{D42A27DB-BD31-4B8C-83A1-F6EECF244321}">
                <p14:modId xmlns:p14="http://schemas.microsoft.com/office/powerpoint/2010/main" val="310539526"/>
              </p:ext>
            </p:extLst>
          </p:nvPr>
        </p:nvGraphicFramePr>
        <p:xfrm>
          <a:off x="971600" y="1628800"/>
          <a:ext cx="727280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4845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Action undertaken</a:t>
            </a:r>
          </a:p>
        </p:txBody>
      </p:sp>
      <p:sp>
        <p:nvSpPr>
          <p:cNvPr id="3" name="Content Placeholder 2"/>
          <p:cNvSpPr>
            <a:spLocks noGrp="1"/>
          </p:cNvSpPr>
          <p:nvPr>
            <p:ph idx="1"/>
          </p:nvPr>
        </p:nvSpPr>
        <p:spPr/>
        <p:txBody>
          <a:bodyPr/>
          <a:lstStyle/>
          <a:p>
            <a:r>
              <a:rPr lang="en-AU" sz="2800" dirty="0"/>
              <a:t>A small number of interventions identified within the Action Plan were actioned by members of the PSGs at both DHBs. PSG members implemented the interventions that were directly within their control and those they had the power, knowledge and skills to address.</a:t>
            </a:r>
            <a:r>
              <a:rPr lang="en-AU" sz="2800" b="1" dirty="0"/>
              <a:t> Other actions that were arguably more important were not implemented. </a:t>
            </a:r>
            <a:endParaRPr lang="en-NZ" sz="2800" dirty="0"/>
          </a:p>
          <a:p>
            <a:endParaRPr lang="en-NZ" dirty="0"/>
          </a:p>
        </p:txBody>
      </p:sp>
    </p:spTree>
    <p:extLst>
      <p:ext uri="{BB962C8B-B14F-4D97-AF65-F5344CB8AC3E}">
        <p14:creationId xmlns:p14="http://schemas.microsoft.com/office/powerpoint/2010/main" val="1739214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Service outcomes</a:t>
            </a:r>
          </a:p>
        </p:txBody>
      </p:sp>
      <p:sp>
        <p:nvSpPr>
          <p:cNvPr id="4" name="Content Placeholder 2"/>
          <p:cNvSpPr txBox="1">
            <a:spLocks noGrp="1"/>
          </p:cNvSpPr>
          <p:nvPr>
            <p:ph idx="1"/>
          </p:nvPr>
        </p:nvSpPr>
        <p:spPr>
          <a:xfrm>
            <a:off x="457200" y="1412776"/>
            <a:ext cx="8229600" cy="3960440"/>
          </a:xfrm>
          <a:prstGeom prst="rect">
            <a:avLst/>
          </a:prstGeom>
        </p:spPr>
        <p:txBody>
          <a:bodyPr vert="horz" lIns="91440" tIns="45720" rIns="91440" bIns="45720" rtlCol="0">
            <a:normAutofit/>
          </a:bodyPr>
          <a:lstStyle>
            <a:lvl1pPr marL="268288" indent="-268288"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1pPr>
            <a:lvl2pPr marL="536575" indent="-268288" algn="l" defTabSz="914400" rtl="0" eaLnBrk="1" latinLnBrk="0" hangingPunct="1">
              <a:spcBef>
                <a:spcPct val="20000"/>
              </a:spcBef>
              <a:buFont typeface="Arial" panose="020B0604020202020204" pitchFamily="34" charset="0"/>
              <a:buChar char="•"/>
              <a:defRPr sz="1700" kern="1200">
                <a:solidFill>
                  <a:schemeClr val="bg1">
                    <a:lumMod val="50000"/>
                  </a:schemeClr>
                </a:solidFill>
                <a:latin typeface="Arial" panose="020B0604020202020204" pitchFamily="34" charset="0"/>
                <a:ea typeface="+mn-ea"/>
                <a:cs typeface="Arial" panose="020B0604020202020204" pitchFamily="34" charset="0"/>
              </a:defRPr>
            </a:lvl2pPr>
            <a:lvl3pPr marL="720725" indent="-184150" algn="l" defTabSz="914400" rtl="0" eaLnBrk="1" latinLnBrk="0" hangingPunct="1">
              <a:spcBef>
                <a:spcPct val="20000"/>
              </a:spcBef>
              <a:buFont typeface="Arial" panose="020B0604020202020204" pitchFamily="34" charset="0"/>
              <a:buChar char="•"/>
              <a:defRPr sz="1400" kern="1200">
                <a:solidFill>
                  <a:schemeClr val="bg1">
                    <a:lumMod val="50000"/>
                  </a:schemeClr>
                </a:solidFill>
                <a:latin typeface="Arial" panose="020B0604020202020204" pitchFamily="34" charset="0"/>
                <a:ea typeface="+mn-ea"/>
                <a:cs typeface="Arial" panose="020B0604020202020204" pitchFamily="34" charset="0"/>
              </a:defRPr>
            </a:lvl3pPr>
            <a:lvl4pPr marL="896938" indent="-176213"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073150" indent="-176213"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AU" sz="3500" b="1" dirty="0">
              <a:solidFill>
                <a:schemeClr val="accent5">
                  <a:lumMod val="75000"/>
                </a:schemeClr>
              </a:solidFill>
            </a:endParaRPr>
          </a:p>
          <a:p>
            <a:pPr marL="0" indent="0" algn="ctr">
              <a:buNone/>
            </a:pPr>
            <a:r>
              <a:rPr lang="en-AU" sz="3200" b="1" i="1" dirty="0">
                <a:solidFill>
                  <a:schemeClr val="tx1"/>
                </a:solidFill>
              </a:rPr>
              <a:t>“It seems to me that after the review occurred, which was with the best of intentions, nothing much has happened” (Clinical staff member).</a:t>
            </a:r>
            <a:endParaRPr lang="en-NZ" sz="3200" b="1" i="1" dirty="0">
              <a:solidFill>
                <a:schemeClr val="tx1"/>
              </a:solidFill>
            </a:endParaRPr>
          </a:p>
          <a:p>
            <a:pPr marL="0" indent="0">
              <a:buFont typeface="Arial" panose="020B0604020202020204" pitchFamily="34" charset="0"/>
              <a:buNone/>
            </a:pPr>
            <a:endParaRPr lang="en-NZ" dirty="0"/>
          </a:p>
        </p:txBody>
      </p:sp>
    </p:spTree>
    <p:extLst>
      <p:ext uri="{BB962C8B-B14F-4D97-AF65-F5344CB8AC3E}">
        <p14:creationId xmlns:p14="http://schemas.microsoft.com/office/powerpoint/2010/main" val="1408361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Barriers to service change</a:t>
            </a:r>
          </a:p>
        </p:txBody>
      </p:sp>
      <p:sp>
        <p:nvSpPr>
          <p:cNvPr id="3" name="Content Placeholder 2"/>
          <p:cNvSpPr>
            <a:spLocks noGrp="1"/>
          </p:cNvSpPr>
          <p:nvPr>
            <p:ph idx="1"/>
          </p:nvPr>
        </p:nvSpPr>
        <p:spPr/>
        <p:txBody>
          <a:bodyPr/>
          <a:lstStyle/>
          <a:p>
            <a:r>
              <a:rPr lang="en-AU" sz="3200" b="1" dirty="0"/>
              <a:t>Lack of supportive systems, leadership, management and culture</a:t>
            </a:r>
            <a:endParaRPr lang="en-NZ" sz="3200" b="1" dirty="0"/>
          </a:p>
          <a:p>
            <a:r>
              <a:rPr lang="en-AU" sz="3200" b="1" dirty="0"/>
              <a:t>Health literacy is not understood by all staff and therefore can be undervalued or de-prioritised </a:t>
            </a:r>
            <a:endParaRPr lang="en-NZ" sz="3200" b="1" dirty="0"/>
          </a:p>
          <a:p>
            <a:endParaRPr lang="en-NZ" dirty="0"/>
          </a:p>
        </p:txBody>
      </p:sp>
    </p:spTree>
    <p:extLst>
      <p:ext uri="{BB962C8B-B14F-4D97-AF65-F5344CB8AC3E}">
        <p14:creationId xmlns:p14="http://schemas.microsoft.com/office/powerpoint/2010/main" val="1284258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p:cNvSpPr/>
          <p:nvPr/>
        </p:nvSpPr>
        <p:spPr>
          <a:xfrm>
            <a:off x="767013" y="1484784"/>
            <a:ext cx="7555230" cy="3024336"/>
          </a:xfrm>
          <a:prstGeom prst="wedgeRectCallout">
            <a:avLst/>
          </a:prstGeom>
          <a:solidFill>
            <a:schemeClr val="accent3">
              <a:lumMod val="20000"/>
              <a:lumOff val="80000"/>
            </a:schemeClr>
          </a:solidFill>
          <a:ln w="50800" cap="flat" cmpd="sng">
            <a:solidFill>
              <a:schemeClr val="accent3"/>
            </a:solidFill>
            <a:miter lim="800000"/>
          </a:ln>
          <a:effectLst/>
        </p:spPr>
        <p:style>
          <a:lnRef idx="2">
            <a:schemeClr val="accent1"/>
          </a:lnRef>
          <a:fillRef idx="1">
            <a:schemeClr val="lt1"/>
          </a:fillRef>
          <a:effectRef idx="0">
            <a:schemeClr val="accent1"/>
          </a:effectRef>
          <a:fontRef idx="minor">
            <a:schemeClr val="dk1"/>
          </a:fontRef>
        </p:style>
        <p:txBody>
          <a:bodyPr rot="0" spcFirstLastPara="0" vert="horz" wrap="square" lIns="126000" tIns="126000" rIns="126000" bIns="126000" numCol="1" spcCol="0" rtlCol="0" fromWordArt="0" anchor="t" anchorCtr="0" forceAA="0" compatLnSpc="1">
            <a:prstTxWarp prst="textNoShape">
              <a:avLst/>
            </a:prstTxWarp>
            <a:noAutofit/>
          </a:bodyPr>
          <a:lstStyle/>
          <a:p>
            <a:pPr algn="ctr">
              <a:lnSpc>
                <a:spcPct val="115000"/>
              </a:lnSpc>
              <a:spcAft>
                <a:spcPts val="12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2400" dirty="0">
                <a:effectLst/>
                <a:latin typeface="Franklin Gothic Demi"/>
                <a:ea typeface="Times New Roman"/>
                <a:cs typeface="Times New Roman"/>
              </a:rPr>
              <a:t>“Surgery doesn’t worry me. I’m nervous about how much it is going to change my life . . . I just keep saying lifetime, lifetime, it’s a lifetime… You’ve got to tell yourself that this is it”</a:t>
            </a:r>
            <a:endParaRPr lang="en-NZ" dirty="0">
              <a:effectLst/>
              <a:latin typeface="Arial"/>
              <a:ea typeface="Times New Roman"/>
            </a:endParaRPr>
          </a:p>
          <a:p>
            <a:pPr algn="ctr">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2400" i="1" dirty="0">
                <a:effectLst/>
                <a:latin typeface="Franklin Gothic Demi"/>
                <a:ea typeface="Times New Roman"/>
                <a:cs typeface="Times New Roman"/>
              </a:rPr>
              <a:t>Patient participant from CM Health on getting psychologically prepared for bariatric surgery</a:t>
            </a:r>
            <a:endParaRPr lang="en-NZ" dirty="0">
              <a:effectLst/>
              <a:latin typeface="Arial"/>
              <a:ea typeface="Times New Roman"/>
            </a:endParaRPr>
          </a:p>
          <a:p>
            <a:pPr algn="just">
              <a:lnSpc>
                <a:spcPct val="115000"/>
              </a:lnSpc>
              <a:spcAft>
                <a:spcPts val="1200"/>
              </a:spcAft>
            </a:pPr>
            <a:r>
              <a:rPr lang="en-AU" dirty="0">
                <a:effectLst/>
                <a:latin typeface="Arial"/>
                <a:ea typeface="Times New Roman"/>
              </a:rPr>
              <a:t> </a:t>
            </a:r>
            <a:endParaRPr lang="en-NZ" dirty="0">
              <a:effectLst/>
              <a:latin typeface="Arial"/>
              <a:ea typeface="Times New Roman"/>
            </a:endParaRPr>
          </a:p>
        </p:txBody>
      </p:sp>
    </p:spTree>
    <p:extLst>
      <p:ext uri="{BB962C8B-B14F-4D97-AF65-F5344CB8AC3E}">
        <p14:creationId xmlns:p14="http://schemas.microsoft.com/office/powerpoint/2010/main" val="363827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Learning for us all</a:t>
            </a:r>
          </a:p>
        </p:txBody>
      </p:sp>
      <p:sp>
        <p:nvSpPr>
          <p:cNvPr id="3" name="Content Placeholder 2"/>
          <p:cNvSpPr>
            <a:spLocks noGrp="1"/>
          </p:cNvSpPr>
          <p:nvPr>
            <p:ph idx="1"/>
          </p:nvPr>
        </p:nvSpPr>
        <p:spPr/>
        <p:txBody>
          <a:bodyPr>
            <a:normAutofit fontScale="92500" lnSpcReduction="10000"/>
          </a:bodyPr>
          <a:lstStyle/>
          <a:p>
            <a:r>
              <a:rPr lang="en-AU" dirty="0"/>
              <a:t>He Awatea Hou navigator support demonstrates promise in improving patient, family and whānau health literacy, and patient health outcomes for elective bariatric surgery patients.</a:t>
            </a:r>
            <a:endParaRPr lang="en-NZ" dirty="0"/>
          </a:p>
          <a:p>
            <a:endParaRPr lang="en-NZ" dirty="0"/>
          </a:p>
          <a:p>
            <a:r>
              <a:rPr lang="en-NZ" dirty="0"/>
              <a:t>Patient feedback demonstrates a high level of patient acceptability and satisfaction with navigator support. </a:t>
            </a:r>
          </a:p>
          <a:p>
            <a:endParaRPr lang="en-NZ" dirty="0"/>
          </a:p>
          <a:p>
            <a:r>
              <a:rPr lang="en-AU" dirty="0"/>
              <a:t>Evaluation findings emphasise that it is essential to prepare participants for the psychological (</a:t>
            </a:r>
            <a:r>
              <a:rPr lang="en-AU" dirty="0" err="1"/>
              <a:t>ie</a:t>
            </a:r>
            <a:r>
              <a:rPr lang="en-AU" dirty="0"/>
              <a:t>. emotional and social) impact of bariatric surgery, and the extensive level of self and whānau-directed care that is needed on the bariatric pathway. </a:t>
            </a:r>
          </a:p>
          <a:p>
            <a:endParaRPr lang="en-AU" dirty="0"/>
          </a:p>
          <a:p>
            <a:r>
              <a:rPr lang="en-AU" dirty="0"/>
              <a:t>We have to do more to support service change: He Awatea Hou service programme had little impact on aims to create more health literate services. </a:t>
            </a:r>
            <a:endParaRPr lang="en-NZ" dirty="0"/>
          </a:p>
        </p:txBody>
      </p:sp>
    </p:spTree>
    <p:extLst>
      <p:ext uri="{BB962C8B-B14F-4D97-AF65-F5344CB8AC3E}">
        <p14:creationId xmlns:p14="http://schemas.microsoft.com/office/powerpoint/2010/main" val="239390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Context</a:t>
            </a:r>
          </a:p>
        </p:txBody>
      </p:sp>
      <p:sp>
        <p:nvSpPr>
          <p:cNvPr id="3" name="Content Placeholder 2"/>
          <p:cNvSpPr>
            <a:spLocks noGrp="1"/>
          </p:cNvSpPr>
          <p:nvPr>
            <p:ph idx="1"/>
          </p:nvPr>
        </p:nvSpPr>
        <p:spPr/>
        <p:txBody>
          <a:bodyPr>
            <a:normAutofit lnSpcReduction="10000"/>
          </a:bodyPr>
          <a:lstStyle/>
          <a:p>
            <a:r>
              <a:rPr lang="en-NZ" dirty="0">
                <a:solidFill>
                  <a:schemeClr val="tx1"/>
                </a:solidFill>
              </a:rPr>
              <a:t>Over the past three decades rates of obesity have been increasing in New Zealand across all age groups (Ministry of Health, 2015a). </a:t>
            </a:r>
          </a:p>
          <a:p>
            <a:endParaRPr lang="en-AU" dirty="0">
              <a:solidFill>
                <a:schemeClr val="tx1"/>
              </a:solidFill>
            </a:endParaRPr>
          </a:p>
          <a:p>
            <a:r>
              <a:rPr lang="en-NZ" dirty="0">
                <a:solidFill>
                  <a:schemeClr val="tx1"/>
                </a:solidFill>
              </a:rPr>
              <a:t>Rates of obesity vary starkly between ethnic groups and are the highest among Pacific adults, with 61 per cent of males and 68 per cent of females obese (</a:t>
            </a:r>
            <a:r>
              <a:rPr lang="en-AU" dirty="0">
                <a:solidFill>
                  <a:schemeClr val="tx1"/>
                </a:solidFill>
              </a:rPr>
              <a:t>Ministry of Health, 2015a). </a:t>
            </a:r>
          </a:p>
          <a:p>
            <a:endParaRPr lang="en-AU" dirty="0">
              <a:solidFill>
                <a:schemeClr val="tx1"/>
              </a:solidFill>
            </a:endParaRPr>
          </a:p>
          <a:p>
            <a:r>
              <a:rPr lang="en-AU" dirty="0">
                <a:solidFill>
                  <a:schemeClr val="tx1"/>
                </a:solidFill>
              </a:rPr>
              <a:t>Bariatric surgery is an elective surgery which is offered in New Zealand as a tool for weight loss (Health Navigator NZ, 2017). There is a high demand for bariatric surgery in New Zealand.</a:t>
            </a:r>
          </a:p>
          <a:p>
            <a:pPr marL="0" indent="0">
              <a:buNone/>
            </a:pPr>
            <a:endParaRPr lang="en-AU" dirty="0">
              <a:solidFill>
                <a:schemeClr val="tx1"/>
              </a:solidFill>
            </a:endParaRPr>
          </a:p>
          <a:p>
            <a:r>
              <a:rPr lang="en-AU" dirty="0">
                <a:solidFill>
                  <a:schemeClr val="tx1"/>
                </a:solidFill>
              </a:rPr>
              <a:t>Improving health literacy and whānau participation is critical for improving equity of access and equity of outcome for bariatric surgery. </a:t>
            </a:r>
            <a:endParaRPr lang="en-NZ" dirty="0">
              <a:solidFill>
                <a:schemeClr val="tx1"/>
              </a:solidFill>
            </a:endParaRPr>
          </a:p>
          <a:p>
            <a:endParaRPr lang="en-AU" dirty="0">
              <a:solidFill>
                <a:schemeClr val="tx1"/>
              </a:solidFill>
            </a:endParaRPr>
          </a:p>
          <a:p>
            <a:endParaRPr lang="en-AU" dirty="0">
              <a:solidFill>
                <a:schemeClr val="tx1"/>
              </a:solidFill>
            </a:endParaRPr>
          </a:p>
          <a:p>
            <a:pPr marL="0" indent="0">
              <a:buNone/>
            </a:pPr>
            <a:endParaRPr lang="en-NZ" dirty="0"/>
          </a:p>
        </p:txBody>
      </p:sp>
    </p:spTree>
    <p:extLst>
      <p:ext uri="{BB962C8B-B14F-4D97-AF65-F5344CB8AC3E}">
        <p14:creationId xmlns:p14="http://schemas.microsoft.com/office/powerpoint/2010/main" val="3496083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My documents\Bariatric Surgery [Brookefoler]\Final reporting\Appendices_figured_photos\Pathways-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7400" y="-99392"/>
            <a:ext cx="5124880" cy="6957392"/>
          </a:xfrm>
          <a:prstGeom prst="rect">
            <a:avLst/>
          </a:prstGeom>
          <a:noFill/>
          <a:ln>
            <a:noFill/>
          </a:ln>
        </p:spPr>
      </p:pic>
    </p:spTree>
    <p:extLst>
      <p:ext uri="{BB962C8B-B14F-4D97-AF65-F5344CB8AC3E}">
        <p14:creationId xmlns:p14="http://schemas.microsoft.com/office/powerpoint/2010/main" val="108952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He Awatea Hou: </a:t>
            </a:r>
            <a:r>
              <a:rPr lang="en-AU" dirty="0"/>
              <a:t>‘a new dawn’ </a:t>
            </a:r>
            <a:endParaRPr lang="en-NZ" dirty="0"/>
          </a:p>
        </p:txBody>
      </p:sp>
      <p:sp>
        <p:nvSpPr>
          <p:cNvPr id="3" name="Content Placeholder 2"/>
          <p:cNvSpPr>
            <a:spLocks noGrp="1"/>
          </p:cNvSpPr>
          <p:nvPr>
            <p:ph idx="1"/>
          </p:nvPr>
        </p:nvSpPr>
        <p:spPr/>
        <p:txBody>
          <a:bodyPr>
            <a:normAutofit/>
          </a:bodyPr>
          <a:lstStyle/>
          <a:p>
            <a:pPr marL="536575" lvl="2" indent="0">
              <a:buNone/>
            </a:pPr>
            <a:endParaRPr lang="en-NZ" dirty="0"/>
          </a:p>
          <a:p>
            <a:pPr marL="0" indent="0">
              <a:buNone/>
            </a:pPr>
            <a:endParaRPr lang="en-NZ" dirty="0"/>
          </a:p>
        </p:txBody>
      </p:sp>
      <p:pic>
        <p:nvPicPr>
          <p:cNvPr id="2050" name="Picture 2" descr="C:\Users\HaywarB\AppData\Local\Microsoft\Windows\Temporary Internet Files\Content.IE5\WI21T561\windrose-296407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060848"/>
            <a:ext cx="3048000" cy="292893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67544" y="1772816"/>
            <a:ext cx="4824536" cy="4680519"/>
          </a:xfrm>
          <a:prstGeom prst="rect">
            <a:avLst/>
          </a:prstGeom>
        </p:spPr>
        <p:txBody>
          <a:bodyPr vert="horz" lIns="91440" tIns="45720" rIns="91440" bIns="45720" rtlCol="0">
            <a:normAutofit/>
          </a:bodyPr>
          <a:lstStyle>
            <a:lvl1pPr marL="268288" indent="-268288"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1pPr>
            <a:lvl2pPr marL="536575" indent="-268288" algn="l" defTabSz="914400" rtl="0" eaLnBrk="1" latinLnBrk="0" hangingPunct="1">
              <a:spcBef>
                <a:spcPct val="20000"/>
              </a:spcBef>
              <a:buFont typeface="Arial" panose="020B0604020202020204" pitchFamily="34" charset="0"/>
              <a:buChar char="•"/>
              <a:defRPr sz="1700" kern="1200">
                <a:solidFill>
                  <a:schemeClr val="bg1">
                    <a:lumMod val="50000"/>
                  </a:schemeClr>
                </a:solidFill>
                <a:latin typeface="Arial" panose="020B0604020202020204" pitchFamily="34" charset="0"/>
                <a:ea typeface="+mn-ea"/>
                <a:cs typeface="Arial" panose="020B0604020202020204" pitchFamily="34" charset="0"/>
              </a:defRPr>
            </a:lvl2pPr>
            <a:lvl3pPr marL="720725" indent="-184150" algn="l" defTabSz="914400" rtl="0" eaLnBrk="1" latinLnBrk="0" hangingPunct="1">
              <a:spcBef>
                <a:spcPct val="20000"/>
              </a:spcBef>
              <a:buFont typeface="Arial" panose="020B0604020202020204" pitchFamily="34" charset="0"/>
              <a:buChar char="•"/>
              <a:defRPr sz="1400" kern="1200">
                <a:solidFill>
                  <a:schemeClr val="bg1">
                    <a:lumMod val="50000"/>
                  </a:schemeClr>
                </a:solidFill>
                <a:latin typeface="Arial" panose="020B0604020202020204" pitchFamily="34" charset="0"/>
                <a:ea typeface="+mn-ea"/>
                <a:cs typeface="Arial" panose="020B0604020202020204" pitchFamily="34" charset="0"/>
              </a:defRPr>
            </a:lvl3pPr>
            <a:lvl4pPr marL="896938" indent="-176213"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073150" indent="-176213"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dirty="0">
                <a:solidFill>
                  <a:schemeClr val="tx1"/>
                </a:solidFill>
              </a:rPr>
              <a:t>Navigation support for the whole whānau.</a:t>
            </a:r>
          </a:p>
          <a:p>
            <a:r>
              <a:rPr lang="en-AU" dirty="0">
                <a:solidFill>
                  <a:schemeClr val="tx1"/>
                </a:solidFill>
              </a:rPr>
              <a:t>The aim of the programme is to support health literacy for patients and their whānau. Also support service change. </a:t>
            </a:r>
          </a:p>
          <a:p>
            <a:r>
              <a:rPr lang="en-AU" dirty="0">
                <a:solidFill>
                  <a:schemeClr val="tx1"/>
                </a:solidFill>
              </a:rPr>
              <a:t>Goal setting at home, going to the supermarket together, advocating to clinical staff where needed, supporting whānau understanding, linking with other services, attending clinical appointments, translating medical information. </a:t>
            </a:r>
          </a:p>
          <a:p>
            <a:pPr marL="0" indent="0">
              <a:buFont typeface="Arial" panose="020B0604020202020204" pitchFamily="34" charset="0"/>
              <a:buNone/>
            </a:pPr>
            <a:endParaRPr lang="en-NZ" dirty="0"/>
          </a:p>
        </p:txBody>
      </p:sp>
    </p:spTree>
    <p:extLst>
      <p:ext uri="{BB962C8B-B14F-4D97-AF65-F5344CB8AC3E}">
        <p14:creationId xmlns:p14="http://schemas.microsoft.com/office/powerpoint/2010/main" val="227104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96552" y="0"/>
            <a:ext cx="9793088" cy="6741368"/>
          </a:xfrm>
          <a:prstGeom prst="rect">
            <a:avLst/>
          </a:prstGeom>
        </p:spPr>
      </p:pic>
    </p:spTree>
    <p:extLst>
      <p:ext uri="{BB962C8B-B14F-4D97-AF65-F5344CB8AC3E}">
        <p14:creationId xmlns:p14="http://schemas.microsoft.com/office/powerpoint/2010/main" val="3410619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AU" sz="2400" dirty="0"/>
              <a:t>This evaluation aimed to determine the effectiveness of the whānau health literacy pilot project by measuring changes to:</a:t>
            </a:r>
            <a:endParaRPr lang="en-NZ" sz="2400" dirty="0"/>
          </a:p>
          <a:p>
            <a:pPr marL="457200" lvl="0" indent="-457200">
              <a:buFont typeface="+mj-lt"/>
              <a:buAutoNum type="arabicPeriod"/>
            </a:pPr>
            <a:r>
              <a:rPr lang="en-AU" sz="2400" dirty="0"/>
              <a:t>Patient health literacy and health outcomes.</a:t>
            </a:r>
            <a:endParaRPr lang="en-NZ" sz="2400" dirty="0"/>
          </a:p>
          <a:p>
            <a:pPr marL="457200" lvl="0" indent="-457200">
              <a:buFont typeface="+mj-lt"/>
              <a:buAutoNum type="arabicPeriod"/>
            </a:pPr>
            <a:r>
              <a:rPr lang="en-AU" sz="2400" dirty="0"/>
              <a:t>Whānau health literacy, including:</a:t>
            </a:r>
            <a:endParaRPr lang="en-NZ" sz="2400" dirty="0"/>
          </a:p>
          <a:p>
            <a:pPr lvl="1"/>
            <a:r>
              <a:rPr lang="en-AU" sz="2400" dirty="0"/>
              <a:t>ability to support the family member undergoing surgery.</a:t>
            </a:r>
            <a:endParaRPr lang="en-NZ" sz="2400" dirty="0"/>
          </a:p>
          <a:p>
            <a:pPr lvl="1"/>
            <a:r>
              <a:rPr lang="en-AU" sz="2400" dirty="0"/>
              <a:t>ability to make lifestyle changes that are led and owned by the family.</a:t>
            </a:r>
            <a:endParaRPr lang="en-NZ" sz="2400" dirty="0"/>
          </a:p>
          <a:p>
            <a:pPr marL="457200" lvl="0" indent="-457200">
              <a:buFont typeface="+mj-lt"/>
              <a:buAutoNum type="arabicPeriod"/>
            </a:pPr>
            <a:r>
              <a:rPr lang="en-AU" sz="2400" dirty="0"/>
              <a:t>Delivery of services (bariatric surgery) at Middlemore and North Shore Hospitals.  </a:t>
            </a:r>
            <a:endParaRPr lang="en-AU" sz="2400" dirty="0">
              <a:solidFill>
                <a:schemeClr val="tx1"/>
              </a:solidFill>
            </a:endParaRPr>
          </a:p>
          <a:p>
            <a:endParaRPr lang="en-AU" dirty="0">
              <a:solidFill>
                <a:schemeClr val="tx1"/>
              </a:solidFill>
            </a:endParaRPr>
          </a:p>
          <a:p>
            <a:pPr marL="0" indent="0">
              <a:buNone/>
            </a:pPr>
            <a:endParaRPr lang="en-NZ" dirty="0"/>
          </a:p>
        </p:txBody>
      </p:sp>
      <p:sp>
        <p:nvSpPr>
          <p:cNvPr id="2" name="Title 1"/>
          <p:cNvSpPr>
            <a:spLocks noGrp="1"/>
          </p:cNvSpPr>
          <p:nvPr>
            <p:ph type="title"/>
          </p:nvPr>
        </p:nvSpPr>
        <p:spPr/>
        <p:txBody>
          <a:bodyPr/>
          <a:lstStyle/>
          <a:p>
            <a:r>
              <a:rPr lang="en-NZ" dirty="0"/>
              <a:t>Evaluation focus</a:t>
            </a:r>
          </a:p>
        </p:txBody>
      </p:sp>
    </p:spTree>
    <p:extLst>
      <p:ext uri="{BB962C8B-B14F-4D97-AF65-F5344CB8AC3E}">
        <p14:creationId xmlns:p14="http://schemas.microsoft.com/office/powerpoint/2010/main" val="3222350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dirty="0">
                <a:solidFill>
                  <a:schemeClr val="tx1"/>
                </a:solidFill>
              </a:rPr>
              <a:t>In total, 65 participant consented to participate in the evaluation; 33 in the comparison group, and 32 who were supported by Navigators. </a:t>
            </a:r>
          </a:p>
          <a:p>
            <a:pPr marL="0" indent="0">
              <a:buNone/>
            </a:pPr>
            <a:endParaRPr lang="en-NZ" dirty="0"/>
          </a:p>
        </p:txBody>
      </p:sp>
      <p:sp>
        <p:nvSpPr>
          <p:cNvPr id="2" name="Title 1"/>
          <p:cNvSpPr>
            <a:spLocks noGrp="1"/>
          </p:cNvSpPr>
          <p:nvPr>
            <p:ph type="title"/>
          </p:nvPr>
        </p:nvSpPr>
        <p:spPr/>
        <p:txBody>
          <a:bodyPr/>
          <a:lstStyle/>
          <a:p>
            <a:r>
              <a:rPr lang="en-NZ" dirty="0"/>
              <a:t>Evaluation participants</a:t>
            </a:r>
          </a:p>
        </p:txBody>
      </p:sp>
      <p:graphicFrame>
        <p:nvGraphicFramePr>
          <p:cNvPr id="5" name="Table 4"/>
          <p:cNvGraphicFramePr>
            <a:graphicFrameLocks noGrp="1"/>
          </p:cNvGraphicFramePr>
          <p:nvPr>
            <p:extLst>
              <p:ext uri="{D42A27DB-BD31-4B8C-83A1-F6EECF244321}">
                <p14:modId xmlns:p14="http://schemas.microsoft.com/office/powerpoint/2010/main" val="4277510811"/>
              </p:ext>
            </p:extLst>
          </p:nvPr>
        </p:nvGraphicFramePr>
        <p:xfrm>
          <a:off x="755574" y="2420888"/>
          <a:ext cx="3634728" cy="2742144"/>
        </p:xfrm>
        <a:graphic>
          <a:graphicData uri="http://schemas.openxmlformats.org/drawingml/2006/table">
            <a:tbl>
              <a:tblPr firstRow="1" firstCol="1" bandRow="1">
                <a:tableStyleId>{F5AB1C69-6EDB-4FF4-983F-18BD219EF322}</a:tableStyleId>
              </a:tblPr>
              <a:tblGrid>
                <a:gridCol w="605788">
                  <a:extLst>
                    <a:ext uri="{9D8B030D-6E8A-4147-A177-3AD203B41FA5}">
                      <a16:colId xmlns:a16="http://schemas.microsoft.com/office/drawing/2014/main" val="20000"/>
                    </a:ext>
                  </a:extLst>
                </a:gridCol>
                <a:gridCol w="605788">
                  <a:extLst>
                    <a:ext uri="{9D8B030D-6E8A-4147-A177-3AD203B41FA5}">
                      <a16:colId xmlns:a16="http://schemas.microsoft.com/office/drawing/2014/main" val="20001"/>
                    </a:ext>
                  </a:extLst>
                </a:gridCol>
                <a:gridCol w="605788">
                  <a:extLst>
                    <a:ext uri="{9D8B030D-6E8A-4147-A177-3AD203B41FA5}">
                      <a16:colId xmlns:a16="http://schemas.microsoft.com/office/drawing/2014/main" val="20002"/>
                    </a:ext>
                  </a:extLst>
                </a:gridCol>
                <a:gridCol w="605788">
                  <a:extLst>
                    <a:ext uri="{9D8B030D-6E8A-4147-A177-3AD203B41FA5}">
                      <a16:colId xmlns:a16="http://schemas.microsoft.com/office/drawing/2014/main" val="20003"/>
                    </a:ext>
                  </a:extLst>
                </a:gridCol>
                <a:gridCol w="605788">
                  <a:extLst>
                    <a:ext uri="{9D8B030D-6E8A-4147-A177-3AD203B41FA5}">
                      <a16:colId xmlns:a16="http://schemas.microsoft.com/office/drawing/2014/main" val="20004"/>
                    </a:ext>
                  </a:extLst>
                </a:gridCol>
                <a:gridCol w="605788">
                  <a:extLst>
                    <a:ext uri="{9D8B030D-6E8A-4147-A177-3AD203B41FA5}">
                      <a16:colId xmlns:a16="http://schemas.microsoft.com/office/drawing/2014/main" val="20005"/>
                    </a:ext>
                  </a:extLst>
                </a:gridCol>
              </a:tblGrid>
              <a:tr h="392762">
                <a:tc gridSpan="6">
                  <a:txBody>
                    <a:bodyPr/>
                    <a:lstStyle/>
                    <a:p>
                      <a:pPr algn="ctr">
                        <a:lnSpc>
                          <a:spcPct val="115000"/>
                        </a:lnSpc>
                        <a:spcBef>
                          <a:spcPts val="300"/>
                        </a:spcBef>
                        <a:spcAft>
                          <a:spcPts val="300"/>
                        </a:spcAft>
                      </a:pPr>
                      <a:r>
                        <a:rPr lang="en-AU" sz="1100" dirty="0">
                          <a:effectLst/>
                        </a:rPr>
                        <a:t>Comparison group participants (N=32, 14 CMH and 18 Waitemata)</a:t>
                      </a:r>
                      <a:endParaRPr lang="en-NZ" sz="1100" dirty="0">
                        <a:effectLst/>
                        <a:latin typeface="Arial"/>
                        <a:ea typeface="Times New Roman"/>
                      </a:endParaRPr>
                    </a:p>
                  </a:txBody>
                  <a:tcPr marL="68580" marR="68580" marT="0" marB="0"/>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392762">
                <a:tc gridSpan="2">
                  <a:txBody>
                    <a:bodyPr/>
                    <a:lstStyle/>
                    <a:p>
                      <a:pPr algn="ctr">
                        <a:lnSpc>
                          <a:spcPct val="115000"/>
                        </a:lnSpc>
                        <a:spcBef>
                          <a:spcPts val="300"/>
                        </a:spcBef>
                        <a:spcAft>
                          <a:spcPts val="300"/>
                        </a:spcAft>
                      </a:pPr>
                      <a:r>
                        <a:rPr lang="en-AU" sz="1100">
                          <a:effectLst/>
                        </a:rPr>
                        <a:t>Age group</a:t>
                      </a:r>
                      <a:endParaRPr lang="en-NZ" sz="1100">
                        <a:effectLst/>
                        <a:latin typeface="Arial"/>
                        <a:ea typeface="Times New Roman"/>
                      </a:endParaRPr>
                    </a:p>
                  </a:txBody>
                  <a:tcPr marL="68580" marR="68580" marT="0" marB="0" anchor="ctr"/>
                </a:tc>
                <a:tc hMerge="1">
                  <a:txBody>
                    <a:bodyPr/>
                    <a:lstStyle/>
                    <a:p>
                      <a:endParaRPr lang="en-NZ"/>
                    </a:p>
                  </a:txBody>
                  <a:tcPr/>
                </a:tc>
                <a:tc gridSpan="2">
                  <a:txBody>
                    <a:bodyPr/>
                    <a:lstStyle/>
                    <a:p>
                      <a:pPr algn="ctr">
                        <a:lnSpc>
                          <a:spcPct val="115000"/>
                        </a:lnSpc>
                        <a:spcBef>
                          <a:spcPts val="300"/>
                        </a:spcBef>
                        <a:spcAft>
                          <a:spcPts val="300"/>
                        </a:spcAft>
                      </a:pPr>
                      <a:r>
                        <a:rPr lang="en-AU" sz="1100" dirty="0">
                          <a:effectLst/>
                        </a:rPr>
                        <a:t>Sex, N / % (0 d. p.)</a:t>
                      </a:r>
                      <a:endParaRPr lang="en-NZ" sz="1100" dirty="0">
                        <a:effectLst/>
                        <a:latin typeface="Arial"/>
                        <a:ea typeface="Times New Roman"/>
                      </a:endParaRPr>
                    </a:p>
                  </a:txBody>
                  <a:tcPr marL="68580" marR="68580" marT="0" marB="0" anchor="ctr"/>
                </a:tc>
                <a:tc hMerge="1">
                  <a:txBody>
                    <a:bodyPr/>
                    <a:lstStyle/>
                    <a:p>
                      <a:endParaRPr lang="en-NZ"/>
                    </a:p>
                  </a:txBody>
                  <a:tcPr/>
                </a:tc>
                <a:tc gridSpan="2">
                  <a:txBody>
                    <a:bodyPr/>
                    <a:lstStyle/>
                    <a:p>
                      <a:pPr algn="ctr">
                        <a:lnSpc>
                          <a:spcPct val="115000"/>
                        </a:lnSpc>
                        <a:spcBef>
                          <a:spcPts val="300"/>
                        </a:spcBef>
                        <a:spcAft>
                          <a:spcPts val="300"/>
                        </a:spcAft>
                      </a:pPr>
                      <a:r>
                        <a:rPr lang="en-AU" sz="1100">
                          <a:effectLst/>
                        </a:rPr>
                        <a:t>Ethnicity N / % (0 d.p.)</a:t>
                      </a:r>
                      <a:endParaRPr lang="en-NZ" sz="1100">
                        <a:effectLst/>
                        <a:latin typeface="Arial"/>
                        <a:ea typeface="Times New Roman"/>
                      </a:endParaRPr>
                    </a:p>
                  </a:txBody>
                  <a:tcPr marL="68580" marR="68580" marT="0" marB="0" anchor="ctr"/>
                </a:tc>
                <a:tc hMerge="1">
                  <a:txBody>
                    <a:bodyPr/>
                    <a:lstStyle/>
                    <a:p>
                      <a:endParaRPr lang="en-NZ"/>
                    </a:p>
                  </a:txBody>
                  <a:tcPr/>
                </a:tc>
                <a:extLst>
                  <a:ext uri="{0D108BD9-81ED-4DB2-BD59-A6C34878D82A}">
                    <a16:rowId xmlns:a16="http://schemas.microsoft.com/office/drawing/2014/main" val="10001"/>
                  </a:ext>
                </a:extLst>
              </a:tr>
              <a:tr h="392762">
                <a:tc>
                  <a:txBody>
                    <a:bodyPr/>
                    <a:lstStyle/>
                    <a:p>
                      <a:pPr algn="just">
                        <a:lnSpc>
                          <a:spcPct val="115000"/>
                        </a:lnSpc>
                        <a:spcBef>
                          <a:spcPts val="300"/>
                        </a:spcBef>
                        <a:spcAft>
                          <a:spcPts val="300"/>
                        </a:spcAft>
                      </a:pPr>
                      <a:r>
                        <a:rPr lang="en-AU" sz="1100">
                          <a:effectLst/>
                        </a:rPr>
                        <a:t>0 – 25 years</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2/ 6%</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dirty="0">
                          <a:effectLst/>
                        </a:rPr>
                        <a:t>Female</a:t>
                      </a:r>
                      <a:endParaRPr lang="en-NZ" sz="1100" dirty="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21/ 66%</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Maori</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8/ 25%</a:t>
                      </a:r>
                      <a:endParaRPr lang="en-NZ" sz="1100">
                        <a:effectLst/>
                        <a:latin typeface="Arial"/>
                        <a:ea typeface="Times New Roman"/>
                      </a:endParaRPr>
                    </a:p>
                  </a:txBody>
                  <a:tcPr marL="68580" marR="68580" marT="0" marB="0"/>
                </a:tc>
                <a:extLst>
                  <a:ext uri="{0D108BD9-81ED-4DB2-BD59-A6C34878D82A}">
                    <a16:rowId xmlns:a16="http://schemas.microsoft.com/office/drawing/2014/main" val="10002"/>
                  </a:ext>
                </a:extLst>
              </a:tr>
              <a:tr h="392762">
                <a:tc>
                  <a:txBody>
                    <a:bodyPr/>
                    <a:lstStyle/>
                    <a:p>
                      <a:pPr algn="just">
                        <a:lnSpc>
                          <a:spcPct val="115000"/>
                        </a:lnSpc>
                        <a:spcBef>
                          <a:spcPts val="300"/>
                        </a:spcBef>
                        <a:spcAft>
                          <a:spcPts val="300"/>
                        </a:spcAft>
                      </a:pPr>
                      <a:r>
                        <a:rPr lang="en-AU" sz="1100">
                          <a:effectLst/>
                        </a:rPr>
                        <a:t>26 – 45 years </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18/ 56%</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Male</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11/ 34%</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Pacific Island</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5/ 16%</a:t>
                      </a:r>
                      <a:endParaRPr lang="en-NZ" sz="1100">
                        <a:effectLst/>
                        <a:latin typeface="Arial"/>
                        <a:ea typeface="Times New Roman"/>
                      </a:endParaRPr>
                    </a:p>
                  </a:txBody>
                  <a:tcPr marL="68580" marR="68580" marT="0" marB="0"/>
                </a:tc>
                <a:extLst>
                  <a:ext uri="{0D108BD9-81ED-4DB2-BD59-A6C34878D82A}">
                    <a16:rowId xmlns:a16="http://schemas.microsoft.com/office/drawing/2014/main" val="10003"/>
                  </a:ext>
                </a:extLst>
              </a:tr>
              <a:tr h="392762">
                <a:tc>
                  <a:txBody>
                    <a:bodyPr/>
                    <a:lstStyle/>
                    <a:p>
                      <a:pPr algn="just">
                        <a:lnSpc>
                          <a:spcPct val="115000"/>
                        </a:lnSpc>
                        <a:spcBef>
                          <a:spcPts val="300"/>
                        </a:spcBef>
                        <a:spcAft>
                          <a:spcPts val="300"/>
                        </a:spcAft>
                      </a:pPr>
                      <a:r>
                        <a:rPr lang="en-AU" sz="1100">
                          <a:effectLst/>
                        </a:rPr>
                        <a:t>46 – 65 years</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12/ 38%</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 </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 </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European</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13/ 41% </a:t>
                      </a:r>
                      <a:endParaRPr lang="en-NZ" sz="1100">
                        <a:effectLst/>
                        <a:latin typeface="Arial"/>
                        <a:ea typeface="Times New Roman"/>
                      </a:endParaRPr>
                    </a:p>
                  </a:txBody>
                  <a:tcPr marL="68580" marR="68580" marT="0" marB="0"/>
                </a:tc>
                <a:extLst>
                  <a:ext uri="{0D108BD9-81ED-4DB2-BD59-A6C34878D82A}">
                    <a16:rowId xmlns:a16="http://schemas.microsoft.com/office/drawing/2014/main" val="10004"/>
                  </a:ext>
                </a:extLst>
              </a:tr>
              <a:tr h="189866">
                <a:tc>
                  <a:txBody>
                    <a:bodyPr/>
                    <a:lstStyle/>
                    <a:p>
                      <a:pPr algn="just">
                        <a:lnSpc>
                          <a:spcPct val="115000"/>
                        </a:lnSpc>
                        <a:spcBef>
                          <a:spcPts val="300"/>
                        </a:spcBef>
                        <a:spcAft>
                          <a:spcPts val="300"/>
                        </a:spcAft>
                      </a:pPr>
                      <a:r>
                        <a:rPr lang="en-AU" sz="1100">
                          <a:effectLst/>
                        </a:rPr>
                        <a:t>65 +</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0</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 </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 </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Asian</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0/ 0%</a:t>
                      </a:r>
                      <a:endParaRPr lang="en-NZ" sz="1100">
                        <a:effectLst/>
                        <a:latin typeface="Arial"/>
                        <a:ea typeface="Times New Roman"/>
                      </a:endParaRPr>
                    </a:p>
                  </a:txBody>
                  <a:tcPr marL="68580" marR="68580" marT="0" marB="0"/>
                </a:tc>
                <a:extLst>
                  <a:ext uri="{0D108BD9-81ED-4DB2-BD59-A6C34878D82A}">
                    <a16:rowId xmlns:a16="http://schemas.microsoft.com/office/drawing/2014/main" val="10005"/>
                  </a:ext>
                </a:extLst>
              </a:tr>
              <a:tr h="392762">
                <a:tc>
                  <a:txBody>
                    <a:bodyPr/>
                    <a:lstStyle/>
                    <a:p>
                      <a:pPr algn="just">
                        <a:lnSpc>
                          <a:spcPct val="115000"/>
                        </a:lnSpc>
                        <a:spcBef>
                          <a:spcPts val="300"/>
                        </a:spcBef>
                        <a:spcAft>
                          <a:spcPts val="300"/>
                        </a:spcAft>
                      </a:pPr>
                      <a:r>
                        <a:rPr lang="en-AU" sz="1100">
                          <a:effectLst/>
                        </a:rPr>
                        <a:t>Unknown</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0</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 </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 </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Not stated</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1/ 3%</a:t>
                      </a:r>
                      <a:endParaRPr lang="en-NZ" sz="1100">
                        <a:effectLst/>
                        <a:latin typeface="Arial"/>
                        <a:ea typeface="Times New Roman"/>
                      </a:endParaRPr>
                    </a:p>
                  </a:txBody>
                  <a:tcPr marL="68580" marR="68580" marT="0" marB="0"/>
                </a:tc>
                <a:extLst>
                  <a:ext uri="{0D108BD9-81ED-4DB2-BD59-A6C34878D82A}">
                    <a16:rowId xmlns:a16="http://schemas.microsoft.com/office/drawing/2014/main" val="10006"/>
                  </a:ext>
                </a:extLst>
              </a:tr>
              <a:tr h="189866">
                <a:tc>
                  <a:txBody>
                    <a:bodyPr/>
                    <a:lstStyle/>
                    <a:p>
                      <a:pPr algn="just">
                        <a:lnSpc>
                          <a:spcPct val="115000"/>
                        </a:lnSpc>
                        <a:spcBef>
                          <a:spcPts val="300"/>
                        </a:spcBef>
                        <a:spcAft>
                          <a:spcPts val="300"/>
                        </a:spcAft>
                      </a:pPr>
                      <a:r>
                        <a:rPr lang="en-AU" sz="1100">
                          <a:effectLst/>
                        </a:rPr>
                        <a:t> </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 </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 </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 </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a:effectLst/>
                        </a:rPr>
                        <a:t>Other</a:t>
                      </a:r>
                      <a:endParaRPr lang="en-NZ" sz="1100">
                        <a:effectLst/>
                        <a:latin typeface="Arial"/>
                        <a:ea typeface="Times New Roman"/>
                      </a:endParaRPr>
                    </a:p>
                  </a:txBody>
                  <a:tcPr marL="68580" marR="68580" marT="0" marB="0"/>
                </a:tc>
                <a:tc>
                  <a:txBody>
                    <a:bodyPr/>
                    <a:lstStyle/>
                    <a:p>
                      <a:pPr algn="just">
                        <a:lnSpc>
                          <a:spcPct val="115000"/>
                        </a:lnSpc>
                        <a:spcBef>
                          <a:spcPts val="300"/>
                        </a:spcBef>
                        <a:spcAft>
                          <a:spcPts val="300"/>
                        </a:spcAft>
                      </a:pPr>
                      <a:r>
                        <a:rPr lang="en-AU" sz="1100" dirty="0">
                          <a:effectLst/>
                        </a:rPr>
                        <a:t>5/ 16%</a:t>
                      </a:r>
                      <a:endParaRPr lang="en-NZ" sz="1100" dirty="0">
                        <a:effectLst/>
                        <a:latin typeface="Arial"/>
                        <a:ea typeface="Times New Roman"/>
                      </a:endParaRPr>
                    </a:p>
                  </a:txBody>
                  <a:tcPr marL="68580" marR="68580" marT="0" marB="0"/>
                </a:tc>
                <a:extLst>
                  <a:ext uri="{0D108BD9-81ED-4DB2-BD59-A6C34878D82A}">
                    <a16:rowId xmlns:a16="http://schemas.microsoft.com/office/drawing/2014/main" val="100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27317719"/>
              </p:ext>
            </p:extLst>
          </p:nvPr>
        </p:nvGraphicFramePr>
        <p:xfrm>
          <a:off x="4644006" y="2420886"/>
          <a:ext cx="3816426" cy="2736305"/>
        </p:xfrm>
        <a:graphic>
          <a:graphicData uri="http://schemas.openxmlformats.org/drawingml/2006/table">
            <a:tbl>
              <a:tblPr firstRow="1" firstCol="1" bandRow="1">
                <a:tableStyleId>{F5AB1C69-6EDB-4FF4-983F-18BD219EF322}</a:tableStyleId>
              </a:tblPr>
              <a:tblGrid>
                <a:gridCol w="636071">
                  <a:extLst>
                    <a:ext uri="{9D8B030D-6E8A-4147-A177-3AD203B41FA5}">
                      <a16:colId xmlns:a16="http://schemas.microsoft.com/office/drawing/2014/main" val="20000"/>
                    </a:ext>
                  </a:extLst>
                </a:gridCol>
                <a:gridCol w="636071">
                  <a:extLst>
                    <a:ext uri="{9D8B030D-6E8A-4147-A177-3AD203B41FA5}">
                      <a16:colId xmlns:a16="http://schemas.microsoft.com/office/drawing/2014/main" val="20001"/>
                    </a:ext>
                  </a:extLst>
                </a:gridCol>
                <a:gridCol w="636071">
                  <a:extLst>
                    <a:ext uri="{9D8B030D-6E8A-4147-A177-3AD203B41FA5}">
                      <a16:colId xmlns:a16="http://schemas.microsoft.com/office/drawing/2014/main" val="20002"/>
                    </a:ext>
                  </a:extLst>
                </a:gridCol>
                <a:gridCol w="636071">
                  <a:extLst>
                    <a:ext uri="{9D8B030D-6E8A-4147-A177-3AD203B41FA5}">
                      <a16:colId xmlns:a16="http://schemas.microsoft.com/office/drawing/2014/main" val="20003"/>
                    </a:ext>
                  </a:extLst>
                </a:gridCol>
                <a:gridCol w="636071">
                  <a:extLst>
                    <a:ext uri="{9D8B030D-6E8A-4147-A177-3AD203B41FA5}">
                      <a16:colId xmlns:a16="http://schemas.microsoft.com/office/drawing/2014/main" val="20004"/>
                    </a:ext>
                  </a:extLst>
                </a:gridCol>
                <a:gridCol w="636071">
                  <a:extLst>
                    <a:ext uri="{9D8B030D-6E8A-4147-A177-3AD203B41FA5}">
                      <a16:colId xmlns:a16="http://schemas.microsoft.com/office/drawing/2014/main" val="20005"/>
                    </a:ext>
                  </a:extLst>
                </a:gridCol>
              </a:tblGrid>
              <a:tr h="420970">
                <a:tc gridSpan="6">
                  <a:txBody>
                    <a:bodyPr/>
                    <a:lstStyle/>
                    <a:p>
                      <a:pPr algn="ctr">
                        <a:lnSpc>
                          <a:spcPct val="115000"/>
                        </a:lnSpc>
                        <a:spcBef>
                          <a:spcPts val="300"/>
                        </a:spcBef>
                        <a:spcAft>
                          <a:spcPts val="300"/>
                        </a:spcAft>
                      </a:pPr>
                      <a:r>
                        <a:rPr lang="en-AU" sz="1100" dirty="0">
                          <a:effectLst/>
                        </a:rPr>
                        <a:t>Intervention group participants (N=29, 18 CMH and 11 Waitemata)</a:t>
                      </a:r>
                      <a:endParaRPr lang="en-NZ" sz="1100" dirty="0">
                        <a:effectLst/>
                        <a:latin typeface="Arial"/>
                        <a:ea typeface="Times New Roman"/>
                      </a:endParaRPr>
                    </a:p>
                  </a:txBody>
                  <a:tcPr marL="68580" marR="68580" marT="0" marB="0"/>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210485">
                <a:tc gridSpan="2">
                  <a:txBody>
                    <a:bodyPr/>
                    <a:lstStyle/>
                    <a:p>
                      <a:pPr algn="ctr">
                        <a:lnSpc>
                          <a:spcPct val="115000"/>
                        </a:lnSpc>
                        <a:spcBef>
                          <a:spcPts val="300"/>
                        </a:spcBef>
                        <a:spcAft>
                          <a:spcPts val="300"/>
                        </a:spcAft>
                      </a:pPr>
                      <a:r>
                        <a:rPr lang="en-AU" sz="1100">
                          <a:effectLst/>
                        </a:rPr>
                        <a:t>Age group</a:t>
                      </a:r>
                      <a:endParaRPr lang="en-NZ" sz="1100">
                        <a:effectLst/>
                        <a:latin typeface="Arial"/>
                        <a:ea typeface="Times New Roman"/>
                      </a:endParaRPr>
                    </a:p>
                  </a:txBody>
                  <a:tcPr marL="68580" marR="68580" marT="0" marB="0" anchor="ctr"/>
                </a:tc>
                <a:tc hMerge="1">
                  <a:txBody>
                    <a:bodyPr/>
                    <a:lstStyle/>
                    <a:p>
                      <a:endParaRPr lang="en-NZ"/>
                    </a:p>
                  </a:txBody>
                  <a:tcPr/>
                </a:tc>
                <a:tc gridSpan="2">
                  <a:txBody>
                    <a:bodyPr/>
                    <a:lstStyle/>
                    <a:p>
                      <a:pPr algn="ctr">
                        <a:lnSpc>
                          <a:spcPct val="115000"/>
                        </a:lnSpc>
                        <a:spcBef>
                          <a:spcPts val="300"/>
                        </a:spcBef>
                        <a:spcAft>
                          <a:spcPts val="300"/>
                        </a:spcAft>
                      </a:pPr>
                      <a:r>
                        <a:rPr lang="en-AU" sz="1100" dirty="0">
                          <a:effectLst/>
                        </a:rPr>
                        <a:t>Sex, N / % (0 d. p.)</a:t>
                      </a:r>
                      <a:endParaRPr lang="en-NZ" sz="1100" dirty="0">
                        <a:effectLst/>
                        <a:latin typeface="Arial"/>
                        <a:ea typeface="Times New Roman"/>
                      </a:endParaRPr>
                    </a:p>
                  </a:txBody>
                  <a:tcPr marL="68580" marR="68580" marT="0" marB="0" anchor="ctr"/>
                </a:tc>
                <a:tc hMerge="1">
                  <a:txBody>
                    <a:bodyPr/>
                    <a:lstStyle/>
                    <a:p>
                      <a:endParaRPr lang="en-NZ"/>
                    </a:p>
                  </a:txBody>
                  <a:tcPr/>
                </a:tc>
                <a:tc gridSpan="2">
                  <a:txBody>
                    <a:bodyPr/>
                    <a:lstStyle/>
                    <a:p>
                      <a:pPr algn="ctr">
                        <a:lnSpc>
                          <a:spcPct val="115000"/>
                        </a:lnSpc>
                        <a:spcBef>
                          <a:spcPts val="300"/>
                        </a:spcBef>
                        <a:spcAft>
                          <a:spcPts val="300"/>
                        </a:spcAft>
                      </a:pPr>
                      <a:r>
                        <a:rPr lang="en-AU" sz="1100">
                          <a:effectLst/>
                        </a:rPr>
                        <a:t>Ethnicity</a:t>
                      </a:r>
                      <a:endParaRPr lang="en-NZ" sz="1100">
                        <a:effectLst/>
                        <a:latin typeface="Arial"/>
                        <a:ea typeface="Times New Roman"/>
                      </a:endParaRPr>
                    </a:p>
                  </a:txBody>
                  <a:tcPr marL="68580" marR="68580" marT="0" marB="0" anchor="ctr"/>
                </a:tc>
                <a:tc hMerge="1">
                  <a:txBody>
                    <a:bodyPr/>
                    <a:lstStyle/>
                    <a:p>
                      <a:endParaRPr lang="en-NZ"/>
                    </a:p>
                  </a:txBody>
                  <a:tcPr/>
                </a:tc>
                <a:extLst>
                  <a:ext uri="{0D108BD9-81ED-4DB2-BD59-A6C34878D82A}">
                    <a16:rowId xmlns:a16="http://schemas.microsoft.com/office/drawing/2014/main" val="10001"/>
                  </a:ext>
                </a:extLst>
              </a:tr>
              <a:tr h="420970">
                <a:tc>
                  <a:txBody>
                    <a:bodyPr/>
                    <a:lstStyle/>
                    <a:p>
                      <a:pPr algn="ctr">
                        <a:lnSpc>
                          <a:spcPct val="115000"/>
                        </a:lnSpc>
                        <a:spcBef>
                          <a:spcPts val="300"/>
                        </a:spcBef>
                        <a:spcAft>
                          <a:spcPts val="300"/>
                        </a:spcAft>
                      </a:pPr>
                      <a:r>
                        <a:rPr lang="en-AU" sz="1100">
                          <a:effectLst/>
                        </a:rPr>
                        <a:t>0 – 25 years </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1/ 3%</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Female</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18/ 62%</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Maori</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14/ 48%</a:t>
                      </a:r>
                      <a:endParaRPr lang="en-NZ" sz="1100">
                        <a:effectLst/>
                        <a:latin typeface="Arial"/>
                        <a:ea typeface="Times New Roman"/>
                      </a:endParaRPr>
                    </a:p>
                  </a:txBody>
                  <a:tcPr marL="68580" marR="68580" marT="0" marB="0"/>
                </a:tc>
                <a:extLst>
                  <a:ext uri="{0D108BD9-81ED-4DB2-BD59-A6C34878D82A}">
                    <a16:rowId xmlns:a16="http://schemas.microsoft.com/office/drawing/2014/main" val="10002"/>
                  </a:ext>
                </a:extLst>
              </a:tr>
              <a:tr h="420970">
                <a:tc>
                  <a:txBody>
                    <a:bodyPr/>
                    <a:lstStyle/>
                    <a:p>
                      <a:pPr algn="ctr">
                        <a:lnSpc>
                          <a:spcPct val="115000"/>
                        </a:lnSpc>
                        <a:spcBef>
                          <a:spcPts val="300"/>
                        </a:spcBef>
                        <a:spcAft>
                          <a:spcPts val="300"/>
                        </a:spcAft>
                      </a:pPr>
                      <a:r>
                        <a:rPr lang="en-AU" sz="1100">
                          <a:effectLst/>
                        </a:rPr>
                        <a:t>26 – 45 years </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15/ 52%</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Male</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11/ 38%</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Pacific Island</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7/ 24%</a:t>
                      </a:r>
                      <a:endParaRPr lang="en-NZ" sz="1100">
                        <a:effectLst/>
                        <a:latin typeface="Arial"/>
                        <a:ea typeface="Times New Roman"/>
                      </a:endParaRPr>
                    </a:p>
                  </a:txBody>
                  <a:tcPr marL="68580" marR="68580" marT="0" marB="0"/>
                </a:tc>
                <a:extLst>
                  <a:ext uri="{0D108BD9-81ED-4DB2-BD59-A6C34878D82A}">
                    <a16:rowId xmlns:a16="http://schemas.microsoft.com/office/drawing/2014/main" val="10003"/>
                  </a:ext>
                </a:extLst>
              </a:tr>
              <a:tr h="420970">
                <a:tc>
                  <a:txBody>
                    <a:bodyPr/>
                    <a:lstStyle/>
                    <a:p>
                      <a:pPr algn="ctr">
                        <a:lnSpc>
                          <a:spcPct val="115000"/>
                        </a:lnSpc>
                        <a:spcBef>
                          <a:spcPts val="300"/>
                        </a:spcBef>
                        <a:spcAft>
                          <a:spcPts val="300"/>
                        </a:spcAft>
                      </a:pPr>
                      <a:r>
                        <a:rPr lang="en-AU" sz="1100">
                          <a:effectLst/>
                        </a:rPr>
                        <a:t>46 – 65 years</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12/ 41%</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 </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 </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dirty="0">
                          <a:effectLst/>
                        </a:rPr>
                        <a:t>European</a:t>
                      </a:r>
                      <a:endParaRPr lang="en-NZ" sz="1100" dirty="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6/ 21%</a:t>
                      </a:r>
                      <a:endParaRPr lang="en-NZ" sz="1100">
                        <a:effectLst/>
                        <a:latin typeface="Arial"/>
                        <a:ea typeface="Times New Roman"/>
                      </a:endParaRPr>
                    </a:p>
                  </a:txBody>
                  <a:tcPr marL="68580" marR="68580" marT="0" marB="0"/>
                </a:tc>
                <a:extLst>
                  <a:ext uri="{0D108BD9-81ED-4DB2-BD59-A6C34878D82A}">
                    <a16:rowId xmlns:a16="http://schemas.microsoft.com/office/drawing/2014/main" val="10004"/>
                  </a:ext>
                </a:extLst>
              </a:tr>
              <a:tr h="210485">
                <a:tc>
                  <a:txBody>
                    <a:bodyPr/>
                    <a:lstStyle/>
                    <a:p>
                      <a:pPr algn="ctr">
                        <a:lnSpc>
                          <a:spcPct val="115000"/>
                        </a:lnSpc>
                        <a:spcBef>
                          <a:spcPts val="300"/>
                        </a:spcBef>
                        <a:spcAft>
                          <a:spcPts val="300"/>
                        </a:spcAft>
                      </a:pPr>
                      <a:r>
                        <a:rPr lang="en-AU" sz="1100">
                          <a:effectLst/>
                        </a:rPr>
                        <a:t>65 +</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0</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 </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 </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Asian</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1/ 3%</a:t>
                      </a:r>
                      <a:endParaRPr lang="en-NZ" sz="1100">
                        <a:effectLst/>
                        <a:latin typeface="Arial"/>
                        <a:ea typeface="Times New Roman"/>
                      </a:endParaRPr>
                    </a:p>
                  </a:txBody>
                  <a:tcPr marL="68580" marR="68580" marT="0" marB="0"/>
                </a:tc>
                <a:extLst>
                  <a:ext uri="{0D108BD9-81ED-4DB2-BD59-A6C34878D82A}">
                    <a16:rowId xmlns:a16="http://schemas.microsoft.com/office/drawing/2014/main" val="10005"/>
                  </a:ext>
                </a:extLst>
              </a:tr>
              <a:tr h="420970">
                <a:tc>
                  <a:txBody>
                    <a:bodyPr/>
                    <a:lstStyle/>
                    <a:p>
                      <a:pPr algn="ctr">
                        <a:lnSpc>
                          <a:spcPct val="115000"/>
                        </a:lnSpc>
                        <a:spcBef>
                          <a:spcPts val="300"/>
                        </a:spcBef>
                        <a:spcAft>
                          <a:spcPts val="300"/>
                        </a:spcAft>
                      </a:pPr>
                      <a:r>
                        <a:rPr lang="en-AU" sz="1100">
                          <a:effectLst/>
                        </a:rPr>
                        <a:t>Unknown</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1/ 3%</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dirty="0">
                          <a:effectLst/>
                        </a:rPr>
                        <a:t> </a:t>
                      </a:r>
                      <a:endParaRPr lang="en-NZ" sz="1100" dirty="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 </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Not stated</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0/ 0%</a:t>
                      </a:r>
                      <a:endParaRPr lang="en-NZ" sz="1100">
                        <a:effectLst/>
                        <a:latin typeface="Arial"/>
                        <a:ea typeface="Times New Roman"/>
                      </a:endParaRPr>
                    </a:p>
                  </a:txBody>
                  <a:tcPr marL="68580" marR="68580" marT="0" marB="0"/>
                </a:tc>
                <a:extLst>
                  <a:ext uri="{0D108BD9-81ED-4DB2-BD59-A6C34878D82A}">
                    <a16:rowId xmlns:a16="http://schemas.microsoft.com/office/drawing/2014/main" val="10006"/>
                  </a:ext>
                </a:extLst>
              </a:tr>
              <a:tr h="210485">
                <a:tc>
                  <a:txBody>
                    <a:bodyPr/>
                    <a:lstStyle/>
                    <a:p>
                      <a:pPr algn="ctr">
                        <a:lnSpc>
                          <a:spcPct val="115000"/>
                        </a:lnSpc>
                        <a:spcBef>
                          <a:spcPts val="300"/>
                        </a:spcBef>
                        <a:spcAft>
                          <a:spcPts val="300"/>
                        </a:spcAft>
                      </a:pPr>
                      <a:r>
                        <a:rPr lang="en-AU" sz="1100">
                          <a:effectLst/>
                        </a:rPr>
                        <a:t> </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 </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dirty="0">
                          <a:effectLst/>
                        </a:rPr>
                        <a:t> </a:t>
                      </a:r>
                      <a:endParaRPr lang="en-NZ" sz="1100" dirty="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 </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a:effectLst/>
                        </a:rPr>
                        <a:t>Other</a:t>
                      </a:r>
                      <a:endParaRPr lang="en-NZ" sz="1100">
                        <a:effectLst/>
                        <a:latin typeface="Arial"/>
                        <a:ea typeface="Times New Roman"/>
                      </a:endParaRPr>
                    </a:p>
                  </a:txBody>
                  <a:tcPr marL="68580" marR="68580" marT="0" marB="0"/>
                </a:tc>
                <a:tc>
                  <a:txBody>
                    <a:bodyPr/>
                    <a:lstStyle/>
                    <a:p>
                      <a:pPr algn="ctr">
                        <a:lnSpc>
                          <a:spcPct val="115000"/>
                        </a:lnSpc>
                        <a:spcBef>
                          <a:spcPts val="300"/>
                        </a:spcBef>
                        <a:spcAft>
                          <a:spcPts val="300"/>
                        </a:spcAft>
                      </a:pPr>
                      <a:r>
                        <a:rPr lang="en-AU" sz="1100" dirty="0">
                          <a:effectLst/>
                        </a:rPr>
                        <a:t>1/ 3%</a:t>
                      </a:r>
                      <a:endParaRPr lang="en-NZ" sz="1100" dirty="0">
                        <a:effectLst/>
                        <a:latin typeface="Arial"/>
                        <a:ea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7" name="Rectangle 6"/>
          <p:cNvSpPr/>
          <p:nvPr/>
        </p:nvSpPr>
        <p:spPr>
          <a:xfrm>
            <a:off x="755576" y="5517232"/>
            <a:ext cx="7704856" cy="461665"/>
          </a:xfrm>
          <a:prstGeom prst="rect">
            <a:avLst/>
          </a:prstGeom>
        </p:spPr>
        <p:txBody>
          <a:bodyPr wrap="square">
            <a:spAutoFit/>
          </a:bodyPr>
          <a:lstStyle/>
          <a:p>
            <a:r>
              <a:rPr lang="en-AU" sz="1200" i="1" dirty="0">
                <a:latin typeface="Arial" panose="020B0604020202020204" pitchFamily="34" charset="0"/>
                <a:cs typeface="Arial" panose="020B0604020202020204" pitchFamily="34" charset="0"/>
              </a:rPr>
              <a:t>Five participants were excluded from the clinical indicator analysis as their NHI’s or other personal information was not able to be matched and validated with clinical records accessible to analysts at each DHB. </a:t>
            </a:r>
            <a:endParaRPr lang="en-NZ"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314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 Awatea - Powerpoint presentation document.doc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TotalTime>
  <Words>3824</Words>
  <Application>Microsoft Office PowerPoint</Application>
  <PresentationFormat>On-screen Show (4:3)</PresentationFormat>
  <Paragraphs>354</Paragraphs>
  <Slides>30</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Franklin Gothic Demi</vt:lpstr>
      <vt:lpstr>Times New Roman</vt:lpstr>
      <vt:lpstr>Office Theme</vt:lpstr>
      <vt:lpstr>Ko Awatea - Powerpoint presentation document.docx</vt:lpstr>
      <vt:lpstr>PowerPoint Presentation</vt:lpstr>
      <vt:lpstr>A collaboration….</vt:lpstr>
      <vt:lpstr>PowerPoint Presentation</vt:lpstr>
      <vt:lpstr>Context</vt:lpstr>
      <vt:lpstr>PowerPoint Presentation</vt:lpstr>
      <vt:lpstr>He Awatea Hou: ‘a new dawn’ </vt:lpstr>
      <vt:lpstr>PowerPoint Presentation</vt:lpstr>
      <vt:lpstr>Evaluation focus</vt:lpstr>
      <vt:lpstr>Evaluation participants</vt:lpstr>
      <vt:lpstr>Participation in evaluation activities</vt:lpstr>
      <vt:lpstr>CM Health findings: clinical indicators</vt:lpstr>
      <vt:lpstr>Waitemata DHB: clinical indicators</vt:lpstr>
      <vt:lpstr>Whānau indicators</vt:lpstr>
      <vt:lpstr>Navigator support</vt:lpstr>
      <vt:lpstr>PowerPoint Presentation</vt:lpstr>
      <vt:lpstr>Qualitative findings: 126 interviews</vt:lpstr>
      <vt:lpstr>Qualitative findings</vt:lpstr>
      <vt:lpstr>PowerPoint Presentation</vt:lpstr>
      <vt:lpstr>PowerPoint Presentation</vt:lpstr>
      <vt:lpstr>Qualitative findings</vt:lpstr>
      <vt:lpstr>Qualitative findings: 126 interviews</vt:lpstr>
      <vt:lpstr>Qualitative findings: 126 interviews</vt:lpstr>
      <vt:lpstr>PowerPoint Presentation</vt:lpstr>
      <vt:lpstr>Service trends (1)</vt:lpstr>
      <vt:lpstr>Service trends (2)</vt:lpstr>
      <vt:lpstr>Becoming a health literate service</vt:lpstr>
      <vt:lpstr>Action undertaken</vt:lpstr>
      <vt:lpstr>Service outcomes</vt:lpstr>
      <vt:lpstr>Barriers to service change</vt:lpstr>
      <vt:lpstr>Learning for us all</vt:lpstr>
    </vt:vector>
  </TitlesOfParts>
  <Company>healthAlliance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Hayward (CMDHB)</dc:creator>
  <cp:lastModifiedBy>carolyn watts</cp:lastModifiedBy>
  <cp:revision>147</cp:revision>
  <cp:lastPrinted>2018-01-31T19:53:59Z</cp:lastPrinted>
  <dcterms:created xsi:type="dcterms:W3CDTF">2017-09-26T21:30:45Z</dcterms:created>
  <dcterms:modified xsi:type="dcterms:W3CDTF">2018-02-09T02:15:58Z</dcterms:modified>
</cp:coreProperties>
</file>