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F3FF"/>
          </a:solidFill>
        </a:fill>
      </a:tcStyle>
    </a:wholeTbl>
    <a:band2H>
      <a:tcTxStyle b="def" i="def"/>
      <a:tcStyle>
        <a:tcBdr/>
        <a:fill>
          <a:solidFill>
            <a:srgbClr val="E7F9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" name="Shape 3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ack cover.jpg" descr="Back cover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nterio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nternal Communications  Editorial Calendar 2026.jpg" descr="Internal Communications  Editorial Calendar 202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1370012" y="1028700"/>
            <a:ext cx="7315201" cy="800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5103812" y="1828800"/>
            <a:ext cx="3581401" cy="331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3" tIns="91423" rIns="91423" bIns="91423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8654171" y="4884782"/>
            <a:ext cx="194261" cy="195551"/>
          </a:xfrm>
          <a:prstGeom prst="rect">
            <a:avLst/>
          </a:prstGeom>
          <a:ln w="12700">
            <a:miter lim="400000"/>
          </a:ln>
        </p:spPr>
        <p:txBody>
          <a:bodyPr wrap="none" lIns="34275" tIns="34275" rIns="34275" bIns="34275">
            <a:spAutoFit/>
          </a:bodyPr>
          <a:lstStyle>
            <a:lvl1pPr algn="r">
              <a:defRPr sz="800">
                <a:solidFill>
                  <a:srgbClr val="292C35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6pPr>
      <a:lvl7pPr marL="3291113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7pPr>
      <a:lvl8pPr marL="3748313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8pPr>
      <a:lvl9pPr marL="4205513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3605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Internal Communications Editorial Calendar 2025"/>
          <p:cNvSpPr txBox="1"/>
          <p:nvPr/>
        </p:nvSpPr>
        <p:spPr>
          <a:xfrm>
            <a:off x="590949" y="1949450"/>
            <a:ext cx="5489146" cy="110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1750" tIns="31750" rIns="31750" bIns="31750">
            <a:spAutoFit/>
          </a:bodyPr>
          <a:lstStyle>
            <a:lvl1pPr defTabSz="2709265">
              <a:defRPr sz="34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Internal Communications Editorial Calendar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2" name="Google Shape;531;p36"/>
          <p:cNvGraphicFramePr/>
          <p:nvPr/>
        </p:nvGraphicFramePr>
        <p:xfrm>
          <a:off x="353602" y="614521"/>
          <a:ext cx="8436793" cy="397609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214538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253" name="International Day of Charity"/>
          <p:cNvSpPr/>
          <p:nvPr/>
        </p:nvSpPr>
        <p:spPr>
          <a:xfrm>
            <a:off x="7608507" y="1053573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Day of Charity</a:t>
            </a:r>
          </a:p>
        </p:txBody>
      </p:sp>
      <p:sp>
        <p:nvSpPr>
          <p:cNvPr id="254" name="Labour Day"/>
          <p:cNvSpPr/>
          <p:nvPr/>
        </p:nvSpPr>
        <p:spPr>
          <a:xfrm>
            <a:off x="1576481" y="1817248"/>
            <a:ext cx="1152003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Labour Day</a:t>
            </a:r>
          </a:p>
        </p:txBody>
      </p:sp>
      <p:sp>
        <p:nvSpPr>
          <p:cNvPr id="255" name="World Gratitude Day"/>
          <p:cNvSpPr/>
          <p:nvPr/>
        </p:nvSpPr>
        <p:spPr>
          <a:xfrm>
            <a:off x="1576482" y="3316411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Gratitude Day</a:t>
            </a:r>
          </a:p>
        </p:txBody>
      </p:sp>
      <p:sp>
        <p:nvSpPr>
          <p:cNvPr id="256" name="IT Professionals Day"/>
          <p:cNvSpPr/>
          <p:nvPr/>
        </p:nvSpPr>
        <p:spPr>
          <a:xfrm>
            <a:off x="2785778" y="2563769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IT Professionals Day</a:t>
            </a:r>
          </a:p>
        </p:txBody>
      </p:sp>
      <p:sp>
        <p:nvSpPr>
          <p:cNvPr id="257" name="Autumn Solstice"/>
          <p:cNvSpPr/>
          <p:nvPr/>
        </p:nvSpPr>
        <p:spPr>
          <a:xfrm>
            <a:off x="3995999" y="3316411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Autumn Solstice</a:t>
            </a:r>
          </a:p>
        </p:txBody>
      </p:sp>
      <p:pic>
        <p:nvPicPr>
          <p:cNvPr id="258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260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261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262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263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264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265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266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267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268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269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270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  <p:sp>
        <p:nvSpPr>
          <p:cNvPr id="271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September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3" name="Google Shape;531;p36"/>
          <p:cNvGraphicFramePr/>
          <p:nvPr/>
        </p:nvGraphicFramePr>
        <p:xfrm>
          <a:off x="353602" y="614521"/>
          <a:ext cx="8436793" cy="397609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214538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274" name="Inbox Zero Day"/>
          <p:cNvSpPr/>
          <p:nvPr/>
        </p:nvSpPr>
        <p:spPr>
          <a:xfrm>
            <a:off x="2783342" y="181451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Inbox Zero Day</a:t>
            </a:r>
          </a:p>
        </p:txBody>
      </p:sp>
      <p:sp>
        <p:nvSpPr>
          <p:cNvPr id="275" name="Mental Health Day"/>
          <p:cNvSpPr/>
          <p:nvPr/>
        </p:nvSpPr>
        <p:spPr>
          <a:xfrm>
            <a:off x="7611208" y="181451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Mental Health Day</a:t>
            </a:r>
          </a:p>
        </p:txBody>
      </p:sp>
      <p:sp>
        <p:nvSpPr>
          <p:cNvPr id="276" name="Indigenous People’s Day"/>
          <p:cNvSpPr/>
          <p:nvPr/>
        </p:nvSpPr>
        <p:spPr>
          <a:xfrm>
            <a:off x="1581393" y="2561495"/>
            <a:ext cx="1152002" cy="232442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Indigenous People’s Day</a:t>
            </a:r>
          </a:p>
        </p:txBody>
      </p:sp>
      <p:sp>
        <p:nvSpPr>
          <p:cNvPr id="277" name="Boss’ Day"/>
          <p:cNvSpPr/>
          <p:nvPr/>
        </p:nvSpPr>
        <p:spPr>
          <a:xfrm>
            <a:off x="6401751" y="2561495"/>
            <a:ext cx="1152002" cy="232442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Boss’ Day</a:t>
            </a:r>
          </a:p>
        </p:txBody>
      </p:sp>
      <p:sp>
        <p:nvSpPr>
          <p:cNvPr id="278" name="National Mentoring Day"/>
          <p:cNvSpPr/>
          <p:nvPr/>
        </p:nvSpPr>
        <p:spPr>
          <a:xfrm>
            <a:off x="2783342" y="406407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Mentoring Day</a:t>
            </a:r>
          </a:p>
        </p:txBody>
      </p:sp>
      <p:sp>
        <p:nvSpPr>
          <p:cNvPr id="279" name="Halloween"/>
          <p:cNvSpPr/>
          <p:nvPr/>
        </p:nvSpPr>
        <p:spPr>
          <a:xfrm>
            <a:off x="7611208" y="406407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Halloween</a:t>
            </a:r>
          </a:p>
        </p:txBody>
      </p:sp>
      <p:pic>
        <p:nvPicPr>
          <p:cNvPr id="280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Teacher’s Day"/>
          <p:cNvSpPr/>
          <p:nvPr/>
        </p:nvSpPr>
        <p:spPr>
          <a:xfrm>
            <a:off x="380218" y="179495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Teacher’s Day</a:t>
            </a:r>
          </a:p>
        </p:txBody>
      </p:sp>
      <p:sp>
        <p:nvSpPr>
          <p:cNvPr id="282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October 2026</a:t>
            </a:r>
          </a:p>
        </p:txBody>
      </p:sp>
      <p:sp>
        <p:nvSpPr>
          <p:cNvPr id="283" name="Daylight Savings Time Ends"/>
          <p:cNvSpPr/>
          <p:nvPr/>
        </p:nvSpPr>
        <p:spPr>
          <a:xfrm>
            <a:off x="380218" y="4064075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Daylight Savings Time Ends</a:t>
            </a:r>
          </a:p>
        </p:txBody>
      </p:sp>
      <p:sp>
        <p:nvSpPr>
          <p:cNvPr id="284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285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286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287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288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289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290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291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292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293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294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295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" name="Google Shape;531;p36"/>
          <p:cNvGraphicFramePr/>
          <p:nvPr/>
        </p:nvGraphicFramePr>
        <p:xfrm>
          <a:off x="353602" y="614521"/>
          <a:ext cx="8436793" cy="397609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214538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298" name="World Kindness Day"/>
          <p:cNvSpPr/>
          <p:nvPr/>
        </p:nvSpPr>
        <p:spPr>
          <a:xfrm>
            <a:off x="6403526" y="1817214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Kindness Day</a:t>
            </a:r>
          </a:p>
        </p:txBody>
      </p:sp>
      <p:sp>
        <p:nvSpPr>
          <p:cNvPr id="299" name="Veterans Day"/>
          <p:cNvSpPr/>
          <p:nvPr/>
        </p:nvSpPr>
        <p:spPr>
          <a:xfrm>
            <a:off x="3995999" y="1817214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Veterans Day</a:t>
            </a:r>
          </a:p>
        </p:txBody>
      </p:sp>
      <p:sp>
        <p:nvSpPr>
          <p:cNvPr id="300" name="Native American Heritage Day"/>
          <p:cNvSpPr/>
          <p:nvPr/>
        </p:nvSpPr>
        <p:spPr>
          <a:xfrm>
            <a:off x="6403526" y="332988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Native American Heritage Day</a:t>
            </a:r>
          </a:p>
        </p:txBody>
      </p:sp>
      <p:sp>
        <p:nvSpPr>
          <p:cNvPr id="301" name="Thanksgiving Day"/>
          <p:cNvSpPr/>
          <p:nvPr/>
        </p:nvSpPr>
        <p:spPr>
          <a:xfrm>
            <a:off x="5203504" y="332988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Thanksgiving Day</a:t>
            </a:r>
          </a:p>
        </p:txBody>
      </p:sp>
      <p:sp>
        <p:nvSpPr>
          <p:cNvPr id="302" name="Small Business Saturday"/>
          <p:cNvSpPr/>
          <p:nvPr/>
        </p:nvSpPr>
        <p:spPr>
          <a:xfrm>
            <a:off x="7603549" y="332988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Small Business Saturday</a:t>
            </a:r>
          </a:p>
        </p:txBody>
      </p:sp>
      <p:pic>
        <p:nvPicPr>
          <p:cNvPr id="303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November 2026</a:t>
            </a:r>
          </a:p>
        </p:txBody>
      </p:sp>
      <p:sp>
        <p:nvSpPr>
          <p:cNvPr id="305" name="Computer Security Day"/>
          <p:cNvSpPr/>
          <p:nvPr/>
        </p:nvSpPr>
        <p:spPr>
          <a:xfrm>
            <a:off x="1582821" y="4064447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Computer Security Day</a:t>
            </a:r>
          </a:p>
        </p:txBody>
      </p:sp>
      <p:sp>
        <p:nvSpPr>
          <p:cNvPr id="306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307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308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309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310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311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312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313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314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315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316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317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9" name="Google Shape;531;p36"/>
          <p:cNvGraphicFramePr/>
          <p:nvPr/>
        </p:nvGraphicFramePr>
        <p:xfrm>
          <a:off x="353602" y="614521"/>
          <a:ext cx="8436793" cy="397609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214538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320" name="Human Rights Day"/>
          <p:cNvSpPr/>
          <p:nvPr/>
        </p:nvSpPr>
        <p:spPr>
          <a:xfrm>
            <a:off x="5199324" y="180607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Human Rights Day</a:t>
            </a:r>
          </a:p>
        </p:txBody>
      </p:sp>
      <p:sp>
        <p:nvSpPr>
          <p:cNvPr id="321" name="New Year’s Eve"/>
          <p:cNvSpPr/>
          <p:nvPr/>
        </p:nvSpPr>
        <p:spPr>
          <a:xfrm>
            <a:off x="5195451" y="4060912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New Year’s Eve</a:t>
            </a:r>
          </a:p>
        </p:txBody>
      </p:sp>
      <p:sp>
        <p:nvSpPr>
          <p:cNvPr id="322" name="Kwanzaa"/>
          <p:cNvSpPr/>
          <p:nvPr/>
        </p:nvSpPr>
        <p:spPr>
          <a:xfrm>
            <a:off x="7614801" y="3318552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Kwanzaa</a:t>
            </a:r>
          </a:p>
        </p:txBody>
      </p:sp>
      <p:sp>
        <p:nvSpPr>
          <p:cNvPr id="323" name="Christmas Eve"/>
          <p:cNvSpPr/>
          <p:nvPr/>
        </p:nvSpPr>
        <p:spPr>
          <a:xfrm>
            <a:off x="5195451" y="3318552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Christmas Eve</a:t>
            </a:r>
          </a:p>
        </p:txBody>
      </p:sp>
      <p:sp>
        <p:nvSpPr>
          <p:cNvPr id="324" name="Christmas Day"/>
          <p:cNvSpPr/>
          <p:nvPr/>
        </p:nvSpPr>
        <p:spPr>
          <a:xfrm>
            <a:off x="6405126" y="3318552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Christmas Day</a:t>
            </a:r>
          </a:p>
        </p:txBody>
      </p:sp>
      <p:sp>
        <p:nvSpPr>
          <p:cNvPr id="325" name="National Resolution Planning Day"/>
          <p:cNvSpPr/>
          <p:nvPr/>
        </p:nvSpPr>
        <p:spPr>
          <a:xfrm>
            <a:off x="3996319" y="4060912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Resolution Planning Day</a:t>
            </a:r>
          </a:p>
        </p:txBody>
      </p:sp>
      <p:sp>
        <p:nvSpPr>
          <p:cNvPr id="326" name="Winter Solstice"/>
          <p:cNvSpPr/>
          <p:nvPr/>
        </p:nvSpPr>
        <p:spPr>
          <a:xfrm>
            <a:off x="1582999" y="3318552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Winter Solstice</a:t>
            </a:r>
          </a:p>
        </p:txBody>
      </p:sp>
      <p:sp>
        <p:nvSpPr>
          <p:cNvPr id="327" name="International Human Solidarity Day"/>
          <p:cNvSpPr/>
          <p:nvPr/>
        </p:nvSpPr>
        <p:spPr>
          <a:xfrm>
            <a:off x="380218" y="3318552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Human Solidarity Day</a:t>
            </a:r>
          </a:p>
        </p:txBody>
      </p:sp>
      <p:pic>
        <p:nvPicPr>
          <p:cNvPr id="328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December 2026</a:t>
            </a:r>
          </a:p>
        </p:txBody>
      </p:sp>
      <p:sp>
        <p:nvSpPr>
          <p:cNvPr id="330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331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332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333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334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335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336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337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338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339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340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341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3605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www.speakap.com"/>
          <p:cNvSpPr txBox="1"/>
          <p:nvPr/>
        </p:nvSpPr>
        <p:spPr>
          <a:xfrm>
            <a:off x="3296183" y="3187699"/>
            <a:ext cx="2551634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1750" tIns="31750" rIns="31750" bIns="31750" anchor="ctr">
            <a:spAutoFit/>
          </a:bodyPr>
          <a:lstStyle>
            <a:lvl1pPr marL="609600" indent="-609600" algn="ctr" defTabSz="457200">
              <a:defRPr sz="18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www.speakap.com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Google Shape;531;p36"/>
          <p:cNvGraphicFramePr/>
          <p:nvPr/>
        </p:nvGraphicFramePr>
        <p:xfrm>
          <a:off x="353602" y="614521"/>
          <a:ext cx="8436793" cy="397609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214538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39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January 2026</a:t>
            </a:r>
          </a:p>
        </p:txBody>
      </p:sp>
      <p:pic>
        <p:nvPicPr>
          <p:cNvPr id="40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[Example] Company Employee Newsletter"/>
          <p:cNvSpPr/>
          <p:nvPr/>
        </p:nvSpPr>
        <p:spPr>
          <a:xfrm>
            <a:off x="3989649" y="1319634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Company Employee Newsletter</a:t>
            </a:r>
          </a:p>
        </p:txBody>
      </p:sp>
      <p:sp>
        <p:nvSpPr>
          <p:cNvPr id="42" name="[Example] Company Anniversaries"/>
          <p:cNvSpPr/>
          <p:nvPr/>
        </p:nvSpPr>
        <p:spPr>
          <a:xfrm>
            <a:off x="5204590" y="1063322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1F1F1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Company Anniversaries</a:t>
            </a:r>
          </a:p>
        </p:txBody>
      </p:sp>
      <p:sp>
        <p:nvSpPr>
          <p:cNvPr id="43" name="International Mind-Body Wellness Day"/>
          <p:cNvSpPr/>
          <p:nvPr/>
        </p:nvSpPr>
        <p:spPr>
          <a:xfrm>
            <a:off x="6407915" y="1063322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Mind-Body Wellness Day</a:t>
            </a:r>
          </a:p>
        </p:txBody>
      </p:sp>
      <p:sp>
        <p:nvSpPr>
          <p:cNvPr id="44" name="[Example] Employee Spotlight"/>
          <p:cNvSpPr/>
          <p:nvPr/>
        </p:nvSpPr>
        <p:spPr>
          <a:xfrm>
            <a:off x="5210940" y="180838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1F1F1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Employee Spotlight</a:t>
            </a:r>
          </a:p>
        </p:txBody>
      </p:sp>
      <p:sp>
        <p:nvSpPr>
          <p:cNvPr id="45" name="[Example] CEO Updates"/>
          <p:cNvSpPr/>
          <p:nvPr/>
        </p:nvSpPr>
        <p:spPr>
          <a:xfrm>
            <a:off x="6407915" y="180607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CEO Updates</a:t>
            </a:r>
          </a:p>
        </p:txBody>
      </p:sp>
      <p:sp>
        <p:nvSpPr>
          <p:cNvPr id="46" name="National Houseplant Appreciation Day"/>
          <p:cNvSpPr/>
          <p:nvPr/>
        </p:nvSpPr>
        <p:spPr>
          <a:xfrm>
            <a:off x="7610157" y="180607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Houseplant Appreciation Day</a:t>
            </a:r>
          </a:p>
        </p:txBody>
      </p:sp>
      <p:sp>
        <p:nvSpPr>
          <p:cNvPr id="47" name="[Example] Company Employee Newsletter"/>
          <p:cNvSpPr/>
          <p:nvPr/>
        </p:nvSpPr>
        <p:spPr>
          <a:xfrm>
            <a:off x="1582999" y="180838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Company Employee Newsletter</a:t>
            </a:r>
          </a:p>
        </p:txBody>
      </p:sp>
      <p:sp>
        <p:nvSpPr>
          <p:cNvPr id="48" name="[Example] XYZ Deadline"/>
          <p:cNvSpPr/>
          <p:nvPr/>
        </p:nvSpPr>
        <p:spPr>
          <a:xfrm>
            <a:off x="2778890" y="180607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XYZ Deadline</a:t>
            </a:r>
          </a:p>
        </p:txBody>
      </p:sp>
      <p:sp>
        <p:nvSpPr>
          <p:cNvPr id="49" name="Martin Luther King Jr. Day"/>
          <p:cNvSpPr/>
          <p:nvPr/>
        </p:nvSpPr>
        <p:spPr>
          <a:xfrm>
            <a:off x="2785240" y="3305459"/>
            <a:ext cx="1152003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Martin Luther King Jr. Day</a:t>
            </a:r>
          </a:p>
        </p:txBody>
      </p:sp>
      <p:sp>
        <p:nvSpPr>
          <p:cNvPr id="50" name="[Example] Employee Spotlight"/>
          <p:cNvSpPr/>
          <p:nvPr/>
        </p:nvSpPr>
        <p:spPr>
          <a:xfrm>
            <a:off x="5205674" y="2555768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1F1F1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Employee Spotlight</a:t>
            </a:r>
          </a:p>
        </p:txBody>
      </p:sp>
      <p:sp>
        <p:nvSpPr>
          <p:cNvPr id="51" name="[Example] CEO Updates"/>
          <p:cNvSpPr/>
          <p:nvPr/>
        </p:nvSpPr>
        <p:spPr>
          <a:xfrm>
            <a:off x="6407915" y="2567702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CEO Updates</a:t>
            </a:r>
          </a:p>
        </p:txBody>
      </p:sp>
      <p:sp>
        <p:nvSpPr>
          <p:cNvPr id="52" name="[Example] Company Employee Newsletter"/>
          <p:cNvSpPr/>
          <p:nvPr/>
        </p:nvSpPr>
        <p:spPr>
          <a:xfrm>
            <a:off x="1582999" y="2553454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Company Employee Newsletter</a:t>
            </a:r>
          </a:p>
        </p:txBody>
      </p:sp>
      <p:sp>
        <p:nvSpPr>
          <p:cNvPr id="53" name="[Example] XYZ Deadline"/>
          <p:cNvSpPr/>
          <p:nvPr/>
        </p:nvSpPr>
        <p:spPr>
          <a:xfrm>
            <a:off x="2786323" y="2553454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XYZ Deadline</a:t>
            </a:r>
          </a:p>
        </p:txBody>
      </p:sp>
      <p:sp>
        <p:nvSpPr>
          <p:cNvPr id="54" name="International Day of Education"/>
          <p:cNvSpPr/>
          <p:nvPr/>
        </p:nvSpPr>
        <p:spPr>
          <a:xfrm>
            <a:off x="7622857" y="330545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Day of Education</a:t>
            </a:r>
          </a:p>
        </p:txBody>
      </p:sp>
      <p:sp>
        <p:nvSpPr>
          <p:cNvPr id="55" name="[Example] Training Webinar"/>
          <p:cNvSpPr/>
          <p:nvPr/>
        </p:nvSpPr>
        <p:spPr>
          <a:xfrm>
            <a:off x="3989649" y="330545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Training Webinar</a:t>
            </a:r>
          </a:p>
        </p:txBody>
      </p:sp>
      <p:sp>
        <p:nvSpPr>
          <p:cNvPr id="56" name="National Pie Day"/>
          <p:cNvSpPr/>
          <p:nvPr/>
        </p:nvSpPr>
        <p:spPr>
          <a:xfrm>
            <a:off x="6407915" y="330545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Pie Day</a:t>
            </a:r>
          </a:p>
        </p:txBody>
      </p:sp>
      <p:sp>
        <p:nvSpPr>
          <p:cNvPr id="57" name="[Example] CEO Updates"/>
          <p:cNvSpPr/>
          <p:nvPr/>
        </p:nvSpPr>
        <p:spPr>
          <a:xfrm>
            <a:off x="6407915" y="3568984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CEO Updates</a:t>
            </a:r>
          </a:p>
        </p:txBody>
      </p:sp>
      <p:sp>
        <p:nvSpPr>
          <p:cNvPr id="58" name="[Example] Company Employee Newsletter"/>
          <p:cNvSpPr/>
          <p:nvPr/>
        </p:nvSpPr>
        <p:spPr>
          <a:xfrm>
            <a:off x="1582999" y="3568984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Company Employee Newsletter</a:t>
            </a:r>
          </a:p>
        </p:txBody>
      </p:sp>
      <p:sp>
        <p:nvSpPr>
          <p:cNvPr id="59" name="[Example] XYZ Deadline"/>
          <p:cNvSpPr/>
          <p:nvPr/>
        </p:nvSpPr>
        <p:spPr>
          <a:xfrm>
            <a:off x="2786323" y="3568984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XYZ Deadline</a:t>
            </a:r>
          </a:p>
        </p:txBody>
      </p:sp>
      <p:sp>
        <p:nvSpPr>
          <p:cNvPr id="60" name="International Holocaust Remembrance Day"/>
          <p:cNvSpPr/>
          <p:nvPr/>
        </p:nvSpPr>
        <p:spPr>
          <a:xfrm>
            <a:off x="2785240" y="4050526"/>
            <a:ext cx="1152003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Holocaust Remembrance Day</a:t>
            </a:r>
          </a:p>
        </p:txBody>
      </p:sp>
      <p:sp>
        <p:nvSpPr>
          <p:cNvPr id="61" name="[Example] XYZ Deadline"/>
          <p:cNvSpPr/>
          <p:nvPr/>
        </p:nvSpPr>
        <p:spPr>
          <a:xfrm>
            <a:off x="5205674" y="4309364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XYZ Deadline</a:t>
            </a:r>
          </a:p>
        </p:txBody>
      </p:sp>
      <p:sp>
        <p:nvSpPr>
          <p:cNvPr id="62" name="[Example] CEO Updates"/>
          <p:cNvSpPr/>
          <p:nvPr/>
        </p:nvSpPr>
        <p:spPr>
          <a:xfrm>
            <a:off x="6408999" y="4055152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CEO Updates</a:t>
            </a:r>
          </a:p>
        </p:txBody>
      </p:sp>
      <p:sp>
        <p:nvSpPr>
          <p:cNvPr id="63" name="[Example] Company Employee Newsletter"/>
          <p:cNvSpPr/>
          <p:nvPr/>
        </p:nvSpPr>
        <p:spPr>
          <a:xfrm>
            <a:off x="1582999" y="4320166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Company Employee Newsletter</a:t>
            </a:r>
          </a:p>
        </p:txBody>
      </p:sp>
      <p:sp>
        <p:nvSpPr>
          <p:cNvPr id="64" name="[Example] XYZ Deadline"/>
          <p:cNvSpPr/>
          <p:nvPr/>
        </p:nvSpPr>
        <p:spPr>
          <a:xfrm>
            <a:off x="2786323" y="4307051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XYZ Deadline</a:t>
            </a:r>
          </a:p>
        </p:txBody>
      </p:sp>
      <p:sp>
        <p:nvSpPr>
          <p:cNvPr id="65" name="[Example] CEO Updates"/>
          <p:cNvSpPr/>
          <p:nvPr/>
        </p:nvSpPr>
        <p:spPr>
          <a:xfrm>
            <a:off x="6407915" y="1319634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[Example] CEO Updates</a:t>
            </a:r>
          </a:p>
        </p:txBody>
      </p:sp>
      <p:sp>
        <p:nvSpPr>
          <p:cNvPr id="66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67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68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69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70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71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72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73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74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75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76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77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  <p:sp>
        <p:nvSpPr>
          <p:cNvPr id="78" name="New Years Day"/>
          <p:cNvSpPr/>
          <p:nvPr/>
        </p:nvSpPr>
        <p:spPr>
          <a:xfrm>
            <a:off x="3989649" y="105638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New Years Day</a:t>
            </a:r>
          </a:p>
        </p:txBody>
      </p:sp>
      <p:sp>
        <p:nvSpPr>
          <p:cNvPr id="79" name="National Puzzle Day"/>
          <p:cNvSpPr/>
          <p:nvPr/>
        </p:nvSpPr>
        <p:spPr>
          <a:xfrm>
            <a:off x="5205674" y="4050527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Puzzle Day</a:t>
            </a:r>
          </a:p>
        </p:txBody>
      </p:sp>
      <p:sp>
        <p:nvSpPr>
          <p:cNvPr id="80" name="National Trivia Day"/>
          <p:cNvSpPr/>
          <p:nvPr/>
        </p:nvSpPr>
        <p:spPr>
          <a:xfrm>
            <a:off x="387108" y="180838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Trivia Day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Google Shape;531;p36"/>
          <p:cNvGraphicFramePr/>
          <p:nvPr/>
        </p:nvGraphicFramePr>
        <p:xfrm>
          <a:off x="353602" y="614521"/>
          <a:ext cx="8446318" cy="3985624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264497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92750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92750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92750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92750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83" name="World Cancer Day"/>
          <p:cNvSpPr/>
          <p:nvPr/>
        </p:nvSpPr>
        <p:spPr>
          <a:xfrm>
            <a:off x="3995999" y="111560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Cancer Day</a:t>
            </a:r>
          </a:p>
        </p:txBody>
      </p:sp>
      <p:sp>
        <p:nvSpPr>
          <p:cNvPr id="84" name="Valentine’s Day"/>
          <p:cNvSpPr/>
          <p:nvPr/>
        </p:nvSpPr>
        <p:spPr>
          <a:xfrm>
            <a:off x="7613177" y="203571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Valentine’s Day</a:t>
            </a:r>
          </a:p>
        </p:txBody>
      </p:sp>
      <p:sp>
        <p:nvSpPr>
          <p:cNvPr id="85" name="World Day of Social Justice"/>
          <p:cNvSpPr/>
          <p:nvPr/>
        </p:nvSpPr>
        <p:spPr>
          <a:xfrm>
            <a:off x="6415084" y="2961667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Day of Social Justice</a:t>
            </a:r>
          </a:p>
        </p:txBody>
      </p:sp>
      <p:sp>
        <p:nvSpPr>
          <p:cNvPr id="86" name="Safer Internet Day"/>
          <p:cNvSpPr/>
          <p:nvPr/>
        </p:nvSpPr>
        <p:spPr>
          <a:xfrm>
            <a:off x="2778890" y="203571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Safer Internet Day</a:t>
            </a:r>
          </a:p>
        </p:txBody>
      </p:sp>
      <p:sp>
        <p:nvSpPr>
          <p:cNvPr id="87" name="National Send a Card to a Friend Day"/>
          <p:cNvSpPr/>
          <p:nvPr/>
        </p:nvSpPr>
        <p:spPr>
          <a:xfrm>
            <a:off x="7600477" y="111560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Send a Card to a Friend Day</a:t>
            </a:r>
          </a:p>
        </p:txBody>
      </p:sp>
      <p:sp>
        <p:nvSpPr>
          <p:cNvPr id="88" name="Lunar New Year"/>
          <p:cNvSpPr/>
          <p:nvPr/>
        </p:nvSpPr>
        <p:spPr>
          <a:xfrm>
            <a:off x="2778890" y="2961667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Lunar New Year</a:t>
            </a:r>
          </a:p>
        </p:txBody>
      </p:sp>
      <p:sp>
        <p:nvSpPr>
          <p:cNvPr id="89" name="Super Bowl Sunday"/>
          <p:cNvSpPr/>
          <p:nvPr/>
        </p:nvSpPr>
        <p:spPr>
          <a:xfrm>
            <a:off x="380218" y="203571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Super Bowl Sunday</a:t>
            </a:r>
          </a:p>
        </p:txBody>
      </p:sp>
      <p:sp>
        <p:nvSpPr>
          <p:cNvPr id="90" name="National Clean Out Your Computer Day"/>
          <p:cNvSpPr/>
          <p:nvPr/>
        </p:nvSpPr>
        <p:spPr>
          <a:xfrm>
            <a:off x="1579553" y="203571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Clean Out Your Computer Day</a:t>
            </a:r>
          </a:p>
        </p:txBody>
      </p:sp>
      <p:sp>
        <p:nvSpPr>
          <p:cNvPr id="91" name="World Thinking Day"/>
          <p:cNvSpPr/>
          <p:nvPr/>
        </p:nvSpPr>
        <p:spPr>
          <a:xfrm>
            <a:off x="380218" y="3895707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Thinking Day</a:t>
            </a:r>
          </a:p>
        </p:txBody>
      </p:sp>
      <p:pic>
        <p:nvPicPr>
          <p:cNvPr id="92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February 2026</a:t>
            </a:r>
          </a:p>
        </p:txBody>
      </p:sp>
      <p:sp>
        <p:nvSpPr>
          <p:cNvPr id="94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95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96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97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98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99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100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101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102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103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104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105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531;p36"/>
          <p:cNvGraphicFramePr/>
          <p:nvPr/>
        </p:nvGraphicFramePr>
        <p:xfrm>
          <a:off x="353602" y="614521"/>
          <a:ext cx="8436793" cy="397609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214538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108" name="National Oreo Cookie Day"/>
          <p:cNvSpPr/>
          <p:nvPr/>
        </p:nvSpPr>
        <p:spPr>
          <a:xfrm>
            <a:off x="6402185" y="1052608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Oreo Cookie Day</a:t>
            </a:r>
          </a:p>
        </p:txBody>
      </p:sp>
      <p:sp>
        <p:nvSpPr>
          <p:cNvPr id="109" name="International Women’s Day"/>
          <p:cNvSpPr/>
          <p:nvPr/>
        </p:nvSpPr>
        <p:spPr>
          <a:xfrm>
            <a:off x="375957" y="1833086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Women’s Day</a:t>
            </a:r>
          </a:p>
        </p:txBody>
      </p:sp>
      <p:sp>
        <p:nvSpPr>
          <p:cNvPr id="110" name="International Day of Happiness"/>
          <p:cNvSpPr/>
          <p:nvPr/>
        </p:nvSpPr>
        <p:spPr>
          <a:xfrm>
            <a:off x="6402185" y="257603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Day of Happiness</a:t>
            </a:r>
          </a:p>
        </p:txBody>
      </p:sp>
      <p:sp>
        <p:nvSpPr>
          <p:cNvPr id="111" name="First Day of Women’s History Month"/>
          <p:cNvSpPr/>
          <p:nvPr/>
        </p:nvSpPr>
        <p:spPr>
          <a:xfrm>
            <a:off x="375957" y="1052608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First Day of Women’s History Month</a:t>
            </a:r>
          </a:p>
        </p:txBody>
      </p:sp>
      <p:sp>
        <p:nvSpPr>
          <p:cNvPr id="112" name="National Employee Appreciation Day"/>
          <p:cNvSpPr/>
          <p:nvPr/>
        </p:nvSpPr>
        <p:spPr>
          <a:xfrm>
            <a:off x="6402185" y="130820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Employee Appreciation Day</a:t>
            </a:r>
          </a:p>
        </p:txBody>
      </p:sp>
      <p:sp>
        <p:nvSpPr>
          <p:cNvPr id="113" name="World Wildlife Day"/>
          <p:cNvSpPr/>
          <p:nvPr/>
        </p:nvSpPr>
        <p:spPr>
          <a:xfrm>
            <a:off x="2787872" y="105764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Wildlife Day</a:t>
            </a:r>
          </a:p>
        </p:txBody>
      </p:sp>
      <p:sp>
        <p:nvSpPr>
          <p:cNvPr id="114" name="Daylight Savings Time"/>
          <p:cNvSpPr/>
          <p:nvPr/>
        </p:nvSpPr>
        <p:spPr>
          <a:xfrm>
            <a:off x="375957" y="405208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Daylight Savings Time</a:t>
            </a:r>
          </a:p>
        </p:txBody>
      </p:sp>
      <p:sp>
        <p:nvSpPr>
          <p:cNvPr id="115" name="National Organize Your Home Office Day"/>
          <p:cNvSpPr/>
          <p:nvPr/>
        </p:nvSpPr>
        <p:spPr>
          <a:xfrm>
            <a:off x="2787872" y="1833086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Organize Your Home Office Day</a:t>
            </a:r>
          </a:p>
        </p:txBody>
      </p:sp>
      <p:sp>
        <p:nvSpPr>
          <p:cNvPr id="116" name="National Good Samaritan Day"/>
          <p:cNvSpPr/>
          <p:nvPr/>
        </p:nvSpPr>
        <p:spPr>
          <a:xfrm>
            <a:off x="375957" y="2569689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Good Samaritan Day</a:t>
            </a:r>
          </a:p>
        </p:txBody>
      </p:sp>
      <p:sp>
        <p:nvSpPr>
          <p:cNvPr id="117" name="St. Patrick’s Day"/>
          <p:cNvSpPr/>
          <p:nvPr/>
        </p:nvSpPr>
        <p:spPr>
          <a:xfrm>
            <a:off x="2787872" y="256968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St. Patrick’s Day</a:t>
            </a:r>
          </a:p>
        </p:txBody>
      </p:sp>
      <p:pic>
        <p:nvPicPr>
          <p:cNvPr id="118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March 2026</a:t>
            </a:r>
          </a:p>
        </p:txBody>
      </p:sp>
      <p:sp>
        <p:nvSpPr>
          <p:cNvPr id="120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121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122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123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124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125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126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127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128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129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130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131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" name="Google Shape;531;p36"/>
          <p:cNvGraphicFramePr/>
          <p:nvPr/>
        </p:nvGraphicFramePr>
        <p:xfrm>
          <a:off x="353602" y="614521"/>
          <a:ext cx="8436793" cy="397609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214538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134" name="Tax Day"/>
          <p:cNvSpPr/>
          <p:nvPr/>
        </p:nvSpPr>
        <p:spPr>
          <a:xfrm>
            <a:off x="3989716" y="2571750"/>
            <a:ext cx="1152002" cy="232442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Tax Day</a:t>
            </a:r>
          </a:p>
        </p:txBody>
      </p:sp>
      <p:sp>
        <p:nvSpPr>
          <p:cNvPr id="135" name="Earth Day"/>
          <p:cNvSpPr/>
          <p:nvPr/>
        </p:nvSpPr>
        <p:spPr>
          <a:xfrm>
            <a:off x="3989716" y="3324314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Earth Day</a:t>
            </a:r>
          </a:p>
        </p:txBody>
      </p:sp>
      <p:sp>
        <p:nvSpPr>
          <p:cNvPr id="136" name="Easter Sunday"/>
          <p:cNvSpPr/>
          <p:nvPr/>
        </p:nvSpPr>
        <p:spPr>
          <a:xfrm>
            <a:off x="380218" y="1797072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Easter Sunday</a:t>
            </a:r>
          </a:p>
        </p:txBody>
      </p:sp>
      <p:sp>
        <p:nvSpPr>
          <p:cNvPr id="137" name="Easter Monday"/>
          <p:cNvSpPr/>
          <p:nvPr/>
        </p:nvSpPr>
        <p:spPr>
          <a:xfrm>
            <a:off x="1582999" y="1797072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Easter Monday</a:t>
            </a:r>
          </a:p>
        </p:txBody>
      </p:sp>
      <p:sp>
        <p:nvSpPr>
          <p:cNvPr id="138" name="International Moment of Laughter Day"/>
          <p:cNvSpPr/>
          <p:nvPr/>
        </p:nvSpPr>
        <p:spPr>
          <a:xfrm>
            <a:off x="2793826" y="2571750"/>
            <a:ext cx="1152002" cy="232442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Moment of Laughter Day</a:t>
            </a:r>
          </a:p>
        </p:txBody>
      </p:sp>
      <p:sp>
        <p:nvSpPr>
          <p:cNvPr id="139" name="World Day for Safety and Health at Work"/>
          <p:cNvSpPr/>
          <p:nvPr/>
        </p:nvSpPr>
        <p:spPr>
          <a:xfrm>
            <a:off x="2793826" y="4072740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Day for Safety and Health at Work</a:t>
            </a:r>
          </a:p>
        </p:txBody>
      </p:sp>
      <p:sp>
        <p:nvSpPr>
          <p:cNvPr id="140" name="April Fool's Day"/>
          <p:cNvSpPr/>
          <p:nvPr/>
        </p:nvSpPr>
        <p:spPr>
          <a:xfrm>
            <a:off x="3994740" y="1038421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April Fool's Day</a:t>
            </a:r>
          </a:p>
        </p:txBody>
      </p:sp>
      <p:sp>
        <p:nvSpPr>
          <p:cNvPr id="141" name="World Autism Awareness Day"/>
          <p:cNvSpPr/>
          <p:nvPr/>
        </p:nvSpPr>
        <p:spPr>
          <a:xfrm>
            <a:off x="5209756" y="1038421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Autism Awareness Day</a:t>
            </a:r>
          </a:p>
        </p:txBody>
      </p:sp>
      <p:sp>
        <p:nvSpPr>
          <p:cNvPr id="142" name="Administrative Professionals’ Day"/>
          <p:cNvSpPr/>
          <p:nvPr/>
        </p:nvSpPr>
        <p:spPr>
          <a:xfrm>
            <a:off x="5206825" y="3324314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Administrative Professionals’ Day</a:t>
            </a:r>
          </a:p>
        </p:txBody>
      </p:sp>
      <p:pic>
        <p:nvPicPr>
          <p:cNvPr id="143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April 2026</a:t>
            </a:r>
          </a:p>
        </p:txBody>
      </p:sp>
      <p:sp>
        <p:nvSpPr>
          <p:cNvPr id="145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146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147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148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149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150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151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152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153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154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155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156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8" name="Google Shape;531;p36"/>
          <p:cNvGraphicFramePr/>
          <p:nvPr/>
        </p:nvGraphicFramePr>
        <p:xfrm>
          <a:off x="353602" y="614521"/>
          <a:ext cx="8446318" cy="3985624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180331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159" name="Bike to Work Day"/>
          <p:cNvSpPr/>
          <p:nvPr/>
        </p:nvSpPr>
        <p:spPr>
          <a:xfrm>
            <a:off x="6413084" y="2279837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Bike to Work Day</a:t>
            </a:r>
          </a:p>
        </p:txBody>
      </p:sp>
      <p:sp>
        <p:nvSpPr>
          <p:cNvPr id="160" name="Cinco de Mayo"/>
          <p:cNvSpPr/>
          <p:nvPr/>
        </p:nvSpPr>
        <p:spPr>
          <a:xfrm>
            <a:off x="2787237" y="1651627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Cinco de Mayo</a:t>
            </a:r>
          </a:p>
        </p:txBody>
      </p:sp>
      <p:sp>
        <p:nvSpPr>
          <p:cNvPr id="161" name="World Red Cross Day"/>
          <p:cNvSpPr/>
          <p:nvPr/>
        </p:nvSpPr>
        <p:spPr>
          <a:xfrm>
            <a:off x="6413084" y="1644860"/>
            <a:ext cx="1152002" cy="144002"/>
          </a:xfrm>
          <a:prstGeom prst="roundRect">
            <a:avLst>
              <a:gd name="adj" fmla="val 45051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Red Cross Day</a:t>
            </a:r>
          </a:p>
        </p:txBody>
      </p:sp>
      <p:sp>
        <p:nvSpPr>
          <p:cNvPr id="162" name="Mother’s Day"/>
          <p:cNvSpPr/>
          <p:nvPr/>
        </p:nvSpPr>
        <p:spPr>
          <a:xfrm>
            <a:off x="380218" y="2279837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Mother’s Day</a:t>
            </a:r>
          </a:p>
        </p:txBody>
      </p:sp>
      <p:sp>
        <p:nvSpPr>
          <p:cNvPr id="163" name="International Museum Day"/>
          <p:cNvSpPr/>
          <p:nvPr/>
        </p:nvSpPr>
        <p:spPr>
          <a:xfrm>
            <a:off x="1581724" y="290033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Museum Day</a:t>
            </a:r>
          </a:p>
        </p:txBody>
      </p:sp>
      <p:sp>
        <p:nvSpPr>
          <p:cNvPr id="164" name="International Human Resources Day"/>
          <p:cNvSpPr/>
          <p:nvPr/>
        </p:nvSpPr>
        <p:spPr>
          <a:xfrm>
            <a:off x="3995999" y="290033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Human Resources Day</a:t>
            </a:r>
          </a:p>
        </p:txBody>
      </p:sp>
      <p:sp>
        <p:nvSpPr>
          <p:cNvPr id="165" name="World Day for Cultural Diversity for Dialogue and Development"/>
          <p:cNvSpPr/>
          <p:nvPr/>
        </p:nvSpPr>
        <p:spPr>
          <a:xfrm>
            <a:off x="5191752" y="2905357"/>
            <a:ext cx="1152002" cy="322551"/>
          </a:xfrm>
          <a:prstGeom prst="roundRect">
            <a:avLst>
              <a:gd name="adj" fmla="val 20113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Day for Cultural Diversity for Dialogue and Development</a:t>
            </a:r>
          </a:p>
        </p:txBody>
      </p:sp>
      <p:sp>
        <p:nvSpPr>
          <p:cNvPr id="166" name="National Scavenger Hunt Day"/>
          <p:cNvSpPr/>
          <p:nvPr/>
        </p:nvSpPr>
        <p:spPr>
          <a:xfrm>
            <a:off x="380218" y="354214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Scavenger Hunt Day</a:t>
            </a:r>
          </a:p>
        </p:txBody>
      </p:sp>
      <p:sp>
        <p:nvSpPr>
          <p:cNvPr id="167" name="Memorial Day"/>
          <p:cNvSpPr/>
          <p:nvPr/>
        </p:nvSpPr>
        <p:spPr>
          <a:xfrm>
            <a:off x="1581724" y="354214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Memorial Day</a:t>
            </a:r>
          </a:p>
        </p:txBody>
      </p:sp>
      <p:pic>
        <p:nvPicPr>
          <p:cNvPr id="168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May 2026</a:t>
            </a:r>
          </a:p>
        </p:txBody>
      </p:sp>
      <p:sp>
        <p:nvSpPr>
          <p:cNvPr id="170" name="Parents Day"/>
          <p:cNvSpPr/>
          <p:nvPr/>
        </p:nvSpPr>
        <p:spPr>
          <a:xfrm>
            <a:off x="6413084" y="1810333"/>
            <a:ext cx="1152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Parents Day</a:t>
            </a:r>
          </a:p>
        </p:txBody>
      </p:sp>
      <p:sp>
        <p:nvSpPr>
          <p:cNvPr id="171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172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173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174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175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176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177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178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179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180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181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182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" name="Google Shape;531;p36"/>
          <p:cNvGraphicFramePr/>
          <p:nvPr/>
        </p:nvGraphicFramePr>
        <p:xfrm>
          <a:off x="353602" y="614521"/>
          <a:ext cx="8436793" cy="397609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214538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185" name="World Environment Day"/>
          <p:cNvSpPr/>
          <p:nvPr/>
        </p:nvSpPr>
        <p:spPr>
          <a:xfrm>
            <a:off x="6401716" y="105129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Environment Day</a:t>
            </a:r>
          </a:p>
        </p:txBody>
      </p:sp>
      <p:sp>
        <p:nvSpPr>
          <p:cNvPr id="186" name="Doughnut Day"/>
          <p:cNvSpPr/>
          <p:nvPr/>
        </p:nvSpPr>
        <p:spPr>
          <a:xfrm>
            <a:off x="6401716" y="1302508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Doughnut Day</a:t>
            </a:r>
          </a:p>
        </p:txBody>
      </p:sp>
      <p:sp>
        <p:nvSpPr>
          <p:cNvPr id="187" name="World Ocean Day"/>
          <p:cNvSpPr/>
          <p:nvPr/>
        </p:nvSpPr>
        <p:spPr>
          <a:xfrm>
            <a:off x="1580997" y="180838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Ocean Day</a:t>
            </a:r>
          </a:p>
        </p:txBody>
      </p:sp>
      <p:sp>
        <p:nvSpPr>
          <p:cNvPr id="188" name="National Call Your Doctor Day"/>
          <p:cNvSpPr/>
          <p:nvPr/>
        </p:nvSpPr>
        <p:spPr>
          <a:xfrm>
            <a:off x="2785173" y="1808389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Call Your Doctor Day</a:t>
            </a:r>
          </a:p>
        </p:txBody>
      </p:sp>
      <p:sp>
        <p:nvSpPr>
          <p:cNvPr id="189" name="Father’s Day"/>
          <p:cNvSpPr/>
          <p:nvPr/>
        </p:nvSpPr>
        <p:spPr>
          <a:xfrm>
            <a:off x="380218" y="3322722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Father’s Day</a:t>
            </a:r>
          </a:p>
        </p:txBody>
      </p:sp>
      <p:sp>
        <p:nvSpPr>
          <p:cNvPr id="190" name="Summer Solstice"/>
          <p:cNvSpPr/>
          <p:nvPr/>
        </p:nvSpPr>
        <p:spPr>
          <a:xfrm>
            <a:off x="380218" y="3569220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Summer Solstice</a:t>
            </a:r>
          </a:p>
        </p:txBody>
      </p:sp>
      <p:sp>
        <p:nvSpPr>
          <p:cNvPr id="191" name="International Women in Engineering Day"/>
          <p:cNvSpPr/>
          <p:nvPr/>
        </p:nvSpPr>
        <p:spPr>
          <a:xfrm>
            <a:off x="2785173" y="332272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Women in Engineering Day</a:t>
            </a:r>
          </a:p>
        </p:txBody>
      </p:sp>
      <p:sp>
        <p:nvSpPr>
          <p:cNvPr id="192" name="World Social Media Day"/>
          <p:cNvSpPr/>
          <p:nvPr/>
        </p:nvSpPr>
        <p:spPr>
          <a:xfrm>
            <a:off x="2785173" y="4082638"/>
            <a:ext cx="1152002" cy="232442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Social Media Day</a:t>
            </a:r>
          </a:p>
        </p:txBody>
      </p:sp>
      <p:pic>
        <p:nvPicPr>
          <p:cNvPr id="193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June 2026</a:t>
            </a:r>
          </a:p>
        </p:txBody>
      </p:sp>
      <p:sp>
        <p:nvSpPr>
          <p:cNvPr id="195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196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197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198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199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200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201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202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203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204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205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206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" name="Google Shape;531;p36"/>
          <p:cNvGraphicFramePr/>
          <p:nvPr/>
        </p:nvGraphicFramePr>
        <p:xfrm>
          <a:off x="353602" y="614521"/>
          <a:ext cx="8436793" cy="397609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214538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75231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209" name="International Day of Friendship"/>
          <p:cNvSpPr/>
          <p:nvPr/>
        </p:nvSpPr>
        <p:spPr>
          <a:xfrm>
            <a:off x="5196776" y="4060912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Day of Friendship</a:t>
            </a:r>
          </a:p>
        </p:txBody>
      </p:sp>
      <p:sp>
        <p:nvSpPr>
          <p:cNvPr id="210" name="World Emoji Day"/>
          <p:cNvSpPr/>
          <p:nvPr/>
        </p:nvSpPr>
        <p:spPr>
          <a:xfrm>
            <a:off x="6403823" y="2563522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Emoji Day</a:t>
            </a:r>
          </a:p>
        </p:txBody>
      </p:sp>
      <p:sp>
        <p:nvSpPr>
          <p:cNvPr id="211" name="International Self-care Day"/>
          <p:cNvSpPr/>
          <p:nvPr/>
        </p:nvSpPr>
        <p:spPr>
          <a:xfrm>
            <a:off x="6403823" y="3295425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Self-care Day</a:t>
            </a:r>
          </a:p>
        </p:txBody>
      </p:sp>
      <p:sp>
        <p:nvSpPr>
          <p:cNvPr id="212" name="System Administration Appreciation Day"/>
          <p:cNvSpPr/>
          <p:nvPr/>
        </p:nvSpPr>
        <p:spPr>
          <a:xfrm>
            <a:off x="6403823" y="4060912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System Administration Appreciation Day</a:t>
            </a:r>
          </a:p>
        </p:txBody>
      </p:sp>
      <p:pic>
        <p:nvPicPr>
          <p:cNvPr id="213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July 2026</a:t>
            </a:r>
          </a:p>
        </p:txBody>
      </p:sp>
      <p:sp>
        <p:nvSpPr>
          <p:cNvPr id="215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216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217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218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219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220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221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222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223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224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225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226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8" name="Google Shape;531;p36"/>
          <p:cNvGraphicFramePr/>
          <p:nvPr/>
        </p:nvGraphicFramePr>
        <p:xfrm>
          <a:off x="353602" y="614521"/>
          <a:ext cx="8446318" cy="3985624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5256"/>
                <a:gridCol w="1205256"/>
                <a:gridCol w="1205256"/>
                <a:gridCol w="1205256"/>
                <a:gridCol w="1205256"/>
                <a:gridCol w="1205256"/>
                <a:gridCol w="1205256"/>
              </a:tblGrid>
              <a:tr h="180331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Sun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Mon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Tue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Wed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Thu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Fri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Bold"/>
                          <a:ea typeface="Inter Regular Bold"/>
                          <a:cs typeface="Inter Regular Bold"/>
                          <a:sym typeface="Inter Regular Bold"/>
                        </a:rPr>
                        <a:t>Sat</a:t>
                      </a:r>
                    </a:p>
                  </a:txBody>
                  <a:tcPr marL="0" marR="0" marT="0" marB="0" anchor="ctr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B w="12700"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19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22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23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24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25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26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27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28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29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  <a:tr h="63236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30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EAE8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800"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rPr>
                        <a:t>31</a:t>
                      </a: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FFFFFF"/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000000">
                          <a:alpha val="0"/>
                        </a:srgbClr>
                      </a:solidFill>
                    </a:lnB>
                    <a:solidFill>
                      <a:srgbClr val="F8F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>
                          <a:solidFill>
                            <a:srgbClr val="2A2520"/>
                          </a:solidFill>
                          <a:latin typeface="Inter Regular Regular"/>
                          <a:ea typeface="Inter Regular Regular"/>
                          <a:cs typeface="Inter Regular Regular"/>
                          <a:sym typeface="Inter Regular Regular"/>
                        </a:defRPr>
                      </a:pPr>
                    </a:p>
                  </a:txBody>
                  <a:tcPr marL="68600" marR="68600" marT="68600" marB="68600" anchor="t" anchorCtr="0" horzOverflow="overflow">
                    <a:lnL>
                      <a:solidFill>
                        <a:srgbClr val="FFFFFF"/>
                      </a:solidFill>
                    </a:lnL>
                    <a:lnR>
                      <a:solidFill>
                        <a:srgbClr val="000000">
                          <a:alpha val="0"/>
                        </a:srgbClr>
                      </a:solidFill>
                    </a:lnR>
                    <a:lnT>
                      <a:solidFill>
                        <a:srgbClr val="FFFFFF"/>
                      </a:solidFill>
                    </a:lnT>
                    <a:lnB>
                      <a:solidFill>
                        <a:srgbClr val="FFFFFF"/>
                      </a:solidFill>
                    </a:lnB>
                    <a:solidFill>
                      <a:srgbClr val="EAE8DF"/>
                    </a:solidFill>
                  </a:tcPr>
                </a:tc>
              </a:tr>
            </a:tbl>
          </a:graphicData>
        </a:graphic>
      </p:graphicFrame>
      <p:sp>
        <p:nvSpPr>
          <p:cNvPr id="229" name="National Relaxation Day"/>
          <p:cNvSpPr/>
          <p:nvPr/>
        </p:nvSpPr>
        <p:spPr>
          <a:xfrm>
            <a:off x="7612331" y="2278050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Relaxation Day</a:t>
            </a:r>
          </a:p>
        </p:txBody>
      </p:sp>
      <p:sp>
        <p:nvSpPr>
          <p:cNvPr id="230" name="National Financial Awareness Day"/>
          <p:cNvSpPr/>
          <p:nvPr/>
        </p:nvSpPr>
        <p:spPr>
          <a:xfrm>
            <a:off x="6401504" y="2278050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Financial Awareness Day</a:t>
            </a:r>
          </a:p>
        </p:txBody>
      </p:sp>
      <p:sp>
        <p:nvSpPr>
          <p:cNvPr id="231" name="National Waffle Day"/>
          <p:cNvSpPr/>
          <p:nvPr/>
        </p:nvSpPr>
        <p:spPr>
          <a:xfrm>
            <a:off x="1586021" y="3555250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Waffle Day</a:t>
            </a:r>
          </a:p>
        </p:txBody>
      </p:sp>
      <p:sp>
        <p:nvSpPr>
          <p:cNvPr id="232" name="National Chocolate Chip Cookie Day"/>
          <p:cNvSpPr/>
          <p:nvPr/>
        </p:nvSpPr>
        <p:spPr>
          <a:xfrm>
            <a:off x="2787237" y="164528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National Chocolate Chip Cookie Day</a:t>
            </a:r>
          </a:p>
        </p:txBody>
      </p:sp>
      <p:sp>
        <p:nvSpPr>
          <p:cNvPr id="233" name="Professional Speakers Day"/>
          <p:cNvSpPr/>
          <p:nvPr/>
        </p:nvSpPr>
        <p:spPr>
          <a:xfrm>
            <a:off x="6401504" y="1645283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Professional Speakers Day</a:t>
            </a:r>
          </a:p>
        </p:txBody>
      </p:sp>
      <p:sp>
        <p:nvSpPr>
          <p:cNvPr id="234" name="International Co-working Day"/>
          <p:cNvSpPr/>
          <p:nvPr/>
        </p:nvSpPr>
        <p:spPr>
          <a:xfrm>
            <a:off x="380218" y="2290750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International Co-working Day</a:t>
            </a:r>
          </a:p>
        </p:txBody>
      </p:sp>
      <p:sp>
        <p:nvSpPr>
          <p:cNvPr id="235" name="Women’s Equality Day"/>
          <p:cNvSpPr/>
          <p:nvPr/>
        </p:nvSpPr>
        <p:spPr>
          <a:xfrm>
            <a:off x="3995999" y="3555250"/>
            <a:ext cx="1152002" cy="232443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Women’s Equality Day</a:t>
            </a:r>
          </a:p>
        </p:txBody>
      </p:sp>
      <p:pic>
        <p:nvPicPr>
          <p:cNvPr id="236" name="logo.png" descr="logo.png"/>
          <p:cNvPicPr>
            <a:picLocks noChangeAspect="1"/>
          </p:cNvPicPr>
          <p:nvPr/>
        </p:nvPicPr>
        <p:blipFill>
          <a:blip r:embed="rId2">
            <a:extLst/>
          </a:blip>
          <a:srcRect l="164" t="0" r="164" b="0"/>
          <a:stretch>
            <a:fillRect/>
          </a:stretch>
        </p:blipFill>
        <p:spPr>
          <a:xfrm>
            <a:off x="367626" y="228776"/>
            <a:ext cx="798887" cy="242996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Google Shape;548;p36"/>
          <p:cNvSpPr txBox="1"/>
          <p:nvPr/>
        </p:nvSpPr>
        <p:spPr>
          <a:xfrm>
            <a:off x="6523680" y="168618"/>
            <a:ext cx="2266718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75" tIns="34275" rIns="34275" bIns="34275">
            <a:spAutoFit/>
          </a:bodyPr>
          <a:lstStyle>
            <a:lvl1pPr algn="r">
              <a:defRPr sz="1600">
                <a:solidFill>
                  <a:srgbClr val="2A2520"/>
                </a:solidFill>
                <a:latin typeface="Inter Regular Bold"/>
                <a:ea typeface="Inter Regular Bold"/>
                <a:cs typeface="Inter Regular Bold"/>
                <a:sym typeface="Inter Regular Bold"/>
              </a:defRPr>
            </a:lvl1pPr>
          </a:lstStyle>
          <a:p>
            <a:pPr/>
            <a:r>
              <a:t>August 2026</a:t>
            </a:r>
          </a:p>
        </p:txBody>
      </p:sp>
      <p:sp>
        <p:nvSpPr>
          <p:cNvPr id="238" name="Company Employee Newsletter"/>
          <p:cNvSpPr/>
          <p:nvPr/>
        </p:nvSpPr>
        <p:spPr>
          <a:xfrm>
            <a:off x="606801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DF99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Employee Newsletter</a:t>
            </a:r>
          </a:p>
        </p:txBody>
      </p:sp>
      <p:sp>
        <p:nvSpPr>
          <p:cNvPr id="239" name="Holidays / Observances"/>
          <p:cNvSpPr/>
          <p:nvPr/>
        </p:nvSpPr>
        <p:spPr>
          <a:xfrm>
            <a:off x="193869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Holidays / Observances</a:t>
            </a:r>
          </a:p>
        </p:txBody>
      </p:sp>
      <p:sp>
        <p:nvSpPr>
          <p:cNvPr id="240" name="Employee Spotlight"/>
          <p:cNvSpPr/>
          <p:nvPr/>
        </p:nvSpPr>
        <p:spPr>
          <a:xfrm>
            <a:off x="3270592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FD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Employee Spotlight</a:t>
            </a:r>
          </a:p>
        </p:txBody>
      </p:sp>
      <p:sp>
        <p:nvSpPr>
          <p:cNvPr id="241" name="Product Launches"/>
          <p:cNvSpPr/>
          <p:nvPr/>
        </p:nvSpPr>
        <p:spPr>
          <a:xfrm>
            <a:off x="4602487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C6C0A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Product Launches</a:t>
            </a:r>
          </a:p>
        </p:txBody>
      </p:sp>
      <p:sp>
        <p:nvSpPr>
          <p:cNvPr id="242" name="Company Anniversaries"/>
          <p:cNvSpPr/>
          <p:nvPr/>
        </p:nvSpPr>
        <p:spPr>
          <a:xfrm>
            <a:off x="5934383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27E4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Anniversaries</a:t>
            </a:r>
          </a:p>
        </p:txBody>
      </p:sp>
      <p:sp>
        <p:nvSpPr>
          <p:cNvPr id="243" name="Major Meetings"/>
          <p:cNvSpPr/>
          <p:nvPr/>
        </p:nvSpPr>
        <p:spPr>
          <a:xfrm>
            <a:off x="7264496" y="465840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CF9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Major Meetings</a:t>
            </a:r>
          </a:p>
        </p:txBody>
      </p:sp>
      <p:sp>
        <p:nvSpPr>
          <p:cNvPr id="244" name="Deadlines"/>
          <p:cNvSpPr/>
          <p:nvPr/>
        </p:nvSpPr>
        <p:spPr>
          <a:xfrm>
            <a:off x="606801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EA65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Deadlines</a:t>
            </a:r>
          </a:p>
        </p:txBody>
      </p:sp>
      <p:sp>
        <p:nvSpPr>
          <p:cNvPr id="245" name="Marketing Campaigns"/>
          <p:cNvSpPr/>
          <p:nvPr/>
        </p:nvSpPr>
        <p:spPr>
          <a:xfrm>
            <a:off x="193869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CC34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Marketing Campaigns</a:t>
            </a:r>
          </a:p>
        </p:txBody>
      </p:sp>
      <p:sp>
        <p:nvSpPr>
          <p:cNvPr id="246" name="Training Opportunities"/>
          <p:cNvSpPr/>
          <p:nvPr/>
        </p:nvSpPr>
        <p:spPr>
          <a:xfrm>
            <a:off x="3270592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3F68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Training Opportunities</a:t>
            </a:r>
          </a:p>
        </p:txBody>
      </p:sp>
      <p:sp>
        <p:nvSpPr>
          <p:cNvPr id="247" name="CEO Updates"/>
          <p:cNvSpPr/>
          <p:nvPr/>
        </p:nvSpPr>
        <p:spPr>
          <a:xfrm>
            <a:off x="4602487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2A25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CEO Updates</a:t>
            </a:r>
          </a:p>
        </p:txBody>
      </p:sp>
      <p:sp>
        <p:nvSpPr>
          <p:cNvPr id="248" name="Company Social Events"/>
          <p:cNvSpPr/>
          <p:nvPr/>
        </p:nvSpPr>
        <p:spPr>
          <a:xfrm>
            <a:off x="5934383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FFCDB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2A2520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Company Social Events</a:t>
            </a:r>
          </a:p>
        </p:txBody>
      </p:sp>
      <p:sp>
        <p:nvSpPr>
          <p:cNvPr id="249" name="Other"/>
          <p:cNvSpPr/>
          <p:nvPr/>
        </p:nvSpPr>
        <p:spPr>
          <a:xfrm>
            <a:off x="7264496" y="4842552"/>
            <a:ext cx="1260002" cy="144002"/>
          </a:xfrm>
          <a:prstGeom prst="roundRect">
            <a:avLst>
              <a:gd name="adj" fmla="val 45052"/>
            </a:avLst>
          </a:prstGeom>
          <a:solidFill>
            <a:srgbClr val="80B3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Other</a:t>
            </a:r>
          </a:p>
        </p:txBody>
      </p:sp>
      <p:sp>
        <p:nvSpPr>
          <p:cNvPr id="250" name="World Distance Learning Day"/>
          <p:cNvSpPr/>
          <p:nvPr/>
        </p:nvSpPr>
        <p:spPr>
          <a:xfrm>
            <a:off x="1586021" y="4186200"/>
            <a:ext cx="1152002" cy="232444"/>
          </a:xfrm>
          <a:prstGeom prst="roundRect">
            <a:avLst>
              <a:gd name="adj" fmla="val 27910"/>
            </a:avLst>
          </a:prstGeom>
          <a:solidFill>
            <a:srgbClr val="DC81D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>
              <a:defRPr sz="600">
                <a:solidFill>
                  <a:srgbClr val="FFFFFF"/>
                </a:solidFill>
                <a:latin typeface="Inter Regular Regular"/>
                <a:ea typeface="Inter Regular Regular"/>
                <a:cs typeface="Inter Regular Regular"/>
                <a:sym typeface="Inter Regular Regular"/>
              </a:defRPr>
            </a:lvl1pPr>
          </a:lstStyle>
          <a:p>
            <a:pPr/>
            <a:r>
              <a:t>World Distance Learning Day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