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258" r:id="rId3"/>
    <p:sldId id="280" r:id="rId4"/>
    <p:sldId id="281" r:id="rId5"/>
    <p:sldId id="284" r:id="rId6"/>
    <p:sldId id="282" r:id="rId7"/>
    <p:sldId id="283" r:id="rId8"/>
    <p:sldId id="288" r:id="rId9"/>
    <p:sldId id="293" r:id="rId10"/>
    <p:sldId id="289" r:id="rId11"/>
    <p:sldId id="290" r:id="rId12"/>
    <p:sldId id="291" r:id="rId13"/>
    <p:sldId id="292" r:id="rId14"/>
    <p:sldId id="286" r:id="rId15"/>
    <p:sldId id="287"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762"/>
  </p:normalViewPr>
  <p:slideViewPr>
    <p:cSldViewPr snapToGrid="0" snapToObjects="1">
      <p:cViewPr varScale="1">
        <p:scale>
          <a:sx n="73" d="100"/>
          <a:sy n="73" d="100"/>
        </p:scale>
        <p:origin x="60" y="7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25FE581-1359-DC4D-B59D-28A148CE99FC}" type="datetimeFigureOut">
              <a:rPr lang="en-US" smtClean="0"/>
              <a:t>10/5/2020</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09A4432A-BB7A-2244-8C43-2EDD216F0350}" type="slidenum">
              <a:rPr lang="en-US" smtClean="0"/>
              <a:t>‹#›</a:t>
            </a:fld>
            <a:endParaRPr lang="en-US"/>
          </a:p>
        </p:txBody>
      </p:sp>
    </p:spTree>
    <p:extLst>
      <p:ext uri="{BB962C8B-B14F-4D97-AF65-F5344CB8AC3E}">
        <p14:creationId xmlns:p14="http://schemas.microsoft.com/office/powerpoint/2010/main" val="313225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5FE581-1359-DC4D-B59D-28A148CE99FC}"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56502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25FE581-1359-DC4D-B59D-28A148CE99FC}"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2372507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25FE581-1359-DC4D-B59D-28A148CE99FC}"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274430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5FE581-1359-DC4D-B59D-28A148CE99FC}"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1592640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25FE581-1359-DC4D-B59D-28A148CE99FC}"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878586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25FE581-1359-DC4D-B59D-28A148CE99FC}"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1471117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FE581-1359-DC4D-B59D-28A148CE99FC}"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90296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FE581-1359-DC4D-B59D-28A148CE99FC}"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308759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FE581-1359-DC4D-B59D-28A148CE99FC}"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234243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5FE581-1359-DC4D-B59D-28A148CE99FC}"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3656480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5FE581-1359-DC4D-B59D-28A148CE99FC}"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377631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5FE581-1359-DC4D-B59D-28A148CE99FC}"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62427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5FE581-1359-DC4D-B59D-28A148CE99FC}" type="datetimeFigureOut">
              <a:rPr lang="en-US" smtClean="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74508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FE581-1359-DC4D-B59D-28A148CE99FC}" type="datetimeFigureOut">
              <a:rPr lang="en-US" smtClean="0"/>
              <a:t>10/5/2020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108314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5FE581-1359-DC4D-B59D-28A148CE99FC}"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371572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5FE581-1359-DC4D-B59D-28A148CE99FC}"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9A4432A-BB7A-2244-8C43-2EDD216F0350}" type="slidenum">
              <a:rPr lang="en-US" smtClean="0"/>
              <a:t>‹#›</a:t>
            </a:fld>
            <a:endParaRPr lang="en-US"/>
          </a:p>
        </p:txBody>
      </p:sp>
    </p:spTree>
    <p:extLst>
      <p:ext uri="{BB962C8B-B14F-4D97-AF65-F5344CB8AC3E}">
        <p14:creationId xmlns:p14="http://schemas.microsoft.com/office/powerpoint/2010/main" val="187413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25FE581-1359-DC4D-B59D-28A148CE99FC}" type="datetimeFigureOut">
              <a:rPr lang="en-US" smtClean="0"/>
              <a:t>10/5/2020</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9A4432A-BB7A-2244-8C43-2EDD216F0350}" type="slidenum">
              <a:rPr lang="en-US" smtClean="0"/>
              <a:t>‹#›</a:t>
            </a:fld>
            <a:endParaRPr lang="en-US"/>
          </a:p>
        </p:txBody>
      </p:sp>
    </p:spTree>
    <p:extLst>
      <p:ext uri="{BB962C8B-B14F-4D97-AF65-F5344CB8AC3E}">
        <p14:creationId xmlns:p14="http://schemas.microsoft.com/office/powerpoint/2010/main" val="128419934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3">
            <a:extLst>
              <a:ext uri="{FF2B5EF4-FFF2-40B4-BE49-F238E27FC236}">
                <a16:creationId xmlns:a16="http://schemas.microsoft.com/office/drawing/2014/main" id="{2169BF4F-FA69-4E06-93B5-C5B81BD762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832" y="396837"/>
            <a:ext cx="6451504" cy="6058999"/>
            <a:chOff x="423332" y="396837"/>
            <a:chExt cx="6451504" cy="6058999"/>
          </a:xfrm>
        </p:grpSpPr>
        <p:sp>
          <p:nvSpPr>
            <p:cNvPr id="25" name="Rectangle 24">
              <a:extLst>
                <a:ext uri="{FF2B5EF4-FFF2-40B4-BE49-F238E27FC236}">
                  <a16:creationId xmlns:a16="http://schemas.microsoft.com/office/drawing/2014/main" id="{5D9C4CA6-15F9-4BC3-936C-F4C75E36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593738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5">
              <a:extLst>
                <a:ext uri="{FF2B5EF4-FFF2-40B4-BE49-F238E27FC236}">
                  <a16:creationId xmlns:a16="http://schemas.microsoft.com/office/drawing/2014/main" id="{879461D6-F966-4977-B19A-EA3390368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7" name="Freeform 5">
              <a:extLst>
                <a:ext uri="{FF2B5EF4-FFF2-40B4-BE49-F238E27FC236}">
                  <a16:creationId xmlns:a16="http://schemas.microsoft.com/office/drawing/2014/main" id="{120109CC-85DE-4FEB-89DA-3E04B8105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509" y="1350018"/>
            <a:ext cx="4976680" cy="3976608"/>
          </a:xfrm>
          <a:prstGeom prst="rect">
            <a:avLst/>
          </a:prstGeom>
        </p:spPr>
      </p:pic>
      <p:sp>
        <p:nvSpPr>
          <p:cNvPr id="5" name="Title 4"/>
          <p:cNvSpPr>
            <a:spLocks noGrp="1"/>
          </p:cNvSpPr>
          <p:nvPr>
            <p:ph type="ctrTitle"/>
          </p:nvPr>
        </p:nvSpPr>
        <p:spPr>
          <a:xfrm>
            <a:off x="7004645" y="2099733"/>
            <a:ext cx="4044632" cy="2677648"/>
          </a:xfrm>
        </p:spPr>
        <p:txBody>
          <a:bodyPr/>
          <a:lstStyle/>
          <a:p>
            <a:r>
              <a:rPr lang="en-US" sz="4400" dirty="0"/>
              <a:t>The Maryland Environmental Policy Act</a:t>
            </a:r>
          </a:p>
        </p:txBody>
      </p:sp>
      <p:sp>
        <p:nvSpPr>
          <p:cNvPr id="6" name="Subtitle 5"/>
          <p:cNvSpPr>
            <a:spLocks noGrp="1"/>
          </p:cNvSpPr>
          <p:nvPr>
            <p:ph type="subTitle" idx="1"/>
          </p:nvPr>
        </p:nvSpPr>
        <p:spPr>
          <a:xfrm>
            <a:off x="7004645" y="4777380"/>
            <a:ext cx="4044632" cy="861420"/>
          </a:xfrm>
        </p:spPr>
        <p:txBody>
          <a:bodyPr>
            <a:normAutofit fontScale="77500" lnSpcReduction="20000"/>
          </a:bodyPr>
          <a:lstStyle/>
          <a:p>
            <a:r>
              <a:rPr lang="en-US" dirty="0">
                <a:solidFill>
                  <a:schemeClr val="tx1"/>
                </a:solidFill>
              </a:rPr>
              <a:t>Russ Stevenson</a:t>
            </a:r>
          </a:p>
          <a:p>
            <a:r>
              <a:rPr lang="en-US" dirty="0">
                <a:solidFill>
                  <a:schemeClr val="tx1"/>
                </a:solidFill>
              </a:rPr>
              <a:t>Chesapeake Legal Alliance</a:t>
            </a:r>
          </a:p>
          <a:p>
            <a:r>
              <a:rPr lang="en-US" dirty="0">
                <a:solidFill>
                  <a:schemeClr val="tx1"/>
                </a:solidFill>
              </a:rPr>
              <a:t>October 6, 2020</a:t>
            </a:r>
          </a:p>
          <a:p>
            <a:endParaRPr lang="en-US" dirty="0"/>
          </a:p>
        </p:txBody>
      </p:sp>
    </p:spTree>
    <p:extLst>
      <p:ext uri="{BB962C8B-B14F-4D97-AF65-F5344CB8AC3E}">
        <p14:creationId xmlns:p14="http://schemas.microsoft.com/office/powerpoint/2010/main" val="233339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 Transparency</a:t>
            </a:r>
          </a:p>
        </p:txBody>
      </p:sp>
      <p:sp>
        <p:nvSpPr>
          <p:cNvPr id="3" name="Content Placeholder 2"/>
          <p:cNvSpPr>
            <a:spLocks noGrp="1"/>
          </p:cNvSpPr>
          <p:nvPr>
            <p:ph idx="1"/>
          </p:nvPr>
        </p:nvSpPr>
        <p:spPr>
          <a:xfrm>
            <a:off x="1154955" y="2603500"/>
            <a:ext cx="8761412" cy="4254500"/>
          </a:xfrm>
        </p:spPr>
        <p:txBody>
          <a:bodyPr>
            <a:normAutofit/>
          </a:bodyPr>
          <a:lstStyle/>
          <a:p>
            <a:r>
              <a:rPr lang="en-US" b="1" dirty="0"/>
              <a:t>More transparency into agency data and records</a:t>
            </a:r>
          </a:p>
          <a:p>
            <a:endParaRPr lang="en-US" b="1" dirty="0"/>
          </a:p>
          <a:p>
            <a:r>
              <a:rPr lang="en-US" dirty="0"/>
              <a:t>Now: antiquated website, some good databases hosted in web portals; PIA (ugh)</a:t>
            </a:r>
          </a:p>
          <a:p>
            <a:endParaRPr lang="en-US" dirty="0"/>
          </a:p>
          <a:p>
            <a:r>
              <a:rPr lang="en-US" dirty="0"/>
              <a:t>A MEPA Future (for MD’s environmental agencies)</a:t>
            </a:r>
          </a:p>
          <a:p>
            <a:pPr lvl="1"/>
            <a:r>
              <a:rPr lang="en-US" dirty="0"/>
              <a:t>All electronic data searchable on a unified webpage with multiple data portals</a:t>
            </a:r>
          </a:p>
          <a:p>
            <a:pPr lvl="2"/>
            <a:r>
              <a:rPr lang="en-US" dirty="0"/>
              <a:t>Agencies always request data in electronic format. No deliberately evading easy web access</a:t>
            </a:r>
          </a:p>
          <a:p>
            <a:pPr lvl="1"/>
            <a:r>
              <a:rPr lang="en-US" dirty="0"/>
              <a:t>All public records are stamped as public or in need of redaction for quick PIA release</a:t>
            </a:r>
          </a:p>
          <a:p>
            <a:r>
              <a:rPr lang="en-US" dirty="0"/>
              <a:t> The public is viewed as a partner, not a pest, and a core part of agency mission</a:t>
            </a:r>
          </a:p>
          <a:p>
            <a:pPr lvl="1"/>
            <a:r>
              <a:rPr lang="en-US" dirty="0"/>
              <a:t>Requires a cultural shift. Advocates (you) also have a duty to help make this shift.</a:t>
            </a:r>
          </a:p>
          <a:p>
            <a:pPr lvl="1"/>
            <a:r>
              <a:rPr lang="en-US" dirty="0"/>
              <a:t>(“a government </a:t>
            </a:r>
            <a:r>
              <a:rPr lang="en-US" b="1" dirty="0"/>
              <a:t>OF</a:t>
            </a:r>
            <a:r>
              <a:rPr lang="en-US" dirty="0"/>
              <a:t> the people, </a:t>
            </a:r>
            <a:r>
              <a:rPr lang="en-US" b="1" dirty="0"/>
              <a:t>BY</a:t>
            </a:r>
            <a:r>
              <a:rPr lang="en-US" dirty="0"/>
              <a:t> the people, </a:t>
            </a:r>
            <a:r>
              <a:rPr lang="en-US" b="1" dirty="0"/>
              <a:t>FOR</a:t>
            </a:r>
            <a:r>
              <a:rPr lang="en-US" dirty="0"/>
              <a:t> the people.”</a:t>
            </a:r>
          </a:p>
          <a:p>
            <a:endParaRPr lang="en-US" dirty="0"/>
          </a:p>
          <a:p>
            <a:endParaRPr lang="en-US" dirty="0"/>
          </a:p>
        </p:txBody>
      </p:sp>
    </p:spTree>
    <p:extLst>
      <p:ext uri="{BB962C8B-B14F-4D97-AF65-F5344CB8AC3E}">
        <p14:creationId xmlns:p14="http://schemas.microsoft.com/office/powerpoint/2010/main" val="208851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 Public Participation</a:t>
            </a:r>
          </a:p>
        </p:txBody>
      </p:sp>
      <p:sp>
        <p:nvSpPr>
          <p:cNvPr id="3" name="Content Placeholder 2"/>
          <p:cNvSpPr>
            <a:spLocks noGrp="1"/>
          </p:cNvSpPr>
          <p:nvPr>
            <p:ph idx="1"/>
          </p:nvPr>
        </p:nvSpPr>
        <p:spPr>
          <a:xfrm>
            <a:off x="1154955" y="2603500"/>
            <a:ext cx="8761412" cy="3980180"/>
          </a:xfrm>
        </p:spPr>
        <p:txBody>
          <a:bodyPr>
            <a:normAutofit/>
          </a:bodyPr>
          <a:lstStyle/>
          <a:p>
            <a:r>
              <a:rPr lang="en-US" b="1" dirty="0"/>
              <a:t>Meaningful</a:t>
            </a:r>
            <a:r>
              <a:rPr lang="en-US" dirty="0"/>
              <a:t> </a:t>
            </a:r>
            <a:r>
              <a:rPr lang="en-US" b="1" dirty="0"/>
              <a:t>public participation</a:t>
            </a:r>
          </a:p>
          <a:p>
            <a:endParaRPr lang="en-US" b="1" dirty="0"/>
          </a:p>
          <a:p>
            <a:r>
              <a:rPr lang="en-US" dirty="0"/>
              <a:t>Most environmental decisions are made in the rulemaking or permitting process</a:t>
            </a:r>
          </a:p>
          <a:p>
            <a:endParaRPr lang="en-US" dirty="0"/>
          </a:p>
          <a:p>
            <a:r>
              <a:rPr lang="en-US" dirty="0"/>
              <a:t>Statute establishes certain public participation (min) requirements</a:t>
            </a:r>
          </a:p>
          <a:p>
            <a:pPr lvl="1"/>
            <a:r>
              <a:rPr lang="en-US" dirty="0"/>
              <a:t>MEPA gives agencies fresh opportunity to go beyond them</a:t>
            </a:r>
          </a:p>
          <a:p>
            <a:r>
              <a:rPr lang="en-US" dirty="0"/>
              <a:t>Primarily, this means 3 things:</a:t>
            </a:r>
          </a:p>
          <a:p>
            <a:pPr lvl="1"/>
            <a:r>
              <a:rPr lang="en-US" dirty="0"/>
              <a:t>(1) Meeting the public where they are (social media, not newspapers and libraries)</a:t>
            </a:r>
          </a:p>
          <a:p>
            <a:pPr lvl="1"/>
            <a:r>
              <a:rPr lang="en-US" dirty="0"/>
              <a:t>(2) Inviting participation earlier in the process, not when the decision’s already made</a:t>
            </a:r>
          </a:p>
          <a:p>
            <a:pPr lvl="1"/>
            <a:r>
              <a:rPr lang="en-US" dirty="0"/>
              <a:t>(3) Seeking advice from outside experts, not pretending you are the </a:t>
            </a:r>
            <a:r>
              <a:rPr lang="en-US" u="sng" dirty="0"/>
              <a:t>only</a:t>
            </a:r>
            <a:r>
              <a:rPr lang="en-US" dirty="0"/>
              <a:t> expert</a:t>
            </a:r>
          </a:p>
          <a:p>
            <a:endParaRPr lang="en-US" dirty="0"/>
          </a:p>
          <a:p>
            <a:endParaRPr lang="en-US" dirty="0"/>
          </a:p>
        </p:txBody>
      </p:sp>
    </p:spTree>
    <p:extLst>
      <p:ext uri="{BB962C8B-B14F-4D97-AF65-F5344CB8AC3E}">
        <p14:creationId xmlns:p14="http://schemas.microsoft.com/office/powerpoint/2010/main" val="255800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 Proactive Consultation</a:t>
            </a:r>
          </a:p>
        </p:txBody>
      </p:sp>
      <p:sp>
        <p:nvSpPr>
          <p:cNvPr id="3" name="Content Placeholder 2"/>
          <p:cNvSpPr>
            <a:spLocks noGrp="1"/>
          </p:cNvSpPr>
          <p:nvPr>
            <p:ph idx="1"/>
          </p:nvPr>
        </p:nvSpPr>
        <p:spPr>
          <a:xfrm>
            <a:off x="1154955" y="2603500"/>
            <a:ext cx="8761412" cy="4045494"/>
          </a:xfrm>
        </p:spPr>
        <p:txBody>
          <a:bodyPr>
            <a:normAutofit/>
          </a:bodyPr>
          <a:lstStyle/>
          <a:p>
            <a:r>
              <a:rPr lang="en-US" b="1" dirty="0"/>
              <a:t>Proactive consultation of particularly affected or vulnerable communities</a:t>
            </a:r>
          </a:p>
          <a:p>
            <a:endParaRPr lang="en-US" b="1" dirty="0"/>
          </a:p>
          <a:p>
            <a:r>
              <a:rPr lang="en-US" dirty="0"/>
              <a:t>Environmental effects are localized and/or have disproportionate affects</a:t>
            </a:r>
          </a:p>
          <a:p>
            <a:pPr lvl="1"/>
            <a:r>
              <a:rPr lang="en-US" dirty="0"/>
              <a:t>And agencies know that</a:t>
            </a:r>
          </a:p>
          <a:p>
            <a:r>
              <a:rPr lang="en-US" dirty="0"/>
              <a:t>Agencies have the know-how and information to locate communities</a:t>
            </a:r>
          </a:p>
          <a:p>
            <a:endParaRPr lang="en-US" dirty="0"/>
          </a:p>
          <a:p>
            <a:r>
              <a:rPr lang="en-US" dirty="0"/>
              <a:t>Need to build in this step to the public participation process</a:t>
            </a:r>
          </a:p>
          <a:p>
            <a:endParaRPr lang="en-US" dirty="0"/>
          </a:p>
          <a:p>
            <a:r>
              <a:rPr lang="en-US" dirty="0"/>
              <a:t>At a minimum, it’s requiring signage and </a:t>
            </a:r>
            <a:r>
              <a:rPr lang="en-US" dirty="0" err="1"/>
              <a:t>add’l</a:t>
            </a:r>
            <a:r>
              <a:rPr lang="en-US" dirty="0"/>
              <a:t> interested party notices</a:t>
            </a:r>
          </a:p>
          <a:p>
            <a:pPr lvl="1"/>
            <a:r>
              <a:rPr lang="en-US" dirty="0"/>
              <a:t>Better yet, certain actions should trigger community liaison, C/I assessment</a:t>
            </a:r>
          </a:p>
          <a:p>
            <a:pPr lvl="1"/>
            <a:endParaRPr lang="en-US" dirty="0"/>
          </a:p>
          <a:p>
            <a:endParaRPr lang="en-US" dirty="0"/>
          </a:p>
          <a:p>
            <a:endParaRPr lang="en-US" dirty="0"/>
          </a:p>
        </p:txBody>
      </p:sp>
    </p:spTree>
    <p:extLst>
      <p:ext uri="{BB962C8B-B14F-4D97-AF65-F5344CB8AC3E}">
        <p14:creationId xmlns:p14="http://schemas.microsoft.com/office/powerpoint/2010/main" val="2797324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 Judicial Consideration</a:t>
            </a:r>
          </a:p>
        </p:txBody>
      </p:sp>
      <p:sp>
        <p:nvSpPr>
          <p:cNvPr id="3" name="Content Placeholder 2"/>
          <p:cNvSpPr>
            <a:spLocks noGrp="1"/>
          </p:cNvSpPr>
          <p:nvPr>
            <p:ph idx="1"/>
          </p:nvPr>
        </p:nvSpPr>
        <p:spPr/>
        <p:txBody>
          <a:bodyPr>
            <a:normAutofit/>
          </a:bodyPr>
          <a:lstStyle/>
          <a:p>
            <a:r>
              <a:rPr lang="en-US" b="1" dirty="0"/>
              <a:t>More judicial consideration of MEPA’s lofty goals</a:t>
            </a:r>
          </a:p>
          <a:p>
            <a:endParaRPr lang="en-US" b="1" dirty="0"/>
          </a:p>
          <a:p>
            <a:r>
              <a:rPr lang="en-US" dirty="0"/>
              <a:t>Lawyers have a role in reviving this “dead letter” law</a:t>
            </a:r>
          </a:p>
          <a:p>
            <a:endParaRPr lang="en-US" dirty="0"/>
          </a:p>
          <a:p>
            <a:r>
              <a:rPr lang="en-US" dirty="0"/>
              <a:t>A court doesn’t (generally) care if a law is old or new</a:t>
            </a:r>
          </a:p>
          <a:p>
            <a:pPr lvl="1"/>
            <a:r>
              <a:rPr lang="en-US" dirty="0"/>
              <a:t>Fresh example: the CRA was a dead letter until Trump revived it to kill a number of environmental and other safeguards</a:t>
            </a:r>
          </a:p>
          <a:p>
            <a:r>
              <a:rPr lang="en-US" dirty="0"/>
              <a:t>That lofty language in MEPA is more than just pretty, it’s arguably mandatory and at the very least can provide a helpful “gloss” to a relevant claim.</a:t>
            </a:r>
          </a:p>
          <a:p>
            <a:endParaRPr lang="en-US" dirty="0"/>
          </a:p>
          <a:p>
            <a:endParaRPr lang="en-US" dirty="0"/>
          </a:p>
        </p:txBody>
      </p:sp>
    </p:spTree>
    <p:extLst>
      <p:ext uri="{BB962C8B-B14F-4D97-AF65-F5344CB8AC3E}">
        <p14:creationId xmlns:p14="http://schemas.microsoft.com/office/powerpoint/2010/main" val="2466258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MEPA’s Limitations</a:t>
            </a:r>
          </a:p>
        </p:txBody>
      </p:sp>
      <p:sp>
        <p:nvSpPr>
          <p:cNvPr id="3" name="Content Placeholder 2"/>
          <p:cNvSpPr>
            <a:spLocks noGrp="1"/>
          </p:cNvSpPr>
          <p:nvPr>
            <p:ph idx="1"/>
          </p:nvPr>
        </p:nvSpPr>
        <p:spPr/>
        <p:txBody>
          <a:bodyPr>
            <a:normAutofit lnSpcReduction="10000"/>
          </a:bodyPr>
          <a:lstStyle/>
          <a:p>
            <a:r>
              <a:rPr lang="en-US" dirty="0"/>
              <a:t>MEPA is not NEPA</a:t>
            </a:r>
          </a:p>
          <a:p>
            <a:pPr lvl="1"/>
            <a:r>
              <a:rPr lang="en-US" dirty="0"/>
              <a:t>E.g., an EER is not an EIS</a:t>
            </a:r>
          </a:p>
          <a:p>
            <a:pPr lvl="1"/>
            <a:r>
              <a:rPr lang="en-US" dirty="0"/>
              <a:t>Refresher: EER = Environmental Effects Report; the state cousin of the federal Environmental Impact Statement (EIS)</a:t>
            </a:r>
          </a:p>
          <a:p>
            <a:r>
              <a:rPr lang="en-US" dirty="0"/>
              <a:t>MEPA is not self-implementing</a:t>
            </a:r>
          </a:p>
          <a:p>
            <a:pPr lvl="1"/>
            <a:r>
              <a:rPr lang="en-US" dirty="0"/>
              <a:t>And while agencies are required to adopt methods and procedures (regulations), it may be difficult to compel them to</a:t>
            </a:r>
          </a:p>
          <a:p>
            <a:r>
              <a:rPr lang="en-US" dirty="0"/>
              <a:t>MEPA (arguably) does not give us any new rights</a:t>
            </a:r>
          </a:p>
          <a:p>
            <a:r>
              <a:rPr lang="en-US" dirty="0"/>
              <a:t>Lawyers love NEPA, but not necessarily others</a:t>
            </a:r>
          </a:p>
          <a:p>
            <a:pPr lvl="1"/>
            <a:r>
              <a:rPr lang="en-US" dirty="0"/>
              <a:t>MEPA may need to be reimagined and not just reinvigorated</a:t>
            </a:r>
          </a:p>
        </p:txBody>
      </p:sp>
    </p:spTree>
    <p:extLst>
      <p:ext uri="{BB962C8B-B14F-4D97-AF65-F5344CB8AC3E}">
        <p14:creationId xmlns:p14="http://schemas.microsoft.com/office/powerpoint/2010/main" val="1768981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 with the MEHR Campaign</a:t>
            </a:r>
          </a:p>
        </p:txBody>
      </p:sp>
      <p:sp>
        <p:nvSpPr>
          <p:cNvPr id="3" name="Content Placeholder 2"/>
          <p:cNvSpPr>
            <a:spLocks noGrp="1"/>
          </p:cNvSpPr>
          <p:nvPr>
            <p:ph idx="1"/>
          </p:nvPr>
        </p:nvSpPr>
        <p:spPr/>
        <p:txBody>
          <a:bodyPr>
            <a:normAutofit/>
          </a:bodyPr>
          <a:lstStyle/>
          <a:p>
            <a:r>
              <a:rPr lang="en-US" dirty="0"/>
              <a:t>MEPA is not even close to as powerful as the constitutional amendment would be</a:t>
            </a:r>
          </a:p>
          <a:p>
            <a:r>
              <a:rPr lang="en-US" dirty="0"/>
              <a:t>But MEPA is a tool in the toolbox that </a:t>
            </a:r>
            <a:r>
              <a:rPr lang="en-US" u="sng" dirty="0"/>
              <a:t>could</a:t>
            </a:r>
            <a:r>
              <a:rPr lang="en-US" dirty="0"/>
              <a:t>:</a:t>
            </a:r>
          </a:p>
          <a:p>
            <a:pPr lvl="1"/>
            <a:r>
              <a:rPr lang="en-US" dirty="0"/>
              <a:t>Compel greater public participation with agency decision making</a:t>
            </a:r>
          </a:p>
          <a:p>
            <a:pPr lvl="1"/>
            <a:r>
              <a:rPr lang="en-US" dirty="0"/>
              <a:t>Demand proactive consultation with affected communities</a:t>
            </a:r>
          </a:p>
          <a:p>
            <a:pPr lvl="1"/>
            <a:r>
              <a:rPr lang="en-US" dirty="0"/>
              <a:t>Ensure full transparency of agency information (public records)</a:t>
            </a:r>
          </a:p>
          <a:p>
            <a:pPr lvl="1"/>
            <a:r>
              <a:rPr lang="en-US" dirty="0"/>
              <a:t>Provoke agencies to take a hard look at potential environmental impacts</a:t>
            </a:r>
          </a:p>
          <a:p>
            <a:r>
              <a:rPr lang="en-US" dirty="0"/>
              <a:t>Each of these aims is achievable through reasonable regulations</a:t>
            </a:r>
          </a:p>
          <a:p>
            <a:r>
              <a:rPr lang="en-US" dirty="0"/>
              <a:t>And getting these “on the books” is winnable because the law is on our side</a:t>
            </a:r>
          </a:p>
          <a:p>
            <a:endParaRPr lang="en-US" dirty="0"/>
          </a:p>
        </p:txBody>
      </p:sp>
    </p:spTree>
    <p:extLst>
      <p:ext uri="{BB962C8B-B14F-4D97-AF65-F5344CB8AC3E}">
        <p14:creationId xmlns:p14="http://schemas.microsoft.com/office/powerpoint/2010/main" val="599951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3B7A-8C01-F54D-83D7-E44324E44800}"/>
              </a:ext>
            </a:extLst>
          </p:cNvPr>
          <p:cNvSpPr>
            <a:spLocks noGrp="1"/>
          </p:cNvSpPr>
          <p:nvPr>
            <p:ph type="title"/>
          </p:nvPr>
        </p:nvSpPr>
        <p:spPr/>
        <p:txBody>
          <a:bodyPr/>
          <a:lstStyle/>
          <a:p>
            <a:r>
              <a:rPr lang="en-US" dirty="0"/>
              <a:t>Questions?</a:t>
            </a:r>
          </a:p>
        </p:txBody>
      </p:sp>
      <p:sp>
        <p:nvSpPr>
          <p:cNvPr id="3" name="Rectangle 2">
            <a:extLst>
              <a:ext uri="{FF2B5EF4-FFF2-40B4-BE49-F238E27FC236}">
                <a16:creationId xmlns:a16="http://schemas.microsoft.com/office/drawing/2014/main" id="{EE9B9578-A4D0-6E4F-9EB5-BEE3732A8D95}"/>
              </a:ext>
            </a:extLst>
          </p:cNvPr>
          <p:cNvSpPr/>
          <p:nvPr/>
        </p:nvSpPr>
        <p:spPr>
          <a:xfrm>
            <a:off x="847438" y="6610321"/>
            <a:ext cx="10924345" cy="82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D271640-D596-024C-B94B-841EC6089A70}"/>
              </a:ext>
            </a:extLst>
          </p:cNvPr>
          <p:cNvSpPr txBox="1"/>
          <p:nvPr/>
        </p:nvSpPr>
        <p:spPr>
          <a:xfrm>
            <a:off x="7403335" y="5369335"/>
            <a:ext cx="4462734" cy="1200329"/>
          </a:xfrm>
          <a:prstGeom prst="rect">
            <a:avLst/>
          </a:prstGeom>
          <a:noFill/>
        </p:spPr>
        <p:txBody>
          <a:bodyPr wrap="square" rtlCol="0">
            <a:spAutoFit/>
          </a:bodyPr>
          <a:lstStyle/>
          <a:p>
            <a:pPr algn="r"/>
            <a:r>
              <a:rPr lang="en-US" b="1" dirty="0">
                <a:solidFill>
                  <a:schemeClr val="accent6"/>
                </a:solidFill>
                <a:latin typeface="Arial" panose="020B0604020202020204" pitchFamily="34" charset="0"/>
                <a:cs typeface="Arial" panose="020B0604020202020204" pitchFamily="34" charset="0"/>
              </a:rPr>
              <a:t>Chesapeake Legal Alliance</a:t>
            </a:r>
          </a:p>
          <a:p>
            <a:pPr algn="r"/>
            <a:r>
              <a:rPr lang="en-US" dirty="0">
                <a:solidFill>
                  <a:schemeClr val="accent6"/>
                </a:solidFill>
                <a:latin typeface="Arial" panose="020B0604020202020204" pitchFamily="34" charset="0"/>
                <a:cs typeface="Arial" panose="020B0604020202020204" pitchFamily="34" charset="0"/>
              </a:rPr>
              <a:t>501 Sixth Street | Annapolis, MD 21403</a:t>
            </a:r>
          </a:p>
          <a:p>
            <a:pPr algn="r"/>
            <a:r>
              <a:rPr lang="en-US" dirty="0">
                <a:solidFill>
                  <a:schemeClr val="accent6"/>
                </a:solidFill>
                <a:latin typeface="Arial" panose="020B0604020202020204" pitchFamily="34" charset="0"/>
                <a:cs typeface="Arial" panose="020B0604020202020204" pitchFamily="34" charset="0"/>
              </a:rPr>
              <a:t>T: 410-216-9441 | F: 410-216-7077</a:t>
            </a:r>
          </a:p>
          <a:p>
            <a:pPr algn="r"/>
            <a:r>
              <a:rPr lang="en-US" dirty="0">
                <a:solidFill>
                  <a:schemeClr val="accent6"/>
                </a:solidFill>
                <a:latin typeface="Arial" panose="020B0604020202020204" pitchFamily="34" charset="0"/>
                <a:cs typeface="Arial" panose="020B0604020202020204" pitchFamily="34" charset="0"/>
              </a:rPr>
              <a:t>www.chesapeakelegal.org</a:t>
            </a: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0" b="76409" l="20900" r="80893"/>
                    </a14:imgEffect>
                  </a14:imgLayer>
                </a14:imgProps>
              </a:ext>
              <a:ext uri="{28A0092B-C50C-407E-A947-70E740481C1C}">
                <a14:useLocalDpi xmlns:a14="http://schemas.microsoft.com/office/drawing/2010/main" val="0"/>
              </a:ext>
            </a:extLst>
          </a:blip>
          <a:srcRect l="20413" t="-514" r="20683" b="25492"/>
          <a:stretch/>
        </p:blipFill>
        <p:spPr>
          <a:xfrm>
            <a:off x="9916366" y="552915"/>
            <a:ext cx="1068156" cy="1087060"/>
          </a:xfrm>
          <a:prstGeom prst="rect">
            <a:avLst/>
          </a:prstGeom>
        </p:spPr>
      </p:pic>
    </p:spTree>
    <p:extLst>
      <p:ext uri="{BB962C8B-B14F-4D97-AF65-F5344CB8AC3E}">
        <p14:creationId xmlns:p14="http://schemas.microsoft.com/office/powerpoint/2010/main" val="265290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0" b="76409" l="20900" r="80893"/>
                    </a14:imgEffect>
                  </a14:imgLayer>
                </a14:imgProps>
              </a:ext>
              <a:ext uri="{28A0092B-C50C-407E-A947-70E740481C1C}">
                <a14:useLocalDpi xmlns:a14="http://schemas.microsoft.com/office/drawing/2010/main" val="0"/>
              </a:ext>
            </a:extLst>
          </a:blip>
          <a:srcRect l="20413" t="-514" r="20683" b="25492"/>
          <a:stretch/>
        </p:blipFill>
        <p:spPr>
          <a:xfrm>
            <a:off x="9916366" y="552915"/>
            <a:ext cx="1068156" cy="1087060"/>
          </a:xfrm>
          <a:prstGeom prst="rect">
            <a:avLst/>
          </a:prstGeom>
        </p:spPr>
      </p:pic>
      <p:sp>
        <p:nvSpPr>
          <p:cNvPr id="4" name="Content Placeholder 3"/>
          <p:cNvSpPr>
            <a:spLocks noGrp="1"/>
          </p:cNvSpPr>
          <p:nvPr>
            <p:ph idx="1"/>
          </p:nvPr>
        </p:nvSpPr>
        <p:spPr>
          <a:xfrm>
            <a:off x="1154955" y="2778312"/>
            <a:ext cx="9952316" cy="3416300"/>
          </a:xfrm>
        </p:spPr>
        <p:txBody>
          <a:bodyPr>
            <a:normAutofit/>
          </a:bodyPr>
          <a:lstStyle/>
          <a:p>
            <a:r>
              <a:rPr lang="en-US" sz="2400" dirty="0"/>
              <a:t>Background of the Maryland Environmental Policy Act (MEPA)</a:t>
            </a:r>
          </a:p>
          <a:p>
            <a:r>
              <a:rPr lang="en-US" sz="2400" dirty="0"/>
              <a:t>MEPA’s major provisions</a:t>
            </a:r>
          </a:p>
          <a:p>
            <a:pPr lvl="1"/>
            <a:r>
              <a:rPr lang="en-US" sz="2000" dirty="0"/>
              <a:t>Statement of policy</a:t>
            </a:r>
          </a:p>
          <a:p>
            <a:pPr lvl="1"/>
            <a:r>
              <a:rPr lang="en-US" sz="2000" dirty="0"/>
              <a:t>Charge to Maryland agencies</a:t>
            </a:r>
          </a:p>
          <a:p>
            <a:pPr lvl="1"/>
            <a:r>
              <a:rPr lang="en-US" sz="2000" dirty="0"/>
              <a:t>Requirement of Environmental Effects Reports (EERs)</a:t>
            </a:r>
          </a:p>
          <a:p>
            <a:r>
              <a:rPr lang="en-US" sz="2400" dirty="0"/>
              <a:t>MEPA’s fate</a:t>
            </a:r>
          </a:p>
          <a:p>
            <a:r>
              <a:rPr lang="en-US" sz="2400" dirty="0"/>
              <a:t>Resurrecting MEPA</a:t>
            </a:r>
          </a:p>
        </p:txBody>
      </p:sp>
      <p:sp>
        <p:nvSpPr>
          <p:cNvPr id="5" name="Title 4"/>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23701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sz="2400" dirty="0"/>
              <a:t>January 1, 1970 – President Nixon signs the National Environmental Policy Act (NEPA)</a:t>
            </a:r>
          </a:p>
          <a:p>
            <a:r>
              <a:rPr lang="en-US" sz="2400" dirty="0"/>
              <a:t>April 22, 1970 – The first Earth Day</a:t>
            </a:r>
          </a:p>
          <a:p>
            <a:r>
              <a:rPr lang="en-US" sz="2400" dirty="0"/>
              <a:t>May 24,1973 Maryland is one of the first states to adopt a NEPA equivalent, the Maryland Environmental Policy Act (MEPA)</a:t>
            </a:r>
          </a:p>
          <a:p>
            <a:r>
              <a:rPr lang="en-US" sz="2400" dirty="0"/>
              <a:t>1970-1980 – Some 31 other states adopt state NEPA equivalents</a:t>
            </a:r>
          </a:p>
          <a:p>
            <a:pPr marL="0" indent="0">
              <a:buNone/>
            </a:pPr>
            <a:endParaRPr lang="en-US"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0" b="76409" l="20900" r="80893"/>
                    </a14:imgEffect>
                  </a14:imgLayer>
                </a14:imgProps>
              </a:ext>
              <a:ext uri="{28A0092B-C50C-407E-A947-70E740481C1C}">
                <a14:useLocalDpi xmlns:a14="http://schemas.microsoft.com/office/drawing/2010/main" val="0"/>
              </a:ext>
            </a:extLst>
          </a:blip>
          <a:srcRect l="20413" t="-514" r="20683" b="25492"/>
          <a:stretch/>
        </p:blipFill>
        <p:spPr>
          <a:xfrm>
            <a:off x="9916366" y="552915"/>
            <a:ext cx="1068156" cy="1087060"/>
          </a:xfrm>
          <a:prstGeom prst="rect">
            <a:avLst/>
          </a:prstGeom>
        </p:spPr>
      </p:pic>
    </p:spTree>
    <p:extLst>
      <p:ext uri="{BB962C8B-B14F-4D97-AF65-F5344CB8AC3E}">
        <p14:creationId xmlns:p14="http://schemas.microsoft.com/office/powerpoint/2010/main" val="234975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Provisions of MEPA</a:t>
            </a:r>
          </a:p>
        </p:txBody>
      </p:sp>
      <p:sp>
        <p:nvSpPr>
          <p:cNvPr id="3" name="Content Placeholder 2"/>
          <p:cNvSpPr>
            <a:spLocks noGrp="1"/>
          </p:cNvSpPr>
          <p:nvPr>
            <p:ph idx="1"/>
          </p:nvPr>
        </p:nvSpPr>
        <p:spPr>
          <a:xfrm>
            <a:off x="1154955" y="2447365"/>
            <a:ext cx="9858186" cy="4182035"/>
          </a:xfrm>
        </p:spPr>
        <p:txBody>
          <a:bodyPr>
            <a:normAutofit/>
          </a:bodyPr>
          <a:lstStyle/>
          <a:p>
            <a:r>
              <a:rPr lang="en-US" dirty="0"/>
              <a:t>Much of language taken directly from NEPA</a:t>
            </a:r>
          </a:p>
          <a:p>
            <a:r>
              <a:rPr lang="en-US" dirty="0"/>
              <a:t>Broad statement of policies, including:</a:t>
            </a:r>
          </a:p>
          <a:p>
            <a:pPr lvl="1"/>
            <a:r>
              <a:rPr lang="en-US" dirty="0"/>
              <a:t>“The protection, preservation, and enhancement of the State’s diverse environment is necessary for the maintenance of the public health and welfare and the continued viability of the economy of the State and is a matter of the highest public priority.”</a:t>
            </a:r>
          </a:p>
          <a:p>
            <a:pPr lvl="1"/>
            <a:r>
              <a:rPr lang="en-US" dirty="0"/>
              <a:t>“All state agencies must conduct their affairs with an awareness that they are stewards of the air, land, water, and living resources, and that they have an obligation to protect the environment for the use and enjoyment of this and all future generations.”</a:t>
            </a:r>
          </a:p>
          <a:p>
            <a:pPr lvl="1"/>
            <a:r>
              <a:rPr lang="en-US" dirty="0"/>
              <a:t>“Each person has a fundamental and inalienable right to a healthful environment, and each person has a responsibility to contribute to the protection, preservation, and enhancement of the environment.”</a:t>
            </a:r>
          </a:p>
          <a:p>
            <a:pPr lvl="1"/>
            <a:r>
              <a:rPr lang="en-US" dirty="0"/>
              <a:t>“The policies, rules, regulations, and public laws of the State shall be interpreted and administered in accordance with the policies set forth in this subtitle.”</a:t>
            </a:r>
          </a:p>
          <a:p>
            <a:pPr lvl="1"/>
            <a:endParaRPr lang="en-US" dirty="0"/>
          </a:p>
          <a:p>
            <a:endParaRPr lang="en-US"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0" b="76409" l="20900" r="80893"/>
                    </a14:imgEffect>
                  </a14:imgLayer>
                </a14:imgProps>
              </a:ext>
              <a:ext uri="{28A0092B-C50C-407E-A947-70E740481C1C}">
                <a14:useLocalDpi xmlns:a14="http://schemas.microsoft.com/office/drawing/2010/main" val="0"/>
              </a:ext>
            </a:extLst>
          </a:blip>
          <a:srcRect l="20413" t="-514" r="20683" b="25492"/>
          <a:stretch/>
        </p:blipFill>
        <p:spPr>
          <a:xfrm>
            <a:off x="9916366" y="552915"/>
            <a:ext cx="1068156" cy="1087060"/>
          </a:xfrm>
          <a:prstGeom prst="rect">
            <a:avLst/>
          </a:prstGeom>
        </p:spPr>
      </p:pic>
    </p:spTree>
    <p:extLst>
      <p:ext uri="{BB962C8B-B14F-4D97-AF65-F5344CB8AC3E}">
        <p14:creationId xmlns:p14="http://schemas.microsoft.com/office/powerpoint/2010/main" val="310525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Provisions of MEPA</a:t>
            </a:r>
          </a:p>
        </p:txBody>
      </p:sp>
      <p:sp>
        <p:nvSpPr>
          <p:cNvPr id="3" name="Content Placeholder 2"/>
          <p:cNvSpPr>
            <a:spLocks noGrp="1"/>
          </p:cNvSpPr>
          <p:nvPr>
            <p:ph idx="1"/>
          </p:nvPr>
        </p:nvSpPr>
        <p:spPr>
          <a:xfrm>
            <a:off x="1154954" y="2447365"/>
            <a:ext cx="9992657" cy="4061011"/>
          </a:xfrm>
        </p:spPr>
        <p:txBody>
          <a:bodyPr>
            <a:normAutofit fontScale="92500" lnSpcReduction="10000"/>
          </a:bodyPr>
          <a:lstStyle/>
          <a:p>
            <a:r>
              <a:rPr lang="en-US" dirty="0"/>
              <a:t>Procedural provisions</a:t>
            </a:r>
          </a:p>
          <a:p>
            <a:pPr lvl="1"/>
            <a:r>
              <a:rPr lang="en-US" dirty="0"/>
              <a:t>Requires preparation of Environmental Effects Report (EER) for each “proposed state action significantly affecting the quality of the environment” </a:t>
            </a:r>
          </a:p>
          <a:p>
            <a:pPr lvl="2"/>
            <a:r>
              <a:rPr lang="en-US" dirty="0"/>
              <a:t>Similar to Environmental Impact Statement (EIS) under NEPA</a:t>
            </a:r>
          </a:p>
          <a:p>
            <a:pPr lvl="1"/>
            <a:r>
              <a:rPr lang="en-US" dirty="0"/>
              <a:t>Requires that State agencies “identify, develop, and adopt methods and procedures” to assure that </a:t>
            </a:r>
          </a:p>
          <a:p>
            <a:pPr lvl="2"/>
            <a:r>
              <a:rPr lang="en-US" dirty="0"/>
              <a:t>Environmental values are given appropriate consideration</a:t>
            </a:r>
          </a:p>
          <a:p>
            <a:pPr lvl="2"/>
            <a:r>
              <a:rPr lang="en-US" dirty="0"/>
              <a:t>They develop “appropriate alternatives to present policies, programs, and procedures that involve significant adverse environmental effects”</a:t>
            </a:r>
          </a:p>
          <a:p>
            <a:pPr lvl="2"/>
            <a:r>
              <a:rPr lang="en-US" dirty="0"/>
              <a:t>Planning and decision-making are transparent and coordinated with the public </a:t>
            </a:r>
          </a:p>
          <a:p>
            <a:r>
              <a:rPr lang="en-US" dirty="0"/>
              <a:t>Substantive provisions?</a:t>
            </a:r>
          </a:p>
          <a:p>
            <a:pPr lvl="1"/>
            <a:r>
              <a:rPr lang="en-US" dirty="0"/>
              <a:t>“The policies, rules, regulations, and public laws of the State shall be interpreted and administered in accordance with the policies set forth in this subtitle.”</a:t>
            </a:r>
          </a:p>
          <a:p>
            <a:pPr lvl="1"/>
            <a:r>
              <a:rPr lang="en-US" dirty="0"/>
              <a:t>“Each person has a fundamental and inalienable right to a healthful environment, and each person has a responsibility to contribute to the protection, preservation, and enhancement of the environment.”</a:t>
            </a:r>
          </a:p>
          <a:p>
            <a:endParaRPr lang="en-US"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0" b="76409" l="20900" r="80893"/>
                    </a14:imgEffect>
                  </a14:imgLayer>
                </a14:imgProps>
              </a:ext>
              <a:ext uri="{28A0092B-C50C-407E-A947-70E740481C1C}">
                <a14:useLocalDpi xmlns:a14="http://schemas.microsoft.com/office/drawing/2010/main" val="0"/>
              </a:ext>
            </a:extLst>
          </a:blip>
          <a:srcRect l="20413" t="-514" r="20683" b="25492"/>
          <a:stretch/>
        </p:blipFill>
        <p:spPr>
          <a:xfrm>
            <a:off x="9916366" y="552915"/>
            <a:ext cx="1068156" cy="1087060"/>
          </a:xfrm>
          <a:prstGeom prst="rect">
            <a:avLst/>
          </a:prstGeom>
        </p:spPr>
      </p:pic>
    </p:spTree>
    <p:extLst>
      <p:ext uri="{BB962C8B-B14F-4D97-AF65-F5344CB8AC3E}">
        <p14:creationId xmlns:p14="http://schemas.microsoft.com/office/powerpoint/2010/main" val="393931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MEPA’s Fate</a:t>
            </a:r>
          </a:p>
        </p:txBody>
      </p:sp>
      <p:sp>
        <p:nvSpPr>
          <p:cNvPr id="3" name="Content Placeholder 2"/>
          <p:cNvSpPr>
            <a:spLocks noGrp="1"/>
          </p:cNvSpPr>
          <p:nvPr>
            <p:ph idx="1"/>
          </p:nvPr>
        </p:nvSpPr>
        <p:spPr>
          <a:xfrm>
            <a:off x="1154955" y="2603500"/>
            <a:ext cx="9831292" cy="3945218"/>
          </a:xfrm>
        </p:spPr>
        <p:txBody>
          <a:bodyPr>
            <a:normAutofit fontScale="92500" lnSpcReduction="20000"/>
          </a:bodyPr>
          <a:lstStyle/>
          <a:p>
            <a:r>
              <a:rPr lang="en-US" dirty="0"/>
              <a:t>The NEPA precedent</a:t>
            </a:r>
          </a:p>
          <a:p>
            <a:pPr lvl="1"/>
            <a:r>
              <a:rPr lang="en-US" dirty="0"/>
              <a:t>Devolved into a requirement that agencies prepare Environmental Assessments and, in many cases Environmental Impact Statements for “major Federal actions significantly affecting the quality of the human environment”</a:t>
            </a:r>
          </a:p>
          <a:p>
            <a:pPr lvl="1"/>
            <a:r>
              <a:rPr lang="en-US" dirty="0"/>
              <a:t>Still a powerful tool for environmentalists</a:t>
            </a:r>
          </a:p>
          <a:p>
            <a:r>
              <a:rPr lang="en-US" dirty="0"/>
              <a:t>MEPA in the General Assembly</a:t>
            </a:r>
          </a:p>
          <a:p>
            <a:pPr lvl="1"/>
            <a:r>
              <a:rPr lang="en-US" dirty="0"/>
              <a:t>Original draft followed NEPA model for preparation of EERs</a:t>
            </a:r>
          </a:p>
          <a:p>
            <a:pPr lvl="1"/>
            <a:r>
              <a:rPr lang="en-US" dirty="0"/>
              <a:t>General Assembly gutted this, confining “proposed State action” to “requests for legislative appropriations or other legislative actions that will alter the quality of the air, land, or water resources”</a:t>
            </a:r>
          </a:p>
          <a:p>
            <a:r>
              <a:rPr lang="en-US" dirty="0"/>
              <a:t>MEPA in the agencies</a:t>
            </a:r>
          </a:p>
          <a:p>
            <a:pPr lvl="1"/>
            <a:r>
              <a:rPr lang="en-US" dirty="0"/>
              <a:t>Only three adopted “methods and procedures”</a:t>
            </a:r>
          </a:p>
          <a:p>
            <a:pPr lvl="1"/>
            <a:r>
              <a:rPr lang="en-US" dirty="0"/>
              <a:t>Departments of Planning, Transportation, and Labor, Licensing, and Regulation</a:t>
            </a:r>
          </a:p>
          <a:p>
            <a:pPr lvl="1"/>
            <a:r>
              <a:rPr lang="en-US" dirty="0"/>
              <a:t>Department of Environment not created until 1987 – still has no MEPA rules </a:t>
            </a:r>
          </a:p>
          <a:p>
            <a:endParaRPr lang="en-US"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0" b="76409" l="20900" r="80893"/>
                    </a14:imgEffect>
                  </a14:imgLayer>
                </a14:imgProps>
              </a:ext>
              <a:ext uri="{28A0092B-C50C-407E-A947-70E740481C1C}">
                <a14:useLocalDpi xmlns:a14="http://schemas.microsoft.com/office/drawing/2010/main" val="0"/>
              </a:ext>
            </a:extLst>
          </a:blip>
          <a:srcRect l="20413" t="-514" r="20683" b="25492"/>
          <a:stretch/>
        </p:blipFill>
        <p:spPr>
          <a:xfrm>
            <a:off x="9916366" y="552915"/>
            <a:ext cx="1068156" cy="1087060"/>
          </a:xfrm>
          <a:prstGeom prst="rect">
            <a:avLst/>
          </a:prstGeom>
        </p:spPr>
      </p:pic>
    </p:spTree>
    <p:extLst>
      <p:ext uri="{BB962C8B-B14F-4D97-AF65-F5344CB8AC3E}">
        <p14:creationId xmlns:p14="http://schemas.microsoft.com/office/powerpoint/2010/main" val="270304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MEPA’s Fate</a:t>
            </a:r>
          </a:p>
        </p:txBody>
      </p:sp>
      <p:sp>
        <p:nvSpPr>
          <p:cNvPr id="3" name="Content Placeholder 2"/>
          <p:cNvSpPr>
            <a:spLocks noGrp="1"/>
          </p:cNvSpPr>
          <p:nvPr>
            <p:ph idx="1"/>
          </p:nvPr>
        </p:nvSpPr>
        <p:spPr>
          <a:xfrm>
            <a:off x="1154955" y="2460813"/>
            <a:ext cx="4936563" cy="4074458"/>
          </a:xfrm>
        </p:spPr>
        <p:txBody>
          <a:bodyPr>
            <a:normAutofit/>
          </a:bodyPr>
          <a:lstStyle/>
          <a:p>
            <a:r>
              <a:rPr lang="en-US" dirty="0"/>
              <a:t>MEPA in the courts</a:t>
            </a:r>
          </a:p>
          <a:p>
            <a:pPr lvl="1"/>
            <a:r>
              <a:rPr lang="en-US" dirty="0"/>
              <a:t>Only three judicial decisions</a:t>
            </a:r>
          </a:p>
          <a:p>
            <a:pPr lvl="1"/>
            <a:r>
              <a:rPr lang="en-US" dirty="0"/>
              <a:t>Two interpreted the EER requirement, both holding it was inapplicable to an agency action</a:t>
            </a:r>
          </a:p>
          <a:p>
            <a:pPr lvl="1"/>
            <a:r>
              <a:rPr lang="en-US" dirty="0"/>
              <a:t>One held that MEPA did not create a right enforceable in a private action for nuisance</a:t>
            </a:r>
          </a:p>
          <a:p>
            <a:r>
              <a:rPr lang="en-US" dirty="0"/>
              <a:t>MEPA today</a:t>
            </a:r>
          </a:p>
          <a:p>
            <a:pPr lvl="1"/>
            <a:r>
              <a:rPr lang="en-US" dirty="0"/>
              <a:t>Neglected</a:t>
            </a:r>
          </a:p>
          <a:p>
            <a:pPr lvl="1"/>
            <a:r>
              <a:rPr lang="en-US" dirty="0"/>
              <a:t>Forgotten</a:t>
            </a:r>
          </a:p>
          <a:p>
            <a:pPr lvl="1"/>
            <a:r>
              <a:rPr lang="en-US" dirty="0"/>
              <a:t>A dead letter</a:t>
            </a:r>
          </a:p>
          <a:p>
            <a:endParaRPr lang="en-US" dirty="0"/>
          </a:p>
        </p:txBody>
      </p:sp>
      <p:pic>
        <p:nvPicPr>
          <p:cNvPr id="4" name="Picture 2" descr="Bartleby's Scriveners: Required Reading: The Dead Letter Office">
            <a:extLst>
              <a:ext uri="{FF2B5EF4-FFF2-40B4-BE49-F238E27FC236}">
                <a16:creationId xmlns:a16="http://schemas.microsoft.com/office/drawing/2014/main" id="{52D89387-FA92-4EFF-9454-3CFE6E437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494" y="2958353"/>
            <a:ext cx="5081524" cy="27987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F206819-203E-4417-9B6E-DB3ABE15230A}"/>
              </a:ext>
            </a:extLst>
          </p:cNvPr>
          <p:cNvSpPr/>
          <p:nvPr/>
        </p:nvSpPr>
        <p:spPr>
          <a:xfrm>
            <a:off x="7519551" y="3724835"/>
            <a:ext cx="2942261" cy="1255921"/>
          </a:xfrm>
          <a:prstGeom prst="rect">
            <a:avLst/>
          </a:prstGeom>
          <a:noFill/>
        </p:spPr>
        <p:txBody>
          <a:bodyPr wrap="none" lIns="91440" tIns="45720" rIns="91440" bIns="45720">
            <a:prstTxWarp prst="textStop">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MEPA</a:t>
            </a: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0" b="76409" l="20900" r="80893"/>
                    </a14:imgEffect>
                  </a14:imgLayer>
                </a14:imgProps>
              </a:ext>
              <a:ext uri="{28A0092B-C50C-407E-A947-70E740481C1C}">
                <a14:useLocalDpi xmlns:a14="http://schemas.microsoft.com/office/drawing/2010/main" val="0"/>
              </a:ext>
            </a:extLst>
          </a:blip>
          <a:srcRect l="20413" t="-514" r="20683" b="25492"/>
          <a:stretch/>
        </p:blipFill>
        <p:spPr>
          <a:xfrm>
            <a:off x="9916366" y="552915"/>
            <a:ext cx="1068156" cy="1087060"/>
          </a:xfrm>
          <a:prstGeom prst="rect">
            <a:avLst/>
          </a:prstGeom>
        </p:spPr>
      </p:pic>
    </p:spTree>
    <p:extLst>
      <p:ext uri="{BB962C8B-B14F-4D97-AF65-F5344CB8AC3E}">
        <p14:creationId xmlns:p14="http://schemas.microsoft.com/office/powerpoint/2010/main" val="426416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650"/>
                            </p:stCondLst>
                            <p:childTnLst>
                              <p:par>
                                <p:cTn id="16" presetID="10" presetClass="exit" presetSubtype="0" fill="hold" grpId="1" nodeType="afterEffect">
                                  <p:stCondLst>
                                    <p:cond delay="0"/>
                                  </p:stCondLst>
                                  <p:iterate type="lt">
                                    <p:tmPct val="0"/>
                                  </p:iterate>
                                  <p:childTnLst>
                                    <p:animEffect transition="out" filter="fade">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MEPA’s Potential - Five Types of Benefits</a:t>
            </a:r>
          </a:p>
        </p:txBody>
      </p:sp>
      <p:sp>
        <p:nvSpPr>
          <p:cNvPr id="3" name="Content Placeholder 2"/>
          <p:cNvSpPr>
            <a:spLocks noGrp="1"/>
          </p:cNvSpPr>
          <p:nvPr>
            <p:ph idx="1"/>
          </p:nvPr>
        </p:nvSpPr>
        <p:spPr/>
        <p:txBody>
          <a:bodyPr>
            <a:normAutofit lnSpcReduction="10000"/>
          </a:bodyPr>
          <a:lstStyle/>
          <a:p>
            <a:r>
              <a:rPr lang="en-US" dirty="0"/>
              <a:t>(1) Greater examination of environmental effects through </a:t>
            </a:r>
            <a:r>
              <a:rPr lang="en-US" b="1" dirty="0"/>
              <a:t>reports</a:t>
            </a:r>
            <a:r>
              <a:rPr lang="en-US" dirty="0"/>
              <a:t> or </a:t>
            </a:r>
            <a:r>
              <a:rPr lang="en-US" b="1" dirty="0"/>
              <a:t>findings</a:t>
            </a:r>
          </a:p>
          <a:p>
            <a:endParaRPr lang="en-US" dirty="0"/>
          </a:p>
          <a:p>
            <a:r>
              <a:rPr lang="en-US" dirty="0"/>
              <a:t>(2) More </a:t>
            </a:r>
            <a:r>
              <a:rPr lang="en-US" b="1" dirty="0"/>
              <a:t>transparency</a:t>
            </a:r>
            <a:r>
              <a:rPr lang="en-US" dirty="0"/>
              <a:t> into agency data and records</a:t>
            </a:r>
          </a:p>
          <a:p>
            <a:pPr marL="0" indent="0">
              <a:buNone/>
            </a:pPr>
            <a:endParaRPr lang="en-US" dirty="0"/>
          </a:p>
          <a:p>
            <a:r>
              <a:rPr lang="en-US" dirty="0"/>
              <a:t>(3) Meaningful </a:t>
            </a:r>
            <a:r>
              <a:rPr lang="en-US" b="1" dirty="0"/>
              <a:t>public participation</a:t>
            </a:r>
          </a:p>
          <a:p>
            <a:pPr marL="0" indent="0">
              <a:buNone/>
            </a:pPr>
            <a:endParaRPr lang="en-US" b="1" dirty="0"/>
          </a:p>
          <a:p>
            <a:r>
              <a:rPr lang="en-US" dirty="0"/>
              <a:t>(4) Proactive </a:t>
            </a:r>
            <a:r>
              <a:rPr lang="en-US" b="1" dirty="0"/>
              <a:t>consultation</a:t>
            </a:r>
            <a:r>
              <a:rPr lang="en-US" dirty="0"/>
              <a:t> of particularly affected or vulnerable communities</a:t>
            </a:r>
          </a:p>
          <a:p>
            <a:pPr marL="0" indent="0">
              <a:buNone/>
            </a:pPr>
            <a:endParaRPr lang="en-US" dirty="0"/>
          </a:p>
          <a:p>
            <a:r>
              <a:rPr lang="en-US" dirty="0"/>
              <a:t>(5) More </a:t>
            </a:r>
            <a:r>
              <a:rPr lang="en-US" b="1" dirty="0"/>
              <a:t>judicial</a:t>
            </a:r>
            <a:r>
              <a:rPr lang="en-US" dirty="0"/>
              <a:t> consideration of MEPA’s lofty goals</a:t>
            </a:r>
          </a:p>
          <a:p>
            <a:endParaRPr lang="en-US" dirty="0"/>
          </a:p>
        </p:txBody>
      </p:sp>
    </p:spTree>
    <p:extLst>
      <p:ext uri="{BB962C8B-B14F-4D97-AF65-F5344CB8AC3E}">
        <p14:creationId xmlns:p14="http://schemas.microsoft.com/office/powerpoint/2010/main" val="286929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 Reports or Findings</a:t>
            </a:r>
          </a:p>
        </p:txBody>
      </p:sp>
      <p:sp>
        <p:nvSpPr>
          <p:cNvPr id="3" name="Content Placeholder 2"/>
          <p:cNvSpPr>
            <a:spLocks noGrp="1"/>
          </p:cNvSpPr>
          <p:nvPr>
            <p:ph idx="1"/>
          </p:nvPr>
        </p:nvSpPr>
        <p:spPr>
          <a:xfrm>
            <a:off x="1154955" y="2603500"/>
            <a:ext cx="8761412" cy="3954054"/>
          </a:xfrm>
        </p:spPr>
        <p:txBody>
          <a:bodyPr>
            <a:normAutofit lnSpcReduction="10000"/>
          </a:bodyPr>
          <a:lstStyle/>
          <a:p>
            <a:r>
              <a:rPr lang="en-US" b="1" dirty="0"/>
              <a:t>Greater examination of environmental effects through reports or findings</a:t>
            </a:r>
          </a:p>
          <a:p>
            <a:endParaRPr lang="en-US" b="1" dirty="0"/>
          </a:p>
          <a:p>
            <a:r>
              <a:rPr lang="en-US" dirty="0"/>
              <a:t>The classic NEPA “hard look” at environmental impacts of agency actions</a:t>
            </a:r>
          </a:p>
          <a:p>
            <a:endParaRPr lang="en-US" dirty="0"/>
          </a:p>
          <a:p>
            <a:r>
              <a:rPr lang="en-US" dirty="0"/>
              <a:t>The EER is not the EIS (MEPA &lt; NEPA) but room for incremental improvement</a:t>
            </a:r>
          </a:p>
          <a:p>
            <a:endParaRPr lang="en-US" dirty="0"/>
          </a:p>
          <a:p>
            <a:r>
              <a:rPr lang="en-US" dirty="0"/>
              <a:t>Implementation of fresh MEPA </a:t>
            </a:r>
            <a:r>
              <a:rPr lang="en-US" dirty="0" err="1"/>
              <a:t>regs</a:t>
            </a:r>
            <a:r>
              <a:rPr lang="en-US" dirty="0"/>
              <a:t> could result in a few EERs per agency per year, or several dozen to several hundred EERs per year total.</a:t>
            </a:r>
          </a:p>
          <a:p>
            <a:pPr marL="0" indent="0">
              <a:buNone/>
            </a:pPr>
            <a:endParaRPr lang="en-US" dirty="0"/>
          </a:p>
          <a:p>
            <a:r>
              <a:rPr lang="en-US" dirty="0"/>
              <a:t>At worst, more transparency into agency decision-making. At best, dozens of more environmentally-protective alternatives chosen.</a:t>
            </a:r>
          </a:p>
          <a:p>
            <a:endParaRPr lang="en-US" dirty="0"/>
          </a:p>
          <a:p>
            <a:endParaRPr lang="en-US" dirty="0"/>
          </a:p>
        </p:txBody>
      </p:sp>
    </p:spTree>
    <p:extLst>
      <p:ext uri="{BB962C8B-B14F-4D97-AF65-F5344CB8AC3E}">
        <p14:creationId xmlns:p14="http://schemas.microsoft.com/office/powerpoint/2010/main" val="1564552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LA">
      <a:dk1>
        <a:srgbClr val="6D96CE"/>
      </a:dk1>
      <a:lt1>
        <a:sysClr val="window" lastClr="FFFFFF"/>
      </a:lt1>
      <a:dk2>
        <a:srgbClr val="262361"/>
      </a:dk2>
      <a:lt2>
        <a:srgbClr val="D8D8D8"/>
      </a:lt2>
      <a:accent1>
        <a:srgbClr val="006841"/>
      </a:accent1>
      <a:accent2>
        <a:srgbClr val="009345"/>
      </a:accent2>
      <a:accent3>
        <a:srgbClr val="DFA155"/>
      </a:accent3>
      <a:accent4>
        <a:srgbClr val="6D96CE"/>
      </a:accent4>
      <a:accent5>
        <a:srgbClr val="FFFFFF"/>
      </a:accent5>
      <a:accent6>
        <a:srgbClr val="262361"/>
      </a:accent6>
      <a:hlink>
        <a:srgbClr val="6D96CE"/>
      </a:hlink>
      <a:folHlink>
        <a:srgbClr val="6D96CE"/>
      </a:folHlink>
    </a:clrScheme>
    <a:fontScheme name="CLA Font">
      <a:majorFont>
        <a:latin typeface="Arial"/>
        <a:ea typeface=""/>
        <a:cs typeface=""/>
      </a:majorFont>
      <a:minorFont>
        <a:latin typeface="Arial"/>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PowerPoint Template 04162020" id="{CC68D5C9-938B-422E-8A6C-E4E29F84E957}" vid="{3F114C8F-85CB-4D00-AE71-2F4721921B30}"/>
    </a:ext>
  </a:extLst>
</a:theme>
</file>

<file path=docProps/app.xml><?xml version="1.0" encoding="utf-8"?>
<Properties xmlns="http://schemas.openxmlformats.org/officeDocument/2006/extended-properties" xmlns:vt="http://schemas.openxmlformats.org/officeDocument/2006/docPropsVTypes">
  <Template>CLA PowerPoint Template</Template>
  <TotalTime>538</TotalTime>
  <Words>1358</Words>
  <Application>Microsoft Office PowerPoint</Application>
  <PresentationFormat>Widescreen</PresentationFormat>
  <Paragraphs>142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Wingdings 3</vt:lpstr>
      <vt:lpstr>Ion Boardroom</vt:lpstr>
      <vt:lpstr>The Maryland Environmental Policy Act</vt:lpstr>
      <vt:lpstr>Introduction</vt:lpstr>
      <vt:lpstr>Background</vt:lpstr>
      <vt:lpstr>Major Provisions of MEPA</vt:lpstr>
      <vt:lpstr>Major Provisions of MEPA</vt:lpstr>
      <vt:lpstr>MEPA’s Fate</vt:lpstr>
      <vt:lpstr>MEPA’s Fate</vt:lpstr>
      <vt:lpstr>MEPA’s Potential - Five Types of Benefits</vt:lpstr>
      <vt:lpstr>Potential – Reports or Findings</vt:lpstr>
      <vt:lpstr>Potential – Transparency</vt:lpstr>
      <vt:lpstr>Potential – Public Participation</vt:lpstr>
      <vt:lpstr>Potential – Proactive Consultation</vt:lpstr>
      <vt:lpstr>Potential – Judicial Consideration</vt:lpstr>
      <vt:lpstr>MEPA’s Limitations</vt:lpstr>
      <vt:lpstr>Fit with the MEHR Campaign</vt:lpstr>
      <vt:lpstr>Questions?</vt:lpstr>
    </vt:vector>
  </TitlesOfParts>
  <Company>Chesapeake Legal Allicance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Maryland Environmental Policy Act</dc:title>
  <dc:creator>Hannah Brubach</dc:creator>
  <cp:lastModifiedBy>Russ Stevenson</cp:lastModifiedBy>
  <cp:revision>17</cp:revision>
  <dcterms:created xsi:type="dcterms:W3CDTF">2020-09-29T21:36:44Z</dcterms:created>
  <dcterms:modified xsi:type="dcterms:W3CDTF">2020-10-05T22:43:32Z</dcterms:modified>
</cp:coreProperties>
</file>