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8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442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441" r:id="rId30"/>
  </p:sldIdLst>
  <p:sldSz cx="12192000" cy="6858000"/>
  <p:notesSz cx="6858000" cy="12192000"/>
  <p:embeddedFontLst>
    <p:embeddedFont>
      <p:font typeface="Aptos Light" panose="020B0004020202020204" pitchFamily="34" charset="0"/>
      <p:regular r:id="rId33"/>
      <p:italic r:id="rId34"/>
    </p:embeddedFont>
    <p:embeddedFont>
      <p:font typeface="Aptos SemiBold" panose="020B0004020202020204" pitchFamily="34" charset="0"/>
      <p:bold r:id="rId35"/>
      <p:boldItalic r:id="rId36"/>
    </p:embeddedFont>
    <p:embeddedFont>
      <p:font typeface="Figtree" pitchFamily="2" charset="0"/>
      <p:regular r:id="rId37"/>
      <p:bold r:id="rId38"/>
      <p:italic r:id="rId39"/>
      <p:boldItalic r:id="rId40"/>
    </p:embeddedFont>
    <p:embeddedFont>
      <p:font typeface="Figtree Medium" pitchFamily="2" charset="0"/>
      <p:regular r:id="rId41"/>
      <p:italic r:id="rId42"/>
    </p:embeddedFont>
    <p:embeddedFont>
      <p:font typeface="Figtree SemiBold" pitchFamily="2" charset="0"/>
      <p:bold r:id="rId43"/>
      <p:boldItalic r:id="rId44"/>
    </p:embeddedFont>
    <p:embeddedFont>
      <p:font typeface="Georgia" panose="02040502050405020303" pitchFamily="18" charset="0"/>
      <p:regular r:id="rId45"/>
      <p:bold r:id="rId46"/>
      <p:italic r:id="rId47"/>
      <p:boldItalic r:id="rId48"/>
    </p:embeddedFont>
    <p:embeddedFont>
      <p:font typeface="Georgia Pro" panose="02040502050405020303" pitchFamily="18" charset="0"/>
      <p:regular r:id="rId49"/>
      <p:bold r:id="rId50"/>
      <p:italic r:id="rId51"/>
      <p:boldItalic r:id="rId52"/>
    </p:embeddedFont>
    <p:embeddedFont>
      <p:font typeface="Sora" pitchFamily="2" charset="0"/>
      <p:regular r:id="rId53"/>
      <p:bold r:id="rId5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1A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F1E71C-F949-44A3-897F-DF74B69611DC}" v="24" dt="2026-09-07T12:14:04.4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75" d="100"/>
          <a:sy n="75" d="100"/>
        </p:scale>
        <p:origin x="1194" y="7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768"/>
    </p:cViewPr>
  </p:sorterViewPr>
  <p:notesViewPr>
    <p:cSldViewPr snapToGrid="0" snapToObjects="1">
      <p:cViewPr varScale="1">
        <p:scale>
          <a:sx n="61" d="100"/>
          <a:sy n="61" d="100"/>
        </p:scale>
        <p:origin x="4404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font" Target="fonts/font18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font" Target="fonts/font21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59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font" Target="fonts/font9.fntdata"/><Relationship Id="rId54" Type="http://schemas.openxmlformats.org/officeDocument/2006/relationships/font" Target="fonts/font2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2.fntdata"/><Relationship Id="rId52" Type="http://schemas.openxmlformats.org/officeDocument/2006/relationships/font" Target="fonts/font20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DF763D1-0614-EBCB-9A06-54CD3A684CE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08453A-59D3-F332-8A73-4B623DBAB7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E1EC78-9547-4E0C-895A-C4778544DF7C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C4B092-ECD9-14D5-C9D0-B6DDB868683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21F576-7FDD-1B9E-4C8A-230B8E91E30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6C0F40-CC5A-4D25-AF34-FAE901C338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0417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8369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32D6B-DCEA-4497-D225-8573731ED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6255E2-659D-EB12-5455-046B4682A3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4BB485-7AEF-B131-D72F-4ADA99A101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DF68A8-DB77-C130-DB3B-7B1A9E0EAB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1237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66AA6A6-A957-E0F5-715A-CC09FB7B59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8764" y="483208"/>
            <a:ext cx="11185235" cy="174536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000" spc="300">
                <a:solidFill>
                  <a:schemeClr val="accent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EYEBROW TEXT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1F7C3E36-AA0F-1FBE-267F-F1EC020434E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3048" y="704088"/>
            <a:ext cx="11198571" cy="5421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400" spc="0">
                <a:solidFill>
                  <a:schemeClr val="accent1"/>
                </a:solidFill>
                <a:latin typeface="Georgia Pro" panose="02040502050405020303" pitchFamily="18" charset="0"/>
              </a:defRPr>
            </a:lvl1pPr>
          </a:lstStyle>
          <a:p>
            <a:pPr lvl="0"/>
            <a:r>
              <a:rPr lang="en-US"/>
              <a:t>Click to edit heading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8DBADC29-9C26-4838-F50F-5EB76FD059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0697" y="1311654"/>
            <a:ext cx="11183302" cy="5421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spc="0">
                <a:solidFill>
                  <a:schemeClr val="accent3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Click to edit sub-heading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66AA6A6-A957-E0F5-715A-CC09FB7B59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8764" y="483208"/>
            <a:ext cx="6968107" cy="174536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000" spc="300">
                <a:solidFill>
                  <a:schemeClr val="accent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EYEBROW TEXT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1F7C3E36-AA0F-1FBE-267F-F1EC020434E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3048" y="704088"/>
            <a:ext cx="6976415" cy="5421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400" spc="0">
                <a:solidFill>
                  <a:schemeClr val="accent1"/>
                </a:solidFill>
                <a:latin typeface="Georgia Pro" panose="02040502050405020303" pitchFamily="18" charset="0"/>
              </a:defRPr>
            </a:lvl1pPr>
          </a:lstStyle>
          <a:p>
            <a:pPr lvl="0"/>
            <a:r>
              <a:rPr lang="en-US"/>
              <a:t>Click to edit heading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8DBADC29-9C26-4838-F50F-5EB76FD059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0697" y="1311654"/>
            <a:ext cx="6966903" cy="5421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spc="0">
                <a:solidFill>
                  <a:schemeClr val="accent3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Click to edit sub-heading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276B07-9AC9-C5DC-0A2B-D0955B70C9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35900" y="0"/>
            <a:ext cx="4356100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7417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66AA6A6-A957-E0F5-715A-CC09FB7B59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8764" y="483208"/>
            <a:ext cx="11185235" cy="174536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000" spc="300">
                <a:solidFill>
                  <a:schemeClr val="accent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EYEBROW TEXT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1F7C3E36-AA0F-1FBE-267F-F1EC020434E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428" y="704088"/>
            <a:ext cx="11198571" cy="542171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3400" spc="0">
                <a:solidFill>
                  <a:schemeClr val="accent1"/>
                </a:solidFill>
                <a:latin typeface="Georgia Pro" panose="02040502050405020303" pitchFamily="18" charset="0"/>
              </a:defRPr>
            </a:lvl1pPr>
          </a:lstStyle>
          <a:p>
            <a:pPr lvl="0"/>
            <a:r>
              <a:rPr lang="en-US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3697720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7386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20" userDrawn="1">
          <p15:clr>
            <a:srgbClr val="F26B43"/>
          </p15:clr>
        </p15:guide>
        <p15:guide id="4" pos="2504" userDrawn="1">
          <p15:clr>
            <a:srgbClr val="F26B43"/>
          </p15:clr>
        </p15:guide>
        <p15:guide id="5" pos="2744" userDrawn="1">
          <p15:clr>
            <a:srgbClr val="F26B43"/>
          </p15:clr>
        </p15:guide>
        <p15:guide id="6" pos="4936" userDrawn="1">
          <p15:clr>
            <a:srgbClr val="F26B43"/>
          </p15:clr>
        </p15:guide>
        <p15:guide id="7" pos="5176" userDrawn="1">
          <p15:clr>
            <a:srgbClr val="F26B43"/>
          </p15:clr>
        </p15:guide>
        <p15:guide id="8" pos="7360" userDrawn="1">
          <p15:clr>
            <a:srgbClr val="F26B43"/>
          </p15:clr>
        </p15:guide>
        <p15:guide id="9" orient="horz" userDrawn="1">
          <p15:clr>
            <a:srgbClr val="F26B43"/>
          </p15:clr>
        </p15:guide>
        <p15:guide id="10" orient="horz" pos="4320" userDrawn="1">
          <p15:clr>
            <a:srgbClr val="F26B43"/>
          </p15:clr>
        </p15:guide>
        <p15:guide id="11" orient="horz" pos="320" userDrawn="1">
          <p15:clr>
            <a:srgbClr val="F26B43"/>
          </p15:clr>
        </p15:guide>
        <p15:guide id="12" orient="horz" pos="2040" userDrawn="1">
          <p15:clr>
            <a:srgbClr val="F26B43"/>
          </p15:clr>
        </p15:guide>
        <p15:guide id="13" orient="horz" pos="2280" userDrawn="1">
          <p15:clr>
            <a:srgbClr val="F26B43"/>
          </p15:clr>
        </p15:guide>
        <p15:guide id="14" orient="horz" pos="40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.jpeg"/><Relationship Id="rId7" Type="http://schemas.openxmlformats.org/officeDocument/2006/relationships/hyperlink" Target="https://calendly.com/mideahub/discovery3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hyperlink" Target="mailto:connect@mideahub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>
            <a:extLst>
              <a:ext uri="{FF2B5EF4-FFF2-40B4-BE49-F238E27FC236}">
                <a16:creationId xmlns:a16="http://schemas.microsoft.com/office/drawing/2014/main" id="{FA296FCD-EEFB-27B6-F4F5-21E1794061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2462" b="32462"/>
          <a:stretch>
            <a:fillRect/>
          </a:stretch>
        </p:blipFill>
        <p:spPr>
          <a:xfrm>
            <a:off x="2" y="0"/>
            <a:ext cx="12191999" cy="6858000"/>
          </a:xfrm>
          <a:prstGeom prst="rect">
            <a:avLst/>
          </a:prstGeom>
        </p:spPr>
      </p:pic>
      <p:sp>
        <p:nvSpPr>
          <p:cNvPr id="9" name="Text 3">
            <a:extLst>
              <a:ext uri="{FF2B5EF4-FFF2-40B4-BE49-F238E27FC236}">
                <a16:creationId xmlns:a16="http://schemas.microsoft.com/office/drawing/2014/main" id="{535AD33D-0E59-BC97-FC8E-5B8BDDE322C6}"/>
              </a:ext>
            </a:extLst>
          </p:cNvPr>
          <p:cNvSpPr/>
          <p:nvPr/>
        </p:nvSpPr>
        <p:spPr>
          <a:xfrm>
            <a:off x="507971" y="1552909"/>
            <a:ext cx="3871931" cy="209431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15">
              <a:defRPr/>
            </a:pPr>
            <a:r>
              <a:rPr lang="en-US" sz="1200" kern="0" spc="168" dirty="0">
                <a:solidFill>
                  <a:schemeClr val="bg1"/>
                </a:solidFill>
                <a:latin typeface="Aptos Light" panose="020B0004020202020204" pitchFamily="34" charset="0"/>
                <a:ea typeface="Inter" pitchFamily="34" charset="-122"/>
                <a:cs typeface="Inter" pitchFamily="34" charset="-120"/>
              </a:rPr>
              <a:t>THE HEALTHCARE SERIES — VOL. 01</a:t>
            </a: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1340FCB9-F0AF-1D9F-50D0-5F9F34DD9B0F}"/>
              </a:ext>
            </a:extLst>
          </p:cNvPr>
          <p:cNvSpPr/>
          <p:nvPr/>
        </p:nvSpPr>
        <p:spPr>
          <a:xfrm>
            <a:off x="507970" y="6321546"/>
            <a:ext cx="4375543" cy="209431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lnSpcReduction="10000"/>
          </a:bodyPr>
          <a:lstStyle/>
          <a:p>
            <a:pPr defTabSz="609615">
              <a:defRPr/>
            </a:pPr>
            <a:r>
              <a:rPr lang="en-US" sz="1200" kern="0" spc="120" dirty="0">
                <a:solidFill>
                  <a:srgbClr val="BCBAC9"/>
                </a:solidFill>
                <a:latin typeface="Aptos" panose="020B0004020202020204" pitchFamily="34" charset="0"/>
                <a:ea typeface="Inter" pitchFamily="34" charset="-122"/>
                <a:cs typeface="Inter" pitchFamily="34" charset="-120"/>
              </a:rPr>
              <a:t>26 SLIDES · FULLY EDITABLE · POWERPOINT</a:t>
            </a:r>
            <a:endParaRPr lang="en-US" sz="1200" dirty="0">
              <a:solidFill>
                <a:prstClr val="black"/>
              </a:solidFill>
              <a:latin typeface="Aptos" panose="020B0004020202020204" pitchFamily="34" charset="0"/>
            </a:endParaRPr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E6BE3F27-822F-07C1-3552-C45A89EEDBAD}"/>
              </a:ext>
            </a:extLst>
          </p:cNvPr>
          <p:cNvSpPr/>
          <p:nvPr/>
        </p:nvSpPr>
        <p:spPr>
          <a:xfrm>
            <a:off x="507973" y="2290349"/>
            <a:ext cx="6875809" cy="195157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15">
              <a:lnSpc>
                <a:spcPct val="80000"/>
              </a:lnSpc>
              <a:defRPr/>
            </a:pPr>
            <a:r>
              <a:rPr lang="en-US" sz="7600" kern="0" dirty="0">
                <a:solidFill>
                  <a:srgbClr val="FFFFFF"/>
                </a:solidFill>
                <a:latin typeface="Georgia" panose="02040502050405020303" pitchFamily="18" charset="0"/>
                <a:ea typeface="Inter Medium" panose="02000503000000020004" pitchFamily="2" charset="0"/>
                <a:cs typeface="Inter" pitchFamily="34" charset="-120"/>
              </a:rPr>
              <a:t>The Healthcare</a:t>
            </a:r>
          </a:p>
          <a:p>
            <a:pPr defTabSz="609615">
              <a:lnSpc>
                <a:spcPct val="80000"/>
              </a:lnSpc>
              <a:defRPr/>
            </a:pPr>
            <a:r>
              <a:rPr lang="en-US" sz="7600" kern="0" dirty="0">
                <a:solidFill>
                  <a:srgbClr val="FFFFFF"/>
                </a:solidFill>
                <a:latin typeface="Georgia" panose="02040502050405020303" pitchFamily="18" charset="0"/>
                <a:ea typeface="Inter Medium" panose="02000503000000020004" pitchFamily="2" charset="0"/>
                <a:cs typeface="Inter" pitchFamily="34" charset="-120"/>
              </a:rPr>
              <a:t>Seed Pitch Kit</a:t>
            </a:r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2FD07C57-E1C5-4F65-1523-DD893683ABC3}"/>
              </a:ext>
            </a:extLst>
          </p:cNvPr>
          <p:cNvSpPr/>
          <p:nvPr/>
        </p:nvSpPr>
        <p:spPr>
          <a:xfrm>
            <a:off x="10087066" y="6223060"/>
            <a:ext cx="1596965" cy="3810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19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bg1">
                    <a:lumMod val="95000"/>
                    <a:alpha val="0"/>
                  </a:schemeClr>
                </a:gs>
                <a:gs pos="100000">
                  <a:srgbClr val="243F4C">
                    <a:alpha val="58000"/>
                  </a:srgbClr>
                </a:gs>
              </a:gsLst>
              <a:lin ang="5400000" scaled="1"/>
            </a:gradFill>
          </a:ln>
        </p:spPr>
        <p:txBody>
          <a:bodyPr/>
          <a:lstStyle/>
          <a:p>
            <a:pPr defTabSz="609615">
              <a:defRPr/>
            </a:pPr>
            <a:endParaRPr lang="en-IN" sz="1200" dirty="0">
              <a:solidFill>
                <a:prstClr val="black"/>
              </a:solidFill>
              <a:latin typeface="Aptos" panose="020B0004020202020204" pitchFamily="34" charset="0"/>
            </a:endParaRPr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DFA24CA9-51D8-AE21-EC53-7B5BBA022A36}"/>
              </a:ext>
            </a:extLst>
          </p:cNvPr>
          <p:cNvSpPr/>
          <p:nvPr/>
        </p:nvSpPr>
        <p:spPr>
          <a:xfrm>
            <a:off x="10315666" y="6337360"/>
            <a:ext cx="1190565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 algn="ctr" defTabSz="609615">
              <a:defRPr/>
            </a:pPr>
            <a:r>
              <a:rPr lang="en-US" sz="1200" b="1" kern="0" spc="24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Inter" pitchFamily="34" charset="-122"/>
                <a:cs typeface="Inter" pitchFamily="34" charset="-120"/>
              </a:rPr>
              <a:t>TEMPLATE KIT</a:t>
            </a:r>
            <a:endParaRPr lang="en-US" sz="1200" dirty="0">
              <a:solidFill>
                <a:schemeClr val="bg1">
                  <a:lumMod val="9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B2E2239D-D995-BEA3-D6E1-7B97A7AD8C4A}"/>
              </a:ext>
            </a:extLst>
          </p:cNvPr>
          <p:cNvSpPr/>
          <p:nvPr/>
        </p:nvSpPr>
        <p:spPr>
          <a:xfrm>
            <a:off x="507969" y="4241925"/>
            <a:ext cx="5107739" cy="654051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15">
              <a:defRPr/>
            </a:pPr>
            <a:r>
              <a:rPr lang="en-US" sz="1600" kern="0" spc="-13" dirty="0">
                <a:solidFill>
                  <a:srgbClr val="BCBAC9"/>
                </a:solidFill>
                <a:latin typeface="Aptos" panose="020B0004020202020204" pitchFamily="34" charset="0"/>
                <a:ea typeface="Inter" pitchFamily="34" charset="-122"/>
                <a:cs typeface="Inter" pitchFamily="34" charset="-120"/>
              </a:rPr>
              <a:t>Strategy, template, and reusable assets for early-stage healthcare founders raising their first institutional round.</a:t>
            </a:r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DD953654-B6E3-C551-2D10-F3F83307A818}"/>
              </a:ext>
            </a:extLst>
          </p:cNvPr>
          <p:cNvSpPr/>
          <p:nvPr/>
        </p:nvSpPr>
        <p:spPr>
          <a:xfrm>
            <a:off x="9123365" y="468833"/>
            <a:ext cx="1301103" cy="209431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algn="r" defTabSz="609615">
              <a:defRPr/>
            </a:pPr>
            <a:r>
              <a:rPr lang="en-US" sz="1200" kern="0" spc="120" dirty="0">
                <a:solidFill>
                  <a:srgbClr val="BCBAC9"/>
                </a:solidFill>
                <a:latin typeface="Aptos" panose="020B0004020202020204" pitchFamily="34" charset="0"/>
                <a:ea typeface="Inter" pitchFamily="34" charset="-122"/>
                <a:cs typeface="Inter" pitchFamily="34" charset="-120"/>
              </a:rPr>
              <a:t>CRAFTED BY -</a:t>
            </a:r>
            <a:endParaRPr lang="en-US" sz="1200" dirty="0">
              <a:solidFill>
                <a:prstClr val="black"/>
              </a:solidFill>
              <a:latin typeface="Aptos" panose="020B0004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C0464A2-9A51-F660-0D98-BE3005B4EA3E}"/>
              </a:ext>
            </a:extLst>
          </p:cNvPr>
          <p:cNvGrpSpPr/>
          <p:nvPr/>
        </p:nvGrpSpPr>
        <p:grpSpPr>
          <a:xfrm>
            <a:off x="10527977" y="450843"/>
            <a:ext cx="1210001" cy="346083"/>
            <a:chOff x="620607" y="604078"/>
            <a:chExt cx="2155311" cy="616460"/>
          </a:xfrm>
          <a:solidFill>
            <a:schemeClr val="bg1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AAB18EA-FA87-7E32-CA47-5EC53D101BCB}"/>
                </a:ext>
              </a:extLst>
            </p:cNvPr>
            <p:cNvSpPr/>
            <p:nvPr/>
          </p:nvSpPr>
          <p:spPr>
            <a:xfrm>
              <a:off x="2585560" y="604078"/>
              <a:ext cx="190358" cy="190640"/>
            </a:xfrm>
            <a:custGeom>
              <a:avLst/>
              <a:gdLst>
                <a:gd name="csX0" fmla="*/ 6946 w 190358"/>
                <a:gd name="csY0" fmla="*/ 0 h 190640"/>
                <a:gd name="csX1" fmla="*/ 174167 w 190358"/>
                <a:gd name="csY1" fmla="*/ 0 h 190640"/>
                <a:gd name="csX2" fmla="*/ 190359 w 190358"/>
                <a:gd name="csY2" fmla="*/ 16192 h 190640"/>
                <a:gd name="csX3" fmla="*/ 190359 w 190358"/>
                <a:gd name="csY3" fmla="*/ 183695 h 190640"/>
                <a:gd name="csX4" fmla="*/ 183413 w 190358"/>
                <a:gd name="csY4" fmla="*/ 190641 h 190640"/>
                <a:gd name="csX5" fmla="*/ 164053 w 190358"/>
                <a:gd name="csY5" fmla="*/ 190641 h 190640"/>
                <a:gd name="csX6" fmla="*/ 157318 w 190358"/>
                <a:gd name="csY6" fmla="*/ 185384 h 190640"/>
                <a:gd name="csX7" fmla="*/ 127915 w 190358"/>
                <a:gd name="csY7" fmla="*/ 67771 h 190640"/>
                <a:gd name="csX8" fmla="*/ 122870 w 190358"/>
                <a:gd name="csY8" fmla="*/ 62726 h 190640"/>
                <a:gd name="csX9" fmla="*/ 5257 w 190358"/>
                <a:gd name="csY9" fmla="*/ 33322 h 190640"/>
                <a:gd name="csX10" fmla="*/ 0 w 190358"/>
                <a:gd name="csY10" fmla="*/ 26587 h 190640"/>
                <a:gd name="csX11" fmla="*/ 0 w 190358"/>
                <a:gd name="csY11" fmla="*/ 6946 h 190640"/>
                <a:gd name="csX12" fmla="*/ 6946 w 190358"/>
                <a:gd name="csY12" fmla="*/ 0 h 1906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90358" h="190640">
                  <a:moveTo>
                    <a:pt x="6946" y="0"/>
                  </a:moveTo>
                  <a:lnTo>
                    <a:pt x="174167" y="0"/>
                  </a:lnTo>
                  <a:cubicBezTo>
                    <a:pt x="183108" y="0"/>
                    <a:pt x="190359" y="7251"/>
                    <a:pt x="190359" y="16192"/>
                  </a:cubicBezTo>
                  <a:lnTo>
                    <a:pt x="190359" y="183695"/>
                  </a:lnTo>
                  <a:cubicBezTo>
                    <a:pt x="190359" y="187543"/>
                    <a:pt x="187238" y="190641"/>
                    <a:pt x="183413" y="190641"/>
                  </a:cubicBezTo>
                  <a:lnTo>
                    <a:pt x="164053" y="190641"/>
                  </a:lnTo>
                  <a:cubicBezTo>
                    <a:pt x="160862" y="190641"/>
                    <a:pt x="158093" y="188482"/>
                    <a:pt x="157318" y="185384"/>
                  </a:cubicBezTo>
                  <a:lnTo>
                    <a:pt x="127915" y="67771"/>
                  </a:lnTo>
                  <a:cubicBezTo>
                    <a:pt x="127282" y="65283"/>
                    <a:pt x="125357" y="63336"/>
                    <a:pt x="122870" y="62726"/>
                  </a:cubicBezTo>
                  <a:lnTo>
                    <a:pt x="5257" y="33322"/>
                  </a:lnTo>
                  <a:cubicBezTo>
                    <a:pt x="2159" y="32548"/>
                    <a:pt x="0" y="29779"/>
                    <a:pt x="0" y="26587"/>
                  </a:cubicBezTo>
                  <a:lnTo>
                    <a:pt x="0" y="6946"/>
                  </a:lnTo>
                  <a:cubicBezTo>
                    <a:pt x="0" y="3098"/>
                    <a:pt x="3121" y="0"/>
                    <a:pt x="6946" y="0"/>
                  </a:cubicBezTo>
                  <a:close/>
                </a:path>
              </a:pathLst>
            </a:custGeom>
            <a:grpFill/>
            <a:ln w="234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351" dirty="0">
                <a:latin typeface="Aptos" panose="020B0004020202020204" pitchFamily="34" charset="0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B318F42-D5C7-A3B4-BF2D-7FC20AD9A30A}"/>
                </a:ext>
              </a:extLst>
            </p:cNvPr>
            <p:cNvGrpSpPr/>
            <p:nvPr/>
          </p:nvGrpSpPr>
          <p:grpSpPr>
            <a:xfrm>
              <a:off x="620607" y="714017"/>
              <a:ext cx="2062901" cy="506521"/>
              <a:chOff x="620607" y="714017"/>
              <a:chExt cx="2062901" cy="506521"/>
            </a:xfrm>
            <a:grpFill/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29318E2C-AEF8-EEA7-1BCD-3DDEE60CA59B}"/>
                  </a:ext>
                </a:extLst>
              </p:cNvPr>
              <p:cNvSpPr/>
              <p:nvPr/>
            </p:nvSpPr>
            <p:spPr>
              <a:xfrm>
                <a:off x="620607" y="714041"/>
                <a:ext cx="294526" cy="263222"/>
              </a:xfrm>
              <a:custGeom>
                <a:avLst/>
                <a:gdLst>
                  <a:gd name="csX0" fmla="*/ 294503 w 294526"/>
                  <a:gd name="csY0" fmla="*/ 4576 h 263222"/>
                  <a:gd name="csX1" fmla="*/ 294503 w 294526"/>
                  <a:gd name="csY1" fmla="*/ 258623 h 263222"/>
                  <a:gd name="csX2" fmla="*/ 289927 w 294526"/>
                  <a:gd name="csY2" fmla="*/ 263199 h 263222"/>
                  <a:gd name="csX3" fmla="*/ 240436 w 294526"/>
                  <a:gd name="csY3" fmla="*/ 263199 h 263222"/>
                  <a:gd name="csX4" fmla="*/ 235860 w 294526"/>
                  <a:gd name="csY4" fmla="*/ 258599 h 263222"/>
                  <a:gd name="csX5" fmla="*/ 237245 w 294526"/>
                  <a:gd name="csY5" fmla="*/ 5045 h 263222"/>
                  <a:gd name="csX6" fmla="*/ 236564 w 294526"/>
                  <a:gd name="csY6" fmla="*/ 5045 h 263222"/>
                  <a:gd name="csX7" fmla="*/ 191415 w 294526"/>
                  <a:gd name="csY7" fmla="*/ 259444 h 263222"/>
                  <a:gd name="csX8" fmla="*/ 186909 w 294526"/>
                  <a:gd name="csY8" fmla="*/ 263222 h 263222"/>
                  <a:gd name="csX9" fmla="*/ 107711 w 294526"/>
                  <a:gd name="csY9" fmla="*/ 263222 h 263222"/>
                  <a:gd name="csX10" fmla="*/ 103205 w 294526"/>
                  <a:gd name="csY10" fmla="*/ 259444 h 263222"/>
                  <a:gd name="csX11" fmla="*/ 57985 w 294526"/>
                  <a:gd name="csY11" fmla="*/ 5022 h 263222"/>
                  <a:gd name="csX12" fmla="*/ 57305 w 294526"/>
                  <a:gd name="csY12" fmla="*/ 5022 h 263222"/>
                  <a:gd name="csX13" fmla="*/ 58689 w 294526"/>
                  <a:gd name="csY13" fmla="*/ 258576 h 263222"/>
                  <a:gd name="csX14" fmla="*/ 54113 w 294526"/>
                  <a:gd name="csY14" fmla="*/ 263175 h 263222"/>
                  <a:gd name="csX15" fmla="*/ 4576 w 294526"/>
                  <a:gd name="csY15" fmla="*/ 263175 h 263222"/>
                  <a:gd name="csX16" fmla="*/ 0 w 294526"/>
                  <a:gd name="csY16" fmla="*/ 258599 h 263222"/>
                  <a:gd name="csX17" fmla="*/ 0 w 294526"/>
                  <a:gd name="csY17" fmla="*/ 4576 h 263222"/>
                  <a:gd name="csX18" fmla="*/ 4576 w 294526"/>
                  <a:gd name="csY18" fmla="*/ 0 h 263222"/>
                  <a:gd name="csX19" fmla="*/ 112099 w 294526"/>
                  <a:gd name="csY19" fmla="*/ 0 h 263222"/>
                  <a:gd name="csX20" fmla="*/ 116628 w 294526"/>
                  <a:gd name="csY20" fmla="*/ 3825 h 263222"/>
                  <a:gd name="csX21" fmla="*/ 146360 w 294526"/>
                  <a:gd name="csY21" fmla="*/ 182122 h 263222"/>
                  <a:gd name="csX22" fmla="*/ 148166 w 294526"/>
                  <a:gd name="csY22" fmla="*/ 182122 h 263222"/>
                  <a:gd name="csX23" fmla="*/ 177898 w 294526"/>
                  <a:gd name="csY23" fmla="*/ 3825 h 263222"/>
                  <a:gd name="csX24" fmla="*/ 182427 w 294526"/>
                  <a:gd name="csY24" fmla="*/ 0 h 263222"/>
                  <a:gd name="csX25" fmla="*/ 289950 w 294526"/>
                  <a:gd name="csY25" fmla="*/ 0 h 263222"/>
                  <a:gd name="csX26" fmla="*/ 294526 w 294526"/>
                  <a:gd name="csY26" fmla="*/ 4576 h 2632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</a:cxnLst>
                <a:rect l="l" t="t" r="r" b="b"/>
                <a:pathLst>
                  <a:path w="294526" h="263222">
                    <a:moveTo>
                      <a:pt x="294503" y="4576"/>
                    </a:moveTo>
                    <a:lnTo>
                      <a:pt x="294503" y="258623"/>
                    </a:lnTo>
                    <a:cubicBezTo>
                      <a:pt x="294503" y="261157"/>
                      <a:pt x="292461" y="263199"/>
                      <a:pt x="289927" y="263199"/>
                    </a:cubicBezTo>
                    <a:lnTo>
                      <a:pt x="240436" y="263199"/>
                    </a:lnTo>
                    <a:cubicBezTo>
                      <a:pt x="237902" y="263199"/>
                      <a:pt x="235837" y="261134"/>
                      <a:pt x="235860" y="258599"/>
                    </a:cubicBezTo>
                    <a:lnTo>
                      <a:pt x="237245" y="5045"/>
                    </a:lnTo>
                    <a:lnTo>
                      <a:pt x="236564" y="5045"/>
                    </a:lnTo>
                    <a:lnTo>
                      <a:pt x="191415" y="259444"/>
                    </a:lnTo>
                    <a:cubicBezTo>
                      <a:pt x="191016" y="261626"/>
                      <a:pt x="189115" y="263222"/>
                      <a:pt x="186909" y="263222"/>
                    </a:cubicBezTo>
                    <a:lnTo>
                      <a:pt x="107711" y="263222"/>
                    </a:lnTo>
                    <a:cubicBezTo>
                      <a:pt x="105481" y="263222"/>
                      <a:pt x="103580" y="261626"/>
                      <a:pt x="103205" y="259444"/>
                    </a:cubicBezTo>
                    <a:lnTo>
                      <a:pt x="57985" y="5022"/>
                    </a:lnTo>
                    <a:lnTo>
                      <a:pt x="57305" y="5022"/>
                    </a:lnTo>
                    <a:lnTo>
                      <a:pt x="58689" y="258576"/>
                    </a:lnTo>
                    <a:cubicBezTo>
                      <a:pt x="58689" y="261110"/>
                      <a:pt x="56648" y="263175"/>
                      <a:pt x="54113" y="263175"/>
                    </a:cubicBezTo>
                    <a:lnTo>
                      <a:pt x="4576" y="263175"/>
                    </a:lnTo>
                    <a:cubicBezTo>
                      <a:pt x="2042" y="263175"/>
                      <a:pt x="0" y="261134"/>
                      <a:pt x="0" y="258599"/>
                    </a:cubicBezTo>
                    <a:lnTo>
                      <a:pt x="0" y="4576"/>
                    </a:lnTo>
                    <a:cubicBezTo>
                      <a:pt x="0" y="2042"/>
                      <a:pt x="2042" y="0"/>
                      <a:pt x="4576" y="0"/>
                    </a:cubicBezTo>
                    <a:lnTo>
                      <a:pt x="112099" y="0"/>
                    </a:lnTo>
                    <a:cubicBezTo>
                      <a:pt x="114351" y="0"/>
                      <a:pt x="116252" y="1619"/>
                      <a:pt x="116628" y="3825"/>
                    </a:cubicBezTo>
                    <a:lnTo>
                      <a:pt x="146360" y="182122"/>
                    </a:lnTo>
                    <a:cubicBezTo>
                      <a:pt x="146524" y="183131"/>
                      <a:pt x="148002" y="183131"/>
                      <a:pt x="148166" y="182122"/>
                    </a:cubicBezTo>
                    <a:lnTo>
                      <a:pt x="177898" y="3825"/>
                    </a:lnTo>
                    <a:cubicBezTo>
                      <a:pt x="178274" y="1619"/>
                      <a:pt x="180175" y="0"/>
                      <a:pt x="182427" y="0"/>
                    </a:cubicBezTo>
                    <a:lnTo>
                      <a:pt x="289950" y="0"/>
                    </a:lnTo>
                    <a:cubicBezTo>
                      <a:pt x="292484" y="0"/>
                      <a:pt x="294526" y="2042"/>
                      <a:pt x="294526" y="4576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08636047-027F-9189-EC04-8E42C45F9660}"/>
                  </a:ext>
                </a:extLst>
              </p:cNvPr>
              <p:cNvSpPr/>
              <p:nvPr/>
            </p:nvSpPr>
            <p:spPr>
              <a:xfrm>
                <a:off x="947633" y="714017"/>
                <a:ext cx="64063" cy="123263"/>
              </a:xfrm>
              <a:custGeom>
                <a:avLst/>
                <a:gdLst>
                  <a:gd name="csX0" fmla="*/ 0 w 64063"/>
                  <a:gd name="csY0" fmla="*/ 56953 h 123263"/>
                  <a:gd name="csX1" fmla="*/ 0 w 64063"/>
                  <a:gd name="csY1" fmla="*/ 4693 h 123263"/>
                  <a:gd name="csX2" fmla="*/ 4693 w 64063"/>
                  <a:gd name="csY2" fmla="*/ 0 h 123263"/>
                  <a:gd name="csX3" fmla="*/ 59370 w 64063"/>
                  <a:gd name="csY3" fmla="*/ 0 h 123263"/>
                  <a:gd name="csX4" fmla="*/ 64063 w 64063"/>
                  <a:gd name="csY4" fmla="*/ 4693 h 123263"/>
                  <a:gd name="csX5" fmla="*/ 64063 w 64063"/>
                  <a:gd name="csY5" fmla="*/ 50523 h 123263"/>
                  <a:gd name="csX6" fmla="*/ 47050 w 64063"/>
                  <a:gd name="csY6" fmla="*/ 102079 h 123263"/>
                  <a:gd name="csX7" fmla="*/ 5327 w 64063"/>
                  <a:gd name="csY7" fmla="*/ 123222 h 123263"/>
                  <a:gd name="csX8" fmla="*/ 0 w 64063"/>
                  <a:gd name="csY8" fmla="*/ 118552 h 123263"/>
                  <a:gd name="csX9" fmla="*/ 0 w 64063"/>
                  <a:gd name="csY9" fmla="*/ 99028 h 123263"/>
                  <a:gd name="csX10" fmla="*/ 4294 w 64063"/>
                  <a:gd name="csY10" fmla="*/ 94358 h 123263"/>
                  <a:gd name="csX11" fmla="*/ 40010 w 64063"/>
                  <a:gd name="csY11" fmla="*/ 84972 h 123263"/>
                  <a:gd name="csX12" fmla="*/ 57774 w 64063"/>
                  <a:gd name="csY12" fmla="*/ 68545 h 123263"/>
                  <a:gd name="csX13" fmla="*/ 53644 w 64063"/>
                  <a:gd name="csY13" fmla="*/ 61623 h 123263"/>
                  <a:gd name="csX14" fmla="*/ 4693 w 64063"/>
                  <a:gd name="csY14" fmla="*/ 61623 h 123263"/>
                  <a:gd name="csX15" fmla="*/ 0 w 64063"/>
                  <a:gd name="csY15" fmla="*/ 56929 h 12326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64063" h="123263">
                    <a:moveTo>
                      <a:pt x="0" y="56953"/>
                    </a:move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59370" y="0"/>
                    </a:lnTo>
                    <a:cubicBezTo>
                      <a:pt x="61951" y="0"/>
                      <a:pt x="64063" y="2112"/>
                      <a:pt x="64063" y="4693"/>
                    </a:cubicBezTo>
                    <a:lnTo>
                      <a:pt x="64063" y="50523"/>
                    </a:lnTo>
                    <a:cubicBezTo>
                      <a:pt x="64063" y="71948"/>
                      <a:pt x="58384" y="89125"/>
                      <a:pt x="47050" y="102079"/>
                    </a:cubicBezTo>
                    <a:cubicBezTo>
                      <a:pt x="36725" y="113859"/>
                      <a:pt x="22833" y="120922"/>
                      <a:pt x="5327" y="123222"/>
                    </a:cubicBezTo>
                    <a:cubicBezTo>
                      <a:pt x="2511" y="123597"/>
                      <a:pt x="0" y="121391"/>
                      <a:pt x="0" y="118552"/>
                    </a:cubicBezTo>
                    <a:lnTo>
                      <a:pt x="0" y="99028"/>
                    </a:lnTo>
                    <a:cubicBezTo>
                      <a:pt x="0" y="96588"/>
                      <a:pt x="1877" y="94546"/>
                      <a:pt x="4294" y="94358"/>
                    </a:cubicBezTo>
                    <a:cubicBezTo>
                      <a:pt x="18468" y="93302"/>
                      <a:pt x="30389" y="90181"/>
                      <a:pt x="40010" y="84972"/>
                    </a:cubicBezTo>
                    <a:cubicBezTo>
                      <a:pt x="47989" y="80654"/>
                      <a:pt x="53902" y="75186"/>
                      <a:pt x="57774" y="68545"/>
                    </a:cubicBezTo>
                    <a:cubicBezTo>
                      <a:pt x="59558" y="65471"/>
                      <a:pt x="57211" y="61623"/>
                      <a:pt x="53644" y="61623"/>
                    </a:cubicBezTo>
                    <a:lnTo>
                      <a:pt x="4693" y="61623"/>
                    </a:lnTo>
                    <a:cubicBezTo>
                      <a:pt x="2112" y="61623"/>
                      <a:pt x="0" y="59511"/>
                      <a:pt x="0" y="56929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98B44EE5-FBD9-30FA-6E5F-BC3849416F1F}"/>
                  </a:ext>
                </a:extLst>
              </p:cNvPr>
              <p:cNvSpPr/>
              <p:nvPr/>
            </p:nvSpPr>
            <p:spPr>
              <a:xfrm>
                <a:off x="1040983" y="714041"/>
                <a:ext cx="61810" cy="263222"/>
              </a:xfrm>
              <a:custGeom>
                <a:avLst/>
                <a:gdLst>
                  <a:gd name="csX0" fmla="*/ 57117 w 61810"/>
                  <a:gd name="csY0" fmla="*/ 263199 h 263222"/>
                  <a:gd name="csX1" fmla="*/ 4693 w 61810"/>
                  <a:gd name="csY1" fmla="*/ 263199 h 263222"/>
                  <a:gd name="csX2" fmla="*/ 0 w 61810"/>
                  <a:gd name="csY2" fmla="*/ 258505 h 263222"/>
                  <a:gd name="csX3" fmla="*/ 0 w 61810"/>
                  <a:gd name="csY3" fmla="*/ 4693 h 263222"/>
                  <a:gd name="csX4" fmla="*/ 4693 w 61810"/>
                  <a:gd name="csY4" fmla="*/ 0 h 263222"/>
                  <a:gd name="csX5" fmla="*/ 57117 w 61810"/>
                  <a:gd name="csY5" fmla="*/ 0 h 263222"/>
                  <a:gd name="csX6" fmla="*/ 61810 w 61810"/>
                  <a:gd name="csY6" fmla="*/ 4693 h 263222"/>
                  <a:gd name="csX7" fmla="*/ 61810 w 61810"/>
                  <a:gd name="csY7" fmla="*/ 258529 h 263222"/>
                  <a:gd name="csX8" fmla="*/ 57117 w 61810"/>
                  <a:gd name="csY8" fmla="*/ 263222 h 2632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61810" h="263222">
                    <a:moveTo>
                      <a:pt x="57117" y="263199"/>
                    </a:moveTo>
                    <a:lnTo>
                      <a:pt x="4693" y="263199"/>
                    </a:lnTo>
                    <a:cubicBezTo>
                      <a:pt x="2112" y="263199"/>
                      <a:pt x="0" y="261087"/>
                      <a:pt x="0" y="258505"/>
                    </a:cubicBez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57117" y="0"/>
                    </a:lnTo>
                    <a:cubicBezTo>
                      <a:pt x="59698" y="0"/>
                      <a:pt x="61810" y="2112"/>
                      <a:pt x="61810" y="4693"/>
                    </a:cubicBezTo>
                    <a:lnTo>
                      <a:pt x="61810" y="258529"/>
                    </a:lnTo>
                    <a:cubicBezTo>
                      <a:pt x="61810" y="261110"/>
                      <a:pt x="59698" y="263222"/>
                      <a:pt x="57117" y="26322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96A7506B-0CCB-695D-5ACE-C693303D6478}"/>
                  </a:ext>
                </a:extLst>
              </p:cNvPr>
              <p:cNvSpPr/>
              <p:nvPr/>
            </p:nvSpPr>
            <p:spPr>
              <a:xfrm>
                <a:off x="1139964" y="714041"/>
                <a:ext cx="228139" cy="263198"/>
              </a:xfrm>
              <a:custGeom>
                <a:avLst/>
                <a:gdLst>
                  <a:gd name="csX0" fmla="*/ 90979 w 228139"/>
                  <a:gd name="csY0" fmla="*/ 263199 h 263198"/>
                  <a:gd name="csX1" fmla="*/ 4693 w 228139"/>
                  <a:gd name="csY1" fmla="*/ 263199 h 263198"/>
                  <a:gd name="csX2" fmla="*/ 0 w 228139"/>
                  <a:gd name="csY2" fmla="*/ 258505 h 263198"/>
                  <a:gd name="csX3" fmla="*/ 0 w 228139"/>
                  <a:gd name="csY3" fmla="*/ 4693 h 263198"/>
                  <a:gd name="csX4" fmla="*/ 4693 w 228139"/>
                  <a:gd name="csY4" fmla="*/ 0 h 263198"/>
                  <a:gd name="csX5" fmla="*/ 90979 w 228139"/>
                  <a:gd name="csY5" fmla="*/ 0 h 263198"/>
                  <a:gd name="csX6" fmla="*/ 191861 w 228139"/>
                  <a:gd name="csY6" fmla="*/ 34894 h 263198"/>
                  <a:gd name="csX7" fmla="*/ 228140 w 228139"/>
                  <a:gd name="csY7" fmla="*/ 131599 h 263198"/>
                  <a:gd name="csX8" fmla="*/ 191861 w 228139"/>
                  <a:gd name="csY8" fmla="*/ 228304 h 263198"/>
                  <a:gd name="csX9" fmla="*/ 90979 w 228139"/>
                  <a:gd name="csY9" fmla="*/ 263199 h 263198"/>
                  <a:gd name="csX10" fmla="*/ 61810 w 228139"/>
                  <a:gd name="csY10" fmla="*/ 52072 h 263198"/>
                  <a:gd name="csX11" fmla="*/ 61810 w 228139"/>
                  <a:gd name="csY11" fmla="*/ 211268 h 263198"/>
                  <a:gd name="csX12" fmla="*/ 66504 w 228139"/>
                  <a:gd name="csY12" fmla="*/ 215961 h 263198"/>
                  <a:gd name="csX13" fmla="*/ 94100 w 228139"/>
                  <a:gd name="csY13" fmla="*/ 215961 h 263198"/>
                  <a:gd name="csX14" fmla="*/ 145656 w 228139"/>
                  <a:gd name="csY14" fmla="*/ 193644 h 263198"/>
                  <a:gd name="csX15" fmla="*/ 164241 w 228139"/>
                  <a:gd name="csY15" fmla="*/ 131576 h 263198"/>
                  <a:gd name="csX16" fmla="*/ 145749 w 228139"/>
                  <a:gd name="csY16" fmla="*/ 69601 h 263198"/>
                  <a:gd name="csX17" fmla="*/ 94100 w 228139"/>
                  <a:gd name="csY17" fmla="*/ 47379 h 263198"/>
                  <a:gd name="csX18" fmla="*/ 66504 w 228139"/>
                  <a:gd name="csY18" fmla="*/ 47379 h 263198"/>
                  <a:gd name="csX19" fmla="*/ 61810 w 228139"/>
                  <a:gd name="csY19" fmla="*/ 52072 h 2631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</a:cxnLst>
                <a:rect l="l" t="t" r="r" b="b"/>
                <a:pathLst>
                  <a:path w="228139" h="263198">
                    <a:moveTo>
                      <a:pt x="90979" y="263199"/>
                    </a:moveTo>
                    <a:lnTo>
                      <a:pt x="4693" y="263199"/>
                    </a:lnTo>
                    <a:cubicBezTo>
                      <a:pt x="2112" y="263199"/>
                      <a:pt x="0" y="261087"/>
                      <a:pt x="0" y="258505"/>
                    </a:cubicBez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90979" y="0"/>
                    </a:lnTo>
                    <a:cubicBezTo>
                      <a:pt x="134040" y="0"/>
                      <a:pt x="167667" y="11639"/>
                      <a:pt x="191861" y="34894"/>
                    </a:cubicBezTo>
                    <a:cubicBezTo>
                      <a:pt x="216055" y="58150"/>
                      <a:pt x="228140" y="90392"/>
                      <a:pt x="228140" y="131599"/>
                    </a:cubicBezTo>
                    <a:cubicBezTo>
                      <a:pt x="228140" y="172806"/>
                      <a:pt x="216055" y="205049"/>
                      <a:pt x="191861" y="228304"/>
                    </a:cubicBezTo>
                    <a:cubicBezTo>
                      <a:pt x="167667" y="251583"/>
                      <a:pt x="134040" y="263199"/>
                      <a:pt x="90979" y="263199"/>
                    </a:cubicBezTo>
                    <a:close/>
                    <a:moveTo>
                      <a:pt x="61810" y="52072"/>
                    </a:moveTo>
                    <a:lnTo>
                      <a:pt x="61810" y="211268"/>
                    </a:lnTo>
                    <a:cubicBezTo>
                      <a:pt x="61810" y="213849"/>
                      <a:pt x="63922" y="215961"/>
                      <a:pt x="66504" y="215961"/>
                    </a:cubicBezTo>
                    <a:lnTo>
                      <a:pt x="94100" y="215961"/>
                    </a:lnTo>
                    <a:cubicBezTo>
                      <a:pt x="116088" y="215961"/>
                      <a:pt x="133289" y="208522"/>
                      <a:pt x="145656" y="193644"/>
                    </a:cubicBezTo>
                    <a:cubicBezTo>
                      <a:pt x="158046" y="178767"/>
                      <a:pt x="164241" y="158093"/>
                      <a:pt x="164241" y="131576"/>
                    </a:cubicBezTo>
                    <a:cubicBezTo>
                      <a:pt x="164241" y="105059"/>
                      <a:pt x="158069" y="84408"/>
                      <a:pt x="145749" y="69601"/>
                    </a:cubicBezTo>
                    <a:cubicBezTo>
                      <a:pt x="133430" y="54794"/>
                      <a:pt x="116205" y="47379"/>
                      <a:pt x="94100" y="47379"/>
                    </a:cubicBezTo>
                    <a:lnTo>
                      <a:pt x="66504" y="47379"/>
                    </a:lnTo>
                    <a:cubicBezTo>
                      <a:pt x="63922" y="47379"/>
                      <a:pt x="61810" y="49491"/>
                      <a:pt x="61810" y="5207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2A1A541-1A86-1C95-28C4-8C9E5F691D40}"/>
                  </a:ext>
                </a:extLst>
              </p:cNvPr>
              <p:cNvSpPr/>
              <p:nvPr/>
            </p:nvSpPr>
            <p:spPr>
              <a:xfrm>
                <a:off x="1391922" y="714041"/>
                <a:ext cx="197234" cy="263175"/>
              </a:xfrm>
              <a:custGeom>
                <a:avLst/>
                <a:gdLst>
                  <a:gd name="csX0" fmla="*/ 61810 w 197234"/>
                  <a:gd name="csY0" fmla="*/ 156943 h 263175"/>
                  <a:gd name="csX1" fmla="*/ 61810 w 197234"/>
                  <a:gd name="csY1" fmla="*/ 211268 h 263175"/>
                  <a:gd name="csX2" fmla="*/ 66504 w 197234"/>
                  <a:gd name="csY2" fmla="*/ 215961 h 263175"/>
                  <a:gd name="csX3" fmla="*/ 192541 w 197234"/>
                  <a:gd name="csY3" fmla="*/ 215961 h 263175"/>
                  <a:gd name="csX4" fmla="*/ 197235 w 197234"/>
                  <a:gd name="csY4" fmla="*/ 220654 h 263175"/>
                  <a:gd name="csX5" fmla="*/ 197235 w 197234"/>
                  <a:gd name="csY5" fmla="*/ 258482 h 263175"/>
                  <a:gd name="csX6" fmla="*/ 192541 w 197234"/>
                  <a:gd name="csY6" fmla="*/ 263175 h 263175"/>
                  <a:gd name="csX7" fmla="*/ 4693 w 197234"/>
                  <a:gd name="csY7" fmla="*/ 263175 h 263175"/>
                  <a:gd name="csX8" fmla="*/ 0 w 197234"/>
                  <a:gd name="csY8" fmla="*/ 258482 h 263175"/>
                  <a:gd name="csX9" fmla="*/ 0 w 197234"/>
                  <a:gd name="csY9" fmla="*/ 4693 h 263175"/>
                  <a:gd name="csX10" fmla="*/ 4693 w 197234"/>
                  <a:gd name="csY10" fmla="*/ 0 h 263175"/>
                  <a:gd name="csX11" fmla="*/ 188716 w 197234"/>
                  <a:gd name="csY11" fmla="*/ 0 h 263175"/>
                  <a:gd name="csX12" fmla="*/ 193410 w 197234"/>
                  <a:gd name="csY12" fmla="*/ 4693 h 263175"/>
                  <a:gd name="csX13" fmla="*/ 193410 w 197234"/>
                  <a:gd name="csY13" fmla="*/ 42709 h 263175"/>
                  <a:gd name="csX14" fmla="*/ 188716 w 197234"/>
                  <a:gd name="csY14" fmla="*/ 47402 h 263175"/>
                  <a:gd name="csX15" fmla="*/ 66504 w 197234"/>
                  <a:gd name="csY15" fmla="*/ 47402 h 263175"/>
                  <a:gd name="csX16" fmla="*/ 61810 w 197234"/>
                  <a:gd name="csY16" fmla="*/ 52095 h 263175"/>
                  <a:gd name="csX17" fmla="*/ 61810 w 197234"/>
                  <a:gd name="csY17" fmla="*/ 100342 h 263175"/>
                  <a:gd name="csX18" fmla="*/ 66504 w 197234"/>
                  <a:gd name="csY18" fmla="*/ 105035 h 263175"/>
                  <a:gd name="csX19" fmla="*/ 176232 w 197234"/>
                  <a:gd name="csY19" fmla="*/ 105035 h 263175"/>
                  <a:gd name="csX20" fmla="*/ 180926 w 197234"/>
                  <a:gd name="csY20" fmla="*/ 109729 h 263175"/>
                  <a:gd name="csX21" fmla="*/ 180926 w 197234"/>
                  <a:gd name="csY21" fmla="*/ 147556 h 263175"/>
                  <a:gd name="csX22" fmla="*/ 176232 w 197234"/>
                  <a:gd name="csY22" fmla="*/ 152250 h 263175"/>
                  <a:gd name="csX23" fmla="*/ 66504 w 197234"/>
                  <a:gd name="csY23" fmla="*/ 152250 h 263175"/>
                  <a:gd name="csX24" fmla="*/ 61810 w 197234"/>
                  <a:gd name="csY24" fmla="*/ 156943 h 2631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197234" h="263175">
                    <a:moveTo>
                      <a:pt x="61810" y="156943"/>
                    </a:moveTo>
                    <a:lnTo>
                      <a:pt x="61810" y="211268"/>
                    </a:lnTo>
                    <a:cubicBezTo>
                      <a:pt x="61810" y="213849"/>
                      <a:pt x="63922" y="215961"/>
                      <a:pt x="66504" y="215961"/>
                    </a:cubicBezTo>
                    <a:lnTo>
                      <a:pt x="192541" y="215961"/>
                    </a:lnTo>
                    <a:cubicBezTo>
                      <a:pt x="195123" y="215961"/>
                      <a:pt x="197235" y="218073"/>
                      <a:pt x="197235" y="220654"/>
                    </a:cubicBezTo>
                    <a:lnTo>
                      <a:pt x="197235" y="258482"/>
                    </a:lnTo>
                    <a:cubicBezTo>
                      <a:pt x="197235" y="261063"/>
                      <a:pt x="195123" y="263175"/>
                      <a:pt x="192541" y="263175"/>
                    </a:cubicBezTo>
                    <a:lnTo>
                      <a:pt x="4693" y="263175"/>
                    </a:lnTo>
                    <a:cubicBezTo>
                      <a:pt x="2112" y="263175"/>
                      <a:pt x="0" y="261063"/>
                      <a:pt x="0" y="258482"/>
                    </a:cubicBez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188716" y="0"/>
                    </a:lnTo>
                    <a:cubicBezTo>
                      <a:pt x="191298" y="0"/>
                      <a:pt x="193410" y="2112"/>
                      <a:pt x="193410" y="4693"/>
                    </a:cubicBezTo>
                    <a:lnTo>
                      <a:pt x="193410" y="42709"/>
                    </a:lnTo>
                    <a:cubicBezTo>
                      <a:pt x="193410" y="45290"/>
                      <a:pt x="191298" y="47402"/>
                      <a:pt x="188716" y="47402"/>
                    </a:cubicBezTo>
                    <a:lnTo>
                      <a:pt x="66504" y="47402"/>
                    </a:lnTo>
                    <a:cubicBezTo>
                      <a:pt x="63922" y="47402"/>
                      <a:pt x="61810" y="49514"/>
                      <a:pt x="61810" y="52095"/>
                    </a:cubicBezTo>
                    <a:lnTo>
                      <a:pt x="61810" y="100342"/>
                    </a:lnTo>
                    <a:cubicBezTo>
                      <a:pt x="61810" y="102923"/>
                      <a:pt x="63922" y="105035"/>
                      <a:pt x="66504" y="105035"/>
                    </a:cubicBezTo>
                    <a:lnTo>
                      <a:pt x="176232" y="105035"/>
                    </a:lnTo>
                    <a:cubicBezTo>
                      <a:pt x="178814" y="105035"/>
                      <a:pt x="180926" y="107147"/>
                      <a:pt x="180926" y="109729"/>
                    </a:cubicBezTo>
                    <a:lnTo>
                      <a:pt x="180926" y="147556"/>
                    </a:lnTo>
                    <a:cubicBezTo>
                      <a:pt x="180926" y="150138"/>
                      <a:pt x="178814" y="152250"/>
                      <a:pt x="176232" y="152250"/>
                    </a:cubicBezTo>
                    <a:lnTo>
                      <a:pt x="66504" y="152250"/>
                    </a:lnTo>
                    <a:cubicBezTo>
                      <a:pt x="63922" y="152250"/>
                      <a:pt x="61810" y="154362"/>
                      <a:pt x="61810" y="156943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7AB08DC6-A166-1097-E7D7-7782BED35C65}"/>
                  </a:ext>
                </a:extLst>
              </p:cNvPr>
              <p:cNvSpPr/>
              <p:nvPr/>
            </p:nvSpPr>
            <p:spPr>
              <a:xfrm>
                <a:off x="1598449" y="714017"/>
                <a:ext cx="257519" cy="263222"/>
              </a:xfrm>
              <a:custGeom>
                <a:avLst/>
                <a:gdLst>
                  <a:gd name="csX0" fmla="*/ 252826 w 257519"/>
                  <a:gd name="csY0" fmla="*/ 263222 h 263222"/>
                  <a:gd name="csX1" fmla="*/ 197751 w 257519"/>
                  <a:gd name="csY1" fmla="*/ 263222 h 263222"/>
                  <a:gd name="csX2" fmla="*/ 193198 w 257519"/>
                  <a:gd name="csY2" fmla="*/ 259702 h 263222"/>
                  <a:gd name="csX3" fmla="*/ 179212 w 257519"/>
                  <a:gd name="csY3" fmla="*/ 205612 h 263222"/>
                  <a:gd name="csX4" fmla="*/ 174660 w 257519"/>
                  <a:gd name="csY4" fmla="*/ 202092 h 263222"/>
                  <a:gd name="csX5" fmla="*/ 79645 w 257519"/>
                  <a:gd name="csY5" fmla="*/ 202092 h 263222"/>
                  <a:gd name="csX6" fmla="*/ 75116 w 257519"/>
                  <a:gd name="csY6" fmla="*/ 205589 h 263222"/>
                  <a:gd name="csX7" fmla="*/ 60825 w 257519"/>
                  <a:gd name="csY7" fmla="*/ 259726 h 263222"/>
                  <a:gd name="csX8" fmla="*/ 56296 w 257519"/>
                  <a:gd name="csY8" fmla="*/ 263222 h 263222"/>
                  <a:gd name="csX9" fmla="*/ 4693 w 257519"/>
                  <a:gd name="csY9" fmla="*/ 263222 h 263222"/>
                  <a:gd name="csX10" fmla="*/ 188 w 257519"/>
                  <a:gd name="csY10" fmla="*/ 257215 h 263222"/>
                  <a:gd name="csX11" fmla="*/ 74036 w 257519"/>
                  <a:gd name="csY11" fmla="*/ 3379 h 263222"/>
                  <a:gd name="csX12" fmla="*/ 78542 w 257519"/>
                  <a:gd name="csY12" fmla="*/ 0 h 263222"/>
                  <a:gd name="csX13" fmla="*/ 179823 w 257519"/>
                  <a:gd name="csY13" fmla="*/ 0 h 263222"/>
                  <a:gd name="csX14" fmla="*/ 184328 w 257519"/>
                  <a:gd name="csY14" fmla="*/ 3403 h 263222"/>
                  <a:gd name="csX15" fmla="*/ 257332 w 257519"/>
                  <a:gd name="csY15" fmla="*/ 257238 h 263222"/>
                  <a:gd name="csX16" fmla="*/ 252826 w 257519"/>
                  <a:gd name="csY16" fmla="*/ 263222 h 263222"/>
                  <a:gd name="csX17" fmla="*/ 126929 w 257519"/>
                  <a:gd name="csY17" fmla="*/ 5045 h 263222"/>
                  <a:gd name="csX18" fmla="*/ 89548 w 257519"/>
                  <a:gd name="csY18" fmla="*/ 149176 h 263222"/>
                  <a:gd name="csX19" fmla="*/ 94100 w 257519"/>
                  <a:gd name="csY19" fmla="*/ 155042 h 263222"/>
                  <a:gd name="csX20" fmla="*/ 160275 w 257519"/>
                  <a:gd name="csY20" fmla="*/ 155042 h 263222"/>
                  <a:gd name="csX21" fmla="*/ 164828 w 257519"/>
                  <a:gd name="csY21" fmla="*/ 149176 h 263222"/>
                  <a:gd name="csX22" fmla="*/ 127633 w 257519"/>
                  <a:gd name="csY22" fmla="*/ 5022 h 263222"/>
                  <a:gd name="csX23" fmla="*/ 126929 w 257519"/>
                  <a:gd name="csY23" fmla="*/ 5022 h 2632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257519" h="263222">
                    <a:moveTo>
                      <a:pt x="252826" y="263222"/>
                    </a:moveTo>
                    <a:lnTo>
                      <a:pt x="197751" y="263222"/>
                    </a:lnTo>
                    <a:cubicBezTo>
                      <a:pt x="195615" y="263222"/>
                      <a:pt x="193738" y="261767"/>
                      <a:pt x="193198" y="259702"/>
                    </a:cubicBezTo>
                    <a:lnTo>
                      <a:pt x="179212" y="205612"/>
                    </a:lnTo>
                    <a:cubicBezTo>
                      <a:pt x="178673" y="203547"/>
                      <a:pt x="176819" y="202092"/>
                      <a:pt x="174660" y="202092"/>
                    </a:cubicBezTo>
                    <a:lnTo>
                      <a:pt x="79645" y="202092"/>
                    </a:lnTo>
                    <a:cubicBezTo>
                      <a:pt x="77509" y="202092"/>
                      <a:pt x="75655" y="203524"/>
                      <a:pt x="75116" y="205589"/>
                    </a:cubicBezTo>
                    <a:lnTo>
                      <a:pt x="60825" y="259726"/>
                    </a:lnTo>
                    <a:cubicBezTo>
                      <a:pt x="60285" y="261791"/>
                      <a:pt x="58408" y="263222"/>
                      <a:pt x="56296" y="263222"/>
                    </a:cubicBezTo>
                    <a:lnTo>
                      <a:pt x="4693" y="263222"/>
                    </a:lnTo>
                    <a:cubicBezTo>
                      <a:pt x="1572" y="263222"/>
                      <a:pt x="-681" y="260218"/>
                      <a:pt x="188" y="257215"/>
                    </a:cubicBezTo>
                    <a:lnTo>
                      <a:pt x="74036" y="3379"/>
                    </a:lnTo>
                    <a:cubicBezTo>
                      <a:pt x="74623" y="1385"/>
                      <a:pt x="76453" y="0"/>
                      <a:pt x="78542" y="0"/>
                    </a:cubicBezTo>
                    <a:lnTo>
                      <a:pt x="179823" y="0"/>
                    </a:lnTo>
                    <a:cubicBezTo>
                      <a:pt x="181911" y="0"/>
                      <a:pt x="183765" y="1385"/>
                      <a:pt x="184328" y="3403"/>
                    </a:cubicBezTo>
                    <a:lnTo>
                      <a:pt x="257332" y="257238"/>
                    </a:lnTo>
                    <a:cubicBezTo>
                      <a:pt x="258200" y="260242"/>
                      <a:pt x="255947" y="263222"/>
                      <a:pt x="252826" y="263222"/>
                    </a:cubicBezTo>
                    <a:close/>
                    <a:moveTo>
                      <a:pt x="126929" y="5045"/>
                    </a:moveTo>
                    <a:lnTo>
                      <a:pt x="89548" y="149176"/>
                    </a:lnTo>
                    <a:cubicBezTo>
                      <a:pt x="88773" y="152156"/>
                      <a:pt x="91026" y="155042"/>
                      <a:pt x="94100" y="155042"/>
                    </a:cubicBezTo>
                    <a:lnTo>
                      <a:pt x="160275" y="155042"/>
                    </a:lnTo>
                    <a:cubicBezTo>
                      <a:pt x="163349" y="155042"/>
                      <a:pt x="165579" y="152156"/>
                      <a:pt x="164828" y="149176"/>
                    </a:cubicBezTo>
                    <a:lnTo>
                      <a:pt x="127633" y="5022"/>
                    </a:lnTo>
                    <a:lnTo>
                      <a:pt x="126929" y="5022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F411DAC6-C921-5098-7828-A32576890C2F}"/>
                  </a:ext>
                </a:extLst>
              </p:cNvPr>
              <p:cNvSpPr/>
              <p:nvPr/>
            </p:nvSpPr>
            <p:spPr>
              <a:xfrm>
                <a:off x="1955888" y="714017"/>
                <a:ext cx="222249" cy="263222"/>
              </a:xfrm>
              <a:custGeom>
                <a:avLst/>
                <a:gdLst>
                  <a:gd name="csX0" fmla="*/ 160604 w 222249"/>
                  <a:gd name="csY0" fmla="*/ 101750 h 263222"/>
                  <a:gd name="csX1" fmla="*/ 160604 w 222249"/>
                  <a:gd name="csY1" fmla="*/ 4693 h 263222"/>
                  <a:gd name="csX2" fmla="*/ 165297 w 222249"/>
                  <a:gd name="csY2" fmla="*/ 0 h 263222"/>
                  <a:gd name="csX3" fmla="*/ 217556 w 222249"/>
                  <a:gd name="csY3" fmla="*/ 0 h 263222"/>
                  <a:gd name="csX4" fmla="*/ 222250 w 222249"/>
                  <a:gd name="csY4" fmla="*/ 4693 h 263222"/>
                  <a:gd name="csX5" fmla="*/ 222250 w 222249"/>
                  <a:gd name="csY5" fmla="*/ 258529 h 263222"/>
                  <a:gd name="csX6" fmla="*/ 217556 w 222249"/>
                  <a:gd name="csY6" fmla="*/ 263222 h 263222"/>
                  <a:gd name="csX7" fmla="*/ 165297 w 222249"/>
                  <a:gd name="csY7" fmla="*/ 263222 h 263222"/>
                  <a:gd name="csX8" fmla="*/ 160604 w 222249"/>
                  <a:gd name="csY8" fmla="*/ 258529 h 263222"/>
                  <a:gd name="csX9" fmla="*/ 160604 w 222249"/>
                  <a:gd name="csY9" fmla="*/ 158351 h 263222"/>
                  <a:gd name="csX10" fmla="*/ 155910 w 222249"/>
                  <a:gd name="csY10" fmla="*/ 153658 h 263222"/>
                  <a:gd name="csX11" fmla="*/ 66504 w 222249"/>
                  <a:gd name="csY11" fmla="*/ 153658 h 263222"/>
                  <a:gd name="csX12" fmla="*/ 61810 w 222249"/>
                  <a:gd name="csY12" fmla="*/ 158351 h 263222"/>
                  <a:gd name="csX13" fmla="*/ 61810 w 222249"/>
                  <a:gd name="csY13" fmla="*/ 258529 h 263222"/>
                  <a:gd name="csX14" fmla="*/ 57117 w 222249"/>
                  <a:gd name="csY14" fmla="*/ 263222 h 263222"/>
                  <a:gd name="csX15" fmla="*/ 4693 w 222249"/>
                  <a:gd name="csY15" fmla="*/ 263222 h 263222"/>
                  <a:gd name="csX16" fmla="*/ 0 w 222249"/>
                  <a:gd name="csY16" fmla="*/ 258529 h 263222"/>
                  <a:gd name="csX17" fmla="*/ 0 w 222249"/>
                  <a:gd name="csY17" fmla="*/ 4717 h 263222"/>
                  <a:gd name="csX18" fmla="*/ 4693 w 222249"/>
                  <a:gd name="csY18" fmla="*/ 23 h 263222"/>
                  <a:gd name="csX19" fmla="*/ 57117 w 222249"/>
                  <a:gd name="csY19" fmla="*/ 23 h 263222"/>
                  <a:gd name="csX20" fmla="*/ 61810 w 222249"/>
                  <a:gd name="csY20" fmla="*/ 4717 h 263222"/>
                  <a:gd name="csX21" fmla="*/ 61810 w 222249"/>
                  <a:gd name="csY21" fmla="*/ 101774 h 263222"/>
                  <a:gd name="csX22" fmla="*/ 66504 w 222249"/>
                  <a:gd name="csY22" fmla="*/ 106467 h 263222"/>
                  <a:gd name="csX23" fmla="*/ 155910 w 222249"/>
                  <a:gd name="csY23" fmla="*/ 106467 h 263222"/>
                  <a:gd name="csX24" fmla="*/ 160604 w 222249"/>
                  <a:gd name="csY24" fmla="*/ 101774 h 2632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22249" h="263222">
                    <a:moveTo>
                      <a:pt x="160604" y="101750"/>
                    </a:moveTo>
                    <a:lnTo>
                      <a:pt x="160604" y="4693"/>
                    </a:lnTo>
                    <a:cubicBezTo>
                      <a:pt x="160604" y="2112"/>
                      <a:pt x="162716" y="0"/>
                      <a:pt x="165297" y="0"/>
                    </a:cubicBezTo>
                    <a:lnTo>
                      <a:pt x="217556" y="0"/>
                    </a:lnTo>
                    <a:cubicBezTo>
                      <a:pt x="220138" y="0"/>
                      <a:pt x="222250" y="2112"/>
                      <a:pt x="222250" y="4693"/>
                    </a:cubicBezTo>
                    <a:lnTo>
                      <a:pt x="222250" y="258529"/>
                    </a:lnTo>
                    <a:cubicBezTo>
                      <a:pt x="222250" y="261110"/>
                      <a:pt x="220138" y="263222"/>
                      <a:pt x="217556" y="263222"/>
                    </a:cubicBezTo>
                    <a:lnTo>
                      <a:pt x="165297" y="263222"/>
                    </a:lnTo>
                    <a:cubicBezTo>
                      <a:pt x="162716" y="263222"/>
                      <a:pt x="160604" y="261110"/>
                      <a:pt x="160604" y="258529"/>
                    </a:cubicBezTo>
                    <a:lnTo>
                      <a:pt x="160604" y="158351"/>
                    </a:lnTo>
                    <a:cubicBezTo>
                      <a:pt x="160604" y="155770"/>
                      <a:pt x="158492" y="153658"/>
                      <a:pt x="155910" y="153658"/>
                    </a:cubicBezTo>
                    <a:lnTo>
                      <a:pt x="66504" y="153658"/>
                    </a:lnTo>
                    <a:cubicBezTo>
                      <a:pt x="63922" y="153658"/>
                      <a:pt x="61810" y="155770"/>
                      <a:pt x="61810" y="158351"/>
                    </a:cubicBezTo>
                    <a:lnTo>
                      <a:pt x="61810" y="258529"/>
                    </a:lnTo>
                    <a:cubicBezTo>
                      <a:pt x="61810" y="261110"/>
                      <a:pt x="59698" y="263222"/>
                      <a:pt x="57117" y="263222"/>
                    </a:cubicBezTo>
                    <a:lnTo>
                      <a:pt x="4693" y="263222"/>
                    </a:lnTo>
                    <a:cubicBezTo>
                      <a:pt x="2112" y="263222"/>
                      <a:pt x="0" y="261110"/>
                      <a:pt x="0" y="258529"/>
                    </a:cubicBezTo>
                    <a:lnTo>
                      <a:pt x="0" y="4717"/>
                    </a:lnTo>
                    <a:cubicBezTo>
                      <a:pt x="0" y="2135"/>
                      <a:pt x="2112" y="23"/>
                      <a:pt x="4693" y="23"/>
                    </a:cubicBezTo>
                    <a:lnTo>
                      <a:pt x="57117" y="23"/>
                    </a:lnTo>
                    <a:cubicBezTo>
                      <a:pt x="59698" y="23"/>
                      <a:pt x="61810" y="2135"/>
                      <a:pt x="61810" y="4717"/>
                    </a:cubicBezTo>
                    <a:lnTo>
                      <a:pt x="61810" y="101774"/>
                    </a:lnTo>
                    <a:cubicBezTo>
                      <a:pt x="61810" y="104355"/>
                      <a:pt x="63922" y="106467"/>
                      <a:pt x="66504" y="106467"/>
                    </a:cubicBezTo>
                    <a:lnTo>
                      <a:pt x="155910" y="106467"/>
                    </a:lnTo>
                    <a:cubicBezTo>
                      <a:pt x="158492" y="106467"/>
                      <a:pt x="160604" y="104355"/>
                      <a:pt x="160604" y="101774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99BDF8F7-0149-E61E-B164-6885F040350B}"/>
                  </a:ext>
                </a:extLst>
              </p:cNvPr>
              <p:cNvSpPr/>
              <p:nvPr/>
            </p:nvSpPr>
            <p:spPr>
              <a:xfrm>
                <a:off x="2213666" y="714041"/>
                <a:ext cx="216148" cy="266671"/>
              </a:xfrm>
              <a:custGeom>
                <a:avLst/>
                <a:gdLst>
                  <a:gd name="csX0" fmla="*/ 107828 w 216148"/>
                  <a:gd name="csY0" fmla="*/ 266672 h 266671"/>
                  <a:gd name="csX1" fmla="*/ 28558 w 216148"/>
                  <a:gd name="csY1" fmla="*/ 240812 h 266671"/>
                  <a:gd name="csX2" fmla="*/ 0 w 216148"/>
                  <a:gd name="csY2" fmla="*/ 168582 h 266671"/>
                  <a:gd name="csX3" fmla="*/ 0 w 216148"/>
                  <a:gd name="csY3" fmla="*/ 4693 h 266671"/>
                  <a:gd name="csX4" fmla="*/ 4693 w 216148"/>
                  <a:gd name="csY4" fmla="*/ 0 h 266671"/>
                  <a:gd name="csX5" fmla="*/ 56953 w 216148"/>
                  <a:gd name="csY5" fmla="*/ 0 h 266671"/>
                  <a:gd name="csX6" fmla="*/ 61646 w 216148"/>
                  <a:gd name="csY6" fmla="*/ 4693 h 266671"/>
                  <a:gd name="csX7" fmla="*/ 61646 w 216148"/>
                  <a:gd name="csY7" fmla="*/ 171539 h 266671"/>
                  <a:gd name="csX8" fmla="*/ 74318 w 216148"/>
                  <a:gd name="csY8" fmla="*/ 206081 h 266671"/>
                  <a:gd name="csX9" fmla="*/ 109564 w 216148"/>
                  <a:gd name="csY9" fmla="*/ 218401 h 266671"/>
                  <a:gd name="csX10" fmla="*/ 144975 w 216148"/>
                  <a:gd name="csY10" fmla="*/ 205988 h 266671"/>
                  <a:gd name="csX11" fmla="*/ 157647 w 216148"/>
                  <a:gd name="csY11" fmla="*/ 171516 h 266671"/>
                  <a:gd name="csX12" fmla="*/ 157647 w 216148"/>
                  <a:gd name="csY12" fmla="*/ 4693 h 266671"/>
                  <a:gd name="csX13" fmla="*/ 162340 w 216148"/>
                  <a:gd name="csY13" fmla="*/ 0 h 266671"/>
                  <a:gd name="csX14" fmla="*/ 211455 w 216148"/>
                  <a:gd name="csY14" fmla="*/ 0 h 266671"/>
                  <a:gd name="csX15" fmla="*/ 216148 w 216148"/>
                  <a:gd name="csY15" fmla="*/ 4693 h 266671"/>
                  <a:gd name="csX16" fmla="*/ 216148 w 216148"/>
                  <a:gd name="csY16" fmla="*/ 168582 h 266671"/>
                  <a:gd name="csX17" fmla="*/ 187590 w 216148"/>
                  <a:gd name="csY17" fmla="*/ 240812 h 266671"/>
                  <a:gd name="csX18" fmla="*/ 107804 w 216148"/>
                  <a:gd name="csY18" fmla="*/ 266672 h 2666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216148" h="266671">
                    <a:moveTo>
                      <a:pt x="107828" y="266672"/>
                    </a:moveTo>
                    <a:cubicBezTo>
                      <a:pt x="74036" y="266672"/>
                      <a:pt x="47613" y="258059"/>
                      <a:pt x="28558" y="240812"/>
                    </a:cubicBezTo>
                    <a:cubicBezTo>
                      <a:pt x="9527" y="223564"/>
                      <a:pt x="0" y="199487"/>
                      <a:pt x="0" y="168582"/>
                    </a:cubicBez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56953" y="0"/>
                    </a:lnTo>
                    <a:cubicBezTo>
                      <a:pt x="59534" y="0"/>
                      <a:pt x="61646" y="2112"/>
                      <a:pt x="61646" y="4693"/>
                    </a:cubicBezTo>
                    <a:lnTo>
                      <a:pt x="61646" y="171539"/>
                    </a:lnTo>
                    <a:cubicBezTo>
                      <a:pt x="61646" y="186346"/>
                      <a:pt x="65870" y="197868"/>
                      <a:pt x="74318" y="206081"/>
                    </a:cubicBezTo>
                    <a:cubicBezTo>
                      <a:pt x="82766" y="214295"/>
                      <a:pt x="94522" y="218401"/>
                      <a:pt x="109564" y="218401"/>
                    </a:cubicBezTo>
                    <a:cubicBezTo>
                      <a:pt x="124606" y="218401"/>
                      <a:pt x="136527" y="214271"/>
                      <a:pt x="144975" y="205988"/>
                    </a:cubicBezTo>
                    <a:cubicBezTo>
                      <a:pt x="153423" y="197704"/>
                      <a:pt x="157647" y="186229"/>
                      <a:pt x="157647" y="171516"/>
                    </a:cubicBezTo>
                    <a:lnTo>
                      <a:pt x="157647" y="4693"/>
                    </a:lnTo>
                    <a:cubicBezTo>
                      <a:pt x="157647" y="2112"/>
                      <a:pt x="159759" y="0"/>
                      <a:pt x="162340" y="0"/>
                    </a:cubicBezTo>
                    <a:lnTo>
                      <a:pt x="211455" y="0"/>
                    </a:lnTo>
                    <a:cubicBezTo>
                      <a:pt x="214037" y="0"/>
                      <a:pt x="216148" y="2112"/>
                      <a:pt x="216148" y="4693"/>
                    </a:cubicBezTo>
                    <a:lnTo>
                      <a:pt x="216148" y="168582"/>
                    </a:lnTo>
                    <a:cubicBezTo>
                      <a:pt x="216148" y="199487"/>
                      <a:pt x="206621" y="223564"/>
                      <a:pt x="187590" y="240812"/>
                    </a:cubicBezTo>
                    <a:cubicBezTo>
                      <a:pt x="168535" y="258059"/>
                      <a:pt x="141948" y="266672"/>
                      <a:pt x="107804" y="26667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44A27FD2-3904-B5EC-DF5F-0E1D266D4380}"/>
                  </a:ext>
                </a:extLst>
              </p:cNvPr>
              <p:cNvSpPr/>
              <p:nvPr/>
            </p:nvSpPr>
            <p:spPr>
              <a:xfrm>
                <a:off x="2465272" y="714041"/>
                <a:ext cx="218236" cy="263198"/>
              </a:xfrm>
              <a:custGeom>
                <a:avLst/>
                <a:gdLst>
                  <a:gd name="csX0" fmla="*/ 115431 w 218236"/>
                  <a:gd name="csY0" fmla="*/ 108508 h 263198"/>
                  <a:gd name="csX1" fmla="*/ 121509 w 218236"/>
                  <a:gd name="csY1" fmla="*/ 108508 h 263198"/>
                  <a:gd name="csX2" fmla="*/ 192706 w 218236"/>
                  <a:gd name="csY2" fmla="*/ 128126 h 263198"/>
                  <a:gd name="csX3" fmla="*/ 218237 w 218236"/>
                  <a:gd name="csY3" fmla="*/ 182826 h 263198"/>
                  <a:gd name="csX4" fmla="*/ 191157 w 218236"/>
                  <a:gd name="csY4" fmla="*/ 241938 h 263198"/>
                  <a:gd name="csX5" fmla="*/ 115806 w 218236"/>
                  <a:gd name="csY5" fmla="*/ 263199 h 263198"/>
                  <a:gd name="csX6" fmla="*/ 4693 w 218236"/>
                  <a:gd name="csY6" fmla="*/ 263199 h 263198"/>
                  <a:gd name="csX7" fmla="*/ 0 w 218236"/>
                  <a:gd name="csY7" fmla="*/ 258505 h 263198"/>
                  <a:gd name="csX8" fmla="*/ 0 w 218236"/>
                  <a:gd name="csY8" fmla="*/ 4693 h 263198"/>
                  <a:gd name="csX9" fmla="*/ 4693 w 218236"/>
                  <a:gd name="csY9" fmla="*/ 0 h 263198"/>
                  <a:gd name="csX10" fmla="*/ 124325 w 218236"/>
                  <a:gd name="csY10" fmla="*/ 0 h 263198"/>
                  <a:gd name="csX11" fmla="*/ 179893 w 218236"/>
                  <a:gd name="csY11" fmla="*/ 14666 h 263198"/>
                  <a:gd name="csX12" fmla="*/ 199863 w 218236"/>
                  <a:gd name="csY12" fmla="*/ 55545 h 263198"/>
                  <a:gd name="csX13" fmla="*/ 177476 w 218236"/>
                  <a:gd name="csY13" fmla="*/ 93912 h 263198"/>
                  <a:gd name="csX14" fmla="*/ 115501 w 218236"/>
                  <a:gd name="csY14" fmla="*/ 107804 h 263198"/>
                  <a:gd name="csX15" fmla="*/ 115501 w 218236"/>
                  <a:gd name="csY15" fmla="*/ 108508 h 263198"/>
                  <a:gd name="csX16" fmla="*/ 135753 w 218236"/>
                  <a:gd name="csY16" fmla="*/ 77603 h 263198"/>
                  <a:gd name="csX17" fmla="*/ 127328 w 218236"/>
                  <a:gd name="csY17" fmla="*/ 55287 h 263198"/>
                  <a:gd name="csX18" fmla="*/ 103792 w 218236"/>
                  <a:gd name="csY18" fmla="*/ 47379 h 263198"/>
                  <a:gd name="csX19" fmla="*/ 66457 w 218236"/>
                  <a:gd name="csY19" fmla="*/ 47379 h 263198"/>
                  <a:gd name="csX20" fmla="*/ 61763 w 218236"/>
                  <a:gd name="csY20" fmla="*/ 52072 h 263198"/>
                  <a:gd name="csX21" fmla="*/ 61763 w 218236"/>
                  <a:gd name="csY21" fmla="*/ 103111 h 263198"/>
                  <a:gd name="csX22" fmla="*/ 66457 w 218236"/>
                  <a:gd name="csY22" fmla="*/ 107804 h 263198"/>
                  <a:gd name="csX23" fmla="*/ 103792 w 218236"/>
                  <a:gd name="csY23" fmla="*/ 107804 h 263198"/>
                  <a:gd name="csX24" fmla="*/ 127234 w 218236"/>
                  <a:gd name="csY24" fmla="*/ 99826 h 263198"/>
                  <a:gd name="csX25" fmla="*/ 135753 w 218236"/>
                  <a:gd name="csY25" fmla="*/ 77603 h 263198"/>
                  <a:gd name="csX26" fmla="*/ 61787 w 218236"/>
                  <a:gd name="csY26" fmla="*/ 211291 h 263198"/>
                  <a:gd name="csX27" fmla="*/ 66480 w 218236"/>
                  <a:gd name="csY27" fmla="*/ 215984 h 263198"/>
                  <a:gd name="csX28" fmla="*/ 118740 w 218236"/>
                  <a:gd name="csY28" fmla="*/ 215984 h 263198"/>
                  <a:gd name="csX29" fmla="*/ 144693 w 218236"/>
                  <a:gd name="csY29" fmla="*/ 207137 h 263198"/>
                  <a:gd name="csX30" fmla="*/ 154150 w 218236"/>
                  <a:gd name="csY30" fmla="*/ 182826 h 263198"/>
                  <a:gd name="csX31" fmla="*/ 144764 w 218236"/>
                  <a:gd name="csY31" fmla="*/ 158515 h 263198"/>
                  <a:gd name="csX32" fmla="*/ 118716 w 218236"/>
                  <a:gd name="csY32" fmla="*/ 149833 h 263198"/>
                  <a:gd name="csX33" fmla="*/ 66457 w 218236"/>
                  <a:gd name="csY33" fmla="*/ 149833 h 263198"/>
                  <a:gd name="csX34" fmla="*/ 61763 w 218236"/>
                  <a:gd name="csY34" fmla="*/ 154526 h 263198"/>
                  <a:gd name="csX35" fmla="*/ 61763 w 218236"/>
                  <a:gd name="csY35" fmla="*/ 211291 h 2631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</a:cxnLst>
                <a:rect l="l" t="t" r="r" b="b"/>
                <a:pathLst>
                  <a:path w="218236" h="263198">
                    <a:moveTo>
                      <a:pt x="115431" y="108508"/>
                    </a:moveTo>
                    <a:lnTo>
                      <a:pt x="121509" y="108508"/>
                    </a:lnTo>
                    <a:cubicBezTo>
                      <a:pt x="151945" y="108508"/>
                      <a:pt x="175669" y="115056"/>
                      <a:pt x="192706" y="128126"/>
                    </a:cubicBezTo>
                    <a:cubicBezTo>
                      <a:pt x="209719" y="141221"/>
                      <a:pt x="218237" y="159430"/>
                      <a:pt x="218237" y="182826"/>
                    </a:cubicBezTo>
                    <a:cubicBezTo>
                      <a:pt x="218237" y="208053"/>
                      <a:pt x="209202" y="227764"/>
                      <a:pt x="191157" y="241938"/>
                    </a:cubicBezTo>
                    <a:cubicBezTo>
                      <a:pt x="173088" y="256112"/>
                      <a:pt x="147979" y="263199"/>
                      <a:pt x="115806" y="263199"/>
                    </a:cubicBezTo>
                    <a:lnTo>
                      <a:pt x="4693" y="263199"/>
                    </a:lnTo>
                    <a:cubicBezTo>
                      <a:pt x="2112" y="263199"/>
                      <a:pt x="0" y="261087"/>
                      <a:pt x="0" y="258505"/>
                    </a:cubicBez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124325" y="0"/>
                    </a:lnTo>
                    <a:cubicBezTo>
                      <a:pt x="148049" y="0"/>
                      <a:pt x="166564" y="4881"/>
                      <a:pt x="179893" y="14666"/>
                    </a:cubicBezTo>
                    <a:cubicBezTo>
                      <a:pt x="193198" y="24452"/>
                      <a:pt x="199863" y="38086"/>
                      <a:pt x="199863" y="55545"/>
                    </a:cubicBezTo>
                    <a:cubicBezTo>
                      <a:pt x="199863" y="71877"/>
                      <a:pt x="192401" y="84667"/>
                      <a:pt x="177476" y="93912"/>
                    </a:cubicBezTo>
                    <a:cubicBezTo>
                      <a:pt x="162551" y="103182"/>
                      <a:pt x="141877" y="107804"/>
                      <a:pt x="115501" y="107804"/>
                    </a:cubicBezTo>
                    <a:lnTo>
                      <a:pt x="115501" y="108508"/>
                    </a:lnTo>
                    <a:close/>
                    <a:moveTo>
                      <a:pt x="135753" y="77603"/>
                    </a:moveTo>
                    <a:cubicBezTo>
                      <a:pt x="135753" y="68005"/>
                      <a:pt x="132937" y="60567"/>
                      <a:pt x="127328" y="55287"/>
                    </a:cubicBezTo>
                    <a:cubicBezTo>
                      <a:pt x="121720" y="50030"/>
                      <a:pt x="113882" y="47379"/>
                      <a:pt x="103792" y="47379"/>
                    </a:cubicBezTo>
                    <a:lnTo>
                      <a:pt x="66457" y="47379"/>
                    </a:lnTo>
                    <a:cubicBezTo>
                      <a:pt x="63875" y="47379"/>
                      <a:pt x="61763" y="49491"/>
                      <a:pt x="61763" y="52072"/>
                    </a:cubicBezTo>
                    <a:lnTo>
                      <a:pt x="61763" y="103111"/>
                    </a:lnTo>
                    <a:cubicBezTo>
                      <a:pt x="61763" y="105692"/>
                      <a:pt x="63875" y="107804"/>
                      <a:pt x="66457" y="107804"/>
                    </a:cubicBezTo>
                    <a:lnTo>
                      <a:pt x="103792" y="107804"/>
                    </a:lnTo>
                    <a:cubicBezTo>
                      <a:pt x="113741" y="107804"/>
                      <a:pt x="121556" y="105153"/>
                      <a:pt x="127234" y="99826"/>
                    </a:cubicBezTo>
                    <a:cubicBezTo>
                      <a:pt x="132913" y="94499"/>
                      <a:pt x="135753" y="87084"/>
                      <a:pt x="135753" y="77603"/>
                    </a:cubicBezTo>
                    <a:close/>
                    <a:moveTo>
                      <a:pt x="61787" y="211291"/>
                    </a:moveTo>
                    <a:cubicBezTo>
                      <a:pt x="61787" y="213872"/>
                      <a:pt x="63899" y="215984"/>
                      <a:pt x="66480" y="215984"/>
                    </a:cubicBezTo>
                    <a:lnTo>
                      <a:pt x="118740" y="215984"/>
                    </a:lnTo>
                    <a:cubicBezTo>
                      <a:pt x="129745" y="215984"/>
                      <a:pt x="138381" y="213028"/>
                      <a:pt x="144693" y="207137"/>
                    </a:cubicBezTo>
                    <a:cubicBezTo>
                      <a:pt x="151006" y="201224"/>
                      <a:pt x="154150" y="193128"/>
                      <a:pt x="154150" y="182826"/>
                    </a:cubicBezTo>
                    <a:cubicBezTo>
                      <a:pt x="154150" y="172525"/>
                      <a:pt x="151029" y="164311"/>
                      <a:pt x="144764" y="158515"/>
                    </a:cubicBezTo>
                    <a:cubicBezTo>
                      <a:pt x="138522" y="152719"/>
                      <a:pt x="129839" y="149833"/>
                      <a:pt x="118716" y="149833"/>
                    </a:cubicBezTo>
                    <a:lnTo>
                      <a:pt x="66457" y="149833"/>
                    </a:lnTo>
                    <a:cubicBezTo>
                      <a:pt x="63875" y="149833"/>
                      <a:pt x="61763" y="151945"/>
                      <a:pt x="61763" y="154526"/>
                    </a:cubicBezTo>
                    <a:lnTo>
                      <a:pt x="61763" y="211291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DE35BB2E-4E98-F2C4-3E9F-5904B32DE119}"/>
                  </a:ext>
                </a:extLst>
              </p:cNvPr>
              <p:cNvSpPr/>
              <p:nvPr/>
            </p:nvSpPr>
            <p:spPr>
              <a:xfrm>
                <a:off x="620607" y="1065191"/>
                <a:ext cx="78330" cy="119302"/>
              </a:xfrm>
              <a:custGeom>
                <a:avLst/>
                <a:gdLst>
                  <a:gd name="csX0" fmla="*/ 59323 w 78330"/>
                  <a:gd name="csY0" fmla="*/ 4858 h 119302"/>
                  <a:gd name="csX1" fmla="*/ 38813 w 78330"/>
                  <a:gd name="csY1" fmla="*/ 0 h 119302"/>
                  <a:gd name="csX2" fmla="*/ 13634 w 78330"/>
                  <a:gd name="csY2" fmla="*/ 164 h 119302"/>
                  <a:gd name="csX3" fmla="*/ 0 w 78330"/>
                  <a:gd name="csY3" fmla="*/ 164 h 119302"/>
                  <a:gd name="csX4" fmla="*/ 0 w 78330"/>
                  <a:gd name="csY4" fmla="*/ 119303 h 119302"/>
                  <a:gd name="csX5" fmla="*/ 14479 w 78330"/>
                  <a:gd name="csY5" fmla="*/ 119303 h 119302"/>
                  <a:gd name="csX6" fmla="*/ 14479 w 78330"/>
                  <a:gd name="csY6" fmla="*/ 75562 h 119302"/>
                  <a:gd name="csX7" fmla="*/ 42568 w 78330"/>
                  <a:gd name="csY7" fmla="*/ 75562 h 119302"/>
                  <a:gd name="csX8" fmla="*/ 61130 w 78330"/>
                  <a:gd name="csY8" fmla="*/ 70704 h 119302"/>
                  <a:gd name="csX9" fmla="*/ 73731 w 78330"/>
                  <a:gd name="csY9" fmla="*/ 57352 h 119302"/>
                  <a:gd name="csX10" fmla="*/ 78331 w 78330"/>
                  <a:gd name="csY10" fmla="*/ 37945 h 119302"/>
                  <a:gd name="csX11" fmla="*/ 73309 w 78330"/>
                  <a:gd name="csY11" fmla="*/ 18210 h 119302"/>
                  <a:gd name="csX12" fmla="*/ 59346 w 78330"/>
                  <a:gd name="csY12" fmla="*/ 4858 h 119302"/>
                  <a:gd name="csX13" fmla="*/ 57962 w 78330"/>
                  <a:gd name="csY13" fmla="*/ 55662 h 119302"/>
                  <a:gd name="csX14" fmla="*/ 42568 w 78330"/>
                  <a:gd name="csY14" fmla="*/ 62467 h 119302"/>
                  <a:gd name="csX15" fmla="*/ 14479 w 78330"/>
                  <a:gd name="csY15" fmla="*/ 62467 h 119302"/>
                  <a:gd name="csX16" fmla="*/ 14479 w 78330"/>
                  <a:gd name="csY16" fmla="*/ 13282 h 119302"/>
                  <a:gd name="csX17" fmla="*/ 38649 w 78330"/>
                  <a:gd name="csY17" fmla="*/ 13282 h 119302"/>
                  <a:gd name="csX18" fmla="*/ 51837 w 78330"/>
                  <a:gd name="csY18" fmla="*/ 16262 h 119302"/>
                  <a:gd name="csX19" fmla="*/ 60778 w 78330"/>
                  <a:gd name="csY19" fmla="*/ 25039 h 119302"/>
                  <a:gd name="csX20" fmla="*/ 64016 w 78330"/>
                  <a:gd name="csY20" fmla="*/ 37969 h 119302"/>
                  <a:gd name="csX21" fmla="*/ 57962 w 78330"/>
                  <a:gd name="csY21" fmla="*/ 55662 h 1193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78330" h="119302">
                    <a:moveTo>
                      <a:pt x="59323" y="4858"/>
                    </a:moveTo>
                    <a:cubicBezTo>
                      <a:pt x="53362" y="1619"/>
                      <a:pt x="46534" y="0"/>
                      <a:pt x="38813" y="0"/>
                    </a:cubicBezTo>
                    <a:lnTo>
                      <a:pt x="13634" y="164"/>
                    </a:lnTo>
                    <a:lnTo>
                      <a:pt x="0" y="164"/>
                    </a:lnTo>
                    <a:lnTo>
                      <a:pt x="0" y="119303"/>
                    </a:lnTo>
                    <a:lnTo>
                      <a:pt x="14479" y="119303"/>
                    </a:lnTo>
                    <a:lnTo>
                      <a:pt x="14479" y="75562"/>
                    </a:lnTo>
                    <a:lnTo>
                      <a:pt x="42568" y="75562"/>
                    </a:lnTo>
                    <a:cubicBezTo>
                      <a:pt x="49608" y="75562"/>
                      <a:pt x="55779" y="73942"/>
                      <a:pt x="61130" y="70704"/>
                    </a:cubicBezTo>
                    <a:cubicBezTo>
                      <a:pt x="66457" y="67466"/>
                      <a:pt x="70657" y="63007"/>
                      <a:pt x="73731" y="57352"/>
                    </a:cubicBezTo>
                    <a:cubicBezTo>
                      <a:pt x="76805" y="51696"/>
                      <a:pt x="78331" y="45220"/>
                      <a:pt x="78331" y="37945"/>
                    </a:cubicBezTo>
                    <a:cubicBezTo>
                      <a:pt x="78331" y="30671"/>
                      <a:pt x="76665" y="23865"/>
                      <a:pt x="73309" y="18210"/>
                    </a:cubicBezTo>
                    <a:cubicBezTo>
                      <a:pt x="69953" y="12531"/>
                      <a:pt x="65307" y="8072"/>
                      <a:pt x="59346" y="4858"/>
                    </a:cubicBezTo>
                    <a:close/>
                    <a:moveTo>
                      <a:pt x="57962" y="55662"/>
                    </a:moveTo>
                    <a:cubicBezTo>
                      <a:pt x="53926" y="60191"/>
                      <a:pt x="48787" y="62467"/>
                      <a:pt x="42568" y="62467"/>
                    </a:cubicBezTo>
                    <a:lnTo>
                      <a:pt x="14479" y="62467"/>
                    </a:lnTo>
                    <a:lnTo>
                      <a:pt x="14479" y="13282"/>
                    </a:lnTo>
                    <a:lnTo>
                      <a:pt x="38649" y="13282"/>
                    </a:lnTo>
                    <a:cubicBezTo>
                      <a:pt x="43647" y="13165"/>
                      <a:pt x="48036" y="14174"/>
                      <a:pt x="51837" y="16262"/>
                    </a:cubicBezTo>
                    <a:cubicBezTo>
                      <a:pt x="55639" y="18374"/>
                      <a:pt x="58619" y="21284"/>
                      <a:pt x="60778" y="25039"/>
                    </a:cubicBezTo>
                    <a:cubicBezTo>
                      <a:pt x="62937" y="28793"/>
                      <a:pt x="64016" y="33088"/>
                      <a:pt x="64016" y="37969"/>
                    </a:cubicBezTo>
                    <a:cubicBezTo>
                      <a:pt x="64016" y="45220"/>
                      <a:pt x="61998" y="51133"/>
                      <a:pt x="57962" y="5566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CA9CC405-D89D-CCE1-D78A-24BC49EEC94D}"/>
                  </a:ext>
                </a:extLst>
              </p:cNvPr>
              <p:cNvSpPr/>
              <p:nvPr/>
            </p:nvSpPr>
            <p:spPr>
              <a:xfrm>
                <a:off x="714566" y="1099053"/>
                <a:ext cx="43741" cy="85464"/>
              </a:xfrm>
              <a:custGeom>
                <a:avLst/>
                <a:gdLst>
                  <a:gd name="csX0" fmla="*/ 13610 w 43741"/>
                  <a:gd name="csY0" fmla="*/ 15652 h 85464"/>
                  <a:gd name="csX1" fmla="*/ 13610 w 43741"/>
                  <a:gd name="csY1" fmla="*/ 352 h 85464"/>
                  <a:gd name="csX2" fmla="*/ 0 w 43741"/>
                  <a:gd name="csY2" fmla="*/ 352 h 85464"/>
                  <a:gd name="csX3" fmla="*/ 0 w 43741"/>
                  <a:gd name="csY3" fmla="*/ 85464 h 85464"/>
                  <a:gd name="csX4" fmla="*/ 13610 w 43741"/>
                  <a:gd name="csY4" fmla="*/ 85464 h 85464"/>
                  <a:gd name="csX5" fmla="*/ 13610 w 43741"/>
                  <a:gd name="csY5" fmla="*/ 38649 h 85464"/>
                  <a:gd name="csX6" fmla="*/ 18046 w 43741"/>
                  <a:gd name="csY6" fmla="*/ 23326 h 85464"/>
                  <a:gd name="csX7" fmla="*/ 29356 w 43741"/>
                  <a:gd name="csY7" fmla="*/ 15230 h 85464"/>
                  <a:gd name="csX8" fmla="*/ 43741 w 43741"/>
                  <a:gd name="csY8" fmla="*/ 12766 h 85464"/>
                  <a:gd name="csX9" fmla="*/ 43741 w 43741"/>
                  <a:gd name="csY9" fmla="*/ 0 h 85464"/>
                  <a:gd name="csX10" fmla="*/ 26306 w 43741"/>
                  <a:gd name="csY10" fmla="*/ 4177 h 85464"/>
                  <a:gd name="csX11" fmla="*/ 13634 w 43741"/>
                  <a:gd name="csY11" fmla="*/ 15652 h 8546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43741" h="85464">
                    <a:moveTo>
                      <a:pt x="13610" y="15652"/>
                    </a:moveTo>
                    <a:lnTo>
                      <a:pt x="13610" y="352"/>
                    </a:lnTo>
                    <a:lnTo>
                      <a:pt x="0" y="352"/>
                    </a:lnTo>
                    <a:lnTo>
                      <a:pt x="0" y="85464"/>
                    </a:lnTo>
                    <a:lnTo>
                      <a:pt x="13610" y="85464"/>
                    </a:lnTo>
                    <a:lnTo>
                      <a:pt x="13610" y="38649"/>
                    </a:lnTo>
                    <a:cubicBezTo>
                      <a:pt x="13610" y="32172"/>
                      <a:pt x="15089" y="27080"/>
                      <a:pt x="18046" y="23326"/>
                    </a:cubicBezTo>
                    <a:cubicBezTo>
                      <a:pt x="21002" y="19571"/>
                      <a:pt x="24780" y="16896"/>
                      <a:pt x="29356" y="15230"/>
                    </a:cubicBezTo>
                    <a:cubicBezTo>
                      <a:pt x="33956" y="13587"/>
                      <a:pt x="38743" y="12766"/>
                      <a:pt x="43741" y="12766"/>
                    </a:cubicBezTo>
                    <a:lnTo>
                      <a:pt x="43741" y="0"/>
                    </a:lnTo>
                    <a:cubicBezTo>
                      <a:pt x="37617" y="0"/>
                      <a:pt x="31797" y="1385"/>
                      <a:pt x="26306" y="4177"/>
                    </a:cubicBezTo>
                    <a:cubicBezTo>
                      <a:pt x="21237" y="6735"/>
                      <a:pt x="17013" y="10583"/>
                      <a:pt x="13634" y="1565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D750FB3D-EFD6-D0C2-648C-D00E4B48BA49}"/>
                  </a:ext>
                </a:extLst>
              </p:cNvPr>
              <p:cNvSpPr/>
              <p:nvPr/>
            </p:nvSpPr>
            <p:spPr>
              <a:xfrm>
                <a:off x="767130" y="1097364"/>
                <a:ext cx="80700" cy="89195"/>
              </a:xfrm>
              <a:custGeom>
                <a:avLst/>
                <a:gdLst>
                  <a:gd name="csX0" fmla="*/ 72370 w 80700"/>
                  <a:gd name="csY0" fmla="*/ 47144 h 89195"/>
                  <a:gd name="csX1" fmla="*/ 80701 w 80700"/>
                  <a:gd name="csY1" fmla="*/ 47144 h 89195"/>
                  <a:gd name="csX2" fmla="*/ 75937 w 80700"/>
                  <a:gd name="csY2" fmla="*/ 22293 h 89195"/>
                  <a:gd name="csX3" fmla="*/ 62397 w 80700"/>
                  <a:gd name="csY3" fmla="*/ 5867 h 89195"/>
                  <a:gd name="csX4" fmla="*/ 41887 w 80700"/>
                  <a:gd name="csY4" fmla="*/ 0 h 89195"/>
                  <a:gd name="csX5" fmla="*/ 20181 w 80700"/>
                  <a:gd name="csY5" fmla="*/ 5702 h 89195"/>
                  <a:gd name="csX6" fmla="*/ 5374 w 80700"/>
                  <a:gd name="csY6" fmla="*/ 21448 h 89195"/>
                  <a:gd name="csX7" fmla="*/ 0 w 80700"/>
                  <a:gd name="csY7" fmla="*/ 44586 h 89195"/>
                  <a:gd name="csX8" fmla="*/ 5374 w 80700"/>
                  <a:gd name="csY8" fmla="*/ 67747 h 89195"/>
                  <a:gd name="csX9" fmla="*/ 20275 w 80700"/>
                  <a:gd name="csY9" fmla="*/ 83493 h 89195"/>
                  <a:gd name="csX10" fmla="*/ 42239 w 80700"/>
                  <a:gd name="csY10" fmla="*/ 89196 h 89195"/>
                  <a:gd name="csX11" fmla="*/ 58314 w 80700"/>
                  <a:gd name="csY11" fmla="*/ 86473 h 89195"/>
                  <a:gd name="csX12" fmla="*/ 70915 w 80700"/>
                  <a:gd name="csY12" fmla="*/ 78823 h 89195"/>
                  <a:gd name="csX13" fmla="*/ 79504 w 80700"/>
                  <a:gd name="csY13" fmla="*/ 67255 h 89195"/>
                  <a:gd name="csX14" fmla="*/ 67583 w 80700"/>
                  <a:gd name="csY14" fmla="*/ 61294 h 89195"/>
                  <a:gd name="csX15" fmla="*/ 57891 w 80700"/>
                  <a:gd name="csY15" fmla="*/ 72347 h 89195"/>
                  <a:gd name="csX16" fmla="*/ 42920 w 80700"/>
                  <a:gd name="csY16" fmla="*/ 76594 h 89195"/>
                  <a:gd name="csX17" fmla="*/ 27948 w 80700"/>
                  <a:gd name="csY17" fmla="*/ 72581 h 89195"/>
                  <a:gd name="csX18" fmla="*/ 17576 w 80700"/>
                  <a:gd name="csY18" fmla="*/ 61529 h 89195"/>
                  <a:gd name="csX19" fmla="*/ 13939 w 80700"/>
                  <a:gd name="csY19" fmla="*/ 47144 h 89195"/>
                  <a:gd name="csX20" fmla="*/ 72370 w 80700"/>
                  <a:gd name="csY20" fmla="*/ 47144 h 89195"/>
                  <a:gd name="csX21" fmla="*/ 14690 w 80700"/>
                  <a:gd name="csY21" fmla="*/ 35411 h 89195"/>
                  <a:gd name="csX22" fmla="*/ 17201 w 80700"/>
                  <a:gd name="csY22" fmla="*/ 27573 h 89195"/>
                  <a:gd name="csX23" fmla="*/ 26986 w 80700"/>
                  <a:gd name="csY23" fmla="*/ 16262 h 89195"/>
                  <a:gd name="csX24" fmla="*/ 41700 w 80700"/>
                  <a:gd name="csY24" fmla="*/ 12273 h 89195"/>
                  <a:gd name="csX25" fmla="*/ 55568 w 80700"/>
                  <a:gd name="csY25" fmla="*/ 16520 h 89195"/>
                  <a:gd name="csX26" fmla="*/ 64157 w 80700"/>
                  <a:gd name="csY26" fmla="*/ 28512 h 89195"/>
                  <a:gd name="csX27" fmla="*/ 65987 w 80700"/>
                  <a:gd name="csY27" fmla="*/ 35411 h 89195"/>
                  <a:gd name="csX28" fmla="*/ 14643 w 80700"/>
                  <a:gd name="csY28" fmla="*/ 35411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80700" h="89195">
                    <a:moveTo>
                      <a:pt x="72370" y="47144"/>
                    </a:moveTo>
                    <a:lnTo>
                      <a:pt x="80701" y="47144"/>
                    </a:lnTo>
                    <a:cubicBezTo>
                      <a:pt x="80701" y="37617"/>
                      <a:pt x="79105" y="29333"/>
                      <a:pt x="75937" y="22293"/>
                    </a:cubicBezTo>
                    <a:cubicBezTo>
                      <a:pt x="72769" y="15253"/>
                      <a:pt x="68240" y="9785"/>
                      <a:pt x="62397" y="5867"/>
                    </a:cubicBezTo>
                    <a:cubicBezTo>
                      <a:pt x="56554" y="1948"/>
                      <a:pt x="49725" y="0"/>
                      <a:pt x="41887" y="0"/>
                    </a:cubicBezTo>
                    <a:cubicBezTo>
                      <a:pt x="34050" y="0"/>
                      <a:pt x="26494" y="1901"/>
                      <a:pt x="20181" y="5702"/>
                    </a:cubicBezTo>
                    <a:cubicBezTo>
                      <a:pt x="13892" y="9504"/>
                      <a:pt x="8941" y="14760"/>
                      <a:pt x="5374" y="21448"/>
                    </a:cubicBezTo>
                    <a:cubicBezTo>
                      <a:pt x="1807" y="28136"/>
                      <a:pt x="0" y="35857"/>
                      <a:pt x="0" y="44586"/>
                    </a:cubicBezTo>
                    <a:cubicBezTo>
                      <a:pt x="0" y="53316"/>
                      <a:pt x="1783" y="61036"/>
                      <a:pt x="5374" y="67747"/>
                    </a:cubicBezTo>
                    <a:cubicBezTo>
                      <a:pt x="8941" y="74435"/>
                      <a:pt x="13916" y="79692"/>
                      <a:pt x="20275" y="83493"/>
                    </a:cubicBezTo>
                    <a:cubicBezTo>
                      <a:pt x="26634" y="87295"/>
                      <a:pt x="33956" y="89196"/>
                      <a:pt x="42239" y="89196"/>
                    </a:cubicBezTo>
                    <a:cubicBezTo>
                      <a:pt x="48129" y="89196"/>
                      <a:pt x="53503" y="88280"/>
                      <a:pt x="58314" y="86473"/>
                    </a:cubicBezTo>
                    <a:cubicBezTo>
                      <a:pt x="63148" y="84667"/>
                      <a:pt x="67325" y="82109"/>
                      <a:pt x="70915" y="78823"/>
                    </a:cubicBezTo>
                    <a:cubicBezTo>
                      <a:pt x="74506" y="75538"/>
                      <a:pt x="77345" y="71666"/>
                      <a:pt x="79504" y="67255"/>
                    </a:cubicBezTo>
                    <a:lnTo>
                      <a:pt x="67583" y="61294"/>
                    </a:lnTo>
                    <a:cubicBezTo>
                      <a:pt x="65213" y="65823"/>
                      <a:pt x="61975" y="69531"/>
                      <a:pt x="57891" y="72347"/>
                    </a:cubicBezTo>
                    <a:cubicBezTo>
                      <a:pt x="53808" y="75186"/>
                      <a:pt x="48810" y="76594"/>
                      <a:pt x="42920" y="76594"/>
                    </a:cubicBezTo>
                    <a:cubicBezTo>
                      <a:pt x="37358" y="76594"/>
                      <a:pt x="32360" y="75257"/>
                      <a:pt x="27948" y="72581"/>
                    </a:cubicBezTo>
                    <a:cubicBezTo>
                      <a:pt x="23513" y="69930"/>
                      <a:pt x="20064" y="66222"/>
                      <a:pt x="17576" y="61529"/>
                    </a:cubicBezTo>
                    <a:cubicBezTo>
                      <a:pt x="15394" y="57422"/>
                      <a:pt x="14221" y="52588"/>
                      <a:pt x="13939" y="47144"/>
                    </a:cubicBezTo>
                    <a:lnTo>
                      <a:pt x="72370" y="47144"/>
                    </a:lnTo>
                    <a:close/>
                    <a:moveTo>
                      <a:pt x="14690" y="35411"/>
                    </a:moveTo>
                    <a:cubicBezTo>
                      <a:pt x="15253" y="32595"/>
                      <a:pt x="16098" y="29990"/>
                      <a:pt x="17201" y="27573"/>
                    </a:cubicBezTo>
                    <a:cubicBezTo>
                      <a:pt x="19477" y="22692"/>
                      <a:pt x="22739" y="18914"/>
                      <a:pt x="26986" y="16262"/>
                    </a:cubicBezTo>
                    <a:cubicBezTo>
                      <a:pt x="31234" y="13610"/>
                      <a:pt x="36138" y="12273"/>
                      <a:pt x="41700" y="12273"/>
                    </a:cubicBezTo>
                    <a:cubicBezTo>
                      <a:pt x="47261" y="12273"/>
                      <a:pt x="51767" y="13704"/>
                      <a:pt x="55568" y="16520"/>
                    </a:cubicBezTo>
                    <a:cubicBezTo>
                      <a:pt x="59370" y="19360"/>
                      <a:pt x="62233" y="23349"/>
                      <a:pt x="64157" y="28512"/>
                    </a:cubicBezTo>
                    <a:cubicBezTo>
                      <a:pt x="64955" y="30624"/>
                      <a:pt x="65518" y="32947"/>
                      <a:pt x="65987" y="35411"/>
                    </a:cubicBezTo>
                    <a:lnTo>
                      <a:pt x="14643" y="35411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1B4B0D93-06D6-B91C-981A-3581B8EBA167}"/>
                  </a:ext>
                </a:extLst>
              </p:cNvPr>
              <p:cNvSpPr/>
              <p:nvPr/>
            </p:nvSpPr>
            <p:spPr>
              <a:xfrm>
                <a:off x="860081" y="1097340"/>
                <a:ext cx="65869" cy="89195"/>
              </a:xfrm>
              <a:custGeom>
                <a:avLst/>
                <a:gdLst>
                  <a:gd name="csX0" fmla="*/ 21964 w 65869"/>
                  <a:gd name="csY0" fmla="*/ 15582 h 89195"/>
                  <a:gd name="csX1" fmla="*/ 34214 w 65869"/>
                  <a:gd name="csY1" fmla="*/ 12273 h 89195"/>
                  <a:gd name="csX2" fmla="*/ 46628 w 65869"/>
                  <a:gd name="csY2" fmla="*/ 14831 h 89195"/>
                  <a:gd name="csX3" fmla="*/ 53949 w 65869"/>
                  <a:gd name="csY3" fmla="*/ 23161 h 89195"/>
                  <a:gd name="csX4" fmla="*/ 65870 w 65869"/>
                  <a:gd name="csY4" fmla="*/ 17881 h 89195"/>
                  <a:gd name="csX5" fmla="*/ 59393 w 65869"/>
                  <a:gd name="csY5" fmla="*/ 8424 h 89195"/>
                  <a:gd name="csX6" fmla="*/ 48833 w 65869"/>
                  <a:gd name="csY6" fmla="*/ 2206 h 89195"/>
                  <a:gd name="csX7" fmla="*/ 35223 w 65869"/>
                  <a:gd name="csY7" fmla="*/ 0 h 89195"/>
                  <a:gd name="csX8" fmla="*/ 11639 w 65869"/>
                  <a:gd name="csY8" fmla="*/ 6735 h 89195"/>
                  <a:gd name="csX9" fmla="*/ 3731 w 65869"/>
                  <a:gd name="csY9" fmla="*/ 25531 h 89195"/>
                  <a:gd name="csX10" fmla="*/ 10208 w 65869"/>
                  <a:gd name="csY10" fmla="*/ 39564 h 89195"/>
                  <a:gd name="csX11" fmla="*/ 28253 w 65869"/>
                  <a:gd name="csY11" fmla="*/ 48833 h 89195"/>
                  <a:gd name="csX12" fmla="*/ 36420 w 65869"/>
                  <a:gd name="csY12" fmla="*/ 51039 h 89195"/>
                  <a:gd name="csX13" fmla="*/ 48247 w 65869"/>
                  <a:gd name="csY13" fmla="*/ 56319 h 89195"/>
                  <a:gd name="csX14" fmla="*/ 52260 w 65869"/>
                  <a:gd name="csY14" fmla="*/ 64838 h 89195"/>
                  <a:gd name="csX15" fmla="*/ 46815 w 65869"/>
                  <a:gd name="csY15" fmla="*/ 73778 h 89195"/>
                  <a:gd name="csX16" fmla="*/ 33369 w 65869"/>
                  <a:gd name="csY16" fmla="*/ 76923 h 89195"/>
                  <a:gd name="csX17" fmla="*/ 20603 w 65869"/>
                  <a:gd name="csY17" fmla="*/ 73356 h 89195"/>
                  <a:gd name="csX18" fmla="*/ 11921 w 65869"/>
                  <a:gd name="csY18" fmla="*/ 63993 h 89195"/>
                  <a:gd name="csX19" fmla="*/ 0 w 65869"/>
                  <a:gd name="csY19" fmla="*/ 68921 h 89195"/>
                  <a:gd name="csX20" fmla="*/ 6735 w 65869"/>
                  <a:gd name="csY20" fmla="*/ 78964 h 89195"/>
                  <a:gd name="csX21" fmla="*/ 18398 w 65869"/>
                  <a:gd name="csY21" fmla="*/ 86380 h 89195"/>
                  <a:gd name="csX22" fmla="*/ 34730 w 65869"/>
                  <a:gd name="csY22" fmla="*/ 89196 h 89195"/>
                  <a:gd name="csX23" fmla="*/ 50734 w 65869"/>
                  <a:gd name="csY23" fmla="*/ 86215 h 89195"/>
                  <a:gd name="csX24" fmla="*/ 61787 w 65869"/>
                  <a:gd name="csY24" fmla="*/ 77627 h 89195"/>
                  <a:gd name="csX25" fmla="*/ 65870 w 65869"/>
                  <a:gd name="csY25" fmla="*/ 64345 h 89195"/>
                  <a:gd name="csX26" fmla="*/ 62984 w 65869"/>
                  <a:gd name="csY26" fmla="*/ 53456 h 89195"/>
                  <a:gd name="csX27" fmla="*/ 54465 w 65869"/>
                  <a:gd name="csY27" fmla="*/ 44351 h 89195"/>
                  <a:gd name="csX28" fmla="*/ 40503 w 65869"/>
                  <a:gd name="csY28" fmla="*/ 38297 h 89195"/>
                  <a:gd name="csX29" fmla="*/ 31985 w 65869"/>
                  <a:gd name="csY29" fmla="*/ 36091 h 89195"/>
                  <a:gd name="csX30" fmla="*/ 21167 w 65869"/>
                  <a:gd name="csY30" fmla="*/ 31234 h 89195"/>
                  <a:gd name="csX31" fmla="*/ 17506 w 65869"/>
                  <a:gd name="csY31" fmla="*/ 24851 h 89195"/>
                  <a:gd name="csX32" fmla="*/ 21941 w 65869"/>
                  <a:gd name="csY32" fmla="*/ 15582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65869" h="89195">
                    <a:moveTo>
                      <a:pt x="21964" y="15582"/>
                    </a:moveTo>
                    <a:cubicBezTo>
                      <a:pt x="24921" y="13376"/>
                      <a:pt x="29004" y="12273"/>
                      <a:pt x="34214" y="12273"/>
                    </a:cubicBezTo>
                    <a:cubicBezTo>
                      <a:pt x="39095" y="12273"/>
                      <a:pt x="43225" y="13118"/>
                      <a:pt x="46628" y="14831"/>
                    </a:cubicBezTo>
                    <a:cubicBezTo>
                      <a:pt x="50030" y="16544"/>
                      <a:pt x="52471" y="19313"/>
                      <a:pt x="53949" y="23161"/>
                    </a:cubicBezTo>
                    <a:lnTo>
                      <a:pt x="65870" y="17881"/>
                    </a:lnTo>
                    <a:cubicBezTo>
                      <a:pt x="64509" y="14244"/>
                      <a:pt x="62350" y="11100"/>
                      <a:pt x="59393" y="8424"/>
                    </a:cubicBezTo>
                    <a:cubicBezTo>
                      <a:pt x="56437" y="5749"/>
                      <a:pt x="52917" y="3684"/>
                      <a:pt x="48833" y="2206"/>
                    </a:cubicBezTo>
                    <a:cubicBezTo>
                      <a:pt x="44750" y="727"/>
                      <a:pt x="40221" y="0"/>
                      <a:pt x="35223" y="0"/>
                    </a:cubicBezTo>
                    <a:cubicBezTo>
                      <a:pt x="24780" y="0"/>
                      <a:pt x="16919" y="2253"/>
                      <a:pt x="11639" y="6735"/>
                    </a:cubicBezTo>
                    <a:cubicBezTo>
                      <a:pt x="6359" y="11217"/>
                      <a:pt x="3731" y="17482"/>
                      <a:pt x="3731" y="25531"/>
                    </a:cubicBezTo>
                    <a:cubicBezTo>
                      <a:pt x="3731" y="30764"/>
                      <a:pt x="5890" y="35434"/>
                      <a:pt x="10208" y="39564"/>
                    </a:cubicBezTo>
                    <a:cubicBezTo>
                      <a:pt x="14526" y="43718"/>
                      <a:pt x="20533" y="46792"/>
                      <a:pt x="28253" y="48833"/>
                    </a:cubicBezTo>
                    <a:lnTo>
                      <a:pt x="36420" y="51039"/>
                    </a:lnTo>
                    <a:cubicBezTo>
                      <a:pt x="41629" y="52400"/>
                      <a:pt x="45572" y="54160"/>
                      <a:pt x="48247" y="56319"/>
                    </a:cubicBezTo>
                    <a:cubicBezTo>
                      <a:pt x="50922" y="58478"/>
                      <a:pt x="52260" y="61318"/>
                      <a:pt x="52260" y="64838"/>
                    </a:cubicBezTo>
                    <a:cubicBezTo>
                      <a:pt x="52260" y="68686"/>
                      <a:pt x="50453" y="71666"/>
                      <a:pt x="46815" y="73778"/>
                    </a:cubicBezTo>
                    <a:cubicBezTo>
                      <a:pt x="43178" y="75890"/>
                      <a:pt x="38696" y="76923"/>
                      <a:pt x="33369" y="76923"/>
                    </a:cubicBezTo>
                    <a:cubicBezTo>
                      <a:pt x="28723" y="76923"/>
                      <a:pt x="24452" y="75726"/>
                      <a:pt x="20603" y="73356"/>
                    </a:cubicBezTo>
                    <a:cubicBezTo>
                      <a:pt x="16755" y="70962"/>
                      <a:pt x="13845" y="67865"/>
                      <a:pt x="11921" y="63993"/>
                    </a:cubicBezTo>
                    <a:lnTo>
                      <a:pt x="0" y="68921"/>
                    </a:lnTo>
                    <a:cubicBezTo>
                      <a:pt x="1361" y="72558"/>
                      <a:pt x="3614" y="75890"/>
                      <a:pt x="6735" y="78964"/>
                    </a:cubicBezTo>
                    <a:cubicBezTo>
                      <a:pt x="9856" y="82038"/>
                      <a:pt x="13751" y="84502"/>
                      <a:pt x="18398" y="86380"/>
                    </a:cubicBezTo>
                    <a:cubicBezTo>
                      <a:pt x="23044" y="88257"/>
                      <a:pt x="28488" y="89196"/>
                      <a:pt x="34730" y="89196"/>
                    </a:cubicBezTo>
                    <a:cubicBezTo>
                      <a:pt x="40972" y="89196"/>
                      <a:pt x="46064" y="88210"/>
                      <a:pt x="50734" y="86215"/>
                    </a:cubicBezTo>
                    <a:cubicBezTo>
                      <a:pt x="55381" y="84244"/>
                      <a:pt x="59065" y="81358"/>
                      <a:pt x="61787" y="77627"/>
                    </a:cubicBezTo>
                    <a:cubicBezTo>
                      <a:pt x="64509" y="73872"/>
                      <a:pt x="65870" y="69460"/>
                      <a:pt x="65870" y="64345"/>
                    </a:cubicBezTo>
                    <a:cubicBezTo>
                      <a:pt x="65870" y="60496"/>
                      <a:pt x="64908" y="56859"/>
                      <a:pt x="62984" y="53456"/>
                    </a:cubicBezTo>
                    <a:cubicBezTo>
                      <a:pt x="61059" y="50054"/>
                      <a:pt x="58220" y="47027"/>
                      <a:pt x="54465" y="44351"/>
                    </a:cubicBezTo>
                    <a:cubicBezTo>
                      <a:pt x="50711" y="41676"/>
                      <a:pt x="46064" y="39658"/>
                      <a:pt x="40503" y="38297"/>
                    </a:cubicBezTo>
                    <a:lnTo>
                      <a:pt x="31985" y="36091"/>
                    </a:lnTo>
                    <a:cubicBezTo>
                      <a:pt x="27221" y="34848"/>
                      <a:pt x="23607" y="33228"/>
                      <a:pt x="21167" y="31234"/>
                    </a:cubicBezTo>
                    <a:cubicBezTo>
                      <a:pt x="18726" y="29239"/>
                      <a:pt x="17506" y="27127"/>
                      <a:pt x="17506" y="24851"/>
                    </a:cubicBezTo>
                    <a:cubicBezTo>
                      <a:pt x="17506" y="20885"/>
                      <a:pt x="18984" y="17787"/>
                      <a:pt x="21941" y="1558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116875D-2038-5C14-58BB-DA5CDEE32164}"/>
                  </a:ext>
                </a:extLst>
              </p:cNvPr>
              <p:cNvSpPr/>
              <p:nvPr/>
            </p:nvSpPr>
            <p:spPr>
              <a:xfrm>
                <a:off x="939373" y="1097364"/>
                <a:ext cx="80700" cy="89195"/>
              </a:xfrm>
              <a:custGeom>
                <a:avLst/>
                <a:gdLst>
                  <a:gd name="csX0" fmla="*/ 72370 w 80700"/>
                  <a:gd name="csY0" fmla="*/ 47144 h 89195"/>
                  <a:gd name="csX1" fmla="*/ 80701 w 80700"/>
                  <a:gd name="csY1" fmla="*/ 47144 h 89195"/>
                  <a:gd name="csX2" fmla="*/ 75937 w 80700"/>
                  <a:gd name="csY2" fmla="*/ 22293 h 89195"/>
                  <a:gd name="csX3" fmla="*/ 62397 w 80700"/>
                  <a:gd name="csY3" fmla="*/ 5867 h 89195"/>
                  <a:gd name="csX4" fmla="*/ 41887 w 80700"/>
                  <a:gd name="csY4" fmla="*/ 0 h 89195"/>
                  <a:gd name="csX5" fmla="*/ 20181 w 80700"/>
                  <a:gd name="csY5" fmla="*/ 5702 h 89195"/>
                  <a:gd name="csX6" fmla="*/ 5374 w 80700"/>
                  <a:gd name="csY6" fmla="*/ 21448 h 89195"/>
                  <a:gd name="csX7" fmla="*/ 0 w 80700"/>
                  <a:gd name="csY7" fmla="*/ 44586 h 89195"/>
                  <a:gd name="csX8" fmla="*/ 5374 w 80700"/>
                  <a:gd name="csY8" fmla="*/ 67747 h 89195"/>
                  <a:gd name="csX9" fmla="*/ 20275 w 80700"/>
                  <a:gd name="csY9" fmla="*/ 83493 h 89195"/>
                  <a:gd name="csX10" fmla="*/ 42239 w 80700"/>
                  <a:gd name="csY10" fmla="*/ 89196 h 89195"/>
                  <a:gd name="csX11" fmla="*/ 58314 w 80700"/>
                  <a:gd name="csY11" fmla="*/ 86473 h 89195"/>
                  <a:gd name="csX12" fmla="*/ 70915 w 80700"/>
                  <a:gd name="csY12" fmla="*/ 78823 h 89195"/>
                  <a:gd name="csX13" fmla="*/ 79504 w 80700"/>
                  <a:gd name="csY13" fmla="*/ 67255 h 89195"/>
                  <a:gd name="csX14" fmla="*/ 67583 w 80700"/>
                  <a:gd name="csY14" fmla="*/ 61294 h 89195"/>
                  <a:gd name="csX15" fmla="*/ 57891 w 80700"/>
                  <a:gd name="csY15" fmla="*/ 72347 h 89195"/>
                  <a:gd name="csX16" fmla="*/ 42920 w 80700"/>
                  <a:gd name="csY16" fmla="*/ 76594 h 89195"/>
                  <a:gd name="csX17" fmla="*/ 27948 w 80700"/>
                  <a:gd name="csY17" fmla="*/ 72581 h 89195"/>
                  <a:gd name="csX18" fmla="*/ 17576 w 80700"/>
                  <a:gd name="csY18" fmla="*/ 61529 h 89195"/>
                  <a:gd name="csX19" fmla="*/ 13939 w 80700"/>
                  <a:gd name="csY19" fmla="*/ 47144 h 89195"/>
                  <a:gd name="csX20" fmla="*/ 72370 w 80700"/>
                  <a:gd name="csY20" fmla="*/ 47144 h 89195"/>
                  <a:gd name="csX21" fmla="*/ 14713 w 80700"/>
                  <a:gd name="csY21" fmla="*/ 35411 h 89195"/>
                  <a:gd name="csX22" fmla="*/ 17224 w 80700"/>
                  <a:gd name="csY22" fmla="*/ 27573 h 89195"/>
                  <a:gd name="csX23" fmla="*/ 27010 w 80700"/>
                  <a:gd name="csY23" fmla="*/ 16262 h 89195"/>
                  <a:gd name="csX24" fmla="*/ 41723 w 80700"/>
                  <a:gd name="csY24" fmla="*/ 12273 h 89195"/>
                  <a:gd name="csX25" fmla="*/ 55592 w 80700"/>
                  <a:gd name="csY25" fmla="*/ 16520 h 89195"/>
                  <a:gd name="csX26" fmla="*/ 64180 w 80700"/>
                  <a:gd name="csY26" fmla="*/ 28512 h 89195"/>
                  <a:gd name="csX27" fmla="*/ 66011 w 80700"/>
                  <a:gd name="csY27" fmla="*/ 35411 h 89195"/>
                  <a:gd name="csX28" fmla="*/ 14666 w 80700"/>
                  <a:gd name="csY28" fmla="*/ 35411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80700" h="89195">
                    <a:moveTo>
                      <a:pt x="72370" y="47144"/>
                    </a:moveTo>
                    <a:lnTo>
                      <a:pt x="80701" y="47144"/>
                    </a:lnTo>
                    <a:cubicBezTo>
                      <a:pt x="80701" y="37617"/>
                      <a:pt x="79105" y="29333"/>
                      <a:pt x="75937" y="22293"/>
                    </a:cubicBezTo>
                    <a:cubicBezTo>
                      <a:pt x="72769" y="15253"/>
                      <a:pt x="68240" y="9785"/>
                      <a:pt x="62397" y="5867"/>
                    </a:cubicBezTo>
                    <a:cubicBezTo>
                      <a:pt x="56554" y="1948"/>
                      <a:pt x="49725" y="0"/>
                      <a:pt x="41887" y="0"/>
                    </a:cubicBezTo>
                    <a:cubicBezTo>
                      <a:pt x="34050" y="0"/>
                      <a:pt x="26494" y="1901"/>
                      <a:pt x="20181" y="5702"/>
                    </a:cubicBezTo>
                    <a:cubicBezTo>
                      <a:pt x="13892" y="9504"/>
                      <a:pt x="8941" y="14760"/>
                      <a:pt x="5374" y="21448"/>
                    </a:cubicBezTo>
                    <a:cubicBezTo>
                      <a:pt x="1807" y="28136"/>
                      <a:pt x="0" y="35857"/>
                      <a:pt x="0" y="44586"/>
                    </a:cubicBezTo>
                    <a:cubicBezTo>
                      <a:pt x="0" y="53316"/>
                      <a:pt x="1783" y="61036"/>
                      <a:pt x="5374" y="67747"/>
                    </a:cubicBezTo>
                    <a:cubicBezTo>
                      <a:pt x="8941" y="74435"/>
                      <a:pt x="13916" y="79692"/>
                      <a:pt x="20275" y="83493"/>
                    </a:cubicBezTo>
                    <a:cubicBezTo>
                      <a:pt x="26634" y="87295"/>
                      <a:pt x="33956" y="89196"/>
                      <a:pt x="42239" y="89196"/>
                    </a:cubicBezTo>
                    <a:cubicBezTo>
                      <a:pt x="48129" y="89196"/>
                      <a:pt x="53503" y="88280"/>
                      <a:pt x="58314" y="86473"/>
                    </a:cubicBezTo>
                    <a:cubicBezTo>
                      <a:pt x="63148" y="84667"/>
                      <a:pt x="67325" y="82109"/>
                      <a:pt x="70915" y="78823"/>
                    </a:cubicBezTo>
                    <a:cubicBezTo>
                      <a:pt x="74506" y="75538"/>
                      <a:pt x="77345" y="71666"/>
                      <a:pt x="79504" y="67255"/>
                    </a:cubicBezTo>
                    <a:lnTo>
                      <a:pt x="67583" y="61294"/>
                    </a:lnTo>
                    <a:cubicBezTo>
                      <a:pt x="65213" y="65823"/>
                      <a:pt x="61975" y="69531"/>
                      <a:pt x="57891" y="72347"/>
                    </a:cubicBezTo>
                    <a:cubicBezTo>
                      <a:pt x="53808" y="75186"/>
                      <a:pt x="48810" y="76594"/>
                      <a:pt x="42920" y="76594"/>
                    </a:cubicBezTo>
                    <a:cubicBezTo>
                      <a:pt x="37358" y="76594"/>
                      <a:pt x="32360" y="75257"/>
                      <a:pt x="27948" y="72581"/>
                    </a:cubicBezTo>
                    <a:cubicBezTo>
                      <a:pt x="23513" y="69930"/>
                      <a:pt x="20064" y="66222"/>
                      <a:pt x="17576" y="61529"/>
                    </a:cubicBezTo>
                    <a:cubicBezTo>
                      <a:pt x="15394" y="57422"/>
                      <a:pt x="14221" y="52588"/>
                      <a:pt x="13939" y="47144"/>
                    </a:cubicBezTo>
                    <a:lnTo>
                      <a:pt x="72370" y="47144"/>
                    </a:lnTo>
                    <a:close/>
                    <a:moveTo>
                      <a:pt x="14713" y="35411"/>
                    </a:moveTo>
                    <a:cubicBezTo>
                      <a:pt x="15277" y="32595"/>
                      <a:pt x="16121" y="29990"/>
                      <a:pt x="17224" y="27573"/>
                    </a:cubicBezTo>
                    <a:cubicBezTo>
                      <a:pt x="19501" y="22692"/>
                      <a:pt x="22762" y="18914"/>
                      <a:pt x="27010" y="16262"/>
                    </a:cubicBezTo>
                    <a:cubicBezTo>
                      <a:pt x="31257" y="13610"/>
                      <a:pt x="36162" y="12273"/>
                      <a:pt x="41723" y="12273"/>
                    </a:cubicBezTo>
                    <a:cubicBezTo>
                      <a:pt x="47285" y="12273"/>
                      <a:pt x="51790" y="13704"/>
                      <a:pt x="55592" y="16520"/>
                    </a:cubicBezTo>
                    <a:cubicBezTo>
                      <a:pt x="59393" y="19360"/>
                      <a:pt x="62256" y="23349"/>
                      <a:pt x="64180" y="28512"/>
                    </a:cubicBezTo>
                    <a:cubicBezTo>
                      <a:pt x="64978" y="30624"/>
                      <a:pt x="65542" y="32947"/>
                      <a:pt x="66011" y="35411"/>
                    </a:cubicBezTo>
                    <a:lnTo>
                      <a:pt x="14666" y="35411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82A0DB8-EBB3-A832-54AB-91B64BBECF1C}"/>
                  </a:ext>
                </a:extLst>
              </p:cNvPr>
              <p:cNvSpPr/>
              <p:nvPr/>
            </p:nvSpPr>
            <p:spPr>
              <a:xfrm>
                <a:off x="1037298" y="1097364"/>
                <a:ext cx="73335" cy="87154"/>
              </a:xfrm>
              <a:custGeom>
                <a:avLst/>
                <a:gdLst>
                  <a:gd name="csX0" fmla="*/ 40151 w 73335"/>
                  <a:gd name="csY0" fmla="*/ 0 h 87154"/>
                  <a:gd name="csX1" fmla="*/ 22199 w 73335"/>
                  <a:gd name="csY1" fmla="*/ 5116 h 87154"/>
                  <a:gd name="csX2" fmla="*/ 13446 w 73335"/>
                  <a:gd name="csY2" fmla="*/ 14713 h 87154"/>
                  <a:gd name="csX3" fmla="*/ 12766 w 73335"/>
                  <a:gd name="csY3" fmla="*/ 2042 h 87154"/>
                  <a:gd name="csX4" fmla="*/ 0 w 73335"/>
                  <a:gd name="csY4" fmla="*/ 2042 h 87154"/>
                  <a:gd name="csX5" fmla="*/ 0 w 73335"/>
                  <a:gd name="csY5" fmla="*/ 87154 h 87154"/>
                  <a:gd name="csX6" fmla="*/ 13610 w 73335"/>
                  <a:gd name="csY6" fmla="*/ 87154 h 87154"/>
                  <a:gd name="csX7" fmla="*/ 13610 w 73335"/>
                  <a:gd name="csY7" fmla="*/ 43061 h 87154"/>
                  <a:gd name="csX8" fmla="*/ 19829 w 73335"/>
                  <a:gd name="csY8" fmla="*/ 20674 h 87154"/>
                  <a:gd name="csX9" fmla="*/ 37265 w 73335"/>
                  <a:gd name="csY9" fmla="*/ 12766 h 87154"/>
                  <a:gd name="csX10" fmla="*/ 48833 w 73335"/>
                  <a:gd name="csY10" fmla="*/ 15230 h 87154"/>
                  <a:gd name="csX11" fmla="*/ 56835 w 73335"/>
                  <a:gd name="csY11" fmla="*/ 24335 h 87154"/>
                  <a:gd name="csX12" fmla="*/ 59722 w 73335"/>
                  <a:gd name="csY12" fmla="*/ 43577 h 87154"/>
                  <a:gd name="csX13" fmla="*/ 59722 w 73335"/>
                  <a:gd name="csY13" fmla="*/ 87154 h 87154"/>
                  <a:gd name="csX14" fmla="*/ 73332 w 73335"/>
                  <a:gd name="csY14" fmla="*/ 87154 h 87154"/>
                  <a:gd name="csX15" fmla="*/ 73332 w 73335"/>
                  <a:gd name="csY15" fmla="*/ 38461 h 87154"/>
                  <a:gd name="csX16" fmla="*/ 64556 w 73335"/>
                  <a:gd name="csY16" fmla="*/ 9527 h 87154"/>
                  <a:gd name="csX17" fmla="*/ 40127 w 73335"/>
                  <a:gd name="csY17" fmla="*/ 0 h 871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3335" h="87154">
                    <a:moveTo>
                      <a:pt x="40151" y="0"/>
                    </a:moveTo>
                    <a:cubicBezTo>
                      <a:pt x="33111" y="0"/>
                      <a:pt x="27127" y="1713"/>
                      <a:pt x="22199" y="5116"/>
                    </a:cubicBezTo>
                    <a:cubicBezTo>
                      <a:pt x="18679" y="7533"/>
                      <a:pt x="15769" y="10748"/>
                      <a:pt x="13446" y="14713"/>
                    </a:cubicBezTo>
                    <a:lnTo>
                      <a:pt x="12766" y="2042"/>
                    </a:lnTo>
                    <a:lnTo>
                      <a:pt x="0" y="2042"/>
                    </a:lnTo>
                    <a:lnTo>
                      <a:pt x="0" y="87154"/>
                    </a:lnTo>
                    <a:lnTo>
                      <a:pt x="13610" y="87154"/>
                    </a:lnTo>
                    <a:lnTo>
                      <a:pt x="13610" y="43061"/>
                    </a:lnTo>
                    <a:cubicBezTo>
                      <a:pt x="13610" y="33416"/>
                      <a:pt x="15675" y="25954"/>
                      <a:pt x="19829" y="20674"/>
                    </a:cubicBezTo>
                    <a:cubicBezTo>
                      <a:pt x="23959" y="15394"/>
                      <a:pt x="29779" y="12766"/>
                      <a:pt x="37265" y="12766"/>
                    </a:cubicBezTo>
                    <a:cubicBezTo>
                      <a:pt x="41582" y="12766"/>
                      <a:pt x="45431" y="13587"/>
                      <a:pt x="48833" y="15230"/>
                    </a:cubicBezTo>
                    <a:cubicBezTo>
                      <a:pt x="52236" y="16872"/>
                      <a:pt x="54911" y="19899"/>
                      <a:pt x="56835" y="24335"/>
                    </a:cubicBezTo>
                    <a:cubicBezTo>
                      <a:pt x="58760" y="28770"/>
                      <a:pt x="59722" y="35176"/>
                      <a:pt x="59722" y="43577"/>
                    </a:cubicBezTo>
                    <a:lnTo>
                      <a:pt x="59722" y="87154"/>
                    </a:lnTo>
                    <a:lnTo>
                      <a:pt x="73332" y="87154"/>
                    </a:lnTo>
                    <a:lnTo>
                      <a:pt x="73332" y="38461"/>
                    </a:lnTo>
                    <a:cubicBezTo>
                      <a:pt x="73450" y="25531"/>
                      <a:pt x="70516" y="15887"/>
                      <a:pt x="64556" y="9527"/>
                    </a:cubicBezTo>
                    <a:cubicBezTo>
                      <a:pt x="58595" y="3168"/>
                      <a:pt x="50453" y="0"/>
                      <a:pt x="40127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2092F758-0AD4-6CA5-E763-16952B69E2D9}"/>
                  </a:ext>
                </a:extLst>
              </p:cNvPr>
              <p:cNvSpPr/>
              <p:nvPr/>
            </p:nvSpPr>
            <p:spPr>
              <a:xfrm>
                <a:off x="1123396" y="1072841"/>
                <a:ext cx="56178" cy="113694"/>
              </a:xfrm>
              <a:custGeom>
                <a:avLst/>
                <a:gdLst>
                  <a:gd name="csX0" fmla="*/ 45712 w 56178"/>
                  <a:gd name="csY0" fmla="*/ 100506 h 113694"/>
                  <a:gd name="csX1" fmla="*/ 41700 w 56178"/>
                  <a:gd name="csY1" fmla="*/ 101093 h 113694"/>
                  <a:gd name="csX2" fmla="*/ 31914 w 56178"/>
                  <a:gd name="csY2" fmla="*/ 97597 h 113694"/>
                  <a:gd name="csX3" fmla="*/ 28418 w 56178"/>
                  <a:gd name="csY3" fmla="*/ 87647 h 113694"/>
                  <a:gd name="csX4" fmla="*/ 28418 w 56178"/>
                  <a:gd name="csY4" fmla="*/ 38626 h 113694"/>
                  <a:gd name="csX5" fmla="*/ 53949 w 56178"/>
                  <a:gd name="csY5" fmla="*/ 38626 h 113694"/>
                  <a:gd name="csX6" fmla="*/ 53949 w 56178"/>
                  <a:gd name="csY6" fmla="*/ 26540 h 113694"/>
                  <a:gd name="csX7" fmla="*/ 28418 w 56178"/>
                  <a:gd name="csY7" fmla="*/ 26540 h 113694"/>
                  <a:gd name="csX8" fmla="*/ 28418 w 56178"/>
                  <a:gd name="csY8" fmla="*/ 0 h 113694"/>
                  <a:gd name="csX9" fmla="*/ 14807 w 56178"/>
                  <a:gd name="csY9" fmla="*/ 0 h 113694"/>
                  <a:gd name="csX10" fmla="*/ 14807 w 56178"/>
                  <a:gd name="csY10" fmla="*/ 26540 h 113694"/>
                  <a:gd name="csX11" fmla="*/ 0 w 56178"/>
                  <a:gd name="csY11" fmla="*/ 26540 h 113694"/>
                  <a:gd name="csX12" fmla="*/ 0 w 56178"/>
                  <a:gd name="csY12" fmla="*/ 38626 h 113694"/>
                  <a:gd name="csX13" fmla="*/ 14807 w 56178"/>
                  <a:gd name="csY13" fmla="*/ 38626 h 113694"/>
                  <a:gd name="csX14" fmla="*/ 14807 w 56178"/>
                  <a:gd name="csY14" fmla="*/ 89008 h 113694"/>
                  <a:gd name="csX15" fmla="*/ 21613 w 56178"/>
                  <a:gd name="csY15" fmla="*/ 107218 h 113694"/>
                  <a:gd name="csX16" fmla="*/ 40855 w 56178"/>
                  <a:gd name="csY16" fmla="*/ 113694 h 113694"/>
                  <a:gd name="csX17" fmla="*/ 48176 w 56178"/>
                  <a:gd name="csY17" fmla="*/ 112592 h 113694"/>
                  <a:gd name="csX18" fmla="*/ 56178 w 56178"/>
                  <a:gd name="csY18" fmla="*/ 108579 h 113694"/>
                  <a:gd name="csX19" fmla="*/ 50898 w 56178"/>
                  <a:gd name="csY19" fmla="*/ 97526 h 113694"/>
                  <a:gd name="csX20" fmla="*/ 45712 w 56178"/>
                  <a:gd name="csY20" fmla="*/ 100506 h 113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56178" h="113694">
                    <a:moveTo>
                      <a:pt x="45712" y="100506"/>
                    </a:moveTo>
                    <a:cubicBezTo>
                      <a:pt x="44398" y="100905"/>
                      <a:pt x="43084" y="101093"/>
                      <a:pt x="41700" y="101093"/>
                    </a:cubicBezTo>
                    <a:cubicBezTo>
                      <a:pt x="37499" y="101093"/>
                      <a:pt x="34237" y="99920"/>
                      <a:pt x="31914" y="97597"/>
                    </a:cubicBezTo>
                    <a:cubicBezTo>
                      <a:pt x="29591" y="95273"/>
                      <a:pt x="28418" y="91965"/>
                      <a:pt x="28418" y="87647"/>
                    </a:cubicBezTo>
                    <a:lnTo>
                      <a:pt x="28418" y="38626"/>
                    </a:lnTo>
                    <a:lnTo>
                      <a:pt x="53949" y="38626"/>
                    </a:lnTo>
                    <a:lnTo>
                      <a:pt x="53949" y="26540"/>
                    </a:lnTo>
                    <a:lnTo>
                      <a:pt x="28418" y="26540"/>
                    </a:lnTo>
                    <a:lnTo>
                      <a:pt x="28418" y="0"/>
                    </a:lnTo>
                    <a:lnTo>
                      <a:pt x="14807" y="0"/>
                    </a:lnTo>
                    <a:lnTo>
                      <a:pt x="14807" y="26540"/>
                    </a:lnTo>
                    <a:lnTo>
                      <a:pt x="0" y="26540"/>
                    </a:lnTo>
                    <a:lnTo>
                      <a:pt x="0" y="38626"/>
                    </a:lnTo>
                    <a:lnTo>
                      <a:pt x="14807" y="38626"/>
                    </a:lnTo>
                    <a:lnTo>
                      <a:pt x="14807" y="89008"/>
                    </a:lnTo>
                    <a:cubicBezTo>
                      <a:pt x="14807" y="96846"/>
                      <a:pt x="17083" y="102900"/>
                      <a:pt x="21613" y="107218"/>
                    </a:cubicBezTo>
                    <a:cubicBezTo>
                      <a:pt x="26142" y="111536"/>
                      <a:pt x="32571" y="113694"/>
                      <a:pt x="40855" y="113694"/>
                    </a:cubicBezTo>
                    <a:cubicBezTo>
                      <a:pt x="43342" y="113694"/>
                      <a:pt x="45783" y="113319"/>
                      <a:pt x="48176" y="112592"/>
                    </a:cubicBezTo>
                    <a:cubicBezTo>
                      <a:pt x="50570" y="111841"/>
                      <a:pt x="53222" y="110527"/>
                      <a:pt x="56178" y="108579"/>
                    </a:cubicBezTo>
                    <a:lnTo>
                      <a:pt x="50898" y="97526"/>
                    </a:lnTo>
                    <a:cubicBezTo>
                      <a:pt x="48740" y="99122"/>
                      <a:pt x="47003" y="100107"/>
                      <a:pt x="45712" y="100506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B3FEC206-CCCC-B481-F7F4-E99B553038E2}"/>
                  </a:ext>
                </a:extLst>
              </p:cNvPr>
              <p:cNvSpPr/>
              <p:nvPr/>
            </p:nvSpPr>
            <p:spPr>
              <a:xfrm>
                <a:off x="1191191" y="1097364"/>
                <a:ext cx="70101" cy="89242"/>
              </a:xfrm>
              <a:custGeom>
                <a:avLst/>
                <a:gdLst>
                  <a:gd name="csX0" fmla="*/ 54606 w 70101"/>
                  <a:gd name="csY0" fmla="*/ 4599 h 89242"/>
                  <a:gd name="csX1" fmla="*/ 35035 w 70101"/>
                  <a:gd name="csY1" fmla="*/ 0 h 89242"/>
                  <a:gd name="csX2" fmla="*/ 20486 w 70101"/>
                  <a:gd name="csY2" fmla="*/ 2300 h 89242"/>
                  <a:gd name="csX3" fmla="*/ 9340 w 70101"/>
                  <a:gd name="csY3" fmla="*/ 9035 h 89242"/>
                  <a:gd name="csX4" fmla="*/ 1173 w 70101"/>
                  <a:gd name="csY4" fmla="*/ 19407 h 89242"/>
                  <a:gd name="csX5" fmla="*/ 13423 w 70101"/>
                  <a:gd name="csY5" fmla="*/ 24335 h 89242"/>
                  <a:gd name="csX6" fmla="*/ 22199 w 70101"/>
                  <a:gd name="csY6" fmla="*/ 15324 h 89242"/>
                  <a:gd name="csX7" fmla="*/ 34871 w 70101"/>
                  <a:gd name="csY7" fmla="*/ 12437 h 89242"/>
                  <a:gd name="csX8" fmla="*/ 47214 w 70101"/>
                  <a:gd name="csY8" fmla="*/ 15769 h 89242"/>
                  <a:gd name="csX9" fmla="*/ 54184 w 70101"/>
                  <a:gd name="csY9" fmla="*/ 25649 h 89242"/>
                  <a:gd name="csX10" fmla="*/ 56249 w 70101"/>
                  <a:gd name="csY10" fmla="*/ 36467 h 89242"/>
                  <a:gd name="csX11" fmla="*/ 32665 w 70101"/>
                  <a:gd name="csY11" fmla="*/ 36467 h 89242"/>
                  <a:gd name="csX12" fmla="*/ 8589 w 70101"/>
                  <a:gd name="csY12" fmla="*/ 43366 h 89242"/>
                  <a:gd name="csX13" fmla="*/ 0 w 70101"/>
                  <a:gd name="csY13" fmla="*/ 63195 h 89242"/>
                  <a:gd name="csX14" fmla="*/ 8424 w 70101"/>
                  <a:gd name="csY14" fmla="*/ 82343 h 89242"/>
                  <a:gd name="csX15" fmla="*/ 31820 w 70101"/>
                  <a:gd name="csY15" fmla="*/ 89243 h 89242"/>
                  <a:gd name="csX16" fmla="*/ 56319 w 70101"/>
                  <a:gd name="csY16" fmla="*/ 78941 h 89242"/>
                  <a:gd name="csX17" fmla="*/ 56789 w 70101"/>
                  <a:gd name="csY17" fmla="*/ 78284 h 89242"/>
                  <a:gd name="csX18" fmla="*/ 57328 w 70101"/>
                  <a:gd name="csY18" fmla="*/ 87177 h 89242"/>
                  <a:gd name="csX19" fmla="*/ 69930 w 70101"/>
                  <a:gd name="csY19" fmla="*/ 87177 h 89242"/>
                  <a:gd name="csX20" fmla="*/ 70094 w 70101"/>
                  <a:gd name="csY20" fmla="*/ 41043 h 89242"/>
                  <a:gd name="csX21" fmla="*/ 66339 w 70101"/>
                  <a:gd name="csY21" fmla="*/ 18327 h 89242"/>
                  <a:gd name="csX22" fmla="*/ 54606 w 70101"/>
                  <a:gd name="csY22" fmla="*/ 4623 h 89242"/>
                  <a:gd name="csX23" fmla="*/ 53574 w 70101"/>
                  <a:gd name="csY23" fmla="*/ 64603 h 89242"/>
                  <a:gd name="csX24" fmla="*/ 45243 w 70101"/>
                  <a:gd name="csY24" fmla="*/ 73872 h 89242"/>
                  <a:gd name="csX25" fmla="*/ 32477 w 70101"/>
                  <a:gd name="csY25" fmla="*/ 77275 h 89242"/>
                  <a:gd name="csX26" fmla="*/ 18679 w 70101"/>
                  <a:gd name="csY26" fmla="*/ 73450 h 89242"/>
                  <a:gd name="csX27" fmla="*/ 13751 w 70101"/>
                  <a:gd name="csY27" fmla="*/ 62984 h 89242"/>
                  <a:gd name="csX28" fmla="*/ 18773 w 70101"/>
                  <a:gd name="csY28" fmla="*/ 51743 h 89242"/>
                  <a:gd name="csX29" fmla="*/ 35716 w 70101"/>
                  <a:gd name="csY29" fmla="*/ 47824 h 89242"/>
                  <a:gd name="csX30" fmla="*/ 56483 w 70101"/>
                  <a:gd name="csY30" fmla="*/ 47824 h 89242"/>
                  <a:gd name="csX31" fmla="*/ 56483 w 70101"/>
                  <a:gd name="csY31" fmla="*/ 51227 h 89242"/>
                  <a:gd name="csX32" fmla="*/ 53597 w 70101"/>
                  <a:gd name="csY32" fmla="*/ 64579 h 8924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70101" h="89242">
                    <a:moveTo>
                      <a:pt x="54606" y="4599"/>
                    </a:moveTo>
                    <a:cubicBezTo>
                      <a:pt x="49373" y="1525"/>
                      <a:pt x="42873" y="0"/>
                      <a:pt x="35035" y="0"/>
                    </a:cubicBezTo>
                    <a:cubicBezTo>
                      <a:pt x="29591" y="0"/>
                      <a:pt x="24734" y="774"/>
                      <a:pt x="20486" y="2300"/>
                    </a:cubicBezTo>
                    <a:cubicBezTo>
                      <a:pt x="16239" y="3825"/>
                      <a:pt x="12508" y="6078"/>
                      <a:pt x="9340" y="9035"/>
                    </a:cubicBezTo>
                    <a:cubicBezTo>
                      <a:pt x="6172" y="11991"/>
                      <a:pt x="3450" y="15441"/>
                      <a:pt x="1173" y="19407"/>
                    </a:cubicBezTo>
                    <a:lnTo>
                      <a:pt x="13423" y="24335"/>
                    </a:lnTo>
                    <a:cubicBezTo>
                      <a:pt x="15699" y="20251"/>
                      <a:pt x="18609" y="17248"/>
                      <a:pt x="22199" y="15324"/>
                    </a:cubicBezTo>
                    <a:cubicBezTo>
                      <a:pt x="25766" y="13399"/>
                      <a:pt x="29990" y="12437"/>
                      <a:pt x="34871" y="12437"/>
                    </a:cubicBezTo>
                    <a:cubicBezTo>
                      <a:pt x="39752" y="12437"/>
                      <a:pt x="44093" y="13540"/>
                      <a:pt x="47214" y="15769"/>
                    </a:cubicBezTo>
                    <a:cubicBezTo>
                      <a:pt x="50335" y="17975"/>
                      <a:pt x="52658" y="21284"/>
                      <a:pt x="54184" y="25649"/>
                    </a:cubicBezTo>
                    <a:cubicBezTo>
                      <a:pt x="55240" y="28676"/>
                      <a:pt x="55920" y="32313"/>
                      <a:pt x="56249" y="36467"/>
                    </a:cubicBezTo>
                    <a:lnTo>
                      <a:pt x="32665" y="36467"/>
                    </a:lnTo>
                    <a:cubicBezTo>
                      <a:pt x="22340" y="36467"/>
                      <a:pt x="14314" y="38766"/>
                      <a:pt x="8589" y="43366"/>
                    </a:cubicBezTo>
                    <a:cubicBezTo>
                      <a:pt x="2863" y="47965"/>
                      <a:pt x="0" y="54583"/>
                      <a:pt x="0" y="63195"/>
                    </a:cubicBezTo>
                    <a:cubicBezTo>
                      <a:pt x="0" y="71361"/>
                      <a:pt x="2816" y="77744"/>
                      <a:pt x="8424" y="82343"/>
                    </a:cubicBezTo>
                    <a:cubicBezTo>
                      <a:pt x="14033" y="86943"/>
                      <a:pt x="21847" y="89243"/>
                      <a:pt x="31820" y="89243"/>
                    </a:cubicBezTo>
                    <a:cubicBezTo>
                      <a:pt x="42474" y="89243"/>
                      <a:pt x="50664" y="85816"/>
                      <a:pt x="56319" y="78941"/>
                    </a:cubicBezTo>
                    <a:cubicBezTo>
                      <a:pt x="56483" y="78730"/>
                      <a:pt x="56624" y="78495"/>
                      <a:pt x="56789" y="78284"/>
                    </a:cubicBezTo>
                    <a:lnTo>
                      <a:pt x="57328" y="87177"/>
                    </a:lnTo>
                    <a:lnTo>
                      <a:pt x="69930" y="87177"/>
                    </a:lnTo>
                    <a:lnTo>
                      <a:pt x="70094" y="41043"/>
                    </a:lnTo>
                    <a:cubicBezTo>
                      <a:pt x="70211" y="31961"/>
                      <a:pt x="68968" y="24382"/>
                      <a:pt x="66339" y="18327"/>
                    </a:cubicBezTo>
                    <a:cubicBezTo>
                      <a:pt x="63735" y="12249"/>
                      <a:pt x="59816" y="7697"/>
                      <a:pt x="54606" y="4623"/>
                    </a:cubicBezTo>
                    <a:close/>
                    <a:moveTo>
                      <a:pt x="53574" y="64603"/>
                    </a:moveTo>
                    <a:cubicBezTo>
                      <a:pt x="51649" y="68522"/>
                      <a:pt x="48857" y="71619"/>
                      <a:pt x="45243" y="73872"/>
                    </a:cubicBezTo>
                    <a:cubicBezTo>
                      <a:pt x="41606" y="76148"/>
                      <a:pt x="37358" y="77275"/>
                      <a:pt x="32477" y="77275"/>
                    </a:cubicBezTo>
                    <a:cubicBezTo>
                      <a:pt x="26587" y="77275"/>
                      <a:pt x="21988" y="76008"/>
                      <a:pt x="18679" y="73450"/>
                    </a:cubicBezTo>
                    <a:cubicBezTo>
                      <a:pt x="15394" y="70892"/>
                      <a:pt x="13751" y="67395"/>
                      <a:pt x="13751" y="62984"/>
                    </a:cubicBezTo>
                    <a:cubicBezTo>
                      <a:pt x="13751" y="58103"/>
                      <a:pt x="15417" y="54372"/>
                      <a:pt x="18773" y="51743"/>
                    </a:cubicBezTo>
                    <a:cubicBezTo>
                      <a:pt x="22129" y="49139"/>
                      <a:pt x="27761" y="47824"/>
                      <a:pt x="35716" y="47824"/>
                    </a:cubicBezTo>
                    <a:lnTo>
                      <a:pt x="56483" y="47824"/>
                    </a:lnTo>
                    <a:lnTo>
                      <a:pt x="56483" y="51227"/>
                    </a:lnTo>
                    <a:cubicBezTo>
                      <a:pt x="56483" y="56225"/>
                      <a:pt x="55521" y="60684"/>
                      <a:pt x="53597" y="64579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AF61CAB3-AD4F-A602-B9D9-7EA9DB6D4F9F}"/>
                  </a:ext>
                </a:extLst>
              </p:cNvPr>
              <p:cNvSpPr/>
              <p:nvPr/>
            </p:nvSpPr>
            <p:spPr>
              <a:xfrm>
                <a:off x="1274027" y="1072841"/>
                <a:ext cx="56178" cy="113694"/>
              </a:xfrm>
              <a:custGeom>
                <a:avLst/>
                <a:gdLst>
                  <a:gd name="csX0" fmla="*/ 45712 w 56178"/>
                  <a:gd name="csY0" fmla="*/ 100506 h 113694"/>
                  <a:gd name="csX1" fmla="*/ 41700 w 56178"/>
                  <a:gd name="csY1" fmla="*/ 101093 h 113694"/>
                  <a:gd name="csX2" fmla="*/ 31914 w 56178"/>
                  <a:gd name="csY2" fmla="*/ 97597 h 113694"/>
                  <a:gd name="csX3" fmla="*/ 28418 w 56178"/>
                  <a:gd name="csY3" fmla="*/ 87647 h 113694"/>
                  <a:gd name="csX4" fmla="*/ 28418 w 56178"/>
                  <a:gd name="csY4" fmla="*/ 38626 h 113694"/>
                  <a:gd name="csX5" fmla="*/ 53949 w 56178"/>
                  <a:gd name="csY5" fmla="*/ 38626 h 113694"/>
                  <a:gd name="csX6" fmla="*/ 53949 w 56178"/>
                  <a:gd name="csY6" fmla="*/ 26540 h 113694"/>
                  <a:gd name="csX7" fmla="*/ 28418 w 56178"/>
                  <a:gd name="csY7" fmla="*/ 26540 h 113694"/>
                  <a:gd name="csX8" fmla="*/ 28418 w 56178"/>
                  <a:gd name="csY8" fmla="*/ 0 h 113694"/>
                  <a:gd name="csX9" fmla="*/ 14807 w 56178"/>
                  <a:gd name="csY9" fmla="*/ 0 h 113694"/>
                  <a:gd name="csX10" fmla="*/ 14807 w 56178"/>
                  <a:gd name="csY10" fmla="*/ 26540 h 113694"/>
                  <a:gd name="csX11" fmla="*/ 0 w 56178"/>
                  <a:gd name="csY11" fmla="*/ 26540 h 113694"/>
                  <a:gd name="csX12" fmla="*/ 0 w 56178"/>
                  <a:gd name="csY12" fmla="*/ 38626 h 113694"/>
                  <a:gd name="csX13" fmla="*/ 14807 w 56178"/>
                  <a:gd name="csY13" fmla="*/ 38626 h 113694"/>
                  <a:gd name="csX14" fmla="*/ 14807 w 56178"/>
                  <a:gd name="csY14" fmla="*/ 89008 h 113694"/>
                  <a:gd name="csX15" fmla="*/ 21612 w 56178"/>
                  <a:gd name="csY15" fmla="*/ 107218 h 113694"/>
                  <a:gd name="csX16" fmla="*/ 40855 w 56178"/>
                  <a:gd name="csY16" fmla="*/ 113694 h 113694"/>
                  <a:gd name="csX17" fmla="*/ 48176 w 56178"/>
                  <a:gd name="csY17" fmla="*/ 112592 h 113694"/>
                  <a:gd name="csX18" fmla="*/ 56178 w 56178"/>
                  <a:gd name="csY18" fmla="*/ 108579 h 113694"/>
                  <a:gd name="csX19" fmla="*/ 50898 w 56178"/>
                  <a:gd name="csY19" fmla="*/ 97526 h 113694"/>
                  <a:gd name="csX20" fmla="*/ 45712 w 56178"/>
                  <a:gd name="csY20" fmla="*/ 100506 h 113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56178" h="113694">
                    <a:moveTo>
                      <a:pt x="45712" y="100506"/>
                    </a:moveTo>
                    <a:cubicBezTo>
                      <a:pt x="44398" y="100905"/>
                      <a:pt x="43084" y="101093"/>
                      <a:pt x="41700" y="101093"/>
                    </a:cubicBezTo>
                    <a:cubicBezTo>
                      <a:pt x="37499" y="101093"/>
                      <a:pt x="34237" y="99920"/>
                      <a:pt x="31914" y="97597"/>
                    </a:cubicBezTo>
                    <a:cubicBezTo>
                      <a:pt x="29591" y="95273"/>
                      <a:pt x="28418" y="91965"/>
                      <a:pt x="28418" y="87647"/>
                    </a:cubicBezTo>
                    <a:lnTo>
                      <a:pt x="28418" y="38626"/>
                    </a:lnTo>
                    <a:lnTo>
                      <a:pt x="53949" y="38626"/>
                    </a:lnTo>
                    <a:lnTo>
                      <a:pt x="53949" y="26540"/>
                    </a:lnTo>
                    <a:lnTo>
                      <a:pt x="28418" y="26540"/>
                    </a:lnTo>
                    <a:lnTo>
                      <a:pt x="28418" y="0"/>
                    </a:lnTo>
                    <a:lnTo>
                      <a:pt x="14807" y="0"/>
                    </a:lnTo>
                    <a:lnTo>
                      <a:pt x="14807" y="26540"/>
                    </a:lnTo>
                    <a:lnTo>
                      <a:pt x="0" y="26540"/>
                    </a:lnTo>
                    <a:lnTo>
                      <a:pt x="0" y="38626"/>
                    </a:lnTo>
                    <a:lnTo>
                      <a:pt x="14807" y="38626"/>
                    </a:lnTo>
                    <a:lnTo>
                      <a:pt x="14807" y="89008"/>
                    </a:lnTo>
                    <a:cubicBezTo>
                      <a:pt x="14807" y="96846"/>
                      <a:pt x="17083" y="102900"/>
                      <a:pt x="21612" y="107218"/>
                    </a:cubicBezTo>
                    <a:cubicBezTo>
                      <a:pt x="26141" y="111536"/>
                      <a:pt x="32571" y="113694"/>
                      <a:pt x="40855" y="113694"/>
                    </a:cubicBezTo>
                    <a:cubicBezTo>
                      <a:pt x="43342" y="113694"/>
                      <a:pt x="45783" y="113319"/>
                      <a:pt x="48176" y="112592"/>
                    </a:cubicBezTo>
                    <a:cubicBezTo>
                      <a:pt x="50570" y="111841"/>
                      <a:pt x="53222" y="110527"/>
                      <a:pt x="56178" y="108579"/>
                    </a:cubicBezTo>
                    <a:lnTo>
                      <a:pt x="50898" y="97526"/>
                    </a:lnTo>
                    <a:cubicBezTo>
                      <a:pt x="48740" y="99122"/>
                      <a:pt x="47003" y="100107"/>
                      <a:pt x="45712" y="100506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54812B4E-F91C-F25D-5718-B9407954E9D8}"/>
                  </a:ext>
                </a:extLst>
              </p:cNvPr>
              <p:cNvSpPr/>
              <p:nvPr/>
            </p:nvSpPr>
            <p:spPr>
              <a:xfrm>
                <a:off x="1346538" y="1062633"/>
                <a:ext cx="17036" cy="17036"/>
              </a:xfrm>
              <a:custGeom>
                <a:avLst/>
                <a:gdLst>
                  <a:gd name="csX0" fmla="*/ 8518 w 17036"/>
                  <a:gd name="csY0" fmla="*/ 0 h 17036"/>
                  <a:gd name="csX1" fmla="*/ 2558 w 17036"/>
                  <a:gd name="csY1" fmla="*/ 2464 h 17036"/>
                  <a:gd name="csX2" fmla="*/ 0 w 17036"/>
                  <a:gd name="csY2" fmla="*/ 8518 h 17036"/>
                  <a:gd name="csX3" fmla="*/ 2558 w 17036"/>
                  <a:gd name="csY3" fmla="*/ 14479 h 17036"/>
                  <a:gd name="csX4" fmla="*/ 8518 w 17036"/>
                  <a:gd name="csY4" fmla="*/ 17037 h 17036"/>
                  <a:gd name="csX5" fmla="*/ 14573 w 17036"/>
                  <a:gd name="csY5" fmla="*/ 14479 h 17036"/>
                  <a:gd name="csX6" fmla="*/ 17037 w 17036"/>
                  <a:gd name="csY6" fmla="*/ 8518 h 17036"/>
                  <a:gd name="csX7" fmla="*/ 14573 w 17036"/>
                  <a:gd name="csY7" fmla="*/ 2464 h 17036"/>
                  <a:gd name="csX8" fmla="*/ 8518 w 17036"/>
                  <a:gd name="csY8" fmla="*/ 0 h 170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7036" h="17036">
                    <a:moveTo>
                      <a:pt x="8518" y="0"/>
                    </a:moveTo>
                    <a:cubicBezTo>
                      <a:pt x="6242" y="0"/>
                      <a:pt x="4271" y="821"/>
                      <a:pt x="2558" y="2464"/>
                    </a:cubicBezTo>
                    <a:cubicBezTo>
                      <a:pt x="868" y="4107"/>
                      <a:pt x="0" y="6125"/>
                      <a:pt x="0" y="8518"/>
                    </a:cubicBezTo>
                    <a:cubicBezTo>
                      <a:pt x="0" y="10912"/>
                      <a:pt x="845" y="12766"/>
                      <a:pt x="2558" y="14479"/>
                    </a:cubicBezTo>
                    <a:cubicBezTo>
                      <a:pt x="4271" y="16192"/>
                      <a:pt x="6242" y="17037"/>
                      <a:pt x="8518" y="17037"/>
                    </a:cubicBezTo>
                    <a:cubicBezTo>
                      <a:pt x="10912" y="17037"/>
                      <a:pt x="12906" y="16192"/>
                      <a:pt x="14573" y="14479"/>
                    </a:cubicBezTo>
                    <a:cubicBezTo>
                      <a:pt x="16215" y="12789"/>
                      <a:pt x="17037" y="10794"/>
                      <a:pt x="17037" y="8518"/>
                    </a:cubicBezTo>
                    <a:cubicBezTo>
                      <a:pt x="17037" y="6125"/>
                      <a:pt x="16215" y="4130"/>
                      <a:pt x="14573" y="2464"/>
                    </a:cubicBezTo>
                    <a:cubicBezTo>
                      <a:pt x="12930" y="821"/>
                      <a:pt x="10912" y="0"/>
                      <a:pt x="8518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14BDA23B-0364-9E4D-EAA3-0BB38E942337}"/>
                  </a:ext>
                </a:extLst>
              </p:cNvPr>
              <p:cNvSpPr/>
              <p:nvPr/>
            </p:nvSpPr>
            <p:spPr>
              <a:xfrm>
                <a:off x="1348087" y="1099405"/>
                <a:ext cx="13962" cy="85112"/>
              </a:xfrm>
              <a:custGeom>
                <a:avLst/>
                <a:gdLst>
                  <a:gd name="csX0" fmla="*/ 0 w 13962"/>
                  <a:gd name="csY0" fmla="*/ 85112 h 85112"/>
                  <a:gd name="csX1" fmla="*/ 13610 w 13962"/>
                  <a:gd name="csY1" fmla="*/ 85112 h 85112"/>
                  <a:gd name="csX2" fmla="*/ 13962 w 13962"/>
                  <a:gd name="csY2" fmla="*/ 0 h 85112"/>
                  <a:gd name="csX3" fmla="*/ 328 w 13962"/>
                  <a:gd name="csY3" fmla="*/ 0 h 85112"/>
                  <a:gd name="csX4" fmla="*/ 0 w 13962"/>
                  <a:gd name="csY4" fmla="*/ 85112 h 851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962" h="85112">
                    <a:moveTo>
                      <a:pt x="0" y="85112"/>
                    </a:moveTo>
                    <a:lnTo>
                      <a:pt x="13610" y="85112"/>
                    </a:lnTo>
                    <a:lnTo>
                      <a:pt x="13962" y="0"/>
                    </a:lnTo>
                    <a:lnTo>
                      <a:pt x="328" y="0"/>
                    </a:lnTo>
                    <a:lnTo>
                      <a:pt x="0" y="85112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1E74D86D-7FC2-1103-0C37-0F6DD965309B}"/>
                  </a:ext>
                </a:extLst>
              </p:cNvPr>
              <p:cNvSpPr/>
              <p:nvPr/>
            </p:nvSpPr>
            <p:spPr>
              <a:xfrm>
                <a:off x="1381784" y="1097364"/>
                <a:ext cx="84783" cy="89195"/>
              </a:xfrm>
              <a:custGeom>
                <a:avLst/>
                <a:gdLst>
                  <a:gd name="csX0" fmla="*/ 64415 w 84783"/>
                  <a:gd name="csY0" fmla="*/ 5702 h 89195"/>
                  <a:gd name="csX1" fmla="*/ 42380 w 84783"/>
                  <a:gd name="csY1" fmla="*/ 0 h 89195"/>
                  <a:gd name="csX2" fmla="*/ 20345 w 84783"/>
                  <a:gd name="csY2" fmla="*/ 5702 h 89195"/>
                  <a:gd name="csX3" fmla="*/ 5374 w 84783"/>
                  <a:gd name="csY3" fmla="*/ 21448 h 89195"/>
                  <a:gd name="csX4" fmla="*/ 0 w 84783"/>
                  <a:gd name="csY4" fmla="*/ 44586 h 89195"/>
                  <a:gd name="csX5" fmla="*/ 5444 w 84783"/>
                  <a:gd name="csY5" fmla="*/ 67747 h 89195"/>
                  <a:gd name="csX6" fmla="*/ 20510 w 84783"/>
                  <a:gd name="csY6" fmla="*/ 83493 h 89195"/>
                  <a:gd name="csX7" fmla="*/ 42732 w 84783"/>
                  <a:gd name="csY7" fmla="*/ 89196 h 89195"/>
                  <a:gd name="csX8" fmla="*/ 64532 w 84783"/>
                  <a:gd name="csY8" fmla="*/ 83493 h 89195"/>
                  <a:gd name="csX9" fmla="*/ 79434 w 84783"/>
                  <a:gd name="csY9" fmla="*/ 67747 h 89195"/>
                  <a:gd name="csX10" fmla="*/ 84784 w 84783"/>
                  <a:gd name="csY10" fmla="*/ 44586 h 89195"/>
                  <a:gd name="csX11" fmla="*/ 79434 w 84783"/>
                  <a:gd name="csY11" fmla="*/ 21448 h 89195"/>
                  <a:gd name="csX12" fmla="*/ 64462 w 84783"/>
                  <a:gd name="csY12" fmla="*/ 5702 h 89195"/>
                  <a:gd name="csX13" fmla="*/ 67325 w 84783"/>
                  <a:gd name="csY13" fmla="*/ 61177 h 89195"/>
                  <a:gd name="csX14" fmla="*/ 57281 w 84783"/>
                  <a:gd name="csY14" fmla="*/ 72488 h 89195"/>
                  <a:gd name="csX15" fmla="*/ 42568 w 84783"/>
                  <a:gd name="csY15" fmla="*/ 76571 h 89195"/>
                  <a:gd name="csX16" fmla="*/ 27667 w 84783"/>
                  <a:gd name="csY16" fmla="*/ 72488 h 89195"/>
                  <a:gd name="csX17" fmla="*/ 17459 w 84783"/>
                  <a:gd name="csY17" fmla="*/ 61177 h 89195"/>
                  <a:gd name="csX18" fmla="*/ 13798 w 84783"/>
                  <a:gd name="csY18" fmla="*/ 44586 h 89195"/>
                  <a:gd name="csX19" fmla="*/ 17459 w 84783"/>
                  <a:gd name="csY19" fmla="*/ 27901 h 89195"/>
                  <a:gd name="csX20" fmla="*/ 27503 w 84783"/>
                  <a:gd name="csY20" fmla="*/ 16661 h 89195"/>
                  <a:gd name="csX21" fmla="*/ 42216 w 84783"/>
                  <a:gd name="csY21" fmla="*/ 12578 h 89195"/>
                  <a:gd name="csX22" fmla="*/ 57187 w 84783"/>
                  <a:gd name="csY22" fmla="*/ 16661 h 89195"/>
                  <a:gd name="csX23" fmla="*/ 67325 w 84783"/>
                  <a:gd name="csY23" fmla="*/ 27972 h 89195"/>
                  <a:gd name="csX24" fmla="*/ 70986 w 84783"/>
                  <a:gd name="csY24" fmla="*/ 44563 h 89195"/>
                  <a:gd name="csX25" fmla="*/ 67325 w 84783"/>
                  <a:gd name="csY25" fmla="*/ 61153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84783" h="89195">
                    <a:moveTo>
                      <a:pt x="64415" y="5702"/>
                    </a:moveTo>
                    <a:cubicBezTo>
                      <a:pt x="58009" y="1901"/>
                      <a:pt x="50664" y="0"/>
                      <a:pt x="42380" y="0"/>
                    </a:cubicBezTo>
                    <a:cubicBezTo>
                      <a:pt x="34097" y="0"/>
                      <a:pt x="26752" y="1901"/>
                      <a:pt x="20345" y="5702"/>
                    </a:cubicBezTo>
                    <a:cubicBezTo>
                      <a:pt x="13939" y="9504"/>
                      <a:pt x="8941" y="14760"/>
                      <a:pt x="5374" y="21448"/>
                    </a:cubicBezTo>
                    <a:cubicBezTo>
                      <a:pt x="1807" y="28136"/>
                      <a:pt x="0" y="35857"/>
                      <a:pt x="0" y="44586"/>
                    </a:cubicBezTo>
                    <a:cubicBezTo>
                      <a:pt x="0" y="53316"/>
                      <a:pt x="1807" y="61036"/>
                      <a:pt x="5444" y="67747"/>
                    </a:cubicBezTo>
                    <a:cubicBezTo>
                      <a:pt x="9081" y="74435"/>
                      <a:pt x="14103" y="79692"/>
                      <a:pt x="20510" y="83493"/>
                    </a:cubicBezTo>
                    <a:cubicBezTo>
                      <a:pt x="26916" y="87295"/>
                      <a:pt x="34331" y="89196"/>
                      <a:pt x="42732" y="89196"/>
                    </a:cubicBezTo>
                    <a:cubicBezTo>
                      <a:pt x="51133" y="89196"/>
                      <a:pt x="58173" y="87295"/>
                      <a:pt x="64532" y="83493"/>
                    </a:cubicBezTo>
                    <a:cubicBezTo>
                      <a:pt x="70892" y="79692"/>
                      <a:pt x="75843" y="74435"/>
                      <a:pt x="79434" y="67747"/>
                    </a:cubicBezTo>
                    <a:cubicBezTo>
                      <a:pt x="83000" y="61059"/>
                      <a:pt x="84784" y="53339"/>
                      <a:pt x="84784" y="44586"/>
                    </a:cubicBezTo>
                    <a:cubicBezTo>
                      <a:pt x="84784" y="35833"/>
                      <a:pt x="83000" y="28136"/>
                      <a:pt x="79434" y="21448"/>
                    </a:cubicBezTo>
                    <a:cubicBezTo>
                      <a:pt x="75867" y="14760"/>
                      <a:pt x="70868" y="9504"/>
                      <a:pt x="64462" y="5702"/>
                    </a:cubicBezTo>
                    <a:close/>
                    <a:moveTo>
                      <a:pt x="67325" y="61177"/>
                    </a:moveTo>
                    <a:cubicBezTo>
                      <a:pt x="64884" y="66011"/>
                      <a:pt x="61529" y="69765"/>
                      <a:pt x="57281" y="72488"/>
                    </a:cubicBezTo>
                    <a:cubicBezTo>
                      <a:pt x="53034" y="75210"/>
                      <a:pt x="48106" y="76571"/>
                      <a:pt x="42568" y="76571"/>
                    </a:cubicBezTo>
                    <a:cubicBezTo>
                      <a:pt x="37030" y="76571"/>
                      <a:pt x="32032" y="75210"/>
                      <a:pt x="27667" y="72488"/>
                    </a:cubicBezTo>
                    <a:cubicBezTo>
                      <a:pt x="23302" y="69765"/>
                      <a:pt x="19899" y="65987"/>
                      <a:pt x="17459" y="61177"/>
                    </a:cubicBezTo>
                    <a:cubicBezTo>
                      <a:pt x="15018" y="56366"/>
                      <a:pt x="13798" y="50828"/>
                      <a:pt x="13798" y="44586"/>
                    </a:cubicBezTo>
                    <a:cubicBezTo>
                      <a:pt x="13798" y="38344"/>
                      <a:pt x="15018" y="32665"/>
                      <a:pt x="17459" y="27901"/>
                    </a:cubicBezTo>
                    <a:cubicBezTo>
                      <a:pt x="19899" y="23138"/>
                      <a:pt x="23255" y="19383"/>
                      <a:pt x="27503" y="16661"/>
                    </a:cubicBezTo>
                    <a:cubicBezTo>
                      <a:pt x="31750" y="13939"/>
                      <a:pt x="36654" y="12578"/>
                      <a:pt x="42216" y="12578"/>
                    </a:cubicBezTo>
                    <a:cubicBezTo>
                      <a:pt x="47778" y="12578"/>
                      <a:pt x="52870" y="13939"/>
                      <a:pt x="57187" y="16661"/>
                    </a:cubicBezTo>
                    <a:cubicBezTo>
                      <a:pt x="61505" y="19383"/>
                      <a:pt x="64884" y="23161"/>
                      <a:pt x="67325" y="27972"/>
                    </a:cubicBezTo>
                    <a:cubicBezTo>
                      <a:pt x="69765" y="32806"/>
                      <a:pt x="70986" y="38321"/>
                      <a:pt x="70986" y="44563"/>
                    </a:cubicBezTo>
                    <a:cubicBezTo>
                      <a:pt x="70986" y="50805"/>
                      <a:pt x="69765" y="56343"/>
                      <a:pt x="67325" y="61153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815A69F3-9D5E-40A0-4B6C-FE87F3254C33}"/>
                  </a:ext>
                </a:extLst>
              </p:cNvPr>
              <p:cNvSpPr/>
              <p:nvPr/>
            </p:nvSpPr>
            <p:spPr>
              <a:xfrm>
                <a:off x="1485458" y="1097364"/>
                <a:ext cx="73335" cy="87154"/>
              </a:xfrm>
              <a:custGeom>
                <a:avLst/>
                <a:gdLst>
                  <a:gd name="csX0" fmla="*/ 40151 w 73335"/>
                  <a:gd name="csY0" fmla="*/ 0 h 87154"/>
                  <a:gd name="csX1" fmla="*/ 22199 w 73335"/>
                  <a:gd name="csY1" fmla="*/ 5116 h 87154"/>
                  <a:gd name="csX2" fmla="*/ 13446 w 73335"/>
                  <a:gd name="csY2" fmla="*/ 14713 h 87154"/>
                  <a:gd name="csX3" fmla="*/ 12766 w 73335"/>
                  <a:gd name="csY3" fmla="*/ 2042 h 87154"/>
                  <a:gd name="csX4" fmla="*/ 0 w 73335"/>
                  <a:gd name="csY4" fmla="*/ 2042 h 87154"/>
                  <a:gd name="csX5" fmla="*/ 0 w 73335"/>
                  <a:gd name="csY5" fmla="*/ 87154 h 87154"/>
                  <a:gd name="csX6" fmla="*/ 13611 w 73335"/>
                  <a:gd name="csY6" fmla="*/ 87154 h 87154"/>
                  <a:gd name="csX7" fmla="*/ 13611 w 73335"/>
                  <a:gd name="csY7" fmla="*/ 43061 h 87154"/>
                  <a:gd name="csX8" fmla="*/ 19829 w 73335"/>
                  <a:gd name="csY8" fmla="*/ 20674 h 87154"/>
                  <a:gd name="csX9" fmla="*/ 37265 w 73335"/>
                  <a:gd name="csY9" fmla="*/ 12766 h 87154"/>
                  <a:gd name="csX10" fmla="*/ 48833 w 73335"/>
                  <a:gd name="csY10" fmla="*/ 15230 h 87154"/>
                  <a:gd name="csX11" fmla="*/ 56835 w 73335"/>
                  <a:gd name="csY11" fmla="*/ 24335 h 87154"/>
                  <a:gd name="csX12" fmla="*/ 59722 w 73335"/>
                  <a:gd name="csY12" fmla="*/ 43577 h 87154"/>
                  <a:gd name="csX13" fmla="*/ 59722 w 73335"/>
                  <a:gd name="csY13" fmla="*/ 87154 h 87154"/>
                  <a:gd name="csX14" fmla="*/ 73332 w 73335"/>
                  <a:gd name="csY14" fmla="*/ 87154 h 87154"/>
                  <a:gd name="csX15" fmla="*/ 73332 w 73335"/>
                  <a:gd name="csY15" fmla="*/ 38461 h 87154"/>
                  <a:gd name="csX16" fmla="*/ 64556 w 73335"/>
                  <a:gd name="csY16" fmla="*/ 9527 h 87154"/>
                  <a:gd name="csX17" fmla="*/ 40127 w 73335"/>
                  <a:gd name="csY17" fmla="*/ 0 h 871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3335" h="87154">
                    <a:moveTo>
                      <a:pt x="40151" y="0"/>
                    </a:moveTo>
                    <a:cubicBezTo>
                      <a:pt x="33111" y="0"/>
                      <a:pt x="27127" y="1713"/>
                      <a:pt x="22199" y="5116"/>
                    </a:cubicBezTo>
                    <a:cubicBezTo>
                      <a:pt x="18679" y="7533"/>
                      <a:pt x="15769" y="10748"/>
                      <a:pt x="13446" y="14713"/>
                    </a:cubicBezTo>
                    <a:lnTo>
                      <a:pt x="12766" y="2042"/>
                    </a:lnTo>
                    <a:lnTo>
                      <a:pt x="0" y="2042"/>
                    </a:lnTo>
                    <a:lnTo>
                      <a:pt x="0" y="87154"/>
                    </a:lnTo>
                    <a:lnTo>
                      <a:pt x="13611" y="87154"/>
                    </a:lnTo>
                    <a:lnTo>
                      <a:pt x="13611" y="43061"/>
                    </a:lnTo>
                    <a:cubicBezTo>
                      <a:pt x="13611" y="33416"/>
                      <a:pt x="15676" y="25954"/>
                      <a:pt x="19829" y="20674"/>
                    </a:cubicBezTo>
                    <a:cubicBezTo>
                      <a:pt x="23959" y="15394"/>
                      <a:pt x="29779" y="12766"/>
                      <a:pt x="37265" y="12766"/>
                    </a:cubicBezTo>
                    <a:cubicBezTo>
                      <a:pt x="41582" y="12766"/>
                      <a:pt x="45431" y="13587"/>
                      <a:pt x="48833" y="15230"/>
                    </a:cubicBezTo>
                    <a:cubicBezTo>
                      <a:pt x="52236" y="16872"/>
                      <a:pt x="54911" y="19899"/>
                      <a:pt x="56835" y="24335"/>
                    </a:cubicBezTo>
                    <a:cubicBezTo>
                      <a:pt x="58760" y="28770"/>
                      <a:pt x="59722" y="35176"/>
                      <a:pt x="59722" y="43577"/>
                    </a:cubicBezTo>
                    <a:lnTo>
                      <a:pt x="59722" y="87154"/>
                    </a:lnTo>
                    <a:lnTo>
                      <a:pt x="73332" y="87154"/>
                    </a:lnTo>
                    <a:lnTo>
                      <a:pt x="73332" y="38461"/>
                    </a:lnTo>
                    <a:cubicBezTo>
                      <a:pt x="73450" y="25531"/>
                      <a:pt x="70516" y="15887"/>
                      <a:pt x="64556" y="9527"/>
                    </a:cubicBezTo>
                    <a:cubicBezTo>
                      <a:pt x="58595" y="3168"/>
                      <a:pt x="50453" y="0"/>
                      <a:pt x="40127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1000304-123C-27CF-5299-45B8D81C5E54}"/>
                  </a:ext>
                </a:extLst>
              </p:cNvPr>
              <p:cNvSpPr/>
              <p:nvPr/>
            </p:nvSpPr>
            <p:spPr>
              <a:xfrm>
                <a:off x="1626374" y="1065356"/>
                <a:ext cx="93466" cy="119138"/>
              </a:xfrm>
              <a:custGeom>
                <a:avLst/>
                <a:gdLst>
                  <a:gd name="csX0" fmla="*/ 65964 w 93466"/>
                  <a:gd name="csY0" fmla="*/ 7580 h 119138"/>
                  <a:gd name="csX1" fmla="*/ 36255 w 93466"/>
                  <a:gd name="csY1" fmla="*/ 0 h 119138"/>
                  <a:gd name="csX2" fmla="*/ 0 w 93466"/>
                  <a:gd name="csY2" fmla="*/ 0 h 119138"/>
                  <a:gd name="csX3" fmla="*/ 0 w 93466"/>
                  <a:gd name="csY3" fmla="*/ 119139 h 119138"/>
                  <a:gd name="csX4" fmla="*/ 36255 w 93466"/>
                  <a:gd name="csY4" fmla="*/ 119139 h 119138"/>
                  <a:gd name="csX5" fmla="*/ 65964 w 93466"/>
                  <a:gd name="csY5" fmla="*/ 111489 h 119138"/>
                  <a:gd name="csX6" fmla="*/ 86145 w 93466"/>
                  <a:gd name="csY6" fmla="*/ 90392 h 119138"/>
                  <a:gd name="csX7" fmla="*/ 93466 w 93466"/>
                  <a:gd name="csY7" fmla="*/ 59581 h 119138"/>
                  <a:gd name="csX8" fmla="*/ 86145 w 93466"/>
                  <a:gd name="csY8" fmla="*/ 28605 h 119138"/>
                  <a:gd name="csX9" fmla="*/ 65964 w 93466"/>
                  <a:gd name="csY9" fmla="*/ 7580 h 119138"/>
                  <a:gd name="csX10" fmla="*/ 75655 w 93466"/>
                  <a:gd name="csY10" fmla="*/ 77533 h 119138"/>
                  <a:gd name="csX11" fmla="*/ 66457 w 93466"/>
                  <a:gd name="csY11" fmla="*/ 92434 h 119138"/>
                  <a:gd name="csX12" fmla="*/ 52917 w 93466"/>
                  <a:gd name="csY12" fmla="*/ 102384 h 119138"/>
                  <a:gd name="csX13" fmla="*/ 36232 w 93466"/>
                  <a:gd name="csY13" fmla="*/ 105880 h 119138"/>
                  <a:gd name="csX14" fmla="*/ 14455 w 93466"/>
                  <a:gd name="csY14" fmla="*/ 105880 h 119138"/>
                  <a:gd name="csX15" fmla="*/ 14455 w 93466"/>
                  <a:gd name="csY15" fmla="*/ 13282 h 119138"/>
                  <a:gd name="csX16" fmla="*/ 36232 w 93466"/>
                  <a:gd name="csY16" fmla="*/ 13282 h 119138"/>
                  <a:gd name="csX17" fmla="*/ 52917 w 93466"/>
                  <a:gd name="csY17" fmla="*/ 16778 h 119138"/>
                  <a:gd name="csX18" fmla="*/ 66457 w 93466"/>
                  <a:gd name="csY18" fmla="*/ 26728 h 119138"/>
                  <a:gd name="csX19" fmla="*/ 75655 w 93466"/>
                  <a:gd name="csY19" fmla="*/ 41629 h 119138"/>
                  <a:gd name="csX20" fmla="*/ 78964 w 93466"/>
                  <a:gd name="csY20" fmla="*/ 59581 h 119138"/>
                  <a:gd name="csX21" fmla="*/ 75655 w 93466"/>
                  <a:gd name="csY21" fmla="*/ 77533 h 1191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93466" h="119138">
                    <a:moveTo>
                      <a:pt x="65964" y="7580"/>
                    </a:moveTo>
                    <a:cubicBezTo>
                      <a:pt x="57399" y="2534"/>
                      <a:pt x="47496" y="0"/>
                      <a:pt x="36255" y="0"/>
                    </a:cubicBezTo>
                    <a:lnTo>
                      <a:pt x="0" y="0"/>
                    </a:lnTo>
                    <a:lnTo>
                      <a:pt x="0" y="119139"/>
                    </a:lnTo>
                    <a:lnTo>
                      <a:pt x="36255" y="119139"/>
                    </a:lnTo>
                    <a:cubicBezTo>
                      <a:pt x="47496" y="119139"/>
                      <a:pt x="57399" y="116581"/>
                      <a:pt x="65964" y="111489"/>
                    </a:cubicBezTo>
                    <a:cubicBezTo>
                      <a:pt x="74529" y="106373"/>
                      <a:pt x="81264" y="99357"/>
                      <a:pt x="86145" y="90392"/>
                    </a:cubicBezTo>
                    <a:cubicBezTo>
                      <a:pt x="91026" y="81428"/>
                      <a:pt x="93466" y="71150"/>
                      <a:pt x="93466" y="59581"/>
                    </a:cubicBezTo>
                    <a:cubicBezTo>
                      <a:pt x="93466" y="48012"/>
                      <a:pt x="91026" y="37570"/>
                      <a:pt x="86145" y="28605"/>
                    </a:cubicBezTo>
                    <a:cubicBezTo>
                      <a:pt x="81264" y="19641"/>
                      <a:pt x="74529" y="12625"/>
                      <a:pt x="65964" y="7580"/>
                    </a:cubicBezTo>
                    <a:close/>
                    <a:moveTo>
                      <a:pt x="75655" y="77533"/>
                    </a:moveTo>
                    <a:cubicBezTo>
                      <a:pt x="73450" y="83141"/>
                      <a:pt x="70376" y="88116"/>
                      <a:pt x="66457" y="92434"/>
                    </a:cubicBezTo>
                    <a:cubicBezTo>
                      <a:pt x="62538" y="96752"/>
                      <a:pt x="58032" y="100061"/>
                      <a:pt x="52917" y="102384"/>
                    </a:cubicBezTo>
                    <a:cubicBezTo>
                      <a:pt x="47801" y="104707"/>
                      <a:pt x="42239" y="105880"/>
                      <a:pt x="36232" y="105880"/>
                    </a:cubicBezTo>
                    <a:lnTo>
                      <a:pt x="14455" y="105880"/>
                    </a:lnTo>
                    <a:lnTo>
                      <a:pt x="14455" y="13282"/>
                    </a:lnTo>
                    <a:lnTo>
                      <a:pt x="36232" y="13282"/>
                    </a:lnTo>
                    <a:cubicBezTo>
                      <a:pt x="42239" y="13282"/>
                      <a:pt x="47801" y="14455"/>
                      <a:pt x="52917" y="16778"/>
                    </a:cubicBezTo>
                    <a:cubicBezTo>
                      <a:pt x="58032" y="19102"/>
                      <a:pt x="62538" y="22434"/>
                      <a:pt x="66457" y="26728"/>
                    </a:cubicBezTo>
                    <a:cubicBezTo>
                      <a:pt x="70376" y="31022"/>
                      <a:pt x="73426" y="35997"/>
                      <a:pt x="75655" y="41629"/>
                    </a:cubicBezTo>
                    <a:cubicBezTo>
                      <a:pt x="77861" y="47238"/>
                      <a:pt x="78964" y="53222"/>
                      <a:pt x="78964" y="59581"/>
                    </a:cubicBezTo>
                    <a:cubicBezTo>
                      <a:pt x="78964" y="65940"/>
                      <a:pt x="77861" y="71924"/>
                      <a:pt x="75655" y="77533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D79F77DE-85AC-599F-B944-D2FDDCF44593}"/>
                  </a:ext>
                </a:extLst>
              </p:cNvPr>
              <p:cNvSpPr/>
              <p:nvPr/>
            </p:nvSpPr>
            <p:spPr>
              <a:xfrm>
                <a:off x="1734601" y="1097364"/>
                <a:ext cx="80700" cy="89195"/>
              </a:xfrm>
              <a:custGeom>
                <a:avLst/>
                <a:gdLst>
                  <a:gd name="csX0" fmla="*/ 72370 w 80700"/>
                  <a:gd name="csY0" fmla="*/ 47144 h 89195"/>
                  <a:gd name="csX1" fmla="*/ 80701 w 80700"/>
                  <a:gd name="csY1" fmla="*/ 47144 h 89195"/>
                  <a:gd name="csX2" fmla="*/ 75937 w 80700"/>
                  <a:gd name="csY2" fmla="*/ 22293 h 89195"/>
                  <a:gd name="csX3" fmla="*/ 62397 w 80700"/>
                  <a:gd name="csY3" fmla="*/ 5867 h 89195"/>
                  <a:gd name="csX4" fmla="*/ 41887 w 80700"/>
                  <a:gd name="csY4" fmla="*/ 0 h 89195"/>
                  <a:gd name="csX5" fmla="*/ 20181 w 80700"/>
                  <a:gd name="csY5" fmla="*/ 5702 h 89195"/>
                  <a:gd name="csX6" fmla="*/ 5374 w 80700"/>
                  <a:gd name="csY6" fmla="*/ 21448 h 89195"/>
                  <a:gd name="csX7" fmla="*/ 0 w 80700"/>
                  <a:gd name="csY7" fmla="*/ 44586 h 89195"/>
                  <a:gd name="csX8" fmla="*/ 5374 w 80700"/>
                  <a:gd name="csY8" fmla="*/ 67747 h 89195"/>
                  <a:gd name="csX9" fmla="*/ 20275 w 80700"/>
                  <a:gd name="csY9" fmla="*/ 83493 h 89195"/>
                  <a:gd name="csX10" fmla="*/ 42239 w 80700"/>
                  <a:gd name="csY10" fmla="*/ 89196 h 89195"/>
                  <a:gd name="csX11" fmla="*/ 58314 w 80700"/>
                  <a:gd name="csY11" fmla="*/ 86473 h 89195"/>
                  <a:gd name="csX12" fmla="*/ 70915 w 80700"/>
                  <a:gd name="csY12" fmla="*/ 78823 h 89195"/>
                  <a:gd name="csX13" fmla="*/ 79504 w 80700"/>
                  <a:gd name="csY13" fmla="*/ 67255 h 89195"/>
                  <a:gd name="csX14" fmla="*/ 67583 w 80700"/>
                  <a:gd name="csY14" fmla="*/ 61294 h 89195"/>
                  <a:gd name="csX15" fmla="*/ 57891 w 80700"/>
                  <a:gd name="csY15" fmla="*/ 72347 h 89195"/>
                  <a:gd name="csX16" fmla="*/ 42920 w 80700"/>
                  <a:gd name="csY16" fmla="*/ 76594 h 89195"/>
                  <a:gd name="csX17" fmla="*/ 27948 w 80700"/>
                  <a:gd name="csY17" fmla="*/ 72581 h 89195"/>
                  <a:gd name="csX18" fmla="*/ 17576 w 80700"/>
                  <a:gd name="csY18" fmla="*/ 61529 h 89195"/>
                  <a:gd name="csX19" fmla="*/ 13939 w 80700"/>
                  <a:gd name="csY19" fmla="*/ 47144 h 89195"/>
                  <a:gd name="csX20" fmla="*/ 72370 w 80700"/>
                  <a:gd name="csY20" fmla="*/ 47144 h 89195"/>
                  <a:gd name="csX21" fmla="*/ 14690 w 80700"/>
                  <a:gd name="csY21" fmla="*/ 35411 h 89195"/>
                  <a:gd name="csX22" fmla="*/ 17201 w 80700"/>
                  <a:gd name="csY22" fmla="*/ 27573 h 89195"/>
                  <a:gd name="csX23" fmla="*/ 26986 w 80700"/>
                  <a:gd name="csY23" fmla="*/ 16262 h 89195"/>
                  <a:gd name="csX24" fmla="*/ 41700 w 80700"/>
                  <a:gd name="csY24" fmla="*/ 12273 h 89195"/>
                  <a:gd name="csX25" fmla="*/ 55568 w 80700"/>
                  <a:gd name="csY25" fmla="*/ 16520 h 89195"/>
                  <a:gd name="csX26" fmla="*/ 64157 w 80700"/>
                  <a:gd name="csY26" fmla="*/ 28512 h 89195"/>
                  <a:gd name="csX27" fmla="*/ 65987 w 80700"/>
                  <a:gd name="csY27" fmla="*/ 35411 h 89195"/>
                  <a:gd name="csX28" fmla="*/ 14643 w 80700"/>
                  <a:gd name="csY28" fmla="*/ 35411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80700" h="89195">
                    <a:moveTo>
                      <a:pt x="72370" y="47144"/>
                    </a:moveTo>
                    <a:lnTo>
                      <a:pt x="80701" y="47144"/>
                    </a:lnTo>
                    <a:cubicBezTo>
                      <a:pt x="80701" y="37617"/>
                      <a:pt x="79105" y="29333"/>
                      <a:pt x="75937" y="22293"/>
                    </a:cubicBezTo>
                    <a:cubicBezTo>
                      <a:pt x="72769" y="15253"/>
                      <a:pt x="68240" y="9785"/>
                      <a:pt x="62397" y="5867"/>
                    </a:cubicBezTo>
                    <a:cubicBezTo>
                      <a:pt x="56554" y="1948"/>
                      <a:pt x="49725" y="0"/>
                      <a:pt x="41887" y="0"/>
                    </a:cubicBezTo>
                    <a:cubicBezTo>
                      <a:pt x="34050" y="0"/>
                      <a:pt x="26494" y="1901"/>
                      <a:pt x="20181" y="5702"/>
                    </a:cubicBezTo>
                    <a:cubicBezTo>
                      <a:pt x="13892" y="9504"/>
                      <a:pt x="8941" y="14760"/>
                      <a:pt x="5374" y="21448"/>
                    </a:cubicBezTo>
                    <a:cubicBezTo>
                      <a:pt x="1807" y="28136"/>
                      <a:pt x="0" y="35857"/>
                      <a:pt x="0" y="44586"/>
                    </a:cubicBezTo>
                    <a:cubicBezTo>
                      <a:pt x="0" y="53316"/>
                      <a:pt x="1783" y="61036"/>
                      <a:pt x="5374" y="67747"/>
                    </a:cubicBezTo>
                    <a:cubicBezTo>
                      <a:pt x="8941" y="74435"/>
                      <a:pt x="13916" y="79692"/>
                      <a:pt x="20275" y="83493"/>
                    </a:cubicBezTo>
                    <a:cubicBezTo>
                      <a:pt x="26634" y="87295"/>
                      <a:pt x="33956" y="89196"/>
                      <a:pt x="42239" y="89196"/>
                    </a:cubicBezTo>
                    <a:cubicBezTo>
                      <a:pt x="48129" y="89196"/>
                      <a:pt x="53503" y="88280"/>
                      <a:pt x="58314" y="86473"/>
                    </a:cubicBezTo>
                    <a:cubicBezTo>
                      <a:pt x="63148" y="84667"/>
                      <a:pt x="67325" y="82109"/>
                      <a:pt x="70915" y="78823"/>
                    </a:cubicBezTo>
                    <a:cubicBezTo>
                      <a:pt x="74506" y="75538"/>
                      <a:pt x="77345" y="71666"/>
                      <a:pt x="79504" y="67255"/>
                    </a:cubicBezTo>
                    <a:lnTo>
                      <a:pt x="67583" y="61294"/>
                    </a:lnTo>
                    <a:cubicBezTo>
                      <a:pt x="65213" y="65823"/>
                      <a:pt x="61975" y="69531"/>
                      <a:pt x="57891" y="72347"/>
                    </a:cubicBezTo>
                    <a:cubicBezTo>
                      <a:pt x="53808" y="75186"/>
                      <a:pt x="48810" y="76594"/>
                      <a:pt x="42920" y="76594"/>
                    </a:cubicBezTo>
                    <a:cubicBezTo>
                      <a:pt x="37358" y="76594"/>
                      <a:pt x="32360" y="75257"/>
                      <a:pt x="27948" y="72581"/>
                    </a:cubicBezTo>
                    <a:cubicBezTo>
                      <a:pt x="23513" y="69930"/>
                      <a:pt x="20064" y="66222"/>
                      <a:pt x="17576" y="61529"/>
                    </a:cubicBezTo>
                    <a:cubicBezTo>
                      <a:pt x="15394" y="57422"/>
                      <a:pt x="14221" y="52588"/>
                      <a:pt x="13939" y="47144"/>
                    </a:cubicBezTo>
                    <a:lnTo>
                      <a:pt x="72370" y="47144"/>
                    </a:lnTo>
                    <a:close/>
                    <a:moveTo>
                      <a:pt x="14690" y="35411"/>
                    </a:moveTo>
                    <a:cubicBezTo>
                      <a:pt x="15253" y="32595"/>
                      <a:pt x="16098" y="29990"/>
                      <a:pt x="17201" y="27573"/>
                    </a:cubicBezTo>
                    <a:cubicBezTo>
                      <a:pt x="19477" y="22692"/>
                      <a:pt x="22739" y="18914"/>
                      <a:pt x="26986" y="16262"/>
                    </a:cubicBezTo>
                    <a:cubicBezTo>
                      <a:pt x="31234" y="13610"/>
                      <a:pt x="36138" y="12273"/>
                      <a:pt x="41700" y="12273"/>
                    </a:cubicBezTo>
                    <a:cubicBezTo>
                      <a:pt x="47261" y="12273"/>
                      <a:pt x="51767" y="13704"/>
                      <a:pt x="55568" y="16520"/>
                    </a:cubicBezTo>
                    <a:cubicBezTo>
                      <a:pt x="59370" y="19360"/>
                      <a:pt x="62233" y="23349"/>
                      <a:pt x="64157" y="28512"/>
                    </a:cubicBezTo>
                    <a:cubicBezTo>
                      <a:pt x="64955" y="30624"/>
                      <a:pt x="65518" y="32947"/>
                      <a:pt x="65987" y="35411"/>
                    </a:cubicBezTo>
                    <a:lnTo>
                      <a:pt x="14643" y="35411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FC5164B-77CB-7946-F889-0141263F7A96}"/>
                  </a:ext>
                </a:extLst>
              </p:cNvPr>
              <p:cNvSpPr/>
              <p:nvPr/>
            </p:nvSpPr>
            <p:spPr>
              <a:xfrm>
                <a:off x="1827551" y="1097340"/>
                <a:ext cx="65870" cy="89195"/>
              </a:xfrm>
              <a:custGeom>
                <a:avLst/>
                <a:gdLst>
                  <a:gd name="csX0" fmla="*/ 21964 w 65870"/>
                  <a:gd name="csY0" fmla="*/ 15582 h 89195"/>
                  <a:gd name="csX1" fmla="*/ 34214 w 65870"/>
                  <a:gd name="csY1" fmla="*/ 12273 h 89195"/>
                  <a:gd name="csX2" fmla="*/ 46628 w 65870"/>
                  <a:gd name="csY2" fmla="*/ 14831 h 89195"/>
                  <a:gd name="csX3" fmla="*/ 53949 w 65870"/>
                  <a:gd name="csY3" fmla="*/ 23161 h 89195"/>
                  <a:gd name="csX4" fmla="*/ 65870 w 65870"/>
                  <a:gd name="csY4" fmla="*/ 17881 h 89195"/>
                  <a:gd name="csX5" fmla="*/ 59393 w 65870"/>
                  <a:gd name="csY5" fmla="*/ 8424 h 89195"/>
                  <a:gd name="csX6" fmla="*/ 48833 w 65870"/>
                  <a:gd name="csY6" fmla="*/ 2206 h 89195"/>
                  <a:gd name="csX7" fmla="*/ 35223 w 65870"/>
                  <a:gd name="csY7" fmla="*/ 0 h 89195"/>
                  <a:gd name="csX8" fmla="*/ 11639 w 65870"/>
                  <a:gd name="csY8" fmla="*/ 6735 h 89195"/>
                  <a:gd name="csX9" fmla="*/ 3731 w 65870"/>
                  <a:gd name="csY9" fmla="*/ 25531 h 89195"/>
                  <a:gd name="csX10" fmla="*/ 10208 w 65870"/>
                  <a:gd name="csY10" fmla="*/ 39564 h 89195"/>
                  <a:gd name="csX11" fmla="*/ 28253 w 65870"/>
                  <a:gd name="csY11" fmla="*/ 48833 h 89195"/>
                  <a:gd name="csX12" fmla="*/ 36420 w 65870"/>
                  <a:gd name="csY12" fmla="*/ 51039 h 89195"/>
                  <a:gd name="csX13" fmla="*/ 48247 w 65870"/>
                  <a:gd name="csY13" fmla="*/ 56319 h 89195"/>
                  <a:gd name="csX14" fmla="*/ 52259 w 65870"/>
                  <a:gd name="csY14" fmla="*/ 64838 h 89195"/>
                  <a:gd name="csX15" fmla="*/ 46815 w 65870"/>
                  <a:gd name="csY15" fmla="*/ 73778 h 89195"/>
                  <a:gd name="csX16" fmla="*/ 33369 w 65870"/>
                  <a:gd name="csY16" fmla="*/ 76923 h 89195"/>
                  <a:gd name="csX17" fmla="*/ 20603 w 65870"/>
                  <a:gd name="csY17" fmla="*/ 73356 h 89195"/>
                  <a:gd name="csX18" fmla="*/ 11921 w 65870"/>
                  <a:gd name="csY18" fmla="*/ 63993 h 89195"/>
                  <a:gd name="csX19" fmla="*/ 0 w 65870"/>
                  <a:gd name="csY19" fmla="*/ 68921 h 89195"/>
                  <a:gd name="csX20" fmla="*/ 6735 w 65870"/>
                  <a:gd name="csY20" fmla="*/ 78964 h 89195"/>
                  <a:gd name="csX21" fmla="*/ 18398 w 65870"/>
                  <a:gd name="csY21" fmla="*/ 86380 h 89195"/>
                  <a:gd name="csX22" fmla="*/ 34730 w 65870"/>
                  <a:gd name="csY22" fmla="*/ 89196 h 89195"/>
                  <a:gd name="csX23" fmla="*/ 50734 w 65870"/>
                  <a:gd name="csY23" fmla="*/ 86215 h 89195"/>
                  <a:gd name="csX24" fmla="*/ 61787 w 65870"/>
                  <a:gd name="csY24" fmla="*/ 77627 h 89195"/>
                  <a:gd name="csX25" fmla="*/ 65870 w 65870"/>
                  <a:gd name="csY25" fmla="*/ 64345 h 89195"/>
                  <a:gd name="csX26" fmla="*/ 62984 w 65870"/>
                  <a:gd name="csY26" fmla="*/ 53456 h 89195"/>
                  <a:gd name="csX27" fmla="*/ 54465 w 65870"/>
                  <a:gd name="csY27" fmla="*/ 44351 h 89195"/>
                  <a:gd name="csX28" fmla="*/ 40503 w 65870"/>
                  <a:gd name="csY28" fmla="*/ 38297 h 89195"/>
                  <a:gd name="csX29" fmla="*/ 31985 w 65870"/>
                  <a:gd name="csY29" fmla="*/ 36091 h 89195"/>
                  <a:gd name="csX30" fmla="*/ 21167 w 65870"/>
                  <a:gd name="csY30" fmla="*/ 31234 h 89195"/>
                  <a:gd name="csX31" fmla="*/ 17506 w 65870"/>
                  <a:gd name="csY31" fmla="*/ 24851 h 89195"/>
                  <a:gd name="csX32" fmla="*/ 21941 w 65870"/>
                  <a:gd name="csY32" fmla="*/ 15582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65870" h="89195">
                    <a:moveTo>
                      <a:pt x="21964" y="15582"/>
                    </a:moveTo>
                    <a:cubicBezTo>
                      <a:pt x="24921" y="13376"/>
                      <a:pt x="29004" y="12273"/>
                      <a:pt x="34214" y="12273"/>
                    </a:cubicBezTo>
                    <a:cubicBezTo>
                      <a:pt x="39095" y="12273"/>
                      <a:pt x="43225" y="13118"/>
                      <a:pt x="46628" y="14831"/>
                    </a:cubicBezTo>
                    <a:cubicBezTo>
                      <a:pt x="50030" y="16544"/>
                      <a:pt x="52471" y="19313"/>
                      <a:pt x="53949" y="23161"/>
                    </a:cubicBezTo>
                    <a:lnTo>
                      <a:pt x="65870" y="17881"/>
                    </a:lnTo>
                    <a:cubicBezTo>
                      <a:pt x="64509" y="14244"/>
                      <a:pt x="62350" y="11100"/>
                      <a:pt x="59393" y="8424"/>
                    </a:cubicBezTo>
                    <a:cubicBezTo>
                      <a:pt x="56437" y="5749"/>
                      <a:pt x="52917" y="3684"/>
                      <a:pt x="48833" y="2206"/>
                    </a:cubicBezTo>
                    <a:cubicBezTo>
                      <a:pt x="44750" y="727"/>
                      <a:pt x="40221" y="0"/>
                      <a:pt x="35223" y="0"/>
                    </a:cubicBezTo>
                    <a:cubicBezTo>
                      <a:pt x="24780" y="0"/>
                      <a:pt x="16919" y="2253"/>
                      <a:pt x="11639" y="6735"/>
                    </a:cubicBezTo>
                    <a:cubicBezTo>
                      <a:pt x="6359" y="11217"/>
                      <a:pt x="3731" y="17482"/>
                      <a:pt x="3731" y="25531"/>
                    </a:cubicBezTo>
                    <a:cubicBezTo>
                      <a:pt x="3731" y="30764"/>
                      <a:pt x="5890" y="35434"/>
                      <a:pt x="10208" y="39564"/>
                    </a:cubicBezTo>
                    <a:cubicBezTo>
                      <a:pt x="14526" y="43718"/>
                      <a:pt x="20533" y="46792"/>
                      <a:pt x="28253" y="48833"/>
                    </a:cubicBezTo>
                    <a:lnTo>
                      <a:pt x="36420" y="51039"/>
                    </a:lnTo>
                    <a:cubicBezTo>
                      <a:pt x="41629" y="52400"/>
                      <a:pt x="45572" y="54160"/>
                      <a:pt x="48247" y="56319"/>
                    </a:cubicBezTo>
                    <a:cubicBezTo>
                      <a:pt x="50922" y="58478"/>
                      <a:pt x="52259" y="61318"/>
                      <a:pt x="52259" y="64838"/>
                    </a:cubicBezTo>
                    <a:cubicBezTo>
                      <a:pt x="52259" y="68686"/>
                      <a:pt x="50453" y="71666"/>
                      <a:pt x="46815" y="73778"/>
                    </a:cubicBezTo>
                    <a:cubicBezTo>
                      <a:pt x="43178" y="75890"/>
                      <a:pt x="38696" y="76923"/>
                      <a:pt x="33369" y="76923"/>
                    </a:cubicBezTo>
                    <a:cubicBezTo>
                      <a:pt x="28723" y="76923"/>
                      <a:pt x="24452" y="75726"/>
                      <a:pt x="20603" y="73356"/>
                    </a:cubicBezTo>
                    <a:cubicBezTo>
                      <a:pt x="16755" y="70962"/>
                      <a:pt x="13845" y="67865"/>
                      <a:pt x="11921" y="63993"/>
                    </a:cubicBezTo>
                    <a:lnTo>
                      <a:pt x="0" y="68921"/>
                    </a:lnTo>
                    <a:cubicBezTo>
                      <a:pt x="1361" y="72558"/>
                      <a:pt x="3614" y="75890"/>
                      <a:pt x="6735" y="78964"/>
                    </a:cubicBezTo>
                    <a:cubicBezTo>
                      <a:pt x="9856" y="82038"/>
                      <a:pt x="13751" y="84502"/>
                      <a:pt x="18398" y="86380"/>
                    </a:cubicBezTo>
                    <a:cubicBezTo>
                      <a:pt x="23044" y="88257"/>
                      <a:pt x="28488" y="89196"/>
                      <a:pt x="34730" y="89196"/>
                    </a:cubicBezTo>
                    <a:cubicBezTo>
                      <a:pt x="40972" y="89196"/>
                      <a:pt x="46064" y="88210"/>
                      <a:pt x="50734" y="86215"/>
                    </a:cubicBezTo>
                    <a:cubicBezTo>
                      <a:pt x="55381" y="84244"/>
                      <a:pt x="59065" y="81358"/>
                      <a:pt x="61787" y="77627"/>
                    </a:cubicBezTo>
                    <a:cubicBezTo>
                      <a:pt x="64509" y="73872"/>
                      <a:pt x="65870" y="69460"/>
                      <a:pt x="65870" y="64345"/>
                    </a:cubicBezTo>
                    <a:cubicBezTo>
                      <a:pt x="65870" y="60496"/>
                      <a:pt x="64908" y="56859"/>
                      <a:pt x="62984" y="53456"/>
                    </a:cubicBezTo>
                    <a:cubicBezTo>
                      <a:pt x="61059" y="50054"/>
                      <a:pt x="58220" y="47027"/>
                      <a:pt x="54465" y="44351"/>
                    </a:cubicBezTo>
                    <a:cubicBezTo>
                      <a:pt x="50711" y="41676"/>
                      <a:pt x="46064" y="39658"/>
                      <a:pt x="40503" y="38297"/>
                    </a:cubicBezTo>
                    <a:lnTo>
                      <a:pt x="31985" y="36091"/>
                    </a:lnTo>
                    <a:cubicBezTo>
                      <a:pt x="27221" y="34848"/>
                      <a:pt x="23607" y="33228"/>
                      <a:pt x="21167" y="31234"/>
                    </a:cubicBezTo>
                    <a:cubicBezTo>
                      <a:pt x="18726" y="29239"/>
                      <a:pt x="17506" y="27127"/>
                      <a:pt x="17506" y="24851"/>
                    </a:cubicBezTo>
                    <a:cubicBezTo>
                      <a:pt x="17506" y="20885"/>
                      <a:pt x="18984" y="17787"/>
                      <a:pt x="21941" y="1558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3D9DB35F-D426-03AE-161F-3698C731B9C3}"/>
                  </a:ext>
                </a:extLst>
              </p:cNvPr>
              <p:cNvSpPr/>
              <p:nvPr/>
            </p:nvSpPr>
            <p:spPr>
              <a:xfrm>
                <a:off x="1911114" y="1062633"/>
                <a:ext cx="17036" cy="17036"/>
              </a:xfrm>
              <a:custGeom>
                <a:avLst/>
                <a:gdLst>
                  <a:gd name="csX0" fmla="*/ 8518 w 17036"/>
                  <a:gd name="csY0" fmla="*/ 0 h 17036"/>
                  <a:gd name="csX1" fmla="*/ 2558 w 17036"/>
                  <a:gd name="csY1" fmla="*/ 2464 h 17036"/>
                  <a:gd name="csX2" fmla="*/ 0 w 17036"/>
                  <a:gd name="csY2" fmla="*/ 8518 h 17036"/>
                  <a:gd name="csX3" fmla="*/ 2558 w 17036"/>
                  <a:gd name="csY3" fmla="*/ 14479 h 17036"/>
                  <a:gd name="csX4" fmla="*/ 8518 w 17036"/>
                  <a:gd name="csY4" fmla="*/ 17037 h 17036"/>
                  <a:gd name="csX5" fmla="*/ 14573 w 17036"/>
                  <a:gd name="csY5" fmla="*/ 14479 h 17036"/>
                  <a:gd name="csX6" fmla="*/ 17037 w 17036"/>
                  <a:gd name="csY6" fmla="*/ 8518 h 17036"/>
                  <a:gd name="csX7" fmla="*/ 14573 w 17036"/>
                  <a:gd name="csY7" fmla="*/ 2464 h 17036"/>
                  <a:gd name="csX8" fmla="*/ 8518 w 17036"/>
                  <a:gd name="csY8" fmla="*/ 0 h 170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7036" h="17036">
                    <a:moveTo>
                      <a:pt x="8518" y="0"/>
                    </a:moveTo>
                    <a:cubicBezTo>
                      <a:pt x="6242" y="0"/>
                      <a:pt x="4271" y="821"/>
                      <a:pt x="2558" y="2464"/>
                    </a:cubicBezTo>
                    <a:cubicBezTo>
                      <a:pt x="868" y="4107"/>
                      <a:pt x="0" y="6125"/>
                      <a:pt x="0" y="8518"/>
                    </a:cubicBezTo>
                    <a:cubicBezTo>
                      <a:pt x="0" y="10912"/>
                      <a:pt x="845" y="12766"/>
                      <a:pt x="2558" y="14479"/>
                    </a:cubicBezTo>
                    <a:cubicBezTo>
                      <a:pt x="4271" y="16192"/>
                      <a:pt x="6242" y="17037"/>
                      <a:pt x="8518" y="17037"/>
                    </a:cubicBezTo>
                    <a:cubicBezTo>
                      <a:pt x="10912" y="17037"/>
                      <a:pt x="12906" y="16192"/>
                      <a:pt x="14573" y="14479"/>
                    </a:cubicBezTo>
                    <a:cubicBezTo>
                      <a:pt x="16215" y="12789"/>
                      <a:pt x="17037" y="10794"/>
                      <a:pt x="17037" y="8518"/>
                    </a:cubicBezTo>
                    <a:cubicBezTo>
                      <a:pt x="17037" y="6125"/>
                      <a:pt x="16215" y="4130"/>
                      <a:pt x="14573" y="2464"/>
                    </a:cubicBezTo>
                    <a:cubicBezTo>
                      <a:pt x="12930" y="821"/>
                      <a:pt x="10912" y="0"/>
                      <a:pt x="8518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103910C4-B9DF-0D33-017E-7833D047A926}"/>
                  </a:ext>
                </a:extLst>
              </p:cNvPr>
              <p:cNvSpPr/>
              <p:nvPr/>
            </p:nvSpPr>
            <p:spPr>
              <a:xfrm>
                <a:off x="1912663" y="1099405"/>
                <a:ext cx="13962" cy="85112"/>
              </a:xfrm>
              <a:custGeom>
                <a:avLst/>
                <a:gdLst>
                  <a:gd name="csX0" fmla="*/ 0 w 13962"/>
                  <a:gd name="csY0" fmla="*/ 85112 h 85112"/>
                  <a:gd name="csX1" fmla="*/ 13611 w 13962"/>
                  <a:gd name="csY1" fmla="*/ 85112 h 85112"/>
                  <a:gd name="csX2" fmla="*/ 13963 w 13962"/>
                  <a:gd name="csY2" fmla="*/ 0 h 85112"/>
                  <a:gd name="csX3" fmla="*/ 329 w 13962"/>
                  <a:gd name="csY3" fmla="*/ 0 h 85112"/>
                  <a:gd name="csX4" fmla="*/ 0 w 13962"/>
                  <a:gd name="csY4" fmla="*/ 85112 h 851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962" h="85112">
                    <a:moveTo>
                      <a:pt x="0" y="85112"/>
                    </a:moveTo>
                    <a:lnTo>
                      <a:pt x="13611" y="85112"/>
                    </a:lnTo>
                    <a:lnTo>
                      <a:pt x="13963" y="0"/>
                    </a:lnTo>
                    <a:lnTo>
                      <a:pt x="329" y="0"/>
                    </a:lnTo>
                    <a:lnTo>
                      <a:pt x="0" y="85112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4515176C-4985-823D-9C8F-6465C5972157}"/>
                  </a:ext>
                </a:extLst>
              </p:cNvPr>
              <p:cNvSpPr/>
              <p:nvPr/>
            </p:nvSpPr>
            <p:spPr>
              <a:xfrm>
                <a:off x="1946337" y="1097364"/>
                <a:ext cx="81052" cy="123174"/>
              </a:xfrm>
              <a:custGeom>
                <a:avLst/>
                <a:gdLst>
                  <a:gd name="csX0" fmla="*/ 67419 w 81052"/>
                  <a:gd name="csY0" fmla="*/ 16356 h 123174"/>
                  <a:gd name="csX1" fmla="*/ 57211 w 81052"/>
                  <a:gd name="csY1" fmla="*/ 5444 h 123174"/>
                  <a:gd name="csX2" fmla="*/ 38485 w 81052"/>
                  <a:gd name="csY2" fmla="*/ 0 h 123174"/>
                  <a:gd name="csX3" fmla="*/ 18398 w 81052"/>
                  <a:gd name="csY3" fmla="*/ 5444 h 123174"/>
                  <a:gd name="csX4" fmla="*/ 4858 w 81052"/>
                  <a:gd name="csY4" fmla="*/ 20674 h 123174"/>
                  <a:gd name="csX5" fmla="*/ 0 w 81052"/>
                  <a:gd name="csY5" fmla="*/ 43389 h 123174"/>
                  <a:gd name="csX6" fmla="*/ 4858 w 81052"/>
                  <a:gd name="csY6" fmla="*/ 65776 h 123174"/>
                  <a:gd name="csX7" fmla="*/ 18398 w 81052"/>
                  <a:gd name="csY7" fmla="*/ 81006 h 123174"/>
                  <a:gd name="csX8" fmla="*/ 38485 w 81052"/>
                  <a:gd name="csY8" fmla="*/ 86450 h 123174"/>
                  <a:gd name="csX9" fmla="*/ 57211 w 81052"/>
                  <a:gd name="csY9" fmla="*/ 81006 h 123174"/>
                  <a:gd name="csX10" fmla="*/ 67419 w 81052"/>
                  <a:gd name="csY10" fmla="*/ 70117 h 123174"/>
                  <a:gd name="csX11" fmla="*/ 67419 w 81052"/>
                  <a:gd name="csY11" fmla="*/ 79129 h 123174"/>
                  <a:gd name="csX12" fmla="*/ 63758 w 81052"/>
                  <a:gd name="csY12" fmla="*/ 97245 h 123174"/>
                  <a:gd name="csX13" fmla="*/ 53550 w 81052"/>
                  <a:gd name="csY13" fmla="*/ 107617 h 123174"/>
                  <a:gd name="csX14" fmla="*/ 38837 w 81052"/>
                  <a:gd name="csY14" fmla="*/ 110949 h 123174"/>
                  <a:gd name="csX15" fmla="*/ 27010 w 81052"/>
                  <a:gd name="csY15" fmla="*/ 109682 h 123174"/>
                  <a:gd name="csX16" fmla="*/ 17388 w 81052"/>
                  <a:gd name="csY16" fmla="*/ 106608 h 123174"/>
                  <a:gd name="csX17" fmla="*/ 11100 w 81052"/>
                  <a:gd name="csY17" fmla="*/ 103627 h 123174"/>
                  <a:gd name="csX18" fmla="*/ 5984 w 81052"/>
                  <a:gd name="csY18" fmla="*/ 114680 h 123174"/>
                  <a:gd name="csX19" fmla="*/ 12719 w 81052"/>
                  <a:gd name="csY19" fmla="*/ 117989 h 123174"/>
                  <a:gd name="csX20" fmla="*/ 24123 w 81052"/>
                  <a:gd name="csY20" fmla="*/ 121556 h 123174"/>
                  <a:gd name="csX21" fmla="*/ 39025 w 81052"/>
                  <a:gd name="csY21" fmla="*/ 123175 h 123174"/>
                  <a:gd name="csX22" fmla="*/ 60637 w 81052"/>
                  <a:gd name="csY22" fmla="*/ 118247 h 123174"/>
                  <a:gd name="csX23" fmla="*/ 75608 w 81052"/>
                  <a:gd name="csY23" fmla="*/ 103440 h 123174"/>
                  <a:gd name="csX24" fmla="*/ 81053 w 81052"/>
                  <a:gd name="csY24" fmla="*/ 78941 h 123174"/>
                  <a:gd name="csX25" fmla="*/ 81053 w 81052"/>
                  <a:gd name="csY25" fmla="*/ 1995 h 123174"/>
                  <a:gd name="csX26" fmla="*/ 67442 w 81052"/>
                  <a:gd name="csY26" fmla="*/ 1995 h 123174"/>
                  <a:gd name="csX27" fmla="*/ 67442 w 81052"/>
                  <a:gd name="csY27" fmla="*/ 16309 h 123174"/>
                  <a:gd name="csX28" fmla="*/ 64016 w 81052"/>
                  <a:gd name="csY28" fmla="*/ 59487 h 123174"/>
                  <a:gd name="csX29" fmla="*/ 55005 w 81052"/>
                  <a:gd name="csY29" fmla="*/ 70634 h 123174"/>
                  <a:gd name="csX30" fmla="*/ 41723 w 81052"/>
                  <a:gd name="csY30" fmla="*/ 74717 h 123174"/>
                  <a:gd name="csX31" fmla="*/ 27502 w 81052"/>
                  <a:gd name="csY31" fmla="*/ 70634 h 123174"/>
                  <a:gd name="csX32" fmla="*/ 17717 w 81052"/>
                  <a:gd name="csY32" fmla="*/ 59487 h 123174"/>
                  <a:gd name="csX33" fmla="*/ 14150 w 81052"/>
                  <a:gd name="csY33" fmla="*/ 43061 h 123174"/>
                  <a:gd name="csX34" fmla="*/ 17647 w 81052"/>
                  <a:gd name="csY34" fmla="*/ 26986 h 123174"/>
                  <a:gd name="csX35" fmla="*/ 27338 w 81052"/>
                  <a:gd name="csY35" fmla="*/ 15934 h 123174"/>
                  <a:gd name="csX36" fmla="*/ 41559 w 81052"/>
                  <a:gd name="csY36" fmla="*/ 11921 h 123174"/>
                  <a:gd name="csX37" fmla="*/ 54911 w 81052"/>
                  <a:gd name="csY37" fmla="*/ 15934 h 123174"/>
                  <a:gd name="csX38" fmla="*/ 63922 w 81052"/>
                  <a:gd name="csY38" fmla="*/ 26986 h 123174"/>
                  <a:gd name="csX39" fmla="*/ 67231 w 81052"/>
                  <a:gd name="csY39" fmla="*/ 43061 h 123174"/>
                  <a:gd name="csX40" fmla="*/ 63993 w 81052"/>
                  <a:gd name="csY40" fmla="*/ 59487 h 1231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81052" h="123174">
                    <a:moveTo>
                      <a:pt x="67419" y="16356"/>
                    </a:moveTo>
                    <a:cubicBezTo>
                      <a:pt x="64697" y="11874"/>
                      <a:pt x="61294" y="8213"/>
                      <a:pt x="57211" y="5444"/>
                    </a:cubicBezTo>
                    <a:cubicBezTo>
                      <a:pt x="51884" y="1807"/>
                      <a:pt x="45642" y="0"/>
                      <a:pt x="38485" y="0"/>
                    </a:cubicBezTo>
                    <a:cubicBezTo>
                      <a:pt x="30882" y="0"/>
                      <a:pt x="24194" y="1807"/>
                      <a:pt x="18398" y="5444"/>
                    </a:cubicBezTo>
                    <a:cubicBezTo>
                      <a:pt x="12601" y="9081"/>
                      <a:pt x="8096" y="14150"/>
                      <a:pt x="4858" y="20674"/>
                    </a:cubicBezTo>
                    <a:cubicBezTo>
                      <a:pt x="1619" y="27197"/>
                      <a:pt x="0" y="34777"/>
                      <a:pt x="0" y="43389"/>
                    </a:cubicBezTo>
                    <a:cubicBezTo>
                      <a:pt x="0" y="52001"/>
                      <a:pt x="1619" y="59253"/>
                      <a:pt x="4858" y="65776"/>
                    </a:cubicBezTo>
                    <a:cubicBezTo>
                      <a:pt x="8096" y="72300"/>
                      <a:pt x="12601" y="77392"/>
                      <a:pt x="18398" y="81006"/>
                    </a:cubicBezTo>
                    <a:cubicBezTo>
                      <a:pt x="24194" y="84643"/>
                      <a:pt x="30882" y="86450"/>
                      <a:pt x="38485" y="86450"/>
                    </a:cubicBezTo>
                    <a:cubicBezTo>
                      <a:pt x="45642" y="86450"/>
                      <a:pt x="51884" y="84643"/>
                      <a:pt x="57211" y="81006"/>
                    </a:cubicBezTo>
                    <a:cubicBezTo>
                      <a:pt x="61294" y="78213"/>
                      <a:pt x="64697" y="74576"/>
                      <a:pt x="67419" y="70117"/>
                    </a:cubicBezTo>
                    <a:lnTo>
                      <a:pt x="67419" y="79129"/>
                    </a:lnTo>
                    <a:cubicBezTo>
                      <a:pt x="67419" y="86497"/>
                      <a:pt x="66198" y="92551"/>
                      <a:pt x="63758" y="97245"/>
                    </a:cubicBezTo>
                    <a:cubicBezTo>
                      <a:pt x="61318" y="101938"/>
                      <a:pt x="57915" y="105411"/>
                      <a:pt x="53550" y="107617"/>
                    </a:cubicBezTo>
                    <a:cubicBezTo>
                      <a:pt x="49185" y="109823"/>
                      <a:pt x="44281" y="110949"/>
                      <a:pt x="38837" y="110949"/>
                    </a:cubicBezTo>
                    <a:cubicBezTo>
                      <a:pt x="34636" y="110949"/>
                      <a:pt x="30694" y="110526"/>
                      <a:pt x="27010" y="109682"/>
                    </a:cubicBezTo>
                    <a:cubicBezTo>
                      <a:pt x="23326" y="108837"/>
                      <a:pt x="20111" y="107804"/>
                      <a:pt x="17388" y="106608"/>
                    </a:cubicBezTo>
                    <a:cubicBezTo>
                      <a:pt x="14666" y="105411"/>
                      <a:pt x="12554" y="104425"/>
                      <a:pt x="11100" y="103627"/>
                    </a:cubicBezTo>
                    <a:lnTo>
                      <a:pt x="5984" y="114680"/>
                    </a:lnTo>
                    <a:cubicBezTo>
                      <a:pt x="7345" y="115595"/>
                      <a:pt x="9574" y="116698"/>
                      <a:pt x="12719" y="117989"/>
                    </a:cubicBezTo>
                    <a:cubicBezTo>
                      <a:pt x="15840" y="119303"/>
                      <a:pt x="19641" y="120476"/>
                      <a:pt x="24123" y="121556"/>
                    </a:cubicBezTo>
                    <a:cubicBezTo>
                      <a:pt x="28605" y="122635"/>
                      <a:pt x="33580" y="123175"/>
                      <a:pt x="39025" y="123175"/>
                    </a:cubicBezTo>
                    <a:cubicBezTo>
                      <a:pt x="47073" y="123175"/>
                      <a:pt x="54278" y="121532"/>
                      <a:pt x="60637" y="118247"/>
                    </a:cubicBezTo>
                    <a:cubicBezTo>
                      <a:pt x="66996" y="114962"/>
                      <a:pt x="71971" y="110010"/>
                      <a:pt x="75608" y="103440"/>
                    </a:cubicBezTo>
                    <a:cubicBezTo>
                      <a:pt x="79246" y="96869"/>
                      <a:pt x="81053" y="88679"/>
                      <a:pt x="81053" y="78941"/>
                    </a:cubicBezTo>
                    <a:lnTo>
                      <a:pt x="81053" y="1995"/>
                    </a:lnTo>
                    <a:lnTo>
                      <a:pt x="67442" y="1995"/>
                    </a:lnTo>
                    <a:lnTo>
                      <a:pt x="67442" y="16309"/>
                    </a:lnTo>
                    <a:close/>
                    <a:moveTo>
                      <a:pt x="64016" y="59487"/>
                    </a:moveTo>
                    <a:cubicBezTo>
                      <a:pt x="61857" y="64204"/>
                      <a:pt x="58854" y="67912"/>
                      <a:pt x="55005" y="70634"/>
                    </a:cubicBezTo>
                    <a:cubicBezTo>
                      <a:pt x="51157" y="73356"/>
                      <a:pt x="46721" y="74717"/>
                      <a:pt x="41723" y="74717"/>
                    </a:cubicBezTo>
                    <a:cubicBezTo>
                      <a:pt x="36396" y="74717"/>
                      <a:pt x="31656" y="73356"/>
                      <a:pt x="27502" y="70634"/>
                    </a:cubicBezTo>
                    <a:cubicBezTo>
                      <a:pt x="23349" y="67912"/>
                      <a:pt x="20087" y="64204"/>
                      <a:pt x="17717" y="59487"/>
                    </a:cubicBezTo>
                    <a:cubicBezTo>
                      <a:pt x="15323" y="54770"/>
                      <a:pt x="14150" y="49303"/>
                      <a:pt x="14150" y="43061"/>
                    </a:cubicBezTo>
                    <a:cubicBezTo>
                      <a:pt x="14150" y="36819"/>
                      <a:pt x="15323" y="31680"/>
                      <a:pt x="17647" y="26986"/>
                    </a:cubicBezTo>
                    <a:cubicBezTo>
                      <a:pt x="19970" y="22270"/>
                      <a:pt x="23208" y="18585"/>
                      <a:pt x="27338" y="15934"/>
                    </a:cubicBezTo>
                    <a:cubicBezTo>
                      <a:pt x="31468" y="13258"/>
                      <a:pt x="36209" y="11921"/>
                      <a:pt x="41559" y="11921"/>
                    </a:cubicBezTo>
                    <a:cubicBezTo>
                      <a:pt x="46909" y="11921"/>
                      <a:pt x="51110" y="13258"/>
                      <a:pt x="54911" y="15934"/>
                    </a:cubicBezTo>
                    <a:cubicBezTo>
                      <a:pt x="58713" y="18609"/>
                      <a:pt x="61716" y="22293"/>
                      <a:pt x="63922" y="26986"/>
                    </a:cubicBezTo>
                    <a:cubicBezTo>
                      <a:pt x="66128" y="31703"/>
                      <a:pt x="67231" y="37053"/>
                      <a:pt x="67231" y="43061"/>
                    </a:cubicBezTo>
                    <a:cubicBezTo>
                      <a:pt x="67231" y="49068"/>
                      <a:pt x="66152" y="54770"/>
                      <a:pt x="63993" y="59487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8C99C24B-AC88-E084-0031-A1B89330F4B5}"/>
                  </a:ext>
                </a:extLst>
              </p:cNvPr>
              <p:cNvSpPr/>
              <p:nvPr/>
            </p:nvSpPr>
            <p:spPr>
              <a:xfrm>
                <a:off x="2051232" y="1097364"/>
                <a:ext cx="73335" cy="87154"/>
              </a:xfrm>
              <a:custGeom>
                <a:avLst/>
                <a:gdLst>
                  <a:gd name="csX0" fmla="*/ 40151 w 73335"/>
                  <a:gd name="csY0" fmla="*/ 0 h 87154"/>
                  <a:gd name="csX1" fmla="*/ 22199 w 73335"/>
                  <a:gd name="csY1" fmla="*/ 5116 h 87154"/>
                  <a:gd name="csX2" fmla="*/ 13446 w 73335"/>
                  <a:gd name="csY2" fmla="*/ 14713 h 87154"/>
                  <a:gd name="csX3" fmla="*/ 12766 w 73335"/>
                  <a:gd name="csY3" fmla="*/ 2042 h 87154"/>
                  <a:gd name="csX4" fmla="*/ 0 w 73335"/>
                  <a:gd name="csY4" fmla="*/ 2042 h 87154"/>
                  <a:gd name="csX5" fmla="*/ 0 w 73335"/>
                  <a:gd name="csY5" fmla="*/ 87154 h 87154"/>
                  <a:gd name="csX6" fmla="*/ 13610 w 73335"/>
                  <a:gd name="csY6" fmla="*/ 87154 h 87154"/>
                  <a:gd name="csX7" fmla="*/ 13610 w 73335"/>
                  <a:gd name="csY7" fmla="*/ 43061 h 87154"/>
                  <a:gd name="csX8" fmla="*/ 19829 w 73335"/>
                  <a:gd name="csY8" fmla="*/ 20674 h 87154"/>
                  <a:gd name="csX9" fmla="*/ 37265 w 73335"/>
                  <a:gd name="csY9" fmla="*/ 12766 h 87154"/>
                  <a:gd name="csX10" fmla="*/ 48833 w 73335"/>
                  <a:gd name="csY10" fmla="*/ 15230 h 87154"/>
                  <a:gd name="csX11" fmla="*/ 56835 w 73335"/>
                  <a:gd name="csY11" fmla="*/ 24335 h 87154"/>
                  <a:gd name="csX12" fmla="*/ 59722 w 73335"/>
                  <a:gd name="csY12" fmla="*/ 43577 h 87154"/>
                  <a:gd name="csX13" fmla="*/ 59722 w 73335"/>
                  <a:gd name="csY13" fmla="*/ 87154 h 87154"/>
                  <a:gd name="csX14" fmla="*/ 73332 w 73335"/>
                  <a:gd name="csY14" fmla="*/ 87154 h 87154"/>
                  <a:gd name="csX15" fmla="*/ 73332 w 73335"/>
                  <a:gd name="csY15" fmla="*/ 38461 h 87154"/>
                  <a:gd name="csX16" fmla="*/ 64556 w 73335"/>
                  <a:gd name="csY16" fmla="*/ 9527 h 87154"/>
                  <a:gd name="csX17" fmla="*/ 40127 w 73335"/>
                  <a:gd name="csY17" fmla="*/ 0 h 871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3335" h="87154">
                    <a:moveTo>
                      <a:pt x="40151" y="0"/>
                    </a:moveTo>
                    <a:cubicBezTo>
                      <a:pt x="33111" y="0"/>
                      <a:pt x="27127" y="1713"/>
                      <a:pt x="22199" y="5116"/>
                    </a:cubicBezTo>
                    <a:cubicBezTo>
                      <a:pt x="18679" y="7533"/>
                      <a:pt x="15769" y="10748"/>
                      <a:pt x="13446" y="14713"/>
                    </a:cubicBezTo>
                    <a:lnTo>
                      <a:pt x="12766" y="2042"/>
                    </a:lnTo>
                    <a:lnTo>
                      <a:pt x="0" y="2042"/>
                    </a:lnTo>
                    <a:lnTo>
                      <a:pt x="0" y="87154"/>
                    </a:lnTo>
                    <a:lnTo>
                      <a:pt x="13610" y="87154"/>
                    </a:lnTo>
                    <a:lnTo>
                      <a:pt x="13610" y="43061"/>
                    </a:lnTo>
                    <a:cubicBezTo>
                      <a:pt x="13610" y="33416"/>
                      <a:pt x="15675" y="25954"/>
                      <a:pt x="19829" y="20674"/>
                    </a:cubicBezTo>
                    <a:cubicBezTo>
                      <a:pt x="23959" y="15394"/>
                      <a:pt x="29779" y="12766"/>
                      <a:pt x="37265" y="12766"/>
                    </a:cubicBezTo>
                    <a:cubicBezTo>
                      <a:pt x="41582" y="12766"/>
                      <a:pt x="45431" y="13587"/>
                      <a:pt x="48833" y="15230"/>
                    </a:cubicBezTo>
                    <a:cubicBezTo>
                      <a:pt x="52236" y="16872"/>
                      <a:pt x="54911" y="19899"/>
                      <a:pt x="56835" y="24335"/>
                    </a:cubicBezTo>
                    <a:cubicBezTo>
                      <a:pt x="58760" y="28770"/>
                      <a:pt x="59722" y="35176"/>
                      <a:pt x="59722" y="43577"/>
                    </a:cubicBezTo>
                    <a:lnTo>
                      <a:pt x="59722" y="87154"/>
                    </a:lnTo>
                    <a:lnTo>
                      <a:pt x="73332" y="87154"/>
                    </a:lnTo>
                    <a:lnTo>
                      <a:pt x="73332" y="38461"/>
                    </a:lnTo>
                    <a:cubicBezTo>
                      <a:pt x="73450" y="25531"/>
                      <a:pt x="70516" y="15887"/>
                      <a:pt x="64556" y="9527"/>
                    </a:cubicBezTo>
                    <a:cubicBezTo>
                      <a:pt x="58595" y="3168"/>
                      <a:pt x="50453" y="0"/>
                      <a:pt x="40127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511C33DD-F608-C3AB-460E-D1D4C651276C}"/>
                  </a:ext>
                </a:extLst>
              </p:cNvPr>
              <p:cNvSpPr/>
              <p:nvPr/>
            </p:nvSpPr>
            <p:spPr>
              <a:xfrm>
                <a:off x="2184943" y="1063337"/>
                <a:ext cx="87154" cy="123268"/>
              </a:xfrm>
              <a:custGeom>
                <a:avLst/>
                <a:gdLst>
                  <a:gd name="csX0" fmla="*/ 51297 w 87154"/>
                  <a:gd name="csY0" fmla="*/ 55474 h 123268"/>
                  <a:gd name="csX1" fmla="*/ 38203 w 87154"/>
                  <a:gd name="csY1" fmla="*/ 52236 h 123268"/>
                  <a:gd name="csX2" fmla="*/ 24405 w 87154"/>
                  <a:gd name="csY2" fmla="*/ 45853 h 123268"/>
                  <a:gd name="csX3" fmla="*/ 19125 w 87154"/>
                  <a:gd name="csY3" fmla="*/ 33346 h 123268"/>
                  <a:gd name="csX4" fmla="*/ 25860 w 87154"/>
                  <a:gd name="csY4" fmla="*/ 18280 h 123268"/>
                  <a:gd name="csX5" fmla="*/ 43976 w 87154"/>
                  <a:gd name="csY5" fmla="*/ 12742 h 123268"/>
                  <a:gd name="csX6" fmla="*/ 62538 w 87154"/>
                  <a:gd name="csY6" fmla="*/ 17600 h 123268"/>
                  <a:gd name="csX7" fmla="*/ 73426 w 87154"/>
                  <a:gd name="csY7" fmla="*/ 30952 h 123268"/>
                  <a:gd name="csX8" fmla="*/ 87037 w 87154"/>
                  <a:gd name="csY8" fmla="*/ 26188 h 123268"/>
                  <a:gd name="csX9" fmla="*/ 79457 w 87154"/>
                  <a:gd name="csY9" fmla="*/ 13517 h 123268"/>
                  <a:gd name="csX10" fmla="*/ 65588 w 87154"/>
                  <a:gd name="csY10" fmla="*/ 3825 h 123268"/>
                  <a:gd name="csX11" fmla="*/ 45337 w 87154"/>
                  <a:gd name="csY11" fmla="*/ 0 h 123268"/>
                  <a:gd name="csX12" fmla="*/ 15112 w 87154"/>
                  <a:gd name="csY12" fmla="*/ 9105 h 123268"/>
                  <a:gd name="csX13" fmla="*/ 4646 w 87154"/>
                  <a:gd name="csY13" fmla="*/ 34378 h 123268"/>
                  <a:gd name="csX14" fmla="*/ 8659 w 87154"/>
                  <a:gd name="csY14" fmla="*/ 49279 h 123268"/>
                  <a:gd name="csX15" fmla="*/ 19383 w 87154"/>
                  <a:gd name="csY15" fmla="*/ 59487 h 123268"/>
                  <a:gd name="csX16" fmla="*/ 34097 w 87154"/>
                  <a:gd name="csY16" fmla="*/ 65542 h 123268"/>
                  <a:gd name="csX17" fmla="*/ 47191 w 87154"/>
                  <a:gd name="csY17" fmla="*/ 68944 h 123268"/>
                  <a:gd name="csX18" fmla="*/ 65565 w 87154"/>
                  <a:gd name="csY18" fmla="*/ 77040 h 123268"/>
                  <a:gd name="csX19" fmla="*/ 72534 w 87154"/>
                  <a:gd name="csY19" fmla="*/ 90580 h 123268"/>
                  <a:gd name="csX20" fmla="*/ 64697 w 87154"/>
                  <a:gd name="csY20" fmla="*/ 105059 h 123268"/>
                  <a:gd name="csX21" fmla="*/ 43084 w 87154"/>
                  <a:gd name="csY21" fmla="*/ 110503 h 123268"/>
                  <a:gd name="csX22" fmla="*/ 24100 w 87154"/>
                  <a:gd name="csY22" fmla="*/ 104965 h 123268"/>
                  <a:gd name="csX23" fmla="*/ 13798 w 87154"/>
                  <a:gd name="csY23" fmla="*/ 91941 h 123268"/>
                  <a:gd name="csX24" fmla="*/ 0 w 87154"/>
                  <a:gd name="csY24" fmla="*/ 96705 h 123268"/>
                  <a:gd name="csX25" fmla="*/ 5280 w 87154"/>
                  <a:gd name="csY25" fmla="*/ 106655 h 123268"/>
                  <a:gd name="csX26" fmla="*/ 14479 w 87154"/>
                  <a:gd name="csY26" fmla="*/ 115173 h 123268"/>
                  <a:gd name="csX27" fmla="*/ 27761 w 87154"/>
                  <a:gd name="csY27" fmla="*/ 121133 h 123268"/>
                  <a:gd name="csX28" fmla="*/ 45290 w 87154"/>
                  <a:gd name="csY28" fmla="*/ 123269 h 123268"/>
                  <a:gd name="csX29" fmla="*/ 68357 w 87154"/>
                  <a:gd name="csY29" fmla="*/ 118763 h 123268"/>
                  <a:gd name="csX30" fmla="*/ 82390 w 87154"/>
                  <a:gd name="csY30" fmla="*/ 106514 h 123268"/>
                  <a:gd name="csX31" fmla="*/ 87154 w 87154"/>
                  <a:gd name="csY31" fmla="*/ 89407 h 123268"/>
                  <a:gd name="csX32" fmla="*/ 77885 w 87154"/>
                  <a:gd name="csY32" fmla="*/ 69061 h 123268"/>
                  <a:gd name="csX33" fmla="*/ 51250 w 87154"/>
                  <a:gd name="csY33" fmla="*/ 55521 h 1232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</a:cxnLst>
                <a:rect l="l" t="t" r="r" b="b"/>
                <a:pathLst>
                  <a:path w="87154" h="123268">
                    <a:moveTo>
                      <a:pt x="51297" y="55474"/>
                    </a:moveTo>
                    <a:lnTo>
                      <a:pt x="38203" y="52236"/>
                    </a:lnTo>
                    <a:cubicBezTo>
                      <a:pt x="32524" y="50875"/>
                      <a:pt x="27925" y="48740"/>
                      <a:pt x="24405" y="45853"/>
                    </a:cubicBezTo>
                    <a:cubicBezTo>
                      <a:pt x="20885" y="42967"/>
                      <a:pt x="19125" y="38790"/>
                      <a:pt x="19125" y="33346"/>
                    </a:cubicBezTo>
                    <a:cubicBezTo>
                      <a:pt x="19125" y="26986"/>
                      <a:pt x="21354" y="21965"/>
                      <a:pt x="25860" y="18280"/>
                    </a:cubicBezTo>
                    <a:cubicBezTo>
                      <a:pt x="30342" y="14596"/>
                      <a:pt x="36373" y="12742"/>
                      <a:pt x="43976" y="12742"/>
                    </a:cubicBezTo>
                    <a:cubicBezTo>
                      <a:pt x="51579" y="12742"/>
                      <a:pt x="57422" y="14361"/>
                      <a:pt x="62538" y="17600"/>
                    </a:cubicBezTo>
                    <a:cubicBezTo>
                      <a:pt x="67654" y="20838"/>
                      <a:pt x="71267" y="25297"/>
                      <a:pt x="73426" y="30952"/>
                    </a:cubicBezTo>
                    <a:lnTo>
                      <a:pt x="87037" y="26188"/>
                    </a:lnTo>
                    <a:cubicBezTo>
                      <a:pt x="85558" y="21659"/>
                      <a:pt x="83024" y="17412"/>
                      <a:pt x="79457" y="13517"/>
                    </a:cubicBezTo>
                    <a:cubicBezTo>
                      <a:pt x="75890" y="9598"/>
                      <a:pt x="71267" y="6359"/>
                      <a:pt x="65588" y="3825"/>
                    </a:cubicBezTo>
                    <a:cubicBezTo>
                      <a:pt x="59909" y="1267"/>
                      <a:pt x="53175" y="0"/>
                      <a:pt x="45337" y="0"/>
                    </a:cubicBezTo>
                    <a:cubicBezTo>
                      <a:pt x="32172" y="0"/>
                      <a:pt x="22105" y="3027"/>
                      <a:pt x="15112" y="9105"/>
                    </a:cubicBezTo>
                    <a:cubicBezTo>
                      <a:pt x="8143" y="15183"/>
                      <a:pt x="4646" y="23607"/>
                      <a:pt x="4646" y="34378"/>
                    </a:cubicBezTo>
                    <a:cubicBezTo>
                      <a:pt x="4646" y="40174"/>
                      <a:pt x="5984" y="45126"/>
                      <a:pt x="8659" y="49279"/>
                    </a:cubicBezTo>
                    <a:cubicBezTo>
                      <a:pt x="11334" y="53433"/>
                      <a:pt x="14901" y="56835"/>
                      <a:pt x="19383" y="59487"/>
                    </a:cubicBezTo>
                    <a:cubicBezTo>
                      <a:pt x="23865" y="62162"/>
                      <a:pt x="28770" y="64180"/>
                      <a:pt x="34097" y="65542"/>
                    </a:cubicBezTo>
                    <a:lnTo>
                      <a:pt x="47191" y="68944"/>
                    </a:lnTo>
                    <a:cubicBezTo>
                      <a:pt x="54794" y="70868"/>
                      <a:pt x="60919" y="73567"/>
                      <a:pt x="65565" y="77040"/>
                    </a:cubicBezTo>
                    <a:cubicBezTo>
                      <a:pt x="70211" y="80513"/>
                      <a:pt x="72534" y="85019"/>
                      <a:pt x="72534" y="90580"/>
                    </a:cubicBezTo>
                    <a:cubicBezTo>
                      <a:pt x="72534" y="96587"/>
                      <a:pt x="69930" y="101422"/>
                      <a:pt x="64697" y="105059"/>
                    </a:cubicBezTo>
                    <a:cubicBezTo>
                      <a:pt x="59464" y="108696"/>
                      <a:pt x="52260" y="110503"/>
                      <a:pt x="43084" y="110503"/>
                    </a:cubicBezTo>
                    <a:cubicBezTo>
                      <a:pt x="35598" y="110503"/>
                      <a:pt x="29262" y="108649"/>
                      <a:pt x="24100" y="104965"/>
                    </a:cubicBezTo>
                    <a:cubicBezTo>
                      <a:pt x="18937" y="101281"/>
                      <a:pt x="15511" y="96939"/>
                      <a:pt x="13798" y="91941"/>
                    </a:cubicBezTo>
                    <a:lnTo>
                      <a:pt x="0" y="96705"/>
                    </a:lnTo>
                    <a:cubicBezTo>
                      <a:pt x="1126" y="100225"/>
                      <a:pt x="2886" y="103534"/>
                      <a:pt x="5280" y="106655"/>
                    </a:cubicBezTo>
                    <a:cubicBezTo>
                      <a:pt x="7650" y="109776"/>
                      <a:pt x="10724" y="112615"/>
                      <a:pt x="14479" y="115173"/>
                    </a:cubicBezTo>
                    <a:cubicBezTo>
                      <a:pt x="18233" y="117731"/>
                      <a:pt x="22645" y="119702"/>
                      <a:pt x="27761" y="121133"/>
                    </a:cubicBezTo>
                    <a:cubicBezTo>
                      <a:pt x="32876" y="122541"/>
                      <a:pt x="38719" y="123269"/>
                      <a:pt x="45290" y="123269"/>
                    </a:cubicBezTo>
                    <a:cubicBezTo>
                      <a:pt x="54489" y="123269"/>
                      <a:pt x="62162" y="121767"/>
                      <a:pt x="68357" y="118763"/>
                    </a:cubicBezTo>
                    <a:cubicBezTo>
                      <a:pt x="74553" y="115759"/>
                      <a:pt x="79222" y="111676"/>
                      <a:pt x="82390" y="106514"/>
                    </a:cubicBezTo>
                    <a:cubicBezTo>
                      <a:pt x="85558" y="101351"/>
                      <a:pt x="87154" y="95649"/>
                      <a:pt x="87154" y="89407"/>
                    </a:cubicBezTo>
                    <a:cubicBezTo>
                      <a:pt x="87154" y="82156"/>
                      <a:pt x="84056" y="75374"/>
                      <a:pt x="77885" y="69061"/>
                    </a:cubicBezTo>
                    <a:cubicBezTo>
                      <a:pt x="71690" y="62772"/>
                      <a:pt x="62819" y="58243"/>
                      <a:pt x="51250" y="55521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CA0C3162-7A85-E989-499A-48073A9ECBC6}"/>
                  </a:ext>
                </a:extLst>
              </p:cNvPr>
              <p:cNvSpPr/>
              <p:nvPr/>
            </p:nvSpPr>
            <p:spPr>
              <a:xfrm>
                <a:off x="2283877" y="1072841"/>
                <a:ext cx="56178" cy="113694"/>
              </a:xfrm>
              <a:custGeom>
                <a:avLst/>
                <a:gdLst>
                  <a:gd name="csX0" fmla="*/ 45713 w 56178"/>
                  <a:gd name="csY0" fmla="*/ 100506 h 113694"/>
                  <a:gd name="csX1" fmla="*/ 41700 w 56178"/>
                  <a:gd name="csY1" fmla="*/ 101093 h 113694"/>
                  <a:gd name="csX2" fmla="*/ 31914 w 56178"/>
                  <a:gd name="csY2" fmla="*/ 97597 h 113694"/>
                  <a:gd name="csX3" fmla="*/ 28418 w 56178"/>
                  <a:gd name="csY3" fmla="*/ 87647 h 113694"/>
                  <a:gd name="csX4" fmla="*/ 28418 w 56178"/>
                  <a:gd name="csY4" fmla="*/ 38626 h 113694"/>
                  <a:gd name="csX5" fmla="*/ 53949 w 56178"/>
                  <a:gd name="csY5" fmla="*/ 38626 h 113694"/>
                  <a:gd name="csX6" fmla="*/ 53949 w 56178"/>
                  <a:gd name="csY6" fmla="*/ 26540 h 113694"/>
                  <a:gd name="csX7" fmla="*/ 28418 w 56178"/>
                  <a:gd name="csY7" fmla="*/ 26540 h 113694"/>
                  <a:gd name="csX8" fmla="*/ 28418 w 56178"/>
                  <a:gd name="csY8" fmla="*/ 0 h 113694"/>
                  <a:gd name="csX9" fmla="*/ 14807 w 56178"/>
                  <a:gd name="csY9" fmla="*/ 0 h 113694"/>
                  <a:gd name="csX10" fmla="*/ 14807 w 56178"/>
                  <a:gd name="csY10" fmla="*/ 26540 h 113694"/>
                  <a:gd name="csX11" fmla="*/ 0 w 56178"/>
                  <a:gd name="csY11" fmla="*/ 26540 h 113694"/>
                  <a:gd name="csX12" fmla="*/ 0 w 56178"/>
                  <a:gd name="csY12" fmla="*/ 38626 h 113694"/>
                  <a:gd name="csX13" fmla="*/ 14807 w 56178"/>
                  <a:gd name="csY13" fmla="*/ 38626 h 113694"/>
                  <a:gd name="csX14" fmla="*/ 14807 w 56178"/>
                  <a:gd name="csY14" fmla="*/ 89008 h 113694"/>
                  <a:gd name="csX15" fmla="*/ 21613 w 56178"/>
                  <a:gd name="csY15" fmla="*/ 107218 h 113694"/>
                  <a:gd name="csX16" fmla="*/ 40855 w 56178"/>
                  <a:gd name="csY16" fmla="*/ 113694 h 113694"/>
                  <a:gd name="csX17" fmla="*/ 48176 w 56178"/>
                  <a:gd name="csY17" fmla="*/ 112592 h 113694"/>
                  <a:gd name="csX18" fmla="*/ 56178 w 56178"/>
                  <a:gd name="csY18" fmla="*/ 108579 h 113694"/>
                  <a:gd name="csX19" fmla="*/ 50898 w 56178"/>
                  <a:gd name="csY19" fmla="*/ 97526 h 113694"/>
                  <a:gd name="csX20" fmla="*/ 45713 w 56178"/>
                  <a:gd name="csY20" fmla="*/ 100506 h 113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56178" h="113694">
                    <a:moveTo>
                      <a:pt x="45713" y="100506"/>
                    </a:moveTo>
                    <a:cubicBezTo>
                      <a:pt x="44398" y="100905"/>
                      <a:pt x="43084" y="101093"/>
                      <a:pt x="41700" y="101093"/>
                    </a:cubicBezTo>
                    <a:cubicBezTo>
                      <a:pt x="37499" y="101093"/>
                      <a:pt x="34237" y="99920"/>
                      <a:pt x="31914" y="97597"/>
                    </a:cubicBezTo>
                    <a:cubicBezTo>
                      <a:pt x="29591" y="95273"/>
                      <a:pt x="28418" y="91965"/>
                      <a:pt x="28418" y="87647"/>
                    </a:cubicBezTo>
                    <a:lnTo>
                      <a:pt x="28418" y="38626"/>
                    </a:lnTo>
                    <a:lnTo>
                      <a:pt x="53949" y="38626"/>
                    </a:lnTo>
                    <a:lnTo>
                      <a:pt x="53949" y="26540"/>
                    </a:lnTo>
                    <a:lnTo>
                      <a:pt x="28418" y="26540"/>
                    </a:lnTo>
                    <a:lnTo>
                      <a:pt x="28418" y="0"/>
                    </a:lnTo>
                    <a:lnTo>
                      <a:pt x="14807" y="0"/>
                    </a:lnTo>
                    <a:lnTo>
                      <a:pt x="14807" y="26540"/>
                    </a:lnTo>
                    <a:lnTo>
                      <a:pt x="0" y="26540"/>
                    </a:lnTo>
                    <a:lnTo>
                      <a:pt x="0" y="38626"/>
                    </a:lnTo>
                    <a:lnTo>
                      <a:pt x="14807" y="38626"/>
                    </a:lnTo>
                    <a:lnTo>
                      <a:pt x="14807" y="89008"/>
                    </a:lnTo>
                    <a:cubicBezTo>
                      <a:pt x="14807" y="96846"/>
                      <a:pt x="17084" y="102900"/>
                      <a:pt x="21613" y="107218"/>
                    </a:cubicBezTo>
                    <a:cubicBezTo>
                      <a:pt x="26142" y="111536"/>
                      <a:pt x="32571" y="113694"/>
                      <a:pt x="40855" y="113694"/>
                    </a:cubicBezTo>
                    <a:cubicBezTo>
                      <a:pt x="43342" y="113694"/>
                      <a:pt x="45783" y="113319"/>
                      <a:pt x="48176" y="112592"/>
                    </a:cubicBezTo>
                    <a:cubicBezTo>
                      <a:pt x="50570" y="111841"/>
                      <a:pt x="53222" y="110527"/>
                      <a:pt x="56178" y="108579"/>
                    </a:cubicBezTo>
                    <a:lnTo>
                      <a:pt x="50898" y="97526"/>
                    </a:lnTo>
                    <a:cubicBezTo>
                      <a:pt x="48740" y="99122"/>
                      <a:pt x="47003" y="100107"/>
                      <a:pt x="45713" y="100506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2FE3FFCF-CF65-FF10-0280-26C7B5A19886}"/>
                  </a:ext>
                </a:extLst>
              </p:cNvPr>
              <p:cNvSpPr/>
              <p:nvPr/>
            </p:nvSpPr>
            <p:spPr>
              <a:xfrm>
                <a:off x="2354859" y="1099405"/>
                <a:ext cx="73359" cy="87154"/>
              </a:xfrm>
              <a:custGeom>
                <a:avLst/>
                <a:gdLst>
                  <a:gd name="csX0" fmla="*/ 59749 w 73359"/>
                  <a:gd name="csY0" fmla="*/ 44093 h 87154"/>
                  <a:gd name="csX1" fmla="*/ 53530 w 73359"/>
                  <a:gd name="csY1" fmla="*/ 66386 h 87154"/>
                  <a:gd name="csX2" fmla="*/ 36259 w 73359"/>
                  <a:gd name="csY2" fmla="*/ 74388 h 87154"/>
                  <a:gd name="csX3" fmla="*/ 24596 w 73359"/>
                  <a:gd name="csY3" fmla="*/ 71924 h 87154"/>
                  <a:gd name="csX4" fmla="*/ 16500 w 73359"/>
                  <a:gd name="csY4" fmla="*/ 62819 h 87154"/>
                  <a:gd name="csX5" fmla="*/ 13614 w 73359"/>
                  <a:gd name="csY5" fmla="*/ 43577 h 87154"/>
                  <a:gd name="csX6" fmla="*/ 13614 w 73359"/>
                  <a:gd name="csY6" fmla="*/ 0 h 87154"/>
                  <a:gd name="csX7" fmla="*/ 3 w 73359"/>
                  <a:gd name="csY7" fmla="*/ 0 h 87154"/>
                  <a:gd name="csX8" fmla="*/ 3 w 73359"/>
                  <a:gd name="csY8" fmla="*/ 48693 h 87154"/>
                  <a:gd name="csX9" fmla="*/ 8780 w 73359"/>
                  <a:gd name="csY9" fmla="*/ 77627 h 87154"/>
                  <a:gd name="csX10" fmla="*/ 33208 w 73359"/>
                  <a:gd name="csY10" fmla="*/ 87154 h 87154"/>
                  <a:gd name="csX11" fmla="*/ 51160 w 73359"/>
                  <a:gd name="csY11" fmla="*/ 82038 h 87154"/>
                  <a:gd name="csX12" fmla="*/ 59913 w 73359"/>
                  <a:gd name="csY12" fmla="*/ 72441 h 87154"/>
                  <a:gd name="csX13" fmla="*/ 60593 w 73359"/>
                  <a:gd name="csY13" fmla="*/ 85112 h 87154"/>
                  <a:gd name="csX14" fmla="*/ 73359 w 73359"/>
                  <a:gd name="csY14" fmla="*/ 85112 h 87154"/>
                  <a:gd name="csX15" fmla="*/ 73359 w 73359"/>
                  <a:gd name="csY15" fmla="*/ 0 h 87154"/>
                  <a:gd name="csX16" fmla="*/ 59749 w 73359"/>
                  <a:gd name="csY16" fmla="*/ 0 h 87154"/>
                  <a:gd name="csX17" fmla="*/ 59749 w 73359"/>
                  <a:gd name="csY17" fmla="*/ 44093 h 871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3359" h="87154">
                    <a:moveTo>
                      <a:pt x="59749" y="44093"/>
                    </a:moveTo>
                    <a:cubicBezTo>
                      <a:pt x="59749" y="53621"/>
                      <a:pt x="57684" y="61059"/>
                      <a:pt x="53530" y="66386"/>
                    </a:cubicBezTo>
                    <a:cubicBezTo>
                      <a:pt x="49377" y="71713"/>
                      <a:pt x="43627" y="74388"/>
                      <a:pt x="36259" y="74388"/>
                    </a:cubicBezTo>
                    <a:cubicBezTo>
                      <a:pt x="31941" y="74388"/>
                      <a:pt x="28069" y="73567"/>
                      <a:pt x="24596" y="71924"/>
                    </a:cubicBezTo>
                    <a:cubicBezTo>
                      <a:pt x="21123" y="70282"/>
                      <a:pt x="18448" y="67231"/>
                      <a:pt x="16500" y="62819"/>
                    </a:cubicBezTo>
                    <a:cubicBezTo>
                      <a:pt x="14553" y="58408"/>
                      <a:pt x="13614" y="51978"/>
                      <a:pt x="13614" y="43577"/>
                    </a:cubicBezTo>
                    <a:lnTo>
                      <a:pt x="13614" y="0"/>
                    </a:lnTo>
                    <a:lnTo>
                      <a:pt x="3" y="0"/>
                    </a:lnTo>
                    <a:lnTo>
                      <a:pt x="3" y="48693"/>
                    </a:lnTo>
                    <a:cubicBezTo>
                      <a:pt x="-114" y="61623"/>
                      <a:pt x="2819" y="71267"/>
                      <a:pt x="8780" y="77627"/>
                    </a:cubicBezTo>
                    <a:cubicBezTo>
                      <a:pt x="14740" y="83986"/>
                      <a:pt x="22883" y="87154"/>
                      <a:pt x="33208" y="87154"/>
                    </a:cubicBezTo>
                    <a:cubicBezTo>
                      <a:pt x="40248" y="87154"/>
                      <a:pt x="46232" y="85464"/>
                      <a:pt x="51160" y="82038"/>
                    </a:cubicBezTo>
                    <a:cubicBezTo>
                      <a:pt x="54680" y="79621"/>
                      <a:pt x="57590" y="76406"/>
                      <a:pt x="59913" y="72441"/>
                    </a:cubicBezTo>
                    <a:lnTo>
                      <a:pt x="60593" y="85112"/>
                    </a:lnTo>
                    <a:lnTo>
                      <a:pt x="73359" y="85112"/>
                    </a:lnTo>
                    <a:lnTo>
                      <a:pt x="73359" y="0"/>
                    </a:lnTo>
                    <a:lnTo>
                      <a:pt x="59749" y="0"/>
                    </a:lnTo>
                    <a:lnTo>
                      <a:pt x="59749" y="44093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64EE431E-1802-B78D-69CE-BB99828E56CC}"/>
                  </a:ext>
                </a:extLst>
              </p:cNvPr>
              <p:cNvSpPr/>
              <p:nvPr/>
            </p:nvSpPr>
            <p:spPr>
              <a:xfrm>
                <a:off x="2447086" y="1065356"/>
                <a:ext cx="80864" cy="121180"/>
              </a:xfrm>
              <a:custGeom>
                <a:avLst/>
                <a:gdLst>
                  <a:gd name="csX0" fmla="*/ 67254 w 80864"/>
                  <a:gd name="csY0" fmla="*/ 48364 h 121180"/>
                  <a:gd name="csX1" fmla="*/ 57305 w 80864"/>
                  <a:gd name="csY1" fmla="*/ 37617 h 121180"/>
                  <a:gd name="csX2" fmla="*/ 38485 w 80864"/>
                  <a:gd name="csY2" fmla="*/ 32008 h 121180"/>
                  <a:gd name="csX3" fmla="*/ 18398 w 80864"/>
                  <a:gd name="csY3" fmla="*/ 37617 h 121180"/>
                  <a:gd name="csX4" fmla="*/ 4857 w 80864"/>
                  <a:gd name="csY4" fmla="*/ 53269 h 121180"/>
                  <a:gd name="csX5" fmla="*/ 0 w 80864"/>
                  <a:gd name="csY5" fmla="*/ 76594 h 121180"/>
                  <a:gd name="csX6" fmla="*/ 4857 w 80864"/>
                  <a:gd name="csY6" fmla="*/ 99826 h 121180"/>
                  <a:gd name="csX7" fmla="*/ 18398 w 80864"/>
                  <a:gd name="csY7" fmla="*/ 115572 h 121180"/>
                  <a:gd name="csX8" fmla="*/ 38485 w 80864"/>
                  <a:gd name="csY8" fmla="*/ 121180 h 121180"/>
                  <a:gd name="csX9" fmla="*/ 57305 w 80864"/>
                  <a:gd name="csY9" fmla="*/ 115572 h 121180"/>
                  <a:gd name="csX10" fmla="*/ 67325 w 80864"/>
                  <a:gd name="csY10" fmla="*/ 104683 h 121180"/>
                  <a:gd name="csX11" fmla="*/ 67935 w 80864"/>
                  <a:gd name="csY11" fmla="*/ 119139 h 121180"/>
                  <a:gd name="csX12" fmla="*/ 80865 w 80864"/>
                  <a:gd name="csY12" fmla="*/ 119139 h 121180"/>
                  <a:gd name="csX13" fmla="*/ 80865 w 80864"/>
                  <a:gd name="csY13" fmla="*/ 0 h 121180"/>
                  <a:gd name="csX14" fmla="*/ 67254 w 80864"/>
                  <a:gd name="csY14" fmla="*/ 0 h 121180"/>
                  <a:gd name="csX15" fmla="*/ 67254 w 80864"/>
                  <a:gd name="csY15" fmla="*/ 48364 h 121180"/>
                  <a:gd name="csX16" fmla="*/ 54841 w 80864"/>
                  <a:gd name="csY16" fmla="*/ 104683 h 121180"/>
                  <a:gd name="csX17" fmla="*/ 41559 w 80864"/>
                  <a:gd name="csY17" fmla="*/ 108767 h 121180"/>
                  <a:gd name="csX18" fmla="*/ 27268 w 80864"/>
                  <a:gd name="csY18" fmla="*/ 104683 h 121180"/>
                  <a:gd name="csX19" fmla="*/ 17388 w 80864"/>
                  <a:gd name="csY19" fmla="*/ 93279 h 121180"/>
                  <a:gd name="csX20" fmla="*/ 13822 w 80864"/>
                  <a:gd name="csY20" fmla="*/ 76594 h 121180"/>
                  <a:gd name="csX21" fmla="*/ 17388 w 80864"/>
                  <a:gd name="csY21" fmla="*/ 59910 h 121180"/>
                  <a:gd name="csX22" fmla="*/ 27174 w 80864"/>
                  <a:gd name="csY22" fmla="*/ 48505 h 121180"/>
                  <a:gd name="csX23" fmla="*/ 41395 w 80864"/>
                  <a:gd name="csY23" fmla="*/ 44422 h 121180"/>
                  <a:gd name="csX24" fmla="*/ 54841 w 80864"/>
                  <a:gd name="csY24" fmla="*/ 48505 h 121180"/>
                  <a:gd name="csX25" fmla="*/ 63946 w 80864"/>
                  <a:gd name="csY25" fmla="*/ 59910 h 121180"/>
                  <a:gd name="csX26" fmla="*/ 67254 w 80864"/>
                  <a:gd name="csY26" fmla="*/ 76594 h 121180"/>
                  <a:gd name="csX27" fmla="*/ 63946 w 80864"/>
                  <a:gd name="csY27" fmla="*/ 93279 h 121180"/>
                  <a:gd name="csX28" fmla="*/ 54841 w 80864"/>
                  <a:gd name="csY28" fmla="*/ 104683 h 1211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80864" h="121180">
                    <a:moveTo>
                      <a:pt x="67254" y="48364"/>
                    </a:moveTo>
                    <a:cubicBezTo>
                      <a:pt x="64603" y="43976"/>
                      <a:pt x="61294" y="40386"/>
                      <a:pt x="57305" y="37617"/>
                    </a:cubicBezTo>
                    <a:cubicBezTo>
                      <a:pt x="51908" y="33862"/>
                      <a:pt x="45642" y="32008"/>
                      <a:pt x="38485" y="32008"/>
                    </a:cubicBezTo>
                    <a:cubicBezTo>
                      <a:pt x="30882" y="32008"/>
                      <a:pt x="24194" y="33885"/>
                      <a:pt x="18398" y="37617"/>
                    </a:cubicBezTo>
                    <a:cubicBezTo>
                      <a:pt x="12601" y="41348"/>
                      <a:pt x="8096" y="46581"/>
                      <a:pt x="4857" y="53269"/>
                    </a:cubicBezTo>
                    <a:cubicBezTo>
                      <a:pt x="1619" y="59956"/>
                      <a:pt x="0" y="67747"/>
                      <a:pt x="0" y="76594"/>
                    </a:cubicBezTo>
                    <a:cubicBezTo>
                      <a:pt x="0" y="85441"/>
                      <a:pt x="1619" y="93068"/>
                      <a:pt x="4857" y="99826"/>
                    </a:cubicBezTo>
                    <a:cubicBezTo>
                      <a:pt x="8096" y="106584"/>
                      <a:pt x="12601" y="111817"/>
                      <a:pt x="18398" y="115572"/>
                    </a:cubicBezTo>
                    <a:cubicBezTo>
                      <a:pt x="24194" y="119326"/>
                      <a:pt x="30882" y="121180"/>
                      <a:pt x="38485" y="121180"/>
                    </a:cubicBezTo>
                    <a:cubicBezTo>
                      <a:pt x="45642" y="121180"/>
                      <a:pt x="51908" y="119303"/>
                      <a:pt x="57305" y="115572"/>
                    </a:cubicBezTo>
                    <a:cubicBezTo>
                      <a:pt x="61317" y="112779"/>
                      <a:pt x="64650" y="109142"/>
                      <a:pt x="67325" y="104683"/>
                    </a:cubicBezTo>
                    <a:lnTo>
                      <a:pt x="67935" y="119139"/>
                    </a:lnTo>
                    <a:lnTo>
                      <a:pt x="80865" y="119139"/>
                    </a:lnTo>
                    <a:lnTo>
                      <a:pt x="80865" y="0"/>
                    </a:lnTo>
                    <a:lnTo>
                      <a:pt x="67254" y="0"/>
                    </a:lnTo>
                    <a:lnTo>
                      <a:pt x="67254" y="48364"/>
                    </a:lnTo>
                    <a:close/>
                    <a:moveTo>
                      <a:pt x="54841" y="104683"/>
                    </a:moveTo>
                    <a:cubicBezTo>
                      <a:pt x="50992" y="107405"/>
                      <a:pt x="46557" y="108767"/>
                      <a:pt x="41559" y="108767"/>
                    </a:cubicBezTo>
                    <a:cubicBezTo>
                      <a:pt x="36232" y="108767"/>
                      <a:pt x="31468" y="107405"/>
                      <a:pt x="27268" y="104683"/>
                    </a:cubicBezTo>
                    <a:cubicBezTo>
                      <a:pt x="23067" y="101961"/>
                      <a:pt x="19782" y="98160"/>
                      <a:pt x="17388" y="93279"/>
                    </a:cubicBezTo>
                    <a:cubicBezTo>
                      <a:pt x="14995" y="88398"/>
                      <a:pt x="13822" y="82836"/>
                      <a:pt x="13822" y="76594"/>
                    </a:cubicBezTo>
                    <a:cubicBezTo>
                      <a:pt x="13822" y="70352"/>
                      <a:pt x="15018" y="64791"/>
                      <a:pt x="17388" y="59910"/>
                    </a:cubicBezTo>
                    <a:cubicBezTo>
                      <a:pt x="19782" y="55029"/>
                      <a:pt x="23044" y="51227"/>
                      <a:pt x="27174" y="48505"/>
                    </a:cubicBezTo>
                    <a:cubicBezTo>
                      <a:pt x="31304" y="45783"/>
                      <a:pt x="36044" y="44422"/>
                      <a:pt x="41395" y="44422"/>
                    </a:cubicBezTo>
                    <a:cubicBezTo>
                      <a:pt x="46745" y="44422"/>
                      <a:pt x="50992" y="45783"/>
                      <a:pt x="54841" y="48505"/>
                    </a:cubicBezTo>
                    <a:cubicBezTo>
                      <a:pt x="58689" y="51227"/>
                      <a:pt x="61740" y="55029"/>
                      <a:pt x="63946" y="59910"/>
                    </a:cubicBezTo>
                    <a:cubicBezTo>
                      <a:pt x="66152" y="64791"/>
                      <a:pt x="67254" y="70352"/>
                      <a:pt x="67254" y="76594"/>
                    </a:cubicBezTo>
                    <a:cubicBezTo>
                      <a:pt x="67254" y="82836"/>
                      <a:pt x="66152" y="88398"/>
                      <a:pt x="63946" y="93279"/>
                    </a:cubicBezTo>
                    <a:cubicBezTo>
                      <a:pt x="61740" y="98160"/>
                      <a:pt x="58689" y="101961"/>
                      <a:pt x="54841" y="104683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BB7352AD-1683-FCEE-6376-D6D5B6666CA3}"/>
                  </a:ext>
                </a:extLst>
              </p:cNvPr>
              <p:cNvSpPr/>
              <p:nvPr/>
            </p:nvSpPr>
            <p:spPr>
              <a:xfrm>
                <a:off x="2551112" y="1062633"/>
                <a:ext cx="17036" cy="17036"/>
              </a:xfrm>
              <a:custGeom>
                <a:avLst/>
                <a:gdLst>
                  <a:gd name="csX0" fmla="*/ 8518 w 17036"/>
                  <a:gd name="csY0" fmla="*/ 0 h 17036"/>
                  <a:gd name="csX1" fmla="*/ 2558 w 17036"/>
                  <a:gd name="csY1" fmla="*/ 2464 h 17036"/>
                  <a:gd name="csX2" fmla="*/ 0 w 17036"/>
                  <a:gd name="csY2" fmla="*/ 8518 h 17036"/>
                  <a:gd name="csX3" fmla="*/ 2558 w 17036"/>
                  <a:gd name="csY3" fmla="*/ 14479 h 17036"/>
                  <a:gd name="csX4" fmla="*/ 8518 w 17036"/>
                  <a:gd name="csY4" fmla="*/ 17037 h 17036"/>
                  <a:gd name="csX5" fmla="*/ 14573 w 17036"/>
                  <a:gd name="csY5" fmla="*/ 14479 h 17036"/>
                  <a:gd name="csX6" fmla="*/ 17037 w 17036"/>
                  <a:gd name="csY6" fmla="*/ 8518 h 17036"/>
                  <a:gd name="csX7" fmla="*/ 14573 w 17036"/>
                  <a:gd name="csY7" fmla="*/ 2464 h 17036"/>
                  <a:gd name="csX8" fmla="*/ 8518 w 17036"/>
                  <a:gd name="csY8" fmla="*/ 0 h 170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7036" h="17036">
                    <a:moveTo>
                      <a:pt x="8518" y="0"/>
                    </a:moveTo>
                    <a:cubicBezTo>
                      <a:pt x="6242" y="0"/>
                      <a:pt x="4271" y="821"/>
                      <a:pt x="2558" y="2464"/>
                    </a:cubicBezTo>
                    <a:cubicBezTo>
                      <a:pt x="868" y="4107"/>
                      <a:pt x="0" y="6125"/>
                      <a:pt x="0" y="8518"/>
                    </a:cubicBezTo>
                    <a:cubicBezTo>
                      <a:pt x="0" y="10912"/>
                      <a:pt x="845" y="12766"/>
                      <a:pt x="2558" y="14479"/>
                    </a:cubicBezTo>
                    <a:cubicBezTo>
                      <a:pt x="4271" y="16192"/>
                      <a:pt x="6242" y="17037"/>
                      <a:pt x="8518" y="17037"/>
                    </a:cubicBezTo>
                    <a:cubicBezTo>
                      <a:pt x="10912" y="17037"/>
                      <a:pt x="12906" y="16192"/>
                      <a:pt x="14573" y="14479"/>
                    </a:cubicBezTo>
                    <a:cubicBezTo>
                      <a:pt x="16215" y="12789"/>
                      <a:pt x="17037" y="10794"/>
                      <a:pt x="17037" y="8518"/>
                    </a:cubicBezTo>
                    <a:cubicBezTo>
                      <a:pt x="17037" y="6125"/>
                      <a:pt x="16215" y="4130"/>
                      <a:pt x="14573" y="2464"/>
                    </a:cubicBezTo>
                    <a:cubicBezTo>
                      <a:pt x="12930" y="821"/>
                      <a:pt x="10912" y="0"/>
                      <a:pt x="8518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8F40CEE1-FA0A-F56F-B3F1-E9CACA1B56B2}"/>
                  </a:ext>
                </a:extLst>
              </p:cNvPr>
              <p:cNvSpPr/>
              <p:nvPr/>
            </p:nvSpPr>
            <p:spPr>
              <a:xfrm>
                <a:off x="2552661" y="1099405"/>
                <a:ext cx="13939" cy="85112"/>
              </a:xfrm>
              <a:custGeom>
                <a:avLst/>
                <a:gdLst>
                  <a:gd name="csX0" fmla="*/ 0 w 13939"/>
                  <a:gd name="csY0" fmla="*/ 85112 h 85112"/>
                  <a:gd name="csX1" fmla="*/ 13610 w 13939"/>
                  <a:gd name="csY1" fmla="*/ 85112 h 85112"/>
                  <a:gd name="csX2" fmla="*/ 13939 w 13939"/>
                  <a:gd name="csY2" fmla="*/ 0 h 85112"/>
                  <a:gd name="csX3" fmla="*/ 328 w 13939"/>
                  <a:gd name="csY3" fmla="*/ 0 h 85112"/>
                  <a:gd name="csX4" fmla="*/ 0 w 13939"/>
                  <a:gd name="csY4" fmla="*/ 85112 h 851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939" h="85112">
                    <a:moveTo>
                      <a:pt x="0" y="85112"/>
                    </a:moveTo>
                    <a:lnTo>
                      <a:pt x="13610" y="85112"/>
                    </a:lnTo>
                    <a:lnTo>
                      <a:pt x="13939" y="0"/>
                    </a:lnTo>
                    <a:lnTo>
                      <a:pt x="328" y="0"/>
                    </a:lnTo>
                    <a:lnTo>
                      <a:pt x="0" y="85112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14D3710E-372A-8F19-AD4B-6537D06576F2}"/>
                  </a:ext>
                </a:extLst>
              </p:cNvPr>
              <p:cNvSpPr/>
              <p:nvPr/>
            </p:nvSpPr>
            <p:spPr>
              <a:xfrm>
                <a:off x="2586358" y="1097364"/>
                <a:ext cx="84783" cy="89195"/>
              </a:xfrm>
              <a:custGeom>
                <a:avLst/>
                <a:gdLst>
                  <a:gd name="csX0" fmla="*/ 79387 w 84783"/>
                  <a:gd name="csY0" fmla="*/ 21448 h 89195"/>
                  <a:gd name="csX1" fmla="*/ 64415 w 84783"/>
                  <a:gd name="csY1" fmla="*/ 5702 h 89195"/>
                  <a:gd name="csX2" fmla="*/ 42380 w 84783"/>
                  <a:gd name="csY2" fmla="*/ 0 h 89195"/>
                  <a:gd name="csX3" fmla="*/ 20345 w 84783"/>
                  <a:gd name="csY3" fmla="*/ 5702 h 89195"/>
                  <a:gd name="csX4" fmla="*/ 5374 w 84783"/>
                  <a:gd name="csY4" fmla="*/ 21448 h 89195"/>
                  <a:gd name="csX5" fmla="*/ 0 w 84783"/>
                  <a:gd name="csY5" fmla="*/ 44586 h 89195"/>
                  <a:gd name="csX6" fmla="*/ 5444 w 84783"/>
                  <a:gd name="csY6" fmla="*/ 67747 h 89195"/>
                  <a:gd name="csX7" fmla="*/ 20510 w 84783"/>
                  <a:gd name="csY7" fmla="*/ 83493 h 89195"/>
                  <a:gd name="csX8" fmla="*/ 42732 w 84783"/>
                  <a:gd name="csY8" fmla="*/ 89196 h 89195"/>
                  <a:gd name="csX9" fmla="*/ 64532 w 84783"/>
                  <a:gd name="csY9" fmla="*/ 83493 h 89195"/>
                  <a:gd name="csX10" fmla="*/ 79434 w 84783"/>
                  <a:gd name="csY10" fmla="*/ 67747 h 89195"/>
                  <a:gd name="csX11" fmla="*/ 84784 w 84783"/>
                  <a:gd name="csY11" fmla="*/ 44586 h 89195"/>
                  <a:gd name="csX12" fmla="*/ 79434 w 84783"/>
                  <a:gd name="csY12" fmla="*/ 21448 h 89195"/>
                  <a:gd name="csX13" fmla="*/ 67301 w 84783"/>
                  <a:gd name="csY13" fmla="*/ 61177 h 89195"/>
                  <a:gd name="csX14" fmla="*/ 57258 w 84783"/>
                  <a:gd name="csY14" fmla="*/ 72488 h 89195"/>
                  <a:gd name="csX15" fmla="*/ 42544 w 84783"/>
                  <a:gd name="csY15" fmla="*/ 76571 h 89195"/>
                  <a:gd name="csX16" fmla="*/ 27643 w 84783"/>
                  <a:gd name="csY16" fmla="*/ 72488 h 89195"/>
                  <a:gd name="csX17" fmla="*/ 17435 w 84783"/>
                  <a:gd name="csY17" fmla="*/ 61177 h 89195"/>
                  <a:gd name="csX18" fmla="*/ 13775 w 84783"/>
                  <a:gd name="csY18" fmla="*/ 44586 h 89195"/>
                  <a:gd name="csX19" fmla="*/ 17435 w 84783"/>
                  <a:gd name="csY19" fmla="*/ 27901 h 89195"/>
                  <a:gd name="csX20" fmla="*/ 27479 w 84783"/>
                  <a:gd name="csY20" fmla="*/ 16661 h 89195"/>
                  <a:gd name="csX21" fmla="*/ 42192 w 84783"/>
                  <a:gd name="csY21" fmla="*/ 12578 h 89195"/>
                  <a:gd name="csX22" fmla="*/ 57164 w 84783"/>
                  <a:gd name="csY22" fmla="*/ 16661 h 89195"/>
                  <a:gd name="csX23" fmla="*/ 67301 w 84783"/>
                  <a:gd name="csY23" fmla="*/ 27972 h 89195"/>
                  <a:gd name="csX24" fmla="*/ 70962 w 84783"/>
                  <a:gd name="csY24" fmla="*/ 44563 h 89195"/>
                  <a:gd name="csX25" fmla="*/ 67301 w 84783"/>
                  <a:gd name="csY25" fmla="*/ 61153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84783" h="89195">
                    <a:moveTo>
                      <a:pt x="79387" y="21448"/>
                    </a:moveTo>
                    <a:cubicBezTo>
                      <a:pt x="75820" y="14760"/>
                      <a:pt x="70821" y="9504"/>
                      <a:pt x="64415" y="5702"/>
                    </a:cubicBezTo>
                    <a:cubicBezTo>
                      <a:pt x="58009" y="1901"/>
                      <a:pt x="50664" y="0"/>
                      <a:pt x="42380" y="0"/>
                    </a:cubicBezTo>
                    <a:cubicBezTo>
                      <a:pt x="34097" y="0"/>
                      <a:pt x="26752" y="1901"/>
                      <a:pt x="20345" y="5702"/>
                    </a:cubicBezTo>
                    <a:cubicBezTo>
                      <a:pt x="13939" y="9504"/>
                      <a:pt x="8941" y="14760"/>
                      <a:pt x="5374" y="21448"/>
                    </a:cubicBezTo>
                    <a:cubicBezTo>
                      <a:pt x="1807" y="28136"/>
                      <a:pt x="0" y="35857"/>
                      <a:pt x="0" y="44586"/>
                    </a:cubicBezTo>
                    <a:cubicBezTo>
                      <a:pt x="0" y="53316"/>
                      <a:pt x="1807" y="61036"/>
                      <a:pt x="5444" y="67747"/>
                    </a:cubicBezTo>
                    <a:cubicBezTo>
                      <a:pt x="9081" y="74435"/>
                      <a:pt x="14103" y="79692"/>
                      <a:pt x="20510" y="83493"/>
                    </a:cubicBezTo>
                    <a:cubicBezTo>
                      <a:pt x="26916" y="87295"/>
                      <a:pt x="34331" y="89196"/>
                      <a:pt x="42732" y="89196"/>
                    </a:cubicBezTo>
                    <a:cubicBezTo>
                      <a:pt x="51133" y="89196"/>
                      <a:pt x="58173" y="87295"/>
                      <a:pt x="64532" y="83493"/>
                    </a:cubicBezTo>
                    <a:cubicBezTo>
                      <a:pt x="70892" y="79692"/>
                      <a:pt x="75843" y="74435"/>
                      <a:pt x="79434" y="67747"/>
                    </a:cubicBezTo>
                    <a:cubicBezTo>
                      <a:pt x="83000" y="61059"/>
                      <a:pt x="84784" y="53339"/>
                      <a:pt x="84784" y="44586"/>
                    </a:cubicBezTo>
                    <a:cubicBezTo>
                      <a:pt x="84784" y="35833"/>
                      <a:pt x="83000" y="28136"/>
                      <a:pt x="79434" y="21448"/>
                    </a:cubicBezTo>
                    <a:close/>
                    <a:moveTo>
                      <a:pt x="67301" y="61177"/>
                    </a:moveTo>
                    <a:cubicBezTo>
                      <a:pt x="64861" y="66011"/>
                      <a:pt x="61505" y="69765"/>
                      <a:pt x="57258" y="72488"/>
                    </a:cubicBezTo>
                    <a:cubicBezTo>
                      <a:pt x="53011" y="75210"/>
                      <a:pt x="48083" y="76571"/>
                      <a:pt x="42544" y="76571"/>
                    </a:cubicBezTo>
                    <a:cubicBezTo>
                      <a:pt x="37006" y="76571"/>
                      <a:pt x="32008" y="75210"/>
                      <a:pt x="27643" y="72488"/>
                    </a:cubicBezTo>
                    <a:cubicBezTo>
                      <a:pt x="23279" y="69765"/>
                      <a:pt x="19876" y="65987"/>
                      <a:pt x="17435" y="61177"/>
                    </a:cubicBezTo>
                    <a:cubicBezTo>
                      <a:pt x="14995" y="56366"/>
                      <a:pt x="13775" y="50828"/>
                      <a:pt x="13775" y="44586"/>
                    </a:cubicBezTo>
                    <a:cubicBezTo>
                      <a:pt x="13775" y="38344"/>
                      <a:pt x="14995" y="32665"/>
                      <a:pt x="17435" y="27901"/>
                    </a:cubicBezTo>
                    <a:cubicBezTo>
                      <a:pt x="19876" y="23138"/>
                      <a:pt x="23232" y="19383"/>
                      <a:pt x="27479" y="16661"/>
                    </a:cubicBezTo>
                    <a:cubicBezTo>
                      <a:pt x="31727" y="13939"/>
                      <a:pt x="36631" y="12578"/>
                      <a:pt x="42192" y="12578"/>
                    </a:cubicBezTo>
                    <a:cubicBezTo>
                      <a:pt x="47754" y="12578"/>
                      <a:pt x="52846" y="13939"/>
                      <a:pt x="57164" y="16661"/>
                    </a:cubicBezTo>
                    <a:cubicBezTo>
                      <a:pt x="61482" y="19383"/>
                      <a:pt x="64861" y="23161"/>
                      <a:pt x="67301" y="27972"/>
                    </a:cubicBezTo>
                    <a:cubicBezTo>
                      <a:pt x="69742" y="32806"/>
                      <a:pt x="70962" y="38321"/>
                      <a:pt x="70962" y="44563"/>
                    </a:cubicBezTo>
                    <a:cubicBezTo>
                      <a:pt x="70962" y="50805"/>
                      <a:pt x="69742" y="56343"/>
                      <a:pt x="67301" y="61153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</p:grpSp>
      </p:grp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82CEC00-80BA-D4FC-8DE8-7B868EF1B8B4}"/>
              </a:ext>
            </a:extLst>
          </p:cNvPr>
          <p:cNvCxnSpPr/>
          <p:nvPr/>
        </p:nvCxnSpPr>
        <p:spPr>
          <a:xfrm>
            <a:off x="480998" y="5950857"/>
            <a:ext cx="11230005" cy="0"/>
          </a:xfrm>
          <a:prstGeom prst="line">
            <a:avLst/>
          </a:prstGeom>
          <a:ln>
            <a:solidFill>
              <a:schemeClr val="bg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20C60EC9-4BA1-6A4B-DC52-633D3F33DA4F}"/>
              </a:ext>
            </a:extLst>
          </p:cNvPr>
          <p:cNvGrpSpPr/>
          <p:nvPr/>
        </p:nvGrpSpPr>
        <p:grpSpPr>
          <a:xfrm>
            <a:off x="503373" y="2406581"/>
            <a:ext cx="2727926" cy="3591055"/>
            <a:chOff x="548640" y="2489705"/>
            <a:chExt cx="2697480" cy="3591055"/>
          </a:xfrm>
        </p:grpSpPr>
        <p:sp>
          <p:nvSpPr>
            <p:cNvPr id="5" name="Shape 3"/>
            <p:cNvSpPr/>
            <p:nvPr/>
          </p:nvSpPr>
          <p:spPr>
            <a:xfrm>
              <a:off x="548640" y="2489705"/>
              <a:ext cx="2697480" cy="359105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/>
            <a:lstStyle/>
            <a:p>
              <a:endParaRPr lang="en-IN">
                <a:latin typeface="Aptos" panose="020B0004020202020204" pitchFamily="34" charset="0"/>
              </a:endParaRPr>
            </a:p>
          </p:txBody>
        </p:sp>
        <p:sp>
          <p:nvSpPr>
            <p:cNvPr id="6" name="Shape 4"/>
            <p:cNvSpPr/>
            <p:nvPr/>
          </p:nvSpPr>
          <p:spPr>
            <a:xfrm>
              <a:off x="548640" y="2489705"/>
              <a:ext cx="73152" cy="3591055"/>
            </a:xfrm>
            <a:prstGeom prst="rect">
              <a:avLst/>
            </a:prstGeom>
            <a:solidFill>
              <a:srgbClr val="5C8A77"/>
            </a:solidFill>
            <a:ln/>
          </p:spPr>
          <p:txBody>
            <a:bodyPr/>
            <a:lstStyle/>
            <a:p>
              <a:endParaRPr lang="en-IN">
                <a:latin typeface="Aptos" panose="020B0004020202020204" pitchFamily="34" charset="0"/>
              </a:endParaRPr>
            </a:p>
          </p:txBody>
        </p:sp>
      </p:grpSp>
      <p:sp>
        <p:nvSpPr>
          <p:cNvPr id="7" name="Text 5"/>
          <p:cNvSpPr/>
          <p:nvPr/>
        </p:nvSpPr>
        <p:spPr>
          <a:xfrm>
            <a:off x="705803" y="279723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kern="0" spc="3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PART ONE</a:t>
            </a:r>
            <a:endParaRPr lang="en-US" sz="1000" spc="300" dirty="0">
              <a:latin typeface="Aptos" panose="020B00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05803" y="309917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Strategy</a:t>
            </a:r>
            <a:endParaRPr lang="en-US" sz="240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05803" y="350090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Slides 03 – 06</a:t>
            </a:r>
            <a:endParaRPr lang="en-US" sz="1000" dirty="0">
              <a:latin typeface="Aptos" panose="020B00040202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05803" y="3949907"/>
            <a:ext cx="822960" cy="0"/>
          </a:xfrm>
          <a:prstGeom prst="line">
            <a:avLst/>
          </a:prstGeom>
          <a:noFill/>
          <a:ln w="19050">
            <a:solidFill>
              <a:srgbClr val="5C8A77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05803" y="4094687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3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What healthcare investors look for at seed across all categories — credibility, clarity, commercial model.</a:t>
            </a:r>
            <a:endParaRPr lang="en-US" sz="1200" dirty="0">
              <a:solidFill>
                <a:schemeClr val="accent3"/>
              </a:solidFill>
              <a:latin typeface="Aptos" panose="020B0004020202020204" pitchFamily="34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FA17B07-F6F4-A41A-1432-876D865AC602}"/>
              </a:ext>
            </a:extLst>
          </p:cNvPr>
          <p:cNvGrpSpPr/>
          <p:nvPr/>
        </p:nvGrpSpPr>
        <p:grpSpPr>
          <a:xfrm>
            <a:off x="3322471" y="2406581"/>
            <a:ext cx="2727926" cy="3591055"/>
            <a:chOff x="3337560" y="2489705"/>
            <a:chExt cx="2697480" cy="3591055"/>
          </a:xfrm>
        </p:grpSpPr>
        <p:sp>
          <p:nvSpPr>
            <p:cNvPr id="12" name="Shape 10"/>
            <p:cNvSpPr/>
            <p:nvPr/>
          </p:nvSpPr>
          <p:spPr>
            <a:xfrm>
              <a:off x="3337560" y="2489705"/>
              <a:ext cx="2697480" cy="359105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/>
            <a:lstStyle/>
            <a:p>
              <a:endParaRPr lang="en-IN">
                <a:latin typeface="Aptos" panose="020B0004020202020204" pitchFamily="34" charset="0"/>
              </a:endParaRPr>
            </a:p>
          </p:txBody>
        </p:sp>
        <p:sp>
          <p:nvSpPr>
            <p:cNvPr id="13" name="Shape 11"/>
            <p:cNvSpPr/>
            <p:nvPr/>
          </p:nvSpPr>
          <p:spPr>
            <a:xfrm>
              <a:off x="3337560" y="2489705"/>
              <a:ext cx="73152" cy="3591055"/>
            </a:xfrm>
            <a:prstGeom prst="rect">
              <a:avLst/>
            </a:prstGeom>
            <a:solidFill>
              <a:srgbClr val="5C8A77"/>
            </a:solidFill>
            <a:ln/>
          </p:spPr>
          <p:txBody>
            <a:bodyPr/>
            <a:lstStyle/>
            <a:p>
              <a:endParaRPr lang="en-IN">
                <a:latin typeface="Aptos" panose="020B0004020202020204" pitchFamily="34" charset="0"/>
              </a:endParaRPr>
            </a:p>
          </p:txBody>
        </p:sp>
      </p:grpSp>
      <p:sp>
        <p:nvSpPr>
          <p:cNvPr id="14" name="Text 12"/>
          <p:cNvSpPr/>
          <p:nvPr/>
        </p:nvSpPr>
        <p:spPr>
          <a:xfrm>
            <a:off x="3532028" y="279723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kern="0" spc="30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PART TWO</a:t>
            </a:r>
            <a:endParaRPr lang="en-US" sz="1000" spc="300" dirty="0">
              <a:latin typeface="Aptos" panose="020B00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532028" y="309917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>
                <a:solidFill>
                  <a:schemeClr val="accent1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Core deck</a:t>
            </a:r>
            <a:endParaRPr lang="en-US" sz="240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3532028" y="350090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Slides 07 – 20</a:t>
            </a:r>
            <a:endParaRPr lang="en-US" sz="1000">
              <a:latin typeface="Aptos" panose="020B0004020202020204" pitchFamily="34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3532028" y="3949907"/>
            <a:ext cx="822960" cy="0"/>
          </a:xfrm>
          <a:prstGeom prst="line">
            <a:avLst/>
          </a:prstGeom>
          <a:noFill/>
          <a:ln w="19050">
            <a:solidFill>
              <a:srgbClr val="5C8A77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3532028" y="4094687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3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Fourteen slides that work for any healthcare startup. Replace placeholders with your content.</a:t>
            </a:r>
            <a:endParaRPr lang="en-US" sz="1200" dirty="0">
              <a:solidFill>
                <a:schemeClr val="accent3"/>
              </a:solidFill>
              <a:latin typeface="Aptos" panose="020B0004020202020204" pitchFamily="34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F7F3960-7E02-E530-224F-80EB1F03449A}"/>
              </a:ext>
            </a:extLst>
          </p:cNvPr>
          <p:cNvGrpSpPr/>
          <p:nvPr/>
        </p:nvGrpSpPr>
        <p:grpSpPr>
          <a:xfrm>
            <a:off x="6141569" y="2406581"/>
            <a:ext cx="2727926" cy="3591055"/>
            <a:chOff x="6126480" y="2489705"/>
            <a:chExt cx="2697480" cy="3591055"/>
          </a:xfrm>
        </p:grpSpPr>
        <p:sp>
          <p:nvSpPr>
            <p:cNvPr id="19" name="Shape 17"/>
            <p:cNvSpPr/>
            <p:nvPr/>
          </p:nvSpPr>
          <p:spPr>
            <a:xfrm>
              <a:off x="6126480" y="2489705"/>
              <a:ext cx="2697480" cy="359105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/>
            <a:lstStyle/>
            <a:p>
              <a:endParaRPr lang="en-IN">
                <a:latin typeface="Aptos" panose="020B0004020202020204" pitchFamily="34" charset="0"/>
              </a:endParaRPr>
            </a:p>
          </p:txBody>
        </p:sp>
        <p:sp>
          <p:nvSpPr>
            <p:cNvPr id="20" name="Shape 18"/>
            <p:cNvSpPr/>
            <p:nvPr/>
          </p:nvSpPr>
          <p:spPr>
            <a:xfrm>
              <a:off x="6126480" y="2489705"/>
              <a:ext cx="73152" cy="3591055"/>
            </a:xfrm>
            <a:prstGeom prst="rect">
              <a:avLst/>
            </a:prstGeom>
            <a:solidFill>
              <a:srgbClr val="5C8A77"/>
            </a:solidFill>
            <a:ln/>
          </p:spPr>
          <p:txBody>
            <a:bodyPr/>
            <a:lstStyle/>
            <a:p>
              <a:endParaRPr lang="en-IN">
                <a:latin typeface="Aptos" panose="020B0004020202020204" pitchFamily="34" charset="0"/>
              </a:endParaRPr>
            </a:p>
          </p:txBody>
        </p:sp>
      </p:grpSp>
      <p:sp>
        <p:nvSpPr>
          <p:cNvPr id="21" name="Text 19"/>
          <p:cNvSpPr/>
          <p:nvPr/>
        </p:nvSpPr>
        <p:spPr>
          <a:xfrm>
            <a:off x="6345556" y="279723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kern="0" spc="30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PART THREE</a:t>
            </a:r>
            <a:endParaRPr lang="en-US" sz="1000" spc="300" dirty="0">
              <a:latin typeface="Aptos" panose="020B00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345556" y="309917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>
                <a:solidFill>
                  <a:schemeClr val="accent1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Modular</a:t>
            </a:r>
            <a:endParaRPr lang="en-US" sz="240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345556" y="350090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Slides 21 – 25</a:t>
            </a:r>
            <a:endParaRPr lang="en-US" sz="1000" dirty="0">
              <a:latin typeface="Aptos" panose="020B0004020202020204" pitchFamily="34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345556" y="3949907"/>
            <a:ext cx="822960" cy="0"/>
          </a:xfrm>
          <a:prstGeom prst="line">
            <a:avLst/>
          </a:prstGeom>
          <a:noFill/>
          <a:ln w="19050">
            <a:solidFill>
              <a:srgbClr val="5C8A77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6345556" y="4094687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>
                <a:solidFill>
                  <a:schemeClr val="accent3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Use only what applies — regulatory, reimbursement, compliance, or clinical evidence.</a:t>
            </a:r>
            <a:endParaRPr lang="en-US" sz="1200">
              <a:solidFill>
                <a:schemeClr val="accent3"/>
              </a:solidFill>
              <a:latin typeface="Aptos" panose="020B0004020202020204" pitchFamily="34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18A2630-4386-A01B-9FBC-C86AE17E306A}"/>
              </a:ext>
            </a:extLst>
          </p:cNvPr>
          <p:cNvGrpSpPr/>
          <p:nvPr/>
        </p:nvGrpSpPr>
        <p:grpSpPr>
          <a:xfrm>
            <a:off x="8960666" y="2406581"/>
            <a:ext cx="2727926" cy="3591055"/>
            <a:chOff x="8915400" y="2489705"/>
            <a:chExt cx="2697480" cy="3591055"/>
          </a:xfrm>
        </p:grpSpPr>
        <p:sp>
          <p:nvSpPr>
            <p:cNvPr id="26" name="Shape 24"/>
            <p:cNvSpPr/>
            <p:nvPr/>
          </p:nvSpPr>
          <p:spPr>
            <a:xfrm>
              <a:off x="8915400" y="2489705"/>
              <a:ext cx="2697480" cy="359105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/>
            <a:lstStyle/>
            <a:p>
              <a:endParaRPr lang="en-IN">
                <a:latin typeface="Aptos" panose="020B0004020202020204" pitchFamily="34" charset="0"/>
              </a:endParaRPr>
            </a:p>
          </p:txBody>
        </p:sp>
        <p:sp>
          <p:nvSpPr>
            <p:cNvPr id="27" name="Shape 25"/>
            <p:cNvSpPr/>
            <p:nvPr/>
          </p:nvSpPr>
          <p:spPr>
            <a:xfrm>
              <a:off x="8915400" y="2489705"/>
              <a:ext cx="73152" cy="3591055"/>
            </a:xfrm>
            <a:prstGeom prst="rect">
              <a:avLst/>
            </a:prstGeom>
            <a:solidFill>
              <a:srgbClr val="5C8A77"/>
            </a:solidFill>
            <a:ln/>
          </p:spPr>
          <p:txBody>
            <a:bodyPr/>
            <a:lstStyle/>
            <a:p>
              <a:endParaRPr lang="en-IN">
                <a:latin typeface="Aptos" panose="020B0004020202020204" pitchFamily="34" charset="0"/>
              </a:endParaRPr>
            </a:p>
          </p:txBody>
        </p:sp>
      </p:grpSp>
      <p:sp>
        <p:nvSpPr>
          <p:cNvPr id="28" name="Text 26"/>
          <p:cNvSpPr/>
          <p:nvPr/>
        </p:nvSpPr>
        <p:spPr>
          <a:xfrm>
            <a:off x="9167813" y="279723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kern="0" spc="30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PART FOUR</a:t>
            </a:r>
            <a:endParaRPr lang="en-US" sz="1000" spc="300" dirty="0">
              <a:latin typeface="Aptos" panose="020B000402020202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9167813" y="309917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>
                <a:solidFill>
                  <a:schemeClr val="accent1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Assets</a:t>
            </a:r>
            <a:endParaRPr lang="en-US" sz="240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9167813" y="350090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Slides 26 – 28</a:t>
            </a:r>
            <a:endParaRPr lang="en-US" sz="1000">
              <a:latin typeface="Aptos" panose="020B0004020202020204" pitchFamily="34" charset="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9167813" y="3949907"/>
            <a:ext cx="822960" cy="0"/>
          </a:xfrm>
          <a:prstGeom prst="line">
            <a:avLst/>
          </a:prstGeom>
          <a:noFill/>
          <a:ln w="19050">
            <a:solidFill>
              <a:srgbClr val="5C8A77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9167813" y="4094687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>
                <a:solidFill>
                  <a:schemeClr val="accent3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Reusable diagrams. Drop them straight into your real deck.</a:t>
            </a:r>
            <a:endParaRPr lang="en-US" sz="1200">
              <a:solidFill>
                <a:schemeClr val="accent3"/>
              </a:solidFill>
              <a:latin typeface="Aptos" panose="020B0004020202020204" pitchFamily="34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10774192" y="6247447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02 / 28</a:t>
            </a:r>
            <a:endParaRPr lang="en-US" sz="900" dirty="0">
              <a:latin typeface="Aptos" panose="020B0004020202020204" pitchFamily="34" charset="0"/>
            </a:endParaRPr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08E43E1A-0123-3998-CE94-CF7B42D5C3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764" y="483208"/>
            <a:ext cx="11185235" cy="174536"/>
          </a:xfrm>
        </p:spPr>
        <p:txBody>
          <a:bodyPr/>
          <a:lstStyle/>
          <a:p>
            <a:r>
              <a:rPr lang="en-US" dirty="0"/>
              <a:t>WHAT'S INSIDE</a:t>
            </a:r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C2DA0741-5349-D346-7B8D-BE5002C33A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5428" y="704088"/>
            <a:ext cx="11198571" cy="542171"/>
          </a:xfrm>
        </p:spPr>
        <p:txBody>
          <a:bodyPr/>
          <a:lstStyle/>
          <a:p>
            <a:r>
              <a:rPr lang="en-US" dirty="0"/>
              <a:t>Built for all of healthcare — modular for your category.</a:t>
            </a:r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1A3C74F9-A20B-DB04-1FCE-9E929E24DAA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0697" y="1311654"/>
            <a:ext cx="11183302" cy="542171"/>
          </a:xfrm>
        </p:spPr>
        <p:txBody>
          <a:bodyPr/>
          <a:lstStyle/>
          <a:p>
            <a:r>
              <a:rPr lang="en-US" dirty="0"/>
              <a:t>Most pitch templates assume biotech. This kit is built for the full healthcare spectrum — AI workflow tools, digital health platforms, clinical software, devices, diagnostics. Core slides work for every category. Modular slides activate when they apply.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>
            <a:extLst>
              <a:ext uri="{FF2B5EF4-FFF2-40B4-BE49-F238E27FC236}">
                <a16:creationId xmlns:a16="http://schemas.microsoft.com/office/drawing/2014/main" id="{56318E79-5164-8E87-FD46-3D29D7F8261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4B8373">
                  <a:alpha val="42000"/>
                </a:srgbClr>
              </a:gs>
              <a:gs pos="68000">
                <a:srgbClr val="4B8373">
                  <a:alpha val="0"/>
                </a:srgbClr>
              </a:gs>
            </a:gsLst>
            <a:path path="circle">
              <a:fillToRect l="82000" t="18000" r="18000" b="82000"/>
            </a:path>
          </a:gradFill>
          <a:ln/>
        </p:spPr>
        <p:txBody>
          <a:bodyPr/>
          <a:lstStyle/>
          <a:p>
            <a:pPr>
              <a:defRPr/>
            </a:pPr>
            <a:endParaRPr lang="en-IN" sz="2400" dirty="0">
              <a:solidFill>
                <a:prstClr val="black"/>
              </a:solidFill>
              <a:latin typeface="Aptos" panose="020B0004020202020204" pitchFamily="34" charset="0"/>
            </a:endParaRPr>
          </a:p>
        </p:txBody>
      </p:sp>
      <p:sp>
        <p:nvSpPr>
          <p:cNvPr id="2" name="Text 0"/>
          <p:cNvSpPr/>
          <p:nvPr/>
        </p:nvSpPr>
        <p:spPr>
          <a:xfrm>
            <a:off x="548640" y="1920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600" dirty="0">
                <a:solidFill>
                  <a:srgbClr val="BFD9C9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PART ONE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2286000"/>
            <a:ext cx="10972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0" dirty="0">
                <a:solidFill>
                  <a:srgbClr val="FFFFFF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Strategy.</a:t>
            </a:r>
            <a:endParaRPr lang="en-US" sz="9200" dirty="0">
              <a:latin typeface="Aptos" panose="020B00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48640" y="43891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C8D2E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What healthcare investors look for at seed across every category.</a:t>
            </a:r>
            <a:endParaRPr lang="en-US" sz="1800" dirty="0">
              <a:latin typeface="Aptos" panose="020B00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155680" y="64922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03 / 28</a:t>
            </a:r>
            <a:endParaRPr lang="en-US" sz="9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8"/>
          <p:cNvSpPr/>
          <p:nvPr/>
        </p:nvSpPr>
        <p:spPr>
          <a:xfrm>
            <a:off x="1645920" y="3820873"/>
            <a:ext cx="3324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Compliance clarity</a:t>
            </a:r>
            <a:endParaRPr lang="en-US" sz="240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574145" y="3820873"/>
            <a:ext cx="6109854" cy="370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3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The pathway is named. HIPAA + SOC 2 for software. FDA 510(k)/De Novo/PMA for devices. State licensure for services. Investors want to know you've done the homework.</a:t>
            </a:r>
            <a:endParaRPr lang="en-US" sz="1200" dirty="0">
              <a:solidFill>
                <a:schemeClr val="accent3"/>
              </a:solidFill>
              <a:latin typeface="Aptos" panose="020B00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494322" y="2395274"/>
            <a:ext cx="914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600" dirty="0">
                <a:solidFill>
                  <a:srgbClr val="5C8A77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01</a:t>
            </a:r>
            <a:endParaRPr lang="en-US" sz="5600" dirty="0">
              <a:latin typeface="Aptos" panose="020B00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645920" y="2494857"/>
            <a:ext cx="3324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Clinical credibility</a:t>
            </a:r>
            <a:endParaRPr lang="en-US" sz="240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574145" y="2494857"/>
            <a:ext cx="61098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3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Real clinicians, providers, or patients validate the problem. For software: who uses it, why they trust it. For devices/dx: who's piloting, what they've proven.</a:t>
            </a:r>
            <a:endParaRPr lang="en-US" sz="1200" dirty="0">
              <a:solidFill>
                <a:schemeClr val="accent3"/>
              </a:solidFill>
              <a:latin typeface="Aptos" panose="020B00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12428" y="3472759"/>
            <a:ext cx="11180625" cy="0"/>
          </a:xfrm>
          <a:prstGeom prst="line">
            <a:avLst/>
          </a:prstGeom>
          <a:noFill/>
          <a:ln w="9525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94322" y="3712237"/>
            <a:ext cx="914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600" dirty="0">
                <a:solidFill>
                  <a:srgbClr val="5C8A77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02</a:t>
            </a:r>
            <a:endParaRPr lang="en-US" sz="5600" dirty="0">
              <a:latin typeface="Aptos" panose="020B00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03374" y="4783218"/>
            <a:ext cx="11180625" cy="0"/>
          </a:xfrm>
          <a:prstGeom prst="line">
            <a:avLst/>
          </a:prstGeom>
          <a:noFill/>
          <a:ln w="9525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94322" y="5029200"/>
            <a:ext cx="914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600" dirty="0">
                <a:solidFill>
                  <a:srgbClr val="5C8A77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03</a:t>
            </a:r>
            <a:endParaRPr lang="en-US" sz="5600" dirty="0">
              <a:latin typeface="Aptos" panose="020B00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645920" y="5128783"/>
            <a:ext cx="3324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Commercial model</a:t>
            </a:r>
            <a:endParaRPr lang="en-US" sz="240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574145" y="5128783"/>
            <a:ext cx="61098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3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Who pays, how, and at what margin. Direct B2B SaaS, payer reimbursement, employer contracts, per-procedure, PMPM — the model fits the buyer.</a:t>
            </a:r>
            <a:endParaRPr lang="en-US" sz="1200">
              <a:solidFill>
                <a:schemeClr val="accent3"/>
              </a:solidFill>
              <a:latin typeface="Aptos" panose="020B00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0778653" y="6262275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04 / 28</a:t>
            </a:r>
            <a:endParaRPr lang="en-US" sz="900" dirty="0">
              <a:latin typeface="Aptos" panose="020B0004020202020204" pitchFamily="34" charset="0"/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A38BA7C-710E-FBB7-5243-688BBC1B82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764" y="483208"/>
            <a:ext cx="11185235" cy="174536"/>
          </a:xfrm>
        </p:spPr>
        <p:txBody>
          <a:bodyPr/>
          <a:lstStyle/>
          <a:p>
            <a:r>
              <a:rPr lang="en-IN" dirty="0"/>
              <a:t>STRATEGY · 01</a:t>
            </a:r>
          </a:p>
          <a:p>
            <a:endParaRPr lang="en-IN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CE844B3-5AEB-271E-1282-48029A05166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5428" y="704088"/>
            <a:ext cx="11198571" cy="542171"/>
          </a:xfrm>
        </p:spPr>
        <p:txBody>
          <a:bodyPr/>
          <a:lstStyle/>
          <a:p>
            <a:r>
              <a:rPr lang="en-US" dirty="0"/>
              <a:t>Three proofs every healthcare deck must carry.</a:t>
            </a:r>
          </a:p>
          <a:p>
            <a:endParaRPr lang="en-IN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42A85941-BFCA-98A6-90F3-1A2BF8355BE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0697" y="1311654"/>
            <a:ext cx="11183302" cy="542171"/>
          </a:xfrm>
        </p:spPr>
        <p:txBody>
          <a:bodyPr/>
          <a:lstStyle/>
          <a:p>
            <a:r>
              <a:rPr lang="en-US" dirty="0"/>
              <a:t>Whether you're building AI workflow software, a digital health platform, a diagnostic device, or a clinical service — healthcare investors evaluate the same three proofs before they'll lean in.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"/>
          <p:cNvSpPr/>
          <p:nvPr/>
        </p:nvSpPr>
        <p:spPr>
          <a:xfrm>
            <a:off x="510539" y="2469715"/>
            <a:ext cx="3629025" cy="2676525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72160" y="2698316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kern="0" spc="5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BUYER</a:t>
            </a:r>
            <a:endParaRPr lang="en-US" sz="1100" dirty="0">
              <a:latin typeface="Aptos" panose="020B00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72160" y="3109796"/>
            <a:ext cx="3084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accent1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Who signs the contract?</a:t>
            </a:r>
            <a:endParaRPr lang="en-US" sz="180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72160" y="3559376"/>
            <a:ext cx="308461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3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Health system. Clinic group. Employer. Pharma. Insurer.</a:t>
            </a:r>
            <a:endParaRPr lang="en-US" sz="1200" dirty="0">
              <a:solidFill>
                <a:schemeClr val="accent3"/>
              </a:solidFill>
              <a:latin typeface="Aptos" panose="020B000402020202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285297" y="2469715"/>
            <a:ext cx="3629025" cy="2676525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47870" y="2698316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kern="0" spc="5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USER</a:t>
            </a:r>
            <a:endParaRPr lang="en-US" sz="1100" dirty="0">
              <a:latin typeface="Aptos" panose="020B00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547869" y="3109796"/>
            <a:ext cx="309325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accent1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Who actually uses it?</a:t>
            </a:r>
            <a:endParaRPr lang="en-US" sz="180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547869" y="3559376"/>
            <a:ext cx="309325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3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Clinician. Nurse. Patient. Care coordinator. Admin staff.</a:t>
            </a:r>
            <a:endParaRPr lang="en-US" sz="1200" dirty="0">
              <a:solidFill>
                <a:schemeClr val="accent3"/>
              </a:solidFill>
              <a:latin typeface="Aptos" panose="020B00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060055" y="2469715"/>
            <a:ext cx="3629025" cy="2676525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324850" y="2698316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kern="0" spc="5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PAYER</a:t>
            </a:r>
            <a:endParaRPr lang="en-US" sz="1100" dirty="0">
              <a:latin typeface="Aptos" panose="020B00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324850" y="3109796"/>
            <a:ext cx="309499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accent1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Who funds the payment?</a:t>
            </a:r>
            <a:endParaRPr lang="en-US" sz="180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324850" y="3559376"/>
            <a:ext cx="30949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3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Health system. Commercial payer. Employer. Self-pay. Medicare.</a:t>
            </a:r>
            <a:endParaRPr lang="en-US" sz="1200" dirty="0">
              <a:solidFill>
                <a:schemeClr val="accent3"/>
              </a:solidFill>
              <a:latin typeface="Aptos" panose="020B0004020202020204" pitchFamily="34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10540" y="5291656"/>
            <a:ext cx="11178540" cy="822960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38200" y="5546725"/>
            <a:ext cx="10515600" cy="300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>
                <a:solidFill>
                  <a:srgbClr val="FFFFFF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If these three are unclear, investors lose confidence inside the first three minutes.</a:t>
            </a:r>
            <a:endParaRPr lang="en-US" sz="1600">
              <a:latin typeface="Aptos" panose="020B00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0784205" y="62636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05 / 28</a:t>
            </a:r>
            <a:endParaRPr lang="en-US" sz="900" dirty="0">
              <a:latin typeface="Aptos" panose="020B0004020202020204" pitchFamily="34" charset="0"/>
            </a:endParaRP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310F8CF7-C9A6-78D4-60A6-0664EED268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764" y="483208"/>
            <a:ext cx="11185235" cy="174536"/>
          </a:xfrm>
        </p:spPr>
        <p:txBody>
          <a:bodyPr/>
          <a:lstStyle/>
          <a:p>
            <a:r>
              <a:rPr lang="en-IN" dirty="0"/>
              <a:t>STRATEGY · 02</a:t>
            </a:r>
          </a:p>
          <a:p>
            <a:endParaRPr lang="en-IN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3BA9C56-ED09-C460-A8E6-5B01ADD9BB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5428" y="704088"/>
            <a:ext cx="11198571" cy="542171"/>
          </a:xfrm>
        </p:spPr>
        <p:txBody>
          <a:bodyPr/>
          <a:lstStyle/>
          <a:p>
            <a:r>
              <a:rPr lang="en-US" dirty="0"/>
              <a:t>The buyer is not the user. The user is not the payer.</a:t>
            </a:r>
          </a:p>
          <a:p>
            <a:endParaRPr lang="en-IN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BB5A094F-72BF-3AB0-B74D-CD501A23A8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0697" y="1311654"/>
            <a:ext cx="11183302" cy="542171"/>
          </a:xfrm>
        </p:spPr>
        <p:txBody>
          <a:bodyPr/>
          <a:lstStyle/>
          <a:p>
            <a:r>
              <a:rPr lang="en-US" dirty="0"/>
              <a:t>This is the structural difference that breaks generic startup templates. In SaaS, the user buys it. In healthcare, three parties move value and you have to show all three</a:t>
            </a:r>
            <a:endParaRPr lang="en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26"/>
          <p:cNvSpPr/>
          <p:nvPr/>
        </p:nvSpPr>
        <p:spPr>
          <a:xfrm>
            <a:off x="10776900" y="6255701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06 / 28</a:t>
            </a:r>
            <a:endParaRPr lang="en-US" sz="900" dirty="0">
              <a:latin typeface="Aptos" panose="020B0004020202020204" pitchFamily="34" charset="0"/>
            </a:endParaRP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8EEC6D8-4042-96CB-F7EE-FBB1F6C9D6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N" dirty="0"/>
              <a:t>STRATEGY · 03</a:t>
            </a:r>
          </a:p>
          <a:p>
            <a:endParaRPr lang="en-IN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17C3AF0-2D80-CE59-505E-3E046C4781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Stage-matched proof. Don't fake gravity.</a:t>
            </a:r>
          </a:p>
          <a:p>
            <a:endParaRPr lang="en-IN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C0B61E94-AF88-0159-8334-D05582711F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At seed, what counts as "traction" depends on your category. The strongest decks show the right proof for their stage — not the proof another category would need.</a:t>
            </a:r>
          </a:p>
          <a:p>
            <a:endParaRPr lang="en-IN" dirty="0"/>
          </a:p>
        </p:txBody>
      </p:sp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79A23E33-F34C-4581-7124-D6519A9BFC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032049"/>
              </p:ext>
            </p:extLst>
          </p:nvPr>
        </p:nvGraphicFramePr>
        <p:xfrm>
          <a:off x="508000" y="2197433"/>
          <a:ext cx="11176001" cy="3714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8550">
                  <a:extLst>
                    <a:ext uri="{9D8B030D-6E8A-4147-A177-3AD203B41FA5}">
                      <a16:colId xmlns:a16="http://schemas.microsoft.com/office/drawing/2014/main" val="2399285181"/>
                    </a:ext>
                  </a:extLst>
                </a:gridCol>
                <a:gridCol w="2935817">
                  <a:extLst>
                    <a:ext uri="{9D8B030D-6E8A-4147-A177-3AD203B41FA5}">
                      <a16:colId xmlns:a16="http://schemas.microsoft.com/office/drawing/2014/main" val="2355167766"/>
                    </a:ext>
                  </a:extLst>
                </a:gridCol>
                <a:gridCol w="2935817">
                  <a:extLst>
                    <a:ext uri="{9D8B030D-6E8A-4147-A177-3AD203B41FA5}">
                      <a16:colId xmlns:a16="http://schemas.microsoft.com/office/drawing/2014/main" val="321783125"/>
                    </a:ext>
                  </a:extLst>
                </a:gridCol>
                <a:gridCol w="2935817">
                  <a:extLst>
                    <a:ext uri="{9D8B030D-6E8A-4147-A177-3AD203B41FA5}">
                      <a16:colId xmlns:a16="http://schemas.microsoft.com/office/drawing/2014/main" val="2321417073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0" cap="none" spc="300" normalizeH="0" baseline="0" noProof="0" dirty="0">
                          <a:ln>
                            <a:noFill/>
                          </a:ln>
                          <a:solidFill>
                            <a:srgbClr val="5C8A77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CATEGORY</a:t>
                      </a:r>
                      <a:endParaRPr kumimoji="0" lang="en-US" sz="1200" b="0" i="0" u="none" strike="noStrike" kern="1200" cap="none" spc="300" normalizeH="0" baseline="0" noProof="0" dirty="0">
                        <a:ln>
                          <a:noFill/>
                        </a:ln>
                        <a:solidFill>
                          <a:srgbClr val="5C8A77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108000" marR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0" cap="none" spc="300" normalizeH="0" baseline="0" noProof="0" dirty="0">
                          <a:ln>
                            <a:noFill/>
                          </a:ln>
                          <a:solidFill>
                            <a:srgbClr val="5C8A77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PRE-SEED PROOF</a:t>
                      </a:r>
                      <a:endParaRPr kumimoji="0" lang="en-US" sz="1200" b="0" i="0" u="none" strike="noStrike" kern="1200" cap="none" spc="300" normalizeH="0" baseline="0" noProof="0" dirty="0">
                        <a:ln>
                          <a:noFill/>
                        </a:ln>
                        <a:solidFill>
                          <a:srgbClr val="5C8A77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108000" marR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0" cap="none" spc="300" normalizeH="0" baseline="0" noProof="0" dirty="0">
                          <a:ln>
                            <a:noFill/>
                          </a:ln>
                          <a:solidFill>
                            <a:srgbClr val="5C8A77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SEED PROOF</a:t>
                      </a:r>
                      <a:endParaRPr kumimoji="0" lang="en-US" sz="1200" b="0" i="0" u="none" strike="noStrike" kern="1200" cap="none" spc="300" normalizeH="0" baseline="0" noProof="0" dirty="0">
                        <a:ln>
                          <a:noFill/>
                        </a:ln>
                        <a:solidFill>
                          <a:srgbClr val="5C8A77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108000" marR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0" cap="none" spc="300" normalizeH="0" baseline="0" noProof="0" dirty="0">
                          <a:ln>
                            <a:noFill/>
                          </a:ln>
                          <a:solidFill>
                            <a:srgbClr val="5C8A77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WHY IT WORKS</a:t>
                      </a:r>
                      <a:endParaRPr kumimoji="0" lang="en-US" sz="1200" b="0" i="0" u="none" strike="noStrike" kern="1200" cap="none" spc="300" normalizeH="0" baseline="0" noProof="0" dirty="0">
                        <a:ln>
                          <a:noFill/>
                        </a:ln>
                        <a:solidFill>
                          <a:srgbClr val="5C8A77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108000" marR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077799"/>
                  </a:ext>
                </a:extLst>
              </a:tr>
              <a:tr h="7710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F1A2E"/>
                          </a:solidFill>
                          <a:effectLst/>
                          <a:uLnTx/>
                          <a:uFillTx/>
                          <a:latin typeface="+mn-lt"/>
                          <a:ea typeface="Calibri" pitchFamily="34" charset="-122"/>
                          <a:cs typeface="Calibri" pitchFamily="34" charset="-120"/>
                        </a:rPr>
                        <a:t>AI workflow / SaaS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F1A2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N" b="1" dirty="0">
                        <a:latin typeface="+mn-lt"/>
                      </a:endParaRPr>
                    </a:p>
                  </a:txBody>
                  <a:tcPr marL="108000" marR="108000" marT="144000" marB="3600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A3A55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Design partner LOIs · ambient pilot data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A3A55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  <a:p>
                      <a:endParaRPr lang="en-IN" dirty="0"/>
                    </a:p>
                  </a:txBody>
                  <a:tcPr marL="108000" marR="108000" marT="144000" marB="3600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A3A55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Paying customers · weekly active use · NRR signal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A3A55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  <a:p>
                      <a:endParaRPr lang="en-IN" dirty="0"/>
                    </a:p>
                  </a:txBody>
                  <a:tcPr marL="108000" marR="108000" marT="144000" marB="3600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Adoption curve is the signal here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  <a:p>
                      <a:endParaRPr lang="en-IN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108000" marR="108000" marT="144000" marB="3600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9381276"/>
                  </a:ext>
                </a:extLst>
              </a:tr>
              <a:tr h="7710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F1A2E"/>
                          </a:solidFill>
                          <a:effectLst/>
                          <a:uLnTx/>
                          <a:uFillTx/>
                          <a:latin typeface="+mn-lt"/>
                          <a:ea typeface="Calibri" pitchFamily="34" charset="-122"/>
                          <a:cs typeface="Calibri" pitchFamily="34" charset="-120"/>
                        </a:rPr>
                        <a:t>Digital health platform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F1A2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N" b="1" dirty="0">
                        <a:latin typeface="+mn-lt"/>
                      </a:endParaRPr>
                    </a:p>
                  </a:txBody>
                  <a:tcPr marL="108000" marR="108000" marT="144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A3A55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Waitlist · clinician advisory board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A3A55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  <a:p>
                      <a:endParaRPr lang="en-IN" dirty="0"/>
                    </a:p>
                  </a:txBody>
                  <a:tcPr marL="108000" marR="108000" marT="144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A3A55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Engaged users · early outcomes data · payer interest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A3A55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  <a:p>
                      <a:endParaRPr lang="en-IN" dirty="0"/>
                    </a:p>
                  </a:txBody>
                  <a:tcPr marL="108000" marR="108000" marT="144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Stickiness matters more than scale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  <a:p>
                      <a:endParaRPr lang="en-IN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108000" marR="108000" marT="144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777128"/>
                  </a:ext>
                </a:extLst>
              </a:tr>
              <a:tr h="7710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F1A2E"/>
                          </a:solidFill>
                          <a:effectLst/>
                          <a:uLnTx/>
                          <a:uFillTx/>
                          <a:latin typeface="+mn-lt"/>
                          <a:ea typeface="Calibri" pitchFamily="34" charset="-122"/>
                          <a:cs typeface="Calibri" pitchFamily="34" charset="-120"/>
                        </a:rPr>
                        <a:t>Diagnostics / device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F1A2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N" b="1" dirty="0">
                        <a:latin typeface="+mn-lt"/>
                      </a:endParaRPr>
                    </a:p>
                  </a:txBody>
                  <a:tcPr marL="108000" marR="108000" marT="144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A3A55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Bench data · clinician advisors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A3A55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  <a:p>
                      <a:endParaRPr lang="en-IN" dirty="0"/>
                    </a:p>
                  </a:txBody>
                  <a:tcPr marL="108000" marR="108000" marT="144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A3A55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Pilot site running · pre-sub filed · early outcomes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A3A55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  <a:p>
                      <a:endParaRPr lang="en-IN" dirty="0"/>
                    </a:p>
                  </a:txBody>
                  <a:tcPr marL="108000" marR="108000" marT="144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Validation matters more than revenue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  <a:p>
                      <a:endParaRPr lang="en-IN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108000" marR="108000" marT="144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493812"/>
                  </a:ext>
                </a:extLst>
              </a:tr>
              <a:tr h="7710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F1A2E"/>
                          </a:solidFill>
                          <a:effectLst/>
                          <a:uLnTx/>
                          <a:uFillTx/>
                          <a:latin typeface="+mn-lt"/>
                          <a:ea typeface="Calibri" pitchFamily="34" charset="-122"/>
                          <a:cs typeface="Calibri" pitchFamily="34" charset="-120"/>
                        </a:rPr>
                        <a:t>Clinical services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F1A2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N" b="1" dirty="0">
                        <a:latin typeface="+mn-lt"/>
                      </a:endParaRPr>
                    </a:p>
                  </a:txBody>
                  <a:tcPr marL="108000" marR="108000" marT="144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A3A55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Pilot clinic relationship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A3A55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  <a:p>
                      <a:endParaRPr lang="en-IN" dirty="0"/>
                    </a:p>
                  </a:txBody>
                  <a:tcPr marL="108000" marR="108000" marT="144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A3A55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Live operations · patient volume · payer contracts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A3A55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  <a:p>
                      <a:endParaRPr lang="en-IN" dirty="0"/>
                    </a:p>
                  </a:txBody>
                  <a:tcPr marL="108000" marR="108000" marT="144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Margin + repeatability beat top-line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  <a:p>
                      <a:endParaRPr lang="en-IN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108000" marR="108000" marT="144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750148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0">
            <a:extLst>
              <a:ext uri="{FF2B5EF4-FFF2-40B4-BE49-F238E27FC236}">
                <a16:creationId xmlns:a16="http://schemas.microsoft.com/office/drawing/2014/main" id="{70674672-F5DE-79A2-C189-122FAA05CE6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4B8373">
                  <a:alpha val="42000"/>
                </a:srgbClr>
              </a:gs>
              <a:gs pos="68000">
                <a:srgbClr val="4B8373">
                  <a:alpha val="0"/>
                </a:srgbClr>
              </a:gs>
            </a:gsLst>
            <a:path path="circle">
              <a:fillToRect l="82000" t="18000" r="18000" b="82000"/>
            </a:path>
          </a:gradFill>
          <a:ln/>
        </p:spPr>
        <p:txBody>
          <a:bodyPr/>
          <a:lstStyle/>
          <a:p>
            <a:pPr>
              <a:defRPr/>
            </a:pPr>
            <a:endParaRPr lang="en-IN" sz="2400" dirty="0">
              <a:solidFill>
                <a:prstClr val="black"/>
              </a:solidFill>
              <a:latin typeface="Aptos" panose="020B0004020202020204" pitchFamily="34" charset="0"/>
            </a:endParaRPr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942C34E7-2B06-CB51-7092-7FA997E141E7}"/>
              </a:ext>
            </a:extLst>
          </p:cNvPr>
          <p:cNvSpPr/>
          <p:nvPr/>
        </p:nvSpPr>
        <p:spPr>
          <a:xfrm>
            <a:off x="548640" y="1920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600" dirty="0">
                <a:solidFill>
                  <a:srgbClr val="BFD9C9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PART TWO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92F96121-2135-1C64-14D3-B3D0C73E9BCE}"/>
              </a:ext>
            </a:extLst>
          </p:cNvPr>
          <p:cNvSpPr/>
          <p:nvPr/>
        </p:nvSpPr>
        <p:spPr>
          <a:xfrm>
            <a:off x="548640" y="2286000"/>
            <a:ext cx="10972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0" dirty="0">
                <a:solidFill>
                  <a:srgbClr val="FFFFFF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Core deck.</a:t>
            </a: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F4C86755-610C-2A00-85CC-BDD04CAFE2AF}"/>
              </a:ext>
            </a:extLst>
          </p:cNvPr>
          <p:cNvSpPr/>
          <p:nvPr/>
        </p:nvSpPr>
        <p:spPr>
          <a:xfrm>
            <a:off x="548640" y="43891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C8D2E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Fourteen slides that work for any healthcare startup. Replace the placeholders; keep the structure.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2">
            <a:extLst>
              <a:ext uri="{FF2B5EF4-FFF2-40B4-BE49-F238E27FC236}">
                <a16:creationId xmlns:a16="http://schemas.microsoft.com/office/drawing/2014/main" id="{E863F372-25E6-6041-3D25-7E0D417491FA}"/>
              </a:ext>
            </a:extLst>
          </p:cNvPr>
          <p:cNvSpPr/>
          <p:nvPr/>
        </p:nvSpPr>
        <p:spPr>
          <a:xfrm>
            <a:off x="523240" y="508000"/>
            <a:ext cx="1477010" cy="593725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85140" y="4048124"/>
            <a:ext cx="68300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chemeClr val="tx2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Seed Round · [ Month, Year ]</a:t>
            </a:r>
            <a:endParaRPr lang="en-US" sz="1600" dirty="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4191" y="5812155"/>
            <a:ext cx="3851910" cy="0"/>
          </a:xfrm>
          <a:prstGeom prst="line">
            <a:avLst/>
          </a:prstGeom>
          <a:noFill/>
          <a:ln w="9525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10540" y="5930265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chemeClr val="tx2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FOUNDER NAME ]   ·   [ TITLE ]   ·   [ EMAIL ]</a:t>
            </a:r>
            <a:endParaRPr lang="en-US" sz="1100" dirty="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10540" y="6177915"/>
            <a:ext cx="3845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kern="0" spc="200" dirty="0">
                <a:solidFill>
                  <a:schemeClr val="accent2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SLIDE 01 OF YOUR DECK — TITLE / ELEVATOR PITCH</a:t>
            </a:r>
            <a:endParaRPr lang="en-US" sz="900" dirty="0">
              <a:solidFill>
                <a:schemeClr val="accent2"/>
              </a:solidFill>
              <a:latin typeface="Aptos" panose="020B0004020202020204" pitchFamily="34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276A3B2-94F0-5234-699B-812576FAA3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1547" y="641732"/>
            <a:ext cx="1160397" cy="326260"/>
          </a:xfrm>
        </p:spPr>
        <p:txBody>
          <a:bodyPr/>
          <a:lstStyle/>
          <a:p>
            <a:pPr algn="ctr"/>
            <a:r>
              <a:rPr lang="en-IN" dirty="0"/>
              <a:t>COMPANY</a:t>
            </a:r>
          </a:p>
          <a:p>
            <a:pPr algn="ctr"/>
            <a:r>
              <a:rPr lang="en-IN" dirty="0"/>
              <a:t>LOGO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82C8404-B5C0-44F0-DD97-189E61033B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3048" y="2017773"/>
            <a:ext cx="6976415" cy="193243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5400" dirty="0"/>
              <a:t>One sentence. What you do, who it's for, what changes.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A3E111E-A413-5F72-6D57-09A59F72895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523240" y="1854200"/>
            <a:ext cx="3666490" cy="3997960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61048" y="2220425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REGULATORY / POLICY</a:t>
            </a:r>
            <a:endParaRPr lang="en-US" sz="1000" dirty="0">
              <a:latin typeface="Aptos" panose="020B00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96436" y="2940620"/>
            <a:ext cx="31521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A specific recent rule, code, or coverage change. ]</a:t>
            </a:r>
            <a:endParaRPr lang="en-US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61048" y="4258610"/>
            <a:ext cx="3200400" cy="685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2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CMS coverage decision, FDA SaMD framework update, state-level licensure shift, parity laws.</a:t>
            </a:r>
            <a:endParaRPr lang="en-US" sz="1200" dirty="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270375" y="1854200"/>
            <a:ext cx="3666490" cy="3997960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516120" y="2220425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BEHAVIORAL SHIFT</a:t>
            </a:r>
            <a:endParaRPr lang="en-US" sz="1000" dirty="0">
              <a:latin typeface="Aptos" panose="020B00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16120" y="2937160"/>
            <a:ext cx="31521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A measurable change in how providers or patients act. ]</a:t>
            </a:r>
            <a:endParaRPr lang="en-US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516120" y="4258610"/>
            <a:ext cx="3200400" cy="685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2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Post-pandemic remote care adoption, payer willingness to reimburse digital, clinician burnout urgency.</a:t>
            </a:r>
            <a:endParaRPr lang="en-US" sz="1200" dirty="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8017510" y="1854200"/>
            <a:ext cx="3666490" cy="3997960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253730" y="2220425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TECHNICAL ENABLER</a:t>
            </a:r>
            <a:endParaRPr lang="en-US" sz="1000" dirty="0">
              <a:latin typeface="Aptos" panose="020B00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253730" y="2937160"/>
            <a:ext cx="31521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A capability that wasn't viable 24 months ago. ]</a:t>
            </a:r>
            <a:endParaRPr lang="en-US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253730" y="4258610"/>
            <a:ext cx="3200400" cy="685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2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Multimodal AI accuracy, ambient capture, EHR API access, low-cost sensors, edge inference.</a:t>
            </a:r>
            <a:endParaRPr lang="en-US" sz="1200" dirty="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511696" y="6169335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i="1" kern="0" spc="300" dirty="0">
                <a:solidFill>
                  <a:schemeClr val="bg2">
                    <a:lumMod val="50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TIP — Be specific. "Healthcare is digitizing" tells the investor nothing they don't know.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223FB8A1-E42C-0463-314C-1F3CFC9654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N" dirty="0"/>
              <a:t>WHY NOW</a:t>
            </a:r>
          </a:p>
          <a:p>
            <a:endParaRPr lang="en-IN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F6E19157-9EB5-9F6F-9ECF-BF3D4C82C7E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What changed that makes this possible and urgent.</a:t>
            </a:r>
          </a:p>
        </p:txBody>
      </p:sp>
      <p:sp>
        <p:nvSpPr>
          <p:cNvPr id="18" name="Shape 8">
            <a:extLst>
              <a:ext uri="{FF2B5EF4-FFF2-40B4-BE49-F238E27FC236}">
                <a16:creationId xmlns:a16="http://schemas.microsoft.com/office/drawing/2014/main" id="{312CF600-57AF-475B-EF7B-A39F209F0B7D}"/>
              </a:ext>
            </a:extLst>
          </p:cNvPr>
          <p:cNvSpPr/>
          <p:nvPr/>
        </p:nvSpPr>
        <p:spPr>
          <a:xfrm>
            <a:off x="770572" y="4116351"/>
            <a:ext cx="3078004" cy="0"/>
          </a:xfrm>
          <a:prstGeom prst="lin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txBody>
          <a:bodyPr/>
          <a:lstStyle/>
          <a:p>
            <a:endParaRPr lang="en-IN">
              <a:latin typeface="Aptos" panose="020B0004020202020204" pitchFamily="34" charset="0"/>
            </a:endParaRPr>
          </a:p>
        </p:txBody>
      </p:sp>
      <p:sp>
        <p:nvSpPr>
          <p:cNvPr id="32" name="Shape 8">
            <a:extLst>
              <a:ext uri="{FF2B5EF4-FFF2-40B4-BE49-F238E27FC236}">
                <a16:creationId xmlns:a16="http://schemas.microsoft.com/office/drawing/2014/main" id="{F585D2D1-3391-2B31-0DD0-14DFBADFA042}"/>
              </a:ext>
            </a:extLst>
          </p:cNvPr>
          <p:cNvSpPr/>
          <p:nvPr/>
        </p:nvSpPr>
        <p:spPr>
          <a:xfrm>
            <a:off x="4564618" y="4116351"/>
            <a:ext cx="3078004" cy="0"/>
          </a:xfrm>
          <a:prstGeom prst="lin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txBody>
          <a:bodyPr/>
          <a:lstStyle/>
          <a:p>
            <a:endParaRPr lang="en-IN">
              <a:latin typeface="Aptos" panose="020B0004020202020204" pitchFamily="34" charset="0"/>
            </a:endParaRPr>
          </a:p>
        </p:txBody>
      </p:sp>
      <p:sp>
        <p:nvSpPr>
          <p:cNvPr id="33" name="Shape 8">
            <a:extLst>
              <a:ext uri="{FF2B5EF4-FFF2-40B4-BE49-F238E27FC236}">
                <a16:creationId xmlns:a16="http://schemas.microsoft.com/office/drawing/2014/main" id="{974E6620-8FF5-793D-C4E5-548C9F931459}"/>
              </a:ext>
            </a:extLst>
          </p:cNvPr>
          <p:cNvSpPr/>
          <p:nvPr/>
        </p:nvSpPr>
        <p:spPr>
          <a:xfrm>
            <a:off x="8311753" y="4116351"/>
            <a:ext cx="3078004" cy="0"/>
          </a:xfrm>
          <a:prstGeom prst="lin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txBody>
          <a:bodyPr/>
          <a:lstStyle/>
          <a:p>
            <a:endParaRPr lang="en-IN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516890" y="1686559"/>
            <a:ext cx="5029200" cy="4021511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IN" dirty="0">
              <a:solidFill>
                <a:schemeClr val="accent2">
                  <a:lumMod val="20000"/>
                  <a:lumOff val="8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01040" y="2018030"/>
            <a:ext cx="4572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0" dirty="0">
                <a:solidFill>
                  <a:schemeClr val="accent2">
                    <a:lumMod val="20000"/>
                    <a:lumOff val="80000"/>
                  </a:schemeClr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[XX%]</a:t>
            </a:r>
            <a:endParaRPr lang="en-US" sz="9000" dirty="0">
              <a:solidFill>
                <a:schemeClr val="accent2">
                  <a:lumMod val="20000"/>
                  <a:lumOff val="8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77240" y="3801110"/>
            <a:ext cx="3578860" cy="561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External, citable statistic that frames the size or urgency of the problem. ]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77240" y="5358627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Source: [ Peer-reviewed study · CDC · CMS · KFF · Rock Health ]</a:t>
            </a:r>
            <a:endParaRPr lang="en-US" sz="900" dirty="0">
              <a:solidFill>
                <a:schemeClr val="accent2">
                  <a:lumMod val="20000"/>
                  <a:lumOff val="8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852160" y="1619885"/>
            <a:ext cx="583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0F1A2E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Three dimensions of the gap.</a:t>
            </a:r>
            <a:endParaRPr lang="en-US" sz="2400" dirty="0">
              <a:latin typeface="Aptos" panose="020B00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5852160" y="2461895"/>
            <a:ext cx="583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Clinical impact</a:t>
            </a:r>
            <a:endParaRPr lang="en-US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852160" y="2760980"/>
            <a:ext cx="583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What worsens for patients, clinicians, or staff today because this gap exists. ]</a:t>
            </a:r>
            <a:endParaRPr lang="en-US" sz="12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852160" y="3711193"/>
            <a:ext cx="583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Economic cost</a:t>
            </a:r>
            <a:endParaRPr lang="en-US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852160" y="4010278"/>
            <a:ext cx="583184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The dollar weight on the system — total spend, waste, avoidable utilization. ]</a:t>
            </a:r>
            <a:endParaRPr lang="en-US" sz="12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852160" y="4960971"/>
            <a:ext cx="583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Why incumbents miss</a:t>
            </a:r>
            <a:endParaRPr lang="en-US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852160" y="5260056"/>
            <a:ext cx="5831840" cy="2696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Structural reason existing players haven't fixed it — incentives, workflow, capability. ]</a:t>
            </a:r>
            <a:endParaRPr lang="en-US" sz="12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10540" y="616933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kern="0" spc="300" dirty="0">
                <a:solidFill>
                  <a:schemeClr val="bg2">
                    <a:lumMod val="50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TIP — A press citation or peer-reviewed stat builds more credibility than your own description.</a:t>
            </a:r>
            <a:endParaRPr lang="en-US" sz="900" spc="300" dirty="0">
              <a:solidFill>
                <a:schemeClr val="bg2">
                  <a:lumMod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D67113A-D698-D6DC-15ED-8F3C90E922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N" dirty="0"/>
              <a:t>THE PROBLEM</a:t>
            </a:r>
          </a:p>
          <a:p>
            <a:endParaRPr lang="en-IN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0905D56-C2F3-243B-3880-FCDBB0FBAC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Frame the pain in someone else's voice.</a:t>
            </a:r>
          </a:p>
        </p:txBody>
      </p:sp>
      <p:sp>
        <p:nvSpPr>
          <p:cNvPr id="19" name="Shape 3">
            <a:extLst>
              <a:ext uri="{FF2B5EF4-FFF2-40B4-BE49-F238E27FC236}">
                <a16:creationId xmlns:a16="http://schemas.microsoft.com/office/drawing/2014/main" id="{BE09CEB5-FA8B-B80A-8607-EE31AC4C242D}"/>
              </a:ext>
            </a:extLst>
          </p:cNvPr>
          <p:cNvSpPr/>
          <p:nvPr/>
        </p:nvSpPr>
        <p:spPr>
          <a:xfrm>
            <a:off x="5861685" y="3367296"/>
            <a:ext cx="5831840" cy="0"/>
          </a:xfrm>
          <a:prstGeom prst="line">
            <a:avLst/>
          </a:prstGeom>
          <a:noFill/>
          <a:ln w="9525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22" name="Shape 3">
            <a:extLst>
              <a:ext uri="{FF2B5EF4-FFF2-40B4-BE49-F238E27FC236}">
                <a16:creationId xmlns:a16="http://schemas.microsoft.com/office/drawing/2014/main" id="{898EF9E7-6477-C8A8-3277-735DD393734B}"/>
              </a:ext>
            </a:extLst>
          </p:cNvPr>
          <p:cNvSpPr/>
          <p:nvPr/>
        </p:nvSpPr>
        <p:spPr>
          <a:xfrm>
            <a:off x="5861685" y="4596591"/>
            <a:ext cx="5831840" cy="0"/>
          </a:xfrm>
          <a:prstGeom prst="line">
            <a:avLst/>
          </a:prstGeom>
          <a:noFill/>
          <a:ln w="9525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6">
            <a:extLst>
              <a:ext uri="{FF2B5EF4-FFF2-40B4-BE49-F238E27FC236}">
                <a16:creationId xmlns:a16="http://schemas.microsoft.com/office/drawing/2014/main" id="{64017809-795D-CE3D-E1AD-16F971D4074D}"/>
              </a:ext>
            </a:extLst>
          </p:cNvPr>
          <p:cNvSpPr/>
          <p:nvPr/>
        </p:nvSpPr>
        <p:spPr>
          <a:xfrm>
            <a:off x="524587" y="1685099"/>
            <a:ext cx="4268216" cy="1404286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>
              <a:latin typeface="Aptos" panose="020B00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54787" y="1936650"/>
            <a:ext cx="3831514" cy="869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0000"/>
              </a:lnSpc>
              <a:buNone/>
            </a:pPr>
            <a:r>
              <a:rPr lang="en-US" sz="3200" dirty="0">
                <a:solidFill>
                  <a:schemeClr val="accent2"/>
                </a:solidFill>
                <a:latin typeface="Aptos SemiBold" panose="020B0004020202020204" pitchFamily="34" charset="0"/>
                <a:ea typeface="Georgia" pitchFamily="34" charset="-122"/>
                <a:cs typeface="Georgia" pitchFamily="34" charset="-120"/>
              </a:rPr>
              <a:t>Your solution in one tight sentence.</a:t>
            </a:r>
            <a:endParaRPr lang="en-US" sz="3200" dirty="0">
              <a:solidFill>
                <a:schemeClr val="accent2"/>
              </a:solidFill>
              <a:latin typeface="Aptos SemiBold" panose="020B00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09415" y="3606516"/>
            <a:ext cx="3311147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HOW IT WORKS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09415" y="4015024"/>
            <a:ext cx="3467100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800"/>
              </a:spcAft>
              <a:buSzPct val="100000"/>
            </a:pPr>
            <a:r>
              <a:rPr lang="en-US" sz="1600" dirty="0">
                <a:solidFill>
                  <a:schemeClr val="accent1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Mechanism</a:t>
            </a:r>
            <a:br>
              <a:rPr lang="en-US" sz="1300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What your product actually does, in plain English.</a:t>
            </a:r>
            <a:endParaRPr lang="en-US" sz="13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923398" y="1650685"/>
            <a:ext cx="43070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WHERE IT SITS IN THE WORKFLOW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0124DA6-EEDE-99D4-4640-0042ED3AF06B}"/>
              </a:ext>
            </a:extLst>
          </p:cNvPr>
          <p:cNvGrpSpPr/>
          <p:nvPr/>
        </p:nvGrpSpPr>
        <p:grpSpPr>
          <a:xfrm>
            <a:off x="5928134" y="2128599"/>
            <a:ext cx="5755870" cy="640080"/>
            <a:chOff x="5928132" y="2128599"/>
            <a:chExt cx="5047488" cy="640080"/>
          </a:xfrm>
        </p:grpSpPr>
        <p:sp>
          <p:nvSpPr>
            <p:cNvPr id="8" name="Shape 6"/>
            <p:cNvSpPr/>
            <p:nvPr/>
          </p:nvSpPr>
          <p:spPr>
            <a:xfrm>
              <a:off x="5928132" y="2128599"/>
              <a:ext cx="914400" cy="64008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/>
            <a:lstStyle/>
            <a:p>
              <a:endParaRPr lang="en-IN">
                <a:latin typeface="Aptos" panose="020B0004020202020204" pitchFamily="34" charset="0"/>
              </a:endParaRPr>
            </a:p>
          </p:txBody>
        </p:sp>
        <p:sp>
          <p:nvSpPr>
            <p:cNvPr id="9" name="Text 7"/>
            <p:cNvSpPr/>
            <p:nvPr/>
          </p:nvSpPr>
          <p:spPr>
            <a:xfrm>
              <a:off x="5928132" y="2128599"/>
              <a:ext cx="91440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>
                  <a:solidFill>
                    <a:srgbClr val="2A3A55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Intake</a:t>
              </a:r>
              <a:endParaRPr lang="en-US" sz="1100">
                <a:latin typeface="Aptos" panose="020B0004020202020204" pitchFamily="34" charset="0"/>
              </a:endParaRPr>
            </a:p>
          </p:txBody>
        </p:sp>
        <p:sp>
          <p:nvSpPr>
            <p:cNvPr id="10" name="Shape 8"/>
            <p:cNvSpPr/>
            <p:nvPr/>
          </p:nvSpPr>
          <p:spPr>
            <a:xfrm>
              <a:off x="6961404" y="2128599"/>
              <a:ext cx="914400" cy="64008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/>
            <a:lstStyle/>
            <a:p>
              <a:endParaRPr lang="en-IN">
                <a:latin typeface="Aptos" panose="020B0004020202020204" pitchFamily="34" charset="0"/>
              </a:endParaRPr>
            </a:p>
          </p:txBody>
        </p:sp>
        <p:sp>
          <p:nvSpPr>
            <p:cNvPr id="11" name="Text 9"/>
            <p:cNvSpPr/>
            <p:nvPr/>
          </p:nvSpPr>
          <p:spPr>
            <a:xfrm>
              <a:off x="6961404" y="2128599"/>
              <a:ext cx="91440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>
                  <a:solidFill>
                    <a:srgbClr val="2A3A55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Triage</a:t>
              </a:r>
              <a:endParaRPr lang="en-US" sz="1100">
                <a:latin typeface="Aptos" panose="020B0004020202020204" pitchFamily="34" charset="0"/>
              </a:endParaRPr>
            </a:p>
          </p:txBody>
        </p:sp>
        <p:sp>
          <p:nvSpPr>
            <p:cNvPr id="12" name="Shape 10"/>
            <p:cNvSpPr/>
            <p:nvPr/>
          </p:nvSpPr>
          <p:spPr>
            <a:xfrm>
              <a:off x="7994676" y="2128599"/>
              <a:ext cx="914400" cy="640080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rgbClr val="5C8A77"/>
              </a:solidFill>
              <a:prstDash val="solid"/>
            </a:ln>
          </p:spPr>
          <p:txBody>
            <a:bodyPr/>
            <a:lstStyle/>
            <a:p>
              <a:endParaRPr lang="en-IN">
                <a:latin typeface="Aptos" panose="020B0004020202020204" pitchFamily="34" charset="0"/>
              </a:endParaRPr>
            </a:p>
          </p:txBody>
        </p:sp>
        <p:sp>
          <p:nvSpPr>
            <p:cNvPr id="13" name="Text 11"/>
            <p:cNvSpPr/>
            <p:nvPr/>
          </p:nvSpPr>
          <p:spPr>
            <a:xfrm>
              <a:off x="7994676" y="2128599"/>
              <a:ext cx="91440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b="1">
                  <a:solidFill>
                    <a:srgbClr val="FFFFFF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Decision</a:t>
              </a:r>
              <a:endParaRPr lang="en-US" sz="1100">
                <a:latin typeface="Aptos" panose="020B0004020202020204" pitchFamily="34" charset="0"/>
              </a:endParaRPr>
            </a:p>
          </p:txBody>
        </p:sp>
        <p:sp>
          <p:nvSpPr>
            <p:cNvPr id="14" name="Shape 12"/>
            <p:cNvSpPr/>
            <p:nvPr/>
          </p:nvSpPr>
          <p:spPr>
            <a:xfrm>
              <a:off x="9027948" y="2128599"/>
              <a:ext cx="914400" cy="64008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/>
            <a:lstStyle/>
            <a:p>
              <a:endParaRPr lang="en-IN">
                <a:latin typeface="Aptos" panose="020B0004020202020204" pitchFamily="34" charset="0"/>
              </a:endParaRPr>
            </a:p>
          </p:txBody>
        </p:sp>
        <p:sp>
          <p:nvSpPr>
            <p:cNvPr id="15" name="Text 13"/>
            <p:cNvSpPr/>
            <p:nvPr/>
          </p:nvSpPr>
          <p:spPr>
            <a:xfrm>
              <a:off x="9027948" y="2128599"/>
              <a:ext cx="91440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>
                  <a:solidFill>
                    <a:srgbClr val="2A3A55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Action</a:t>
              </a:r>
              <a:endParaRPr lang="en-US" sz="1100">
                <a:latin typeface="Aptos" panose="020B0004020202020204" pitchFamily="34" charset="0"/>
              </a:endParaRPr>
            </a:p>
          </p:txBody>
        </p:sp>
        <p:sp>
          <p:nvSpPr>
            <p:cNvPr id="16" name="Shape 14"/>
            <p:cNvSpPr/>
            <p:nvPr/>
          </p:nvSpPr>
          <p:spPr>
            <a:xfrm>
              <a:off x="10061220" y="2128599"/>
              <a:ext cx="914400" cy="64008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/>
            <a:lstStyle/>
            <a:p>
              <a:endParaRPr lang="en-IN">
                <a:latin typeface="Aptos" panose="020B0004020202020204" pitchFamily="34" charset="0"/>
              </a:endParaRPr>
            </a:p>
          </p:txBody>
        </p:sp>
        <p:sp>
          <p:nvSpPr>
            <p:cNvPr id="17" name="Text 15"/>
            <p:cNvSpPr/>
            <p:nvPr/>
          </p:nvSpPr>
          <p:spPr>
            <a:xfrm>
              <a:off x="10061220" y="2128599"/>
              <a:ext cx="91440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>
                  <a:solidFill>
                    <a:srgbClr val="2A3A55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Follow-up</a:t>
              </a:r>
              <a:endParaRPr lang="en-US" sz="1100">
                <a:latin typeface="Aptos" panose="020B0004020202020204" pitchFamily="34" charset="0"/>
              </a:endParaRPr>
            </a:p>
          </p:txBody>
        </p:sp>
      </p:grpSp>
      <p:sp>
        <p:nvSpPr>
          <p:cNvPr id="18" name="Text 16"/>
          <p:cNvSpPr/>
          <p:nvPr/>
        </p:nvSpPr>
        <p:spPr>
          <a:xfrm>
            <a:off x="5919079" y="2824356"/>
            <a:ext cx="16278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Your product slots here ]</a:t>
            </a:r>
            <a:endParaRPr lang="en-US" sz="1000" dirty="0">
              <a:latin typeface="Aptos" panose="020B00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5919079" y="3994089"/>
            <a:ext cx="306932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WHAT MAKES IT STICK</a:t>
            </a:r>
          </a:p>
        </p:txBody>
      </p:sp>
      <p:sp>
        <p:nvSpPr>
          <p:cNvPr id="20" name="Text 18"/>
          <p:cNvSpPr/>
          <p:nvPr/>
        </p:nvSpPr>
        <p:spPr>
          <a:xfrm>
            <a:off x="7592401" y="4364776"/>
            <a:ext cx="3006210" cy="891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EHR, scheduling, billing — friction removed ]</a:t>
            </a:r>
            <a:endParaRPr lang="en-US" sz="12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where it shows up in the user's day ]</a:t>
            </a:r>
            <a:endParaRPr lang="en-US" sz="12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what compounds with every use ]</a:t>
            </a:r>
            <a:endParaRPr lang="en-US" sz="12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08000" y="61747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i="1" kern="0" spc="300" dirty="0">
                <a:solidFill>
                  <a:schemeClr val="bg2">
                    <a:lumMod val="50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TIP — In healthcare, "workflow fit" is more persuasive than "product features".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E6A06715-CAFE-B8B0-7B69-ED4F1C726D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764" y="483208"/>
            <a:ext cx="11185235" cy="174536"/>
          </a:xfrm>
        </p:spPr>
        <p:txBody>
          <a:bodyPr/>
          <a:lstStyle/>
          <a:p>
            <a:r>
              <a:rPr lang="en-IN" dirty="0"/>
              <a:t>THE SOLUTION</a:t>
            </a:r>
          </a:p>
          <a:p>
            <a:endParaRPr lang="en-IN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AB5423B8-7038-9F47-8D26-1AB7D8B330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5428" y="704088"/>
            <a:ext cx="11198571" cy="542171"/>
          </a:xfrm>
        </p:spPr>
        <p:txBody>
          <a:bodyPr/>
          <a:lstStyle/>
          <a:p>
            <a:r>
              <a:rPr lang="en-US" dirty="0"/>
              <a:t>What you built and where it lives in the workflow.</a:t>
            </a:r>
            <a:endParaRPr lang="en-US"/>
          </a:p>
        </p:txBody>
      </p:sp>
      <p:sp>
        <p:nvSpPr>
          <p:cNvPr id="24" name="Text 4">
            <a:extLst>
              <a:ext uri="{FF2B5EF4-FFF2-40B4-BE49-F238E27FC236}">
                <a16:creationId xmlns:a16="http://schemas.microsoft.com/office/drawing/2014/main" id="{7A670351-8AA9-35F3-9D6C-8F54309B0851}"/>
              </a:ext>
            </a:extLst>
          </p:cNvPr>
          <p:cNvSpPr/>
          <p:nvPr/>
        </p:nvSpPr>
        <p:spPr>
          <a:xfrm>
            <a:off x="509415" y="4690301"/>
            <a:ext cx="3466414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800"/>
              </a:spcAft>
              <a:buSzPct val="100000"/>
            </a:pPr>
            <a:r>
              <a:rPr lang="en-US" sz="1600" dirty="0">
                <a:solidFill>
                  <a:schemeClr val="accent1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Differentiator</a:t>
            </a:r>
            <a:br>
              <a:rPr lang="en-US" sz="1300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What makes the approach defensible.</a:t>
            </a:r>
            <a:endParaRPr lang="en-US" sz="13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5" name="Text 4">
            <a:extLst>
              <a:ext uri="{FF2B5EF4-FFF2-40B4-BE49-F238E27FC236}">
                <a16:creationId xmlns:a16="http://schemas.microsoft.com/office/drawing/2014/main" id="{A8A8B348-0123-B7A5-E8E3-A0A76D83D462}"/>
              </a:ext>
            </a:extLst>
          </p:cNvPr>
          <p:cNvSpPr/>
          <p:nvPr/>
        </p:nvSpPr>
        <p:spPr>
          <a:xfrm>
            <a:off x="509415" y="5346382"/>
            <a:ext cx="3465000" cy="4787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buSzPct val="100000"/>
            </a:pPr>
            <a:r>
              <a:rPr lang="en-US" sz="1600" dirty="0">
                <a:solidFill>
                  <a:schemeClr val="accent1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Output</a:t>
            </a:r>
          </a:p>
          <a:p>
            <a:pPr>
              <a:buSzPct val="100000"/>
            </a:pPr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What the user gets.</a:t>
            </a:r>
            <a:endParaRPr lang="en-US" sz="12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6" name="Text 18">
            <a:extLst>
              <a:ext uri="{FF2B5EF4-FFF2-40B4-BE49-F238E27FC236}">
                <a16:creationId xmlns:a16="http://schemas.microsoft.com/office/drawing/2014/main" id="{B78AC61D-6600-AF8E-E3D5-3F9025F5021B}"/>
              </a:ext>
            </a:extLst>
          </p:cNvPr>
          <p:cNvSpPr/>
          <p:nvPr/>
        </p:nvSpPr>
        <p:spPr>
          <a:xfrm>
            <a:off x="5919079" y="4364776"/>
            <a:ext cx="1213624" cy="891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Integration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Adoption surface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Data moat</a:t>
            </a:r>
            <a:endParaRPr lang="en-US" sz="12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"/>
          <p:cNvSpPr/>
          <p:nvPr/>
        </p:nvSpPr>
        <p:spPr>
          <a:xfrm>
            <a:off x="518160" y="2286000"/>
            <a:ext cx="2697480" cy="3657600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18160" y="2286000"/>
            <a:ext cx="2697480" cy="502920"/>
          </a:xfrm>
          <a:prstGeom prst="rect">
            <a:avLst/>
          </a:prstGeom>
          <a:solidFill>
            <a:srgbClr val="0F1A2E"/>
          </a:solidFill>
          <a:ln/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34060" y="2447925"/>
            <a:ext cx="1229360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500" dirty="0">
                <a:solidFill>
                  <a:schemeClr val="accent2">
                    <a:lumMod val="20000"/>
                    <a:lumOff val="80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PATIENT</a:t>
            </a:r>
            <a:endParaRPr lang="en-US" sz="1100" dirty="0">
              <a:solidFill>
                <a:schemeClr val="accent2">
                  <a:lumMod val="20000"/>
                  <a:lumOff val="8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34060" y="3136900"/>
            <a:ext cx="2331720" cy="39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chemeClr val="accent1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Big outcome metric</a:t>
            </a:r>
            <a:endParaRPr lang="en-US" sz="200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34060" y="4184650"/>
            <a:ext cx="224028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Better access · improved outcome · lower cost · less friction ]</a:t>
            </a:r>
            <a:endParaRPr lang="en-US" sz="12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3342132" y="2286000"/>
            <a:ext cx="2697480" cy="3657600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342132" y="2286000"/>
            <a:ext cx="2697480" cy="502920"/>
          </a:xfrm>
          <a:prstGeom prst="rect">
            <a:avLst/>
          </a:prstGeom>
          <a:solidFill>
            <a:srgbClr val="0F1A2E"/>
          </a:solidFill>
          <a:ln/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563112" y="2447925"/>
            <a:ext cx="1283208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 b="1" kern="0" spc="500" dirty="0">
                <a:solidFill>
                  <a:schemeClr val="accent2">
                    <a:lumMod val="20000"/>
                    <a:lumOff val="80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CLINICIAN</a:t>
            </a:r>
          </a:p>
        </p:txBody>
      </p:sp>
      <p:sp>
        <p:nvSpPr>
          <p:cNvPr id="14" name="Text 12"/>
          <p:cNvSpPr/>
          <p:nvPr/>
        </p:nvSpPr>
        <p:spPr>
          <a:xfrm>
            <a:off x="3563112" y="3136900"/>
            <a:ext cx="2331720" cy="39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2000" dirty="0">
                <a:solidFill>
                  <a:schemeClr val="accent1"/>
                </a:solidFill>
                <a:latin typeface="Georgia Pro" panose="02040502050405020303" pitchFamily="18" charset="0"/>
              </a:rPr>
              <a:t>Time saved · X </a:t>
            </a:r>
            <a:r>
              <a:rPr lang="en-US" sz="2000" dirty="0" err="1">
                <a:solidFill>
                  <a:schemeClr val="accent1"/>
                </a:solidFill>
                <a:latin typeface="Georgia Pro" panose="02040502050405020303" pitchFamily="18" charset="0"/>
              </a:rPr>
              <a:t>hrs</a:t>
            </a:r>
            <a:endParaRPr lang="en-US" sz="2000" dirty="0">
              <a:solidFill>
                <a:schemeClr val="accent1"/>
              </a:solidFill>
              <a:latin typeface="Georgia Pro" panose="02040502050405020303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3563112" y="4184650"/>
            <a:ext cx="2240280" cy="692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Documentation off · clinical accuracy up · burnout down ]</a:t>
            </a:r>
          </a:p>
        </p:txBody>
      </p:sp>
      <p:sp>
        <p:nvSpPr>
          <p:cNvPr id="17" name="Shape 15"/>
          <p:cNvSpPr/>
          <p:nvPr/>
        </p:nvSpPr>
        <p:spPr>
          <a:xfrm>
            <a:off x="6166104" y="2286000"/>
            <a:ext cx="2697480" cy="3657600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166104" y="2286000"/>
            <a:ext cx="2697480" cy="502920"/>
          </a:xfrm>
          <a:prstGeom prst="rect">
            <a:avLst/>
          </a:prstGeom>
          <a:solidFill>
            <a:srgbClr val="0F1A2E"/>
          </a:solidFill>
          <a:ln/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379464" y="2447925"/>
            <a:ext cx="1914906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 b="1" kern="0" spc="500" dirty="0">
                <a:solidFill>
                  <a:schemeClr val="accent2">
                    <a:lumMod val="20000"/>
                    <a:lumOff val="80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HEALTH SYSTEM</a:t>
            </a:r>
          </a:p>
        </p:txBody>
      </p:sp>
      <p:sp>
        <p:nvSpPr>
          <p:cNvPr id="20" name="Text 18"/>
          <p:cNvSpPr/>
          <p:nvPr/>
        </p:nvSpPr>
        <p:spPr>
          <a:xfrm>
            <a:off x="6379464" y="3136900"/>
            <a:ext cx="2331720" cy="39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2000" dirty="0">
                <a:solidFill>
                  <a:schemeClr val="accent1"/>
                </a:solidFill>
                <a:latin typeface="Georgia Pro" panose="02040502050405020303" pitchFamily="18" charset="0"/>
              </a:rPr>
              <a:t>Margin · $ XX K</a:t>
            </a:r>
          </a:p>
        </p:txBody>
      </p:sp>
      <p:sp>
        <p:nvSpPr>
          <p:cNvPr id="22" name="Text 20"/>
          <p:cNvSpPr/>
          <p:nvPr/>
        </p:nvSpPr>
        <p:spPr>
          <a:xfrm>
            <a:off x="6379464" y="4184650"/>
            <a:ext cx="2240280" cy="692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Throughput up · readmission down · staff retention up ]</a:t>
            </a:r>
          </a:p>
        </p:txBody>
      </p:sp>
      <p:sp>
        <p:nvSpPr>
          <p:cNvPr id="23" name="Shape 21"/>
          <p:cNvSpPr/>
          <p:nvPr/>
        </p:nvSpPr>
        <p:spPr>
          <a:xfrm>
            <a:off x="8982456" y="2286000"/>
            <a:ext cx="2697480" cy="3657600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8982456" y="2286000"/>
            <a:ext cx="2697480" cy="502920"/>
          </a:xfrm>
          <a:prstGeom prst="rect">
            <a:avLst/>
          </a:prstGeom>
          <a:solidFill>
            <a:srgbClr val="0F1A2E"/>
          </a:solidFill>
          <a:ln/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9211056" y="2447925"/>
            <a:ext cx="774954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 b="1" kern="0" spc="500" dirty="0">
                <a:solidFill>
                  <a:schemeClr val="accent2">
                    <a:lumMod val="20000"/>
                    <a:lumOff val="80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PAYER</a:t>
            </a:r>
          </a:p>
        </p:txBody>
      </p:sp>
      <p:sp>
        <p:nvSpPr>
          <p:cNvPr id="26" name="Text 24"/>
          <p:cNvSpPr/>
          <p:nvPr/>
        </p:nvSpPr>
        <p:spPr>
          <a:xfrm>
            <a:off x="9211056" y="3136900"/>
            <a:ext cx="2462784" cy="39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2000" dirty="0">
                <a:solidFill>
                  <a:schemeClr val="accent1"/>
                </a:solidFill>
                <a:latin typeface="Georgia Pro" panose="02040502050405020303" pitchFamily="18" charset="0"/>
              </a:rPr>
              <a:t>Cost avoided · X%</a:t>
            </a:r>
          </a:p>
        </p:txBody>
      </p:sp>
      <p:sp>
        <p:nvSpPr>
          <p:cNvPr id="28" name="Text 26"/>
          <p:cNvSpPr/>
          <p:nvPr/>
        </p:nvSpPr>
        <p:spPr>
          <a:xfrm>
            <a:off x="9211056" y="4184650"/>
            <a:ext cx="2240280" cy="692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Avoidable utilization down · risk score accuracy up · MLR improved ]</a:t>
            </a:r>
          </a:p>
        </p:txBody>
      </p:sp>
      <p:sp>
        <p:nvSpPr>
          <p:cNvPr id="29" name="Text 27"/>
          <p:cNvSpPr/>
          <p:nvPr/>
        </p:nvSpPr>
        <p:spPr>
          <a:xfrm>
            <a:off x="520065" y="616839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900" i="1" kern="0" spc="300" dirty="0">
                <a:solidFill>
                  <a:schemeClr val="bg2">
                    <a:lumMod val="50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TIP — Quantify whenever possible. Two precise numbers beat ten vague benefits.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9BF43A97-FCDF-2180-1C82-A8629D7510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N" dirty="0"/>
              <a:t>VALUE TO EACH PARTY</a:t>
            </a:r>
          </a:p>
          <a:p>
            <a:endParaRPr lang="en-IN" dirty="0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9579A7A2-56AE-A3DE-6611-7B031C58E8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Why every stakeholder wins.</a:t>
            </a:r>
          </a:p>
          <a:p>
            <a:endParaRPr lang="en-IN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ECD43F3-9BCC-5A70-6BCE-C9E5571EAA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Healthcare won't adopt a product unless three parties benefit. Show how value lands for each — concretely, measurably.</a:t>
            </a:r>
          </a:p>
          <a:p>
            <a:endParaRPr lang="en-IN" dirty="0"/>
          </a:p>
        </p:txBody>
      </p:sp>
      <p:sp>
        <p:nvSpPr>
          <p:cNvPr id="36" name="Shape 8">
            <a:extLst>
              <a:ext uri="{FF2B5EF4-FFF2-40B4-BE49-F238E27FC236}">
                <a16:creationId xmlns:a16="http://schemas.microsoft.com/office/drawing/2014/main" id="{EB688D78-1D15-A3AF-E712-80F41093EEFC}"/>
              </a:ext>
            </a:extLst>
          </p:cNvPr>
          <p:cNvSpPr/>
          <p:nvPr/>
        </p:nvSpPr>
        <p:spPr>
          <a:xfrm>
            <a:off x="734060" y="4038600"/>
            <a:ext cx="778510" cy="0"/>
          </a:xfrm>
          <a:prstGeom prst="lin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txBody>
          <a:bodyPr/>
          <a:lstStyle/>
          <a:p>
            <a:endParaRPr lang="en-IN">
              <a:latin typeface="Aptos" panose="020B0004020202020204" pitchFamily="34" charset="0"/>
            </a:endParaRPr>
          </a:p>
        </p:txBody>
      </p:sp>
      <p:sp>
        <p:nvSpPr>
          <p:cNvPr id="38" name="Shape 8">
            <a:extLst>
              <a:ext uri="{FF2B5EF4-FFF2-40B4-BE49-F238E27FC236}">
                <a16:creationId xmlns:a16="http://schemas.microsoft.com/office/drawing/2014/main" id="{08D7C767-534B-1809-57B4-CD10595F7BA8}"/>
              </a:ext>
            </a:extLst>
          </p:cNvPr>
          <p:cNvSpPr/>
          <p:nvPr/>
        </p:nvSpPr>
        <p:spPr>
          <a:xfrm>
            <a:off x="3563112" y="4038600"/>
            <a:ext cx="778510" cy="0"/>
          </a:xfrm>
          <a:prstGeom prst="lin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txBody>
          <a:bodyPr/>
          <a:lstStyle/>
          <a:p>
            <a:endParaRPr lang="en-IN">
              <a:latin typeface="Aptos" panose="020B0004020202020204" pitchFamily="34" charset="0"/>
            </a:endParaRPr>
          </a:p>
        </p:txBody>
      </p:sp>
      <p:sp>
        <p:nvSpPr>
          <p:cNvPr id="39" name="Shape 8">
            <a:extLst>
              <a:ext uri="{FF2B5EF4-FFF2-40B4-BE49-F238E27FC236}">
                <a16:creationId xmlns:a16="http://schemas.microsoft.com/office/drawing/2014/main" id="{A989307D-E099-599D-9F98-B3431D5DEB36}"/>
              </a:ext>
            </a:extLst>
          </p:cNvPr>
          <p:cNvSpPr/>
          <p:nvPr/>
        </p:nvSpPr>
        <p:spPr>
          <a:xfrm>
            <a:off x="6379464" y="4038600"/>
            <a:ext cx="778510" cy="0"/>
          </a:xfrm>
          <a:prstGeom prst="lin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txBody>
          <a:bodyPr/>
          <a:lstStyle/>
          <a:p>
            <a:endParaRPr lang="en-IN">
              <a:latin typeface="Aptos" panose="020B0004020202020204" pitchFamily="34" charset="0"/>
            </a:endParaRPr>
          </a:p>
        </p:txBody>
      </p:sp>
      <p:sp>
        <p:nvSpPr>
          <p:cNvPr id="40" name="Shape 8">
            <a:extLst>
              <a:ext uri="{FF2B5EF4-FFF2-40B4-BE49-F238E27FC236}">
                <a16:creationId xmlns:a16="http://schemas.microsoft.com/office/drawing/2014/main" id="{FCB1C1AE-1434-7FA9-97E2-56F12654D4F5}"/>
              </a:ext>
            </a:extLst>
          </p:cNvPr>
          <p:cNvSpPr/>
          <p:nvPr/>
        </p:nvSpPr>
        <p:spPr>
          <a:xfrm>
            <a:off x="9211056" y="4038600"/>
            <a:ext cx="778510" cy="0"/>
          </a:xfrm>
          <a:prstGeom prst="lin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txBody>
          <a:bodyPr/>
          <a:lstStyle/>
          <a:p>
            <a:endParaRPr lang="en-IN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515146" y="1422941"/>
            <a:ext cx="4617720" cy="4617720"/>
          </a:xfrm>
          <a:prstGeom prst="ellipse">
            <a:avLst/>
          </a:prstGeom>
          <a:solidFill>
            <a:srgbClr val="F1F2EE"/>
          </a:solidFill>
          <a:ln w="9525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199253" y="2606102"/>
            <a:ext cx="3249507" cy="3249507"/>
          </a:xfrm>
          <a:prstGeom prst="ellipse">
            <a:avLst/>
          </a:prstGeom>
          <a:solidFill>
            <a:srgbClr val="BFD9C9"/>
          </a:solidFill>
          <a:ln/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926116" y="3790590"/>
            <a:ext cx="1795780" cy="1795780"/>
          </a:xfrm>
          <a:prstGeom prst="ellipse">
            <a:avLst/>
          </a:prstGeom>
          <a:solidFill>
            <a:srgbClr val="5C8A77"/>
          </a:solidFill>
          <a:ln/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2363386" y="1674776"/>
            <a:ext cx="921240" cy="3420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500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TAM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873472" y="1938281"/>
            <a:ext cx="1901068" cy="427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2A3A55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$ XX.X B ]</a:t>
            </a:r>
            <a:endParaRPr lang="en-US" sz="1800" dirty="0">
              <a:latin typeface="Aptos" panose="020B00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2363386" y="2882965"/>
            <a:ext cx="921240" cy="3420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500" dirty="0">
                <a:solidFill>
                  <a:srgbClr val="0F1A2E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SAM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873472" y="3146470"/>
            <a:ext cx="1901068" cy="427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F1A2E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$ X.X B ]</a:t>
            </a:r>
            <a:endParaRPr lang="en-US" sz="1800" dirty="0">
              <a:latin typeface="Aptos" panose="020B00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2363386" y="4340772"/>
            <a:ext cx="921240" cy="2992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500" dirty="0">
                <a:solidFill>
                  <a:srgbClr val="FFFFF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SOM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873472" y="4561066"/>
            <a:ext cx="1901068" cy="427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$ XXX M ]</a:t>
            </a:r>
            <a:endParaRPr lang="en-US" sz="1800" dirty="0">
              <a:latin typeface="Aptos" panose="020B00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604813" y="1775460"/>
            <a:ext cx="5079187" cy="4023360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886524" y="1958340"/>
            <a:ext cx="2673941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BOTTOM-UP MATH</a:t>
            </a:r>
          </a:p>
        </p:txBody>
      </p:sp>
      <p:sp>
        <p:nvSpPr>
          <p:cNvPr id="15" name="Text 13"/>
          <p:cNvSpPr/>
          <p:nvPr/>
        </p:nvSpPr>
        <p:spPr>
          <a:xfrm>
            <a:off x="6886524" y="2405124"/>
            <a:ext cx="267394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F1A2E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How we calculate SOM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886524" y="2999487"/>
            <a:ext cx="21941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# of target buyers in segment ]</a:t>
            </a:r>
            <a:endParaRPr lang="en-US" sz="12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0212314" y="2999487"/>
            <a:ext cx="120049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XX,XXX ]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886524" y="3375660"/>
            <a:ext cx="4526280" cy="0"/>
          </a:xfrm>
          <a:prstGeom prst="line">
            <a:avLst/>
          </a:prstGeom>
          <a:noFill/>
          <a:ln w="6350">
            <a:solidFill>
              <a:srgbClr val="D8D9D2"/>
            </a:solidFill>
            <a:prstDash val="solid"/>
          </a:ln>
        </p:spPr>
        <p:txBody>
          <a:bodyPr anchor="t"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886524" y="3566415"/>
            <a:ext cx="21941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× [ Annual contract value ]</a:t>
            </a:r>
            <a:endParaRPr lang="en-US" sz="12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0212314" y="3566415"/>
            <a:ext cx="120049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$ XX K ]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886524" y="3942588"/>
            <a:ext cx="4526280" cy="0"/>
          </a:xfrm>
          <a:prstGeom prst="line">
            <a:avLst/>
          </a:prstGeom>
          <a:noFill/>
          <a:ln w="6350">
            <a:solidFill>
              <a:srgbClr val="D8D9D2"/>
            </a:solidFill>
            <a:prstDash val="solid"/>
          </a:ln>
        </p:spPr>
        <p:txBody>
          <a:bodyPr anchor="t"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886524" y="4133343"/>
            <a:ext cx="21941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× [ Realistic 3-year capture rate ]</a:t>
            </a:r>
            <a:endParaRPr lang="en-US" sz="12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0212314" y="4133343"/>
            <a:ext cx="120049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X.X % ]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886524" y="4509516"/>
            <a:ext cx="4526280" cy="0"/>
          </a:xfrm>
          <a:prstGeom prst="line">
            <a:avLst/>
          </a:prstGeom>
          <a:noFill/>
          <a:ln w="6350">
            <a:solidFill>
              <a:srgbClr val="D8D9D2"/>
            </a:solidFill>
            <a:prstDash val="solid"/>
          </a:ln>
        </p:spPr>
        <p:txBody>
          <a:bodyPr anchor="t"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6886524" y="4700271"/>
            <a:ext cx="21941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1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= SOM</a:t>
            </a:r>
            <a:endParaRPr lang="en-US" sz="1400" dirty="0">
              <a:solidFill>
                <a:schemeClr val="accent1"/>
              </a:solidFill>
              <a:latin typeface="Aptos SemiBold" panose="020B0004020202020204" pitchFamily="34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0086924" y="4700271"/>
            <a:ext cx="1325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600" b="1" dirty="0">
                <a:solidFill>
                  <a:schemeClr val="accent2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$ XXX M ]</a:t>
            </a:r>
            <a:endParaRPr lang="en-US" sz="1600" dirty="0">
              <a:solidFill>
                <a:schemeClr val="accent2"/>
              </a:solidFill>
              <a:latin typeface="Aptos" panose="020B0004020202020204" pitchFamily="34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6886524" y="5378742"/>
            <a:ext cx="410438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chemeClr val="bg2">
                    <a:lumMod val="50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Source: [ Cite your market data — KFF, CMS, AHA, McKinsey, Rock Health ]</a:t>
            </a:r>
            <a:endParaRPr lang="en-US" sz="900" dirty="0">
              <a:solidFill>
                <a:schemeClr val="bg2">
                  <a:lumMod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510540" y="6200140"/>
            <a:ext cx="8442960" cy="2316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900" i="1" kern="0" spc="300" dirty="0">
                <a:solidFill>
                  <a:schemeClr val="bg2">
                    <a:lumMod val="50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TIP — Show the math. "# of US clinics × ACV × capture rate" beats a McKinsey number every time.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368DCC46-F1C4-2BCA-9A40-E83FA74BB3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N" dirty="0"/>
              <a:t>MARKET</a:t>
            </a:r>
          </a:p>
          <a:p>
            <a:endParaRPr lang="en-IN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AFCE49B1-4D78-232F-6043-BA8A738FFD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Bottom-up sizing. Credible beats inflated.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97840" y="1778000"/>
            <a:ext cx="5598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Per-seat SaaS / PMPM / Per-procedure / Enterprise license / Hybrid</a:t>
            </a:r>
            <a:endParaRPr lang="en-US" sz="200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10540" y="2825893"/>
            <a:ext cx="5486400" cy="308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i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One-line description of how the buyer is invoiced and at what cadence. ]</a:t>
            </a:r>
            <a:endParaRPr lang="en-US" sz="13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570980" y="1816100"/>
            <a:ext cx="5115560" cy="4191000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797040" y="2075180"/>
            <a:ext cx="33248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400" dirty="0">
                <a:solidFill>
                  <a:schemeClr val="bg1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UNIT ECONOMICS AT SCALE</a:t>
            </a:r>
            <a:endParaRPr lang="en-US" sz="12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797040" y="2501900"/>
            <a:ext cx="21564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accent2">
                    <a:lumMod val="20000"/>
                    <a:lumOff val="80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ACV / contract value</a:t>
            </a:r>
            <a:endParaRPr lang="en-US" sz="1300" dirty="0">
              <a:solidFill>
                <a:schemeClr val="accent2">
                  <a:lumMod val="20000"/>
                  <a:lumOff val="8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9969500" y="2501900"/>
            <a:ext cx="153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>
                <a:solidFill>
                  <a:schemeClr val="bg1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$ XX,XXX ]</a:t>
            </a:r>
            <a:endParaRPr lang="en-US" sz="1400" b="1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797040" y="3004820"/>
            <a:ext cx="4660900" cy="0"/>
          </a:xfrm>
          <a:prstGeom prst="line">
            <a:avLst/>
          </a:prstGeom>
          <a:noFill/>
          <a:ln w="6350">
            <a:solidFill>
              <a:schemeClr val="bg2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797040" y="3068828"/>
            <a:ext cx="21564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accent2">
                    <a:lumMod val="20000"/>
                    <a:lumOff val="80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Gross margin</a:t>
            </a:r>
            <a:endParaRPr lang="en-US" sz="1300" dirty="0">
              <a:solidFill>
                <a:schemeClr val="accent2">
                  <a:lumMod val="20000"/>
                  <a:lumOff val="8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969500" y="3068828"/>
            <a:ext cx="153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>
                <a:solidFill>
                  <a:schemeClr val="bg1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XX% ]</a:t>
            </a:r>
            <a:endParaRPr lang="en-US" sz="1400" b="1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797040" y="3571748"/>
            <a:ext cx="4660900" cy="0"/>
          </a:xfrm>
          <a:prstGeom prst="line">
            <a:avLst/>
          </a:prstGeom>
          <a:noFill/>
          <a:ln w="6350">
            <a:solidFill>
              <a:schemeClr val="bg2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797040" y="3635756"/>
            <a:ext cx="21564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accent2">
                    <a:lumMod val="20000"/>
                    <a:lumOff val="80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CAC</a:t>
            </a:r>
            <a:endParaRPr lang="en-US" sz="1300" dirty="0">
              <a:solidFill>
                <a:schemeClr val="accent2">
                  <a:lumMod val="20000"/>
                  <a:lumOff val="8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9969500" y="3635756"/>
            <a:ext cx="153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>
                <a:solidFill>
                  <a:schemeClr val="bg1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$ XX,XXX ]</a:t>
            </a:r>
            <a:endParaRPr lang="en-US" sz="1400" b="1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797040" y="4138676"/>
            <a:ext cx="4660900" cy="0"/>
          </a:xfrm>
          <a:prstGeom prst="line">
            <a:avLst/>
          </a:prstGeom>
          <a:noFill/>
          <a:ln w="6350">
            <a:solidFill>
              <a:schemeClr val="bg2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797040" y="4202684"/>
            <a:ext cx="21564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accent2">
                    <a:lumMod val="20000"/>
                    <a:lumOff val="80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Payback period</a:t>
            </a:r>
            <a:endParaRPr lang="en-US" sz="1300" dirty="0">
              <a:solidFill>
                <a:schemeClr val="accent2">
                  <a:lumMod val="20000"/>
                  <a:lumOff val="8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9969500" y="4202684"/>
            <a:ext cx="153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bg1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XX months ]</a:t>
            </a:r>
            <a:endParaRPr lang="en-US" sz="1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6797040" y="4705604"/>
            <a:ext cx="4660900" cy="0"/>
          </a:xfrm>
          <a:prstGeom prst="line">
            <a:avLst/>
          </a:prstGeom>
          <a:noFill/>
          <a:ln w="6350">
            <a:solidFill>
              <a:schemeClr val="bg2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797040" y="4769612"/>
            <a:ext cx="21564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accent2">
                    <a:lumMod val="20000"/>
                    <a:lumOff val="80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LTV : CAC</a:t>
            </a:r>
            <a:endParaRPr lang="en-US" sz="1300" dirty="0">
              <a:solidFill>
                <a:schemeClr val="accent2">
                  <a:lumMod val="20000"/>
                  <a:lumOff val="8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9969500" y="4769612"/>
            <a:ext cx="153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>
                <a:solidFill>
                  <a:schemeClr val="bg1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X.X : 1 ]</a:t>
            </a:r>
            <a:endParaRPr lang="en-US" sz="1400" b="1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797040" y="5272532"/>
            <a:ext cx="4660900" cy="0"/>
          </a:xfrm>
          <a:prstGeom prst="line">
            <a:avLst/>
          </a:prstGeom>
          <a:noFill/>
          <a:ln w="6350">
            <a:solidFill>
              <a:schemeClr val="bg2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797040" y="5336540"/>
            <a:ext cx="21564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accent2">
                    <a:lumMod val="20000"/>
                    <a:lumOff val="80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Sales cycle</a:t>
            </a:r>
            <a:endParaRPr lang="en-US" sz="1300" dirty="0">
              <a:solidFill>
                <a:schemeClr val="accent2">
                  <a:lumMod val="20000"/>
                  <a:lumOff val="8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9690100" y="5336540"/>
            <a:ext cx="1813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bg1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X – XX months ]</a:t>
            </a:r>
            <a:endParaRPr lang="en-US" sz="1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510540" y="4023360"/>
            <a:ext cx="34645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>
              <a:buNone/>
            </a:pPr>
            <a:r>
              <a:rPr lang="en-US" sz="1200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WHY MARGIN HOLDS AT SCALE</a:t>
            </a:r>
          </a:p>
        </p:txBody>
      </p:sp>
      <p:sp>
        <p:nvSpPr>
          <p:cNvPr id="26" name="Text 24"/>
          <p:cNvSpPr/>
          <p:nvPr/>
        </p:nvSpPr>
        <p:spPr>
          <a:xfrm>
            <a:off x="510540" y="4528820"/>
            <a:ext cx="42138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1800"/>
              </a:spcAft>
              <a:buSzPct val="100000"/>
            </a:pPr>
            <a:r>
              <a:rPr lang="en-US" sz="1200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Cost lever #1 — what falls as volume grows ]</a:t>
            </a:r>
            <a:endParaRPr lang="en-US" sz="1200">
              <a:latin typeface="Aptos" panose="020B0004020202020204" pitchFamily="34" charset="0"/>
            </a:endParaRPr>
          </a:p>
          <a:p>
            <a:pPr>
              <a:spcAft>
                <a:spcPts val="1800"/>
              </a:spcAft>
              <a:buSzPct val="100000"/>
            </a:pPr>
            <a:r>
              <a:rPr lang="en-US" sz="1200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Cost lever #2 — automation, inference cost, ops leverage ]</a:t>
            </a:r>
            <a:endParaRPr lang="en-US" sz="1200">
              <a:latin typeface="Aptos" panose="020B0004020202020204" pitchFamily="34" charset="0"/>
            </a:endParaRPr>
          </a:p>
          <a:p>
            <a:pPr>
              <a:spcAft>
                <a:spcPts val="1800"/>
              </a:spcAft>
              <a:buSzPct val="100000"/>
            </a:pPr>
            <a:r>
              <a:rPr lang="en-US" sz="1200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Cost lever #3 — net expansion, contract value growth ]</a:t>
            </a:r>
            <a:endParaRPr lang="en-US" sz="1200">
              <a:latin typeface="Aptos" panose="020B0004020202020204" pitchFamily="34" charset="0"/>
            </a:endParaRP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26151886-E76C-8793-5EED-B12CC60A84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N" dirty="0"/>
              <a:t>BUSINESS MODEL</a:t>
            </a:r>
          </a:p>
          <a:p>
            <a:endParaRPr lang="en-IN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225D35FC-0E98-05F8-0120-FAF1A1A6C4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How money moves and why margin holds.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523240" y="1889760"/>
            <a:ext cx="3571239" cy="1645920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72160" y="2103120"/>
            <a:ext cx="307397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chemeClr val="accent2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XX ]</a:t>
            </a:r>
            <a:endParaRPr lang="en-US" sz="3800" dirty="0">
              <a:solidFill>
                <a:schemeClr val="accent2"/>
              </a:solidFill>
              <a:latin typeface="Aptos" panose="020B00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97560" y="2898140"/>
            <a:ext cx="30739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Customers / pilots / design partners ]</a:t>
            </a:r>
            <a:endParaRPr lang="en-US" sz="12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18000" y="1889760"/>
            <a:ext cx="3571239" cy="1645920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566920" y="2103120"/>
            <a:ext cx="307397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chemeClr val="accent2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X.X% ]</a:t>
            </a:r>
            <a:endParaRPr lang="en-US" sz="3800" dirty="0">
              <a:solidFill>
                <a:schemeClr val="accent2"/>
              </a:solidFill>
              <a:latin typeface="Aptos" panose="020B00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592320" y="2898140"/>
            <a:ext cx="30739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Outcome lift vs. baseline · NRR · adoption ]</a:t>
            </a:r>
            <a:endParaRPr lang="en-US" sz="12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112760" y="1889760"/>
            <a:ext cx="3571239" cy="1645920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361680" y="2103120"/>
            <a:ext cx="307397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chemeClr val="accent2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$ XXX K ]</a:t>
            </a:r>
            <a:endParaRPr lang="en-US" sz="3800" dirty="0">
              <a:solidFill>
                <a:schemeClr val="accent2"/>
              </a:solidFill>
              <a:latin typeface="Aptos" panose="020B00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387080" y="2898140"/>
            <a:ext cx="30739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ARR · LOIs · contracted revenue ]</a:t>
            </a:r>
            <a:endParaRPr lang="en-US" sz="12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48640" y="3962400"/>
            <a:ext cx="2499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1200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VALIDATED BY</a:t>
            </a:r>
          </a:p>
        </p:txBody>
      </p:sp>
      <p:sp>
        <p:nvSpPr>
          <p:cNvPr id="14" name="Shape 12"/>
          <p:cNvSpPr/>
          <p:nvPr/>
        </p:nvSpPr>
        <p:spPr>
          <a:xfrm>
            <a:off x="523240" y="4394200"/>
            <a:ext cx="1783080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23240" y="4394200"/>
            <a:ext cx="1783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LOGO ]</a:t>
            </a:r>
            <a:endParaRPr lang="en-US" sz="1000" dirty="0">
              <a:latin typeface="Aptos" panose="020B00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397760" y="4394200"/>
            <a:ext cx="1783080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2397760" y="4394200"/>
            <a:ext cx="1783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LOGO ]</a:t>
            </a:r>
            <a:endParaRPr lang="en-US" sz="1000" dirty="0">
              <a:latin typeface="Aptos" panose="020B0004020202020204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272280" y="4394200"/>
            <a:ext cx="1783080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4272280" y="4394200"/>
            <a:ext cx="1783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LOGO ]</a:t>
            </a:r>
            <a:endParaRPr lang="en-US" sz="1000" dirty="0">
              <a:latin typeface="Aptos" panose="020B0004020202020204" pitchFamily="34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146800" y="4394200"/>
            <a:ext cx="1783080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146800" y="4394200"/>
            <a:ext cx="1783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LOGO ]</a:t>
            </a:r>
            <a:endParaRPr lang="en-US" sz="1000" dirty="0">
              <a:latin typeface="Aptos" panose="020B0004020202020204" pitchFamily="34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8021320" y="4394200"/>
            <a:ext cx="1783080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021320" y="4394200"/>
            <a:ext cx="1783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LOGO ]</a:t>
            </a:r>
            <a:endParaRPr lang="en-US" sz="1000" dirty="0">
              <a:latin typeface="Aptos" panose="020B0004020202020204" pitchFamily="34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9895840" y="4394200"/>
            <a:ext cx="1783080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9895840" y="4394200"/>
            <a:ext cx="1783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LOGO ]</a:t>
            </a:r>
            <a:endParaRPr lang="en-US" sz="1000" dirty="0">
              <a:latin typeface="Aptos" panose="020B0004020202020204" pitchFamily="34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522115" y="5504180"/>
            <a:ext cx="11198571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Health system partners · payer logos · clinical advisors · enterprise customers · published institutions</a:t>
            </a:r>
            <a:endParaRPr lang="en-US" sz="1000" dirty="0">
              <a:latin typeface="Aptos" panose="020B0004020202020204" pitchFamily="34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523240" y="61874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kern="0" spc="200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TIP — Pre-seed: advisor logos. Seed: design partner / paying customer logos. Lead with strongest.</a:t>
            </a:r>
            <a:endParaRPr lang="en-US" sz="800" dirty="0">
              <a:latin typeface="Aptos" panose="020B0004020202020204" pitchFamily="34" charset="0"/>
            </a:endParaRP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3880201F-15E4-85B5-874F-AEDF15B1CB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N" dirty="0"/>
              <a:t>TRACTION</a:t>
            </a:r>
          </a:p>
          <a:p>
            <a:endParaRPr lang="en-IN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52AD50A6-70C2-83E0-2E8A-CF24188F24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Stage-matched evidence.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49"/>
          <p:cNvSpPr/>
          <p:nvPr/>
        </p:nvSpPr>
        <p:spPr>
          <a:xfrm>
            <a:off x="509902" y="5864105"/>
            <a:ext cx="146304" cy="146304"/>
          </a:xfrm>
          <a:prstGeom prst="ellipse">
            <a:avLst/>
          </a:prstGeom>
          <a:solidFill>
            <a:srgbClr val="5C8A77"/>
          </a:solidFill>
          <a:ln/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738502" y="5800097"/>
            <a:ext cx="5603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Strong</a:t>
            </a:r>
          </a:p>
        </p:txBody>
      </p:sp>
      <p:sp>
        <p:nvSpPr>
          <p:cNvPr id="56" name="Text 54"/>
          <p:cNvSpPr/>
          <p:nvPr/>
        </p:nvSpPr>
        <p:spPr>
          <a:xfrm>
            <a:off x="1774822" y="5800097"/>
            <a:ext cx="5461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Partial</a:t>
            </a:r>
          </a:p>
        </p:txBody>
      </p:sp>
      <p:sp>
        <p:nvSpPr>
          <p:cNvPr id="57" name="Shape 55"/>
          <p:cNvSpPr/>
          <p:nvPr/>
        </p:nvSpPr>
        <p:spPr>
          <a:xfrm>
            <a:off x="2519042" y="5864105"/>
            <a:ext cx="146304" cy="14630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6B7280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2747642" y="5800097"/>
            <a:ext cx="9067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Weak / missing</a:t>
            </a:r>
          </a:p>
        </p:txBody>
      </p:sp>
      <p:sp>
        <p:nvSpPr>
          <p:cNvPr id="59" name="Text 57"/>
          <p:cNvSpPr/>
          <p:nvPr/>
        </p:nvSpPr>
        <p:spPr>
          <a:xfrm>
            <a:off x="510540" y="6256020"/>
            <a:ext cx="732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900" i="1" kern="0" spc="300" dirty="0">
                <a:solidFill>
                  <a:schemeClr val="bg2">
                    <a:lumMod val="50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TIP — Pick decision criteria the buyer actually uses. Don't engineer the rows to win.</a:t>
            </a:r>
          </a:p>
        </p:txBody>
      </p:sp>
      <p:graphicFrame>
        <p:nvGraphicFramePr>
          <p:cNvPr id="60" name="Table 59">
            <a:extLst>
              <a:ext uri="{FF2B5EF4-FFF2-40B4-BE49-F238E27FC236}">
                <a16:creationId xmlns:a16="http://schemas.microsoft.com/office/drawing/2014/main" id="{0D9E80A2-F148-E09B-3D70-4683F4B8F1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9085344"/>
              </p:ext>
            </p:extLst>
          </p:nvPr>
        </p:nvGraphicFramePr>
        <p:xfrm>
          <a:off x="508000" y="2081261"/>
          <a:ext cx="11176979" cy="351588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50503">
                  <a:extLst>
                    <a:ext uri="{9D8B030D-6E8A-4147-A177-3AD203B41FA5}">
                      <a16:colId xmlns:a16="http://schemas.microsoft.com/office/drawing/2014/main" val="76780525"/>
                    </a:ext>
                  </a:extLst>
                </a:gridCol>
                <a:gridCol w="1720288">
                  <a:extLst>
                    <a:ext uri="{9D8B030D-6E8A-4147-A177-3AD203B41FA5}">
                      <a16:colId xmlns:a16="http://schemas.microsoft.com/office/drawing/2014/main" val="1673697580"/>
                    </a:ext>
                  </a:extLst>
                </a:gridCol>
                <a:gridCol w="2235396">
                  <a:extLst>
                    <a:ext uri="{9D8B030D-6E8A-4147-A177-3AD203B41FA5}">
                      <a16:colId xmlns:a16="http://schemas.microsoft.com/office/drawing/2014/main" val="1508641742"/>
                    </a:ext>
                  </a:extLst>
                </a:gridCol>
                <a:gridCol w="2235396">
                  <a:extLst>
                    <a:ext uri="{9D8B030D-6E8A-4147-A177-3AD203B41FA5}">
                      <a16:colId xmlns:a16="http://schemas.microsoft.com/office/drawing/2014/main" val="2218180495"/>
                    </a:ext>
                  </a:extLst>
                </a:gridCol>
                <a:gridCol w="2235396">
                  <a:extLst>
                    <a:ext uri="{9D8B030D-6E8A-4147-A177-3AD203B41FA5}">
                      <a16:colId xmlns:a16="http://schemas.microsoft.com/office/drawing/2014/main" val="471520298"/>
                    </a:ext>
                  </a:extLst>
                </a:gridCol>
              </a:tblGrid>
              <a:tr h="364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200" b="0" i="0" u="none" strike="noStrike" kern="0" cap="none" spc="300" normalizeH="0" baseline="0" dirty="0">
                          <a:ln>
                            <a:noFill/>
                          </a:ln>
                          <a:solidFill>
                            <a:srgbClr val="5C8A77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DECISION CRITERIA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0" cap="none" spc="300" normalizeH="0" baseline="0" dirty="0">
                          <a:ln>
                            <a:noFill/>
                          </a:ln>
                          <a:solidFill>
                            <a:srgbClr val="5C8A77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[ YOU ]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0" cap="none" spc="300" normalizeH="0" baseline="0" dirty="0">
                          <a:ln>
                            <a:noFill/>
                          </a:ln>
                          <a:solidFill>
                            <a:srgbClr val="5C8A77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[Competitor A]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0" cap="none" spc="300" normalizeH="0" baseline="0" dirty="0">
                          <a:ln>
                            <a:noFill/>
                          </a:ln>
                          <a:solidFill>
                            <a:srgbClr val="5C8A77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[Competitor B]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0" cap="none" spc="300" normalizeH="0" baseline="0" dirty="0">
                          <a:ln>
                            <a:noFill/>
                          </a:ln>
                          <a:solidFill>
                            <a:srgbClr val="5C8A77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[Competitor C]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4974438"/>
                  </a:ext>
                </a:extLst>
              </a:tr>
              <a:tr h="630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F1A2E"/>
                          </a:solidFill>
                          <a:effectLst/>
                          <a:uLnTx/>
                          <a:uFillTx/>
                          <a:latin typeface="+mn-lt"/>
                          <a:ea typeface="Calibri" pitchFamily="34" charset="-122"/>
                          <a:cs typeface="Calibri" pitchFamily="34" charset="-120"/>
                        </a:rPr>
                        <a:t>Feature 1</a:t>
                      </a:r>
                      <a:b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F1A2E"/>
                          </a:solidFill>
                          <a:effectLst/>
                          <a:uLnTx/>
                          <a:uFillTx/>
                          <a:latin typeface="+mn-lt"/>
                          <a:ea typeface="Calibri" pitchFamily="34" charset="-122"/>
                          <a:cs typeface="Calibri" pitchFamily="34" charset="-120"/>
                        </a:rPr>
                      </a:b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F1A2E"/>
                          </a:solidFill>
                          <a:effectLst/>
                          <a:uLnTx/>
                          <a:uFillTx/>
                          <a:latin typeface="+mn-lt"/>
                          <a:ea typeface="Calibri" pitchFamily="34" charset="-122"/>
                          <a:cs typeface="Calibri" pitchFamily="34" charset="-120"/>
                        </a:rPr>
                        <a:t>e.g., EHR integration depth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531348"/>
                  </a:ext>
                </a:extLst>
              </a:tr>
              <a:tr h="630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F1A2E"/>
                          </a:solidFill>
                          <a:effectLst/>
                          <a:uLnTx/>
                          <a:uFillTx/>
                          <a:latin typeface="+mn-lt"/>
                          <a:ea typeface="Calibri" pitchFamily="34" charset="-122"/>
                          <a:cs typeface="Calibri" pitchFamily="34" charset="-120"/>
                        </a:rPr>
                        <a:t>Feature 2 </a:t>
                      </a:r>
                      <a:b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F1A2E"/>
                          </a:solidFill>
                          <a:effectLst/>
                          <a:uLnTx/>
                          <a:uFillTx/>
                          <a:latin typeface="+mn-lt"/>
                          <a:ea typeface="Calibri" pitchFamily="34" charset="-122"/>
                          <a:cs typeface="Calibri" pitchFamily="34" charset="-120"/>
                        </a:rPr>
                      </a:b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F1A2E"/>
                          </a:solidFill>
                          <a:effectLst/>
                          <a:uLnTx/>
                          <a:uFillTx/>
                          <a:latin typeface="+mn-lt"/>
                          <a:ea typeface="Calibri" pitchFamily="34" charset="-122"/>
                          <a:cs typeface="Calibri" pitchFamily="34" charset="-120"/>
                        </a:rPr>
                        <a:t>e.g., Clinical accuracy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2161474"/>
                  </a:ext>
                </a:extLst>
              </a:tr>
              <a:tr h="630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F1A2E"/>
                          </a:solidFill>
                          <a:effectLst/>
                          <a:uLnTx/>
                          <a:uFillTx/>
                          <a:latin typeface="+mn-lt"/>
                          <a:ea typeface="Calibri" pitchFamily="34" charset="-122"/>
                          <a:cs typeface="Calibri" pitchFamily="34" charset="-120"/>
                        </a:rPr>
                        <a:t>Feature 3 </a:t>
                      </a:r>
                      <a:b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F1A2E"/>
                          </a:solidFill>
                          <a:effectLst/>
                          <a:uLnTx/>
                          <a:uFillTx/>
                          <a:latin typeface="+mn-lt"/>
                          <a:ea typeface="Calibri" pitchFamily="34" charset="-122"/>
                          <a:cs typeface="Calibri" pitchFamily="34" charset="-120"/>
                        </a:rPr>
                      </a:b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F1A2E"/>
                          </a:solidFill>
                          <a:effectLst/>
                          <a:uLnTx/>
                          <a:uFillTx/>
                          <a:latin typeface="+mn-lt"/>
                          <a:ea typeface="Calibri" pitchFamily="34" charset="-122"/>
                          <a:cs typeface="Calibri" pitchFamily="34" charset="-120"/>
                        </a:rPr>
                        <a:t>e.g., Time-to-deploy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0423560"/>
                  </a:ext>
                </a:extLst>
              </a:tr>
              <a:tr h="630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F1A2E"/>
                          </a:solidFill>
                          <a:effectLst/>
                          <a:uLnTx/>
                          <a:uFillTx/>
                          <a:latin typeface="+mn-lt"/>
                          <a:ea typeface="Calibri" pitchFamily="34" charset="-122"/>
                          <a:cs typeface="Calibri" pitchFamily="34" charset="-120"/>
                        </a:rPr>
                        <a:t>Feature 4 </a:t>
                      </a:r>
                      <a:b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F1A2E"/>
                          </a:solidFill>
                          <a:effectLst/>
                          <a:uLnTx/>
                          <a:uFillTx/>
                          <a:latin typeface="+mn-lt"/>
                          <a:ea typeface="Calibri" pitchFamily="34" charset="-122"/>
                          <a:cs typeface="Calibri" pitchFamily="34" charset="-120"/>
                        </a:rPr>
                      </a:b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F1A2E"/>
                          </a:solidFill>
                          <a:effectLst/>
                          <a:uLnTx/>
                          <a:uFillTx/>
                          <a:latin typeface="+mn-lt"/>
                          <a:ea typeface="Calibri" pitchFamily="34" charset="-122"/>
                          <a:cs typeface="Calibri" pitchFamily="34" charset="-120"/>
                        </a:rPr>
                        <a:t>e.g., Workflow fit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4014994"/>
                  </a:ext>
                </a:extLst>
              </a:tr>
              <a:tr h="630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F1A2E"/>
                          </a:solidFill>
                          <a:effectLst/>
                          <a:uLnTx/>
                          <a:uFillTx/>
                          <a:latin typeface="+mn-lt"/>
                          <a:ea typeface="Calibri" pitchFamily="34" charset="-122"/>
                          <a:cs typeface="Calibri" pitchFamily="34" charset="-120"/>
                        </a:rPr>
                        <a:t>Feature 5 </a:t>
                      </a:r>
                      <a:b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F1A2E"/>
                          </a:solidFill>
                          <a:effectLst/>
                          <a:uLnTx/>
                          <a:uFillTx/>
                          <a:latin typeface="+mn-lt"/>
                          <a:ea typeface="Calibri" pitchFamily="34" charset="-122"/>
                          <a:cs typeface="Calibri" pitchFamily="34" charset="-120"/>
                        </a:rPr>
                      </a:br>
                      <a:r>
                        <a:rPr kumimoji="0" lang="en-US" sz="1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F1A2E"/>
                          </a:solidFill>
                          <a:effectLst/>
                          <a:uLnTx/>
                          <a:uFillTx/>
                          <a:latin typeface="+mn-lt"/>
                          <a:ea typeface="Calibri" pitchFamily="34" charset="-122"/>
                          <a:cs typeface="Calibri" pitchFamily="34" charset="-120"/>
                        </a:rPr>
                        <a:t>e.g., Pricing flexibility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7880761"/>
                  </a:ext>
                </a:extLst>
              </a:tr>
            </a:tbl>
          </a:graphicData>
        </a:graphic>
      </p:graphicFrame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86C6CDEC-ED8D-B287-DC54-B9FA4F5D42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N" dirty="0"/>
              <a:t>COMPETITION</a:t>
            </a:r>
          </a:p>
          <a:p>
            <a:endParaRPr lang="en-IN" dirty="0"/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F984D6AC-0E8C-895D-9616-00E40CC156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Where you actually win.</a:t>
            </a:r>
          </a:p>
          <a:p>
            <a:endParaRPr lang="en-IN" dirty="0"/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01E2600B-9621-0844-06B2-C4C33E4A8DB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Healthcare investors prefer a feature comparison over a 2×2 — the table shows you've thought through the buyer's decision criteria, not just where you'd "like" to sit.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3A7C850E-4B8C-06C6-7523-78356DB10D56}"/>
              </a:ext>
            </a:extLst>
          </p:cNvPr>
          <p:cNvSpPr/>
          <p:nvPr/>
        </p:nvSpPr>
        <p:spPr>
          <a:xfrm>
            <a:off x="3971734" y="2644648"/>
            <a:ext cx="237744" cy="23774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AD606AFD-13F5-16AC-286F-34D551A420BC}"/>
              </a:ext>
            </a:extLst>
          </p:cNvPr>
          <p:cNvSpPr/>
          <p:nvPr/>
        </p:nvSpPr>
        <p:spPr>
          <a:xfrm>
            <a:off x="3971734" y="3267457"/>
            <a:ext cx="237744" cy="23774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24455C0A-BCDD-3A88-78B4-084C3C303EAA}"/>
              </a:ext>
            </a:extLst>
          </p:cNvPr>
          <p:cNvSpPr/>
          <p:nvPr/>
        </p:nvSpPr>
        <p:spPr>
          <a:xfrm>
            <a:off x="3971734" y="3892997"/>
            <a:ext cx="237744" cy="23774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9E602816-BF0C-3F0C-E7BB-81457037DF63}"/>
              </a:ext>
            </a:extLst>
          </p:cNvPr>
          <p:cNvSpPr/>
          <p:nvPr/>
        </p:nvSpPr>
        <p:spPr>
          <a:xfrm>
            <a:off x="3971734" y="4540201"/>
            <a:ext cx="237744" cy="23774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823682D0-C878-ECD2-8CB7-92DB258472D3}"/>
              </a:ext>
            </a:extLst>
          </p:cNvPr>
          <p:cNvSpPr/>
          <p:nvPr/>
        </p:nvSpPr>
        <p:spPr>
          <a:xfrm>
            <a:off x="5964889" y="3267457"/>
            <a:ext cx="237744" cy="237744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2CCF1521-2655-CE0A-2FA0-7110C438A29C}"/>
              </a:ext>
            </a:extLst>
          </p:cNvPr>
          <p:cNvSpPr/>
          <p:nvPr/>
        </p:nvSpPr>
        <p:spPr>
          <a:xfrm>
            <a:off x="5964889" y="3892997"/>
            <a:ext cx="237744" cy="23774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EA2CAEEA-70D1-7134-BB9B-1892C44AAC7F}"/>
              </a:ext>
            </a:extLst>
          </p:cNvPr>
          <p:cNvSpPr/>
          <p:nvPr/>
        </p:nvSpPr>
        <p:spPr>
          <a:xfrm>
            <a:off x="5964889" y="5158076"/>
            <a:ext cx="237744" cy="237744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E5581376-E242-9E29-6BDB-D23756681FAB}"/>
              </a:ext>
            </a:extLst>
          </p:cNvPr>
          <p:cNvSpPr/>
          <p:nvPr/>
        </p:nvSpPr>
        <p:spPr>
          <a:xfrm>
            <a:off x="8143748" y="2644648"/>
            <a:ext cx="237744" cy="237744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BB942F6A-4F77-00EE-1945-CFCF68FA08BC}"/>
              </a:ext>
            </a:extLst>
          </p:cNvPr>
          <p:cNvSpPr/>
          <p:nvPr/>
        </p:nvSpPr>
        <p:spPr>
          <a:xfrm>
            <a:off x="8143748" y="4540201"/>
            <a:ext cx="237744" cy="237744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415EDF26-7C51-AD12-A6A3-C7091A398840}"/>
              </a:ext>
            </a:extLst>
          </p:cNvPr>
          <p:cNvSpPr/>
          <p:nvPr/>
        </p:nvSpPr>
        <p:spPr>
          <a:xfrm>
            <a:off x="8143748" y="5158076"/>
            <a:ext cx="237744" cy="23774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472380A9-DD91-7490-A4BE-8D56933AFEF9}"/>
              </a:ext>
            </a:extLst>
          </p:cNvPr>
          <p:cNvSpPr/>
          <p:nvPr/>
        </p:nvSpPr>
        <p:spPr>
          <a:xfrm>
            <a:off x="10406888" y="2644648"/>
            <a:ext cx="237744" cy="237744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2D02A514-4EC9-7D68-A204-8403828C603B}"/>
              </a:ext>
            </a:extLst>
          </p:cNvPr>
          <p:cNvSpPr/>
          <p:nvPr/>
        </p:nvSpPr>
        <p:spPr>
          <a:xfrm>
            <a:off x="10406888" y="3267457"/>
            <a:ext cx="237744" cy="237744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B1D41A93-A969-E313-FA25-696F9597B35E}"/>
              </a:ext>
            </a:extLst>
          </p:cNvPr>
          <p:cNvSpPr/>
          <p:nvPr/>
        </p:nvSpPr>
        <p:spPr>
          <a:xfrm>
            <a:off x="10406888" y="3892997"/>
            <a:ext cx="237744" cy="237744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B0665FF0-9891-C913-5A29-29CA3000001F}"/>
              </a:ext>
            </a:extLst>
          </p:cNvPr>
          <p:cNvSpPr/>
          <p:nvPr/>
        </p:nvSpPr>
        <p:spPr>
          <a:xfrm>
            <a:off x="10406888" y="4540201"/>
            <a:ext cx="237744" cy="237744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CD0FBBA9-C4B7-EFF6-39D1-35432486038D}"/>
              </a:ext>
            </a:extLst>
          </p:cNvPr>
          <p:cNvSpPr/>
          <p:nvPr/>
        </p:nvSpPr>
        <p:spPr>
          <a:xfrm>
            <a:off x="10406888" y="5158076"/>
            <a:ext cx="237744" cy="237744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BBB8C68-2889-B2A2-0DF3-4ADDB59C41C3}"/>
              </a:ext>
            </a:extLst>
          </p:cNvPr>
          <p:cNvGrpSpPr/>
          <p:nvPr/>
        </p:nvGrpSpPr>
        <p:grpSpPr>
          <a:xfrm>
            <a:off x="5964889" y="2644648"/>
            <a:ext cx="242363" cy="237744"/>
            <a:chOff x="5972509" y="2921508"/>
            <a:chExt cx="242363" cy="237744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827381DF-03F0-7BCC-A505-F3AEBD101C76}"/>
                </a:ext>
              </a:extLst>
            </p:cNvPr>
            <p:cNvSpPr/>
            <p:nvPr/>
          </p:nvSpPr>
          <p:spPr>
            <a:xfrm>
              <a:off x="5977128" y="2921508"/>
              <a:ext cx="237744" cy="237744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7" name="Partial Circle 86">
              <a:extLst>
                <a:ext uri="{FF2B5EF4-FFF2-40B4-BE49-F238E27FC236}">
                  <a16:creationId xmlns:a16="http://schemas.microsoft.com/office/drawing/2014/main" id="{7B42C041-1C3E-A6B8-C367-16F03A91AD7F}"/>
                </a:ext>
              </a:extLst>
            </p:cNvPr>
            <p:cNvSpPr/>
            <p:nvPr/>
          </p:nvSpPr>
          <p:spPr>
            <a:xfrm>
              <a:off x="5972509" y="2921508"/>
              <a:ext cx="237744" cy="237744"/>
            </a:xfrm>
            <a:prstGeom prst="pie">
              <a:avLst>
                <a:gd name="adj1" fmla="val 5405515"/>
                <a:gd name="adj2" fmla="val 162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F57925F7-9BDC-122A-EE56-388D06C1A7CB}"/>
              </a:ext>
            </a:extLst>
          </p:cNvPr>
          <p:cNvGrpSpPr/>
          <p:nvPr/>
        </p:nvGrpSpPr>
        <p:grpSpPr>
          <a:xfrm>
            <a:off x="3971734" y="5158076"/>
            <a:ext cx="242363" cy="237744"/>
            <a:chOff x="5972509" y="2921508"/>
            <a:chExt cx="242363" cy="237744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C5894A88-30D4-6886-FE85-06C132CFECA8}"/>
                </a:ext>
              </a:extLst>
            </p:cNvPr>
            <p:cNvSpPr/>
            <p:nvPr/>
          </p:nvSpPr>
          <p:spPr>
            <a:xfrm>
              <a:off x="5977128" y="2921508"/>
              <a:ext cx="237744" cy="237744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1" name="Partial Circle 90">
              <a:extLst>
                <a:ext uri="{FF2B5EF4-FFF2-40B4-BE49-F238E27FC236}">
                  <a16:creationId xmlns:a16="http://schemas.microsoft.com/office/drawing/2014/main" id="{1CA09BE5-9BC4-49DF-4E19-E057E8644F49}"/>
                </a:ext>
              </a:extLst>
            </p:cNvPr>
            <p:cNvSpPr/>
            <p:nvPr/>
          </p:nvSpPr>
          <p:spPr>
            <a:xfrm>
              <a:off x="5972509" y="2921508"/>
              <a:ext cx="237744" cy="237744"/>
            </a:xfrm>
            <a:prstGeom prst="pie">
              <a:avLst>
                <a:gd name="adj1" fmla="val 5405515"/>
                <a:gd name="adj2" fmla="val 162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964CFC5-44C5-7CD1-D6AF-048863904980}"/>
              </a:ext>
            </a:extLst>
          </p:cNvPr>
          <p:cNvGrpSpPr/>
          <p:nvPr/>
        </p:nvGrpSpPr>
        <p:grpSpPr>
          <a:xfrm>
            <a:off x="5964889" y="4540201"/>
            <a:ext cx="242363" cy="237744"/>
            <a:chOff x="5972509" y="2921508"/>
            <a:chExt cx="242363" cy="237744"/>
          </a:xfrm>
        </p:grpSpPr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70041921-A547-5EDC-14D1-608008B91CEA}"/>
                </a:ext>
              </a:extLst>
            </p:cNvPr>
            <p:cNvSpPr/>
            <p:nvPr/>
          </p:nvSpPr>
          <p:spPr>
            <a:xfrm>
              <a:off x="5977128" y="2921508"/>
              <a:ext cx="237744" cy="237744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4" name="Partial Circle 93">
              <a:extLst>
                <a:ext uri="{FF2B5EF4-FFF2-40B4-BE49-F238E27FC236}">
                  <a16:creationId xmlns:a16="http://schemas.microsoft.com/office/drawing/2014/main" id="{55029D01-3782-3CAD-E67B-C5693F57D474}"/>
                </a:ext>
              </a:extLst>
            </p:cNvPr>
            <p:cNvSpPr/>
            <p:nvPr/>
          </p:nvSpPr>
          <p:spPr>
            <a:xfrm>
              <a:off x="5972509" y="2921508"/>
              <a:ext cx="237744" cy="237744"/>
            </a:xfrm>
            <a:prstGeom prst="pie">
              <a:avLst>
                <a:gd name="adj1" fmla="val 5405515"/>
                <a:gd name="adj2" fmla="val 162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B68FB85-7DA8-5696-B025-379C6CC87F40}"/>
              </a:ext>
            </a:extLst>
          </p:cNvPr>
          <p:cNvGrpSpPr/>
          <p:nvPr/>
        </p:nvGrpSpPr>
        <p:grpSpPr>
          <a:xfrm>
            <a:off x="8143748" y="3267457"/>
            <a:ext cx="242363" cy="237744"/>
            <a:chOff x="5972509" y="2921508"/>
            <a:chExt cx="242363" cy="237744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20E23FEC-6738-E452-83B8-F25FBC8A1A47}"/>
                </a:ext>
              </a:extLst>
            </p:cNvPr>
            <p:cNvSpPr/>
            <p:nvPr/>
          </p:nvSpPr>
          <p:spPr>
            <a:xfrm>
              <a:off x="5977128" y="2921508"/>
              <a:ext cx="237744" cy="237744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7" name="Partial Circle 96">
              <a:extLst>
                <a:ext uri="{FF2B5EF4-FFF2-40B4-BE49-F238E27FC236}">
                  <a16:creationId xmlns:a16="http://schemas.microsoft.com/office/drawing/2014/main" id="{7664F44D-EDC4-883B-F2B7-59583521A44F}"/>
                </a:ext>
              </a:extLst>
            </p:cNvPr>
            <p:cNvSpPr/>
            <p:nvPr/>
          </p:nvSpPr>
          <p:spPr>
            <a:xfrm>
              <a:off x="5972509" y="2921508"/>
              <a:ext cx="237744" cy="237744"/>
            </a:xfrm>
            <a:prstGeom prst="pie">
              <a:avLst>
                <a:gd name="adj1" fmla="val 5405515"/>
                <a:gd name="adj2" fmla="val 162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658FF98-9C62-3725-498E-817B9E93DA19}"/>
              </a:ext>
            </a:extLst>
          </p:cNvPr>
          <p:cNvGrpSpPr/>
          <p:nvPr/>
        </p:nvGrpSpPr>
        <p:grpSpPr>
          <a:xfrm>
            <a:off x="8143748" y="3892997"/>
            <a:ext cx="242363" cy="237744"/>
            <a:chOff x="5972509" y="2921508"/>
            <a:chExt cx="242363" cy="237744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268D04A2-1CCB-0B5D-D626-D6E68B9A03B3}"/>
                </a:ext>
              </a:extLst>
            </p:cNvPr>
            <p:cNvSpPr/>
            <p:nvPr/>
          </p:nvSpPr>
          <p:spPr>
            <a:xfrm>
              <a:off x="5977128" y="2921508"/>
              <a:ext cx="237744" cy="237744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0" name="Partial Circle 99">
              <a:extLst>
                <a:ext uri="{FF2B5EF4-FFF2-40B4-BE49-F238E27FC236}">
                  <a16:creationId xmlns:a16="http://schemas.microsoft.com/office/drawing/2014/main" id="{EDC4F912-0989-3476-30BC-32E104ADB19C}"/>
                </a:ext>
              </a:extLst>
            </p:cNvPr>
            <p:cNvSpPr/>
            <p:nvPr/>
          </p:nvSpPr>
          <p:spPr>
            <a:xfrm>
              <a:off x="5972509" y="2921508"/>
              <a:ext cx="237744" cy="237744"/>
            </a:xfrm>
            <a:prstGeom prst="pie">
              <a:avLst>
                <a:gd name="adj1" fmla="val 5405515"/>
                <a:gd name="adj2" fmla="val 162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2264581-5B0C-0690-2007-E1743CACA2EE}"/>
              </a:ext>
            </a:extLst>
          </p:cNvPr>
          <p:cNvGrpSpPr/>
          <p:nvPr/>
        </p:nvGrpSpPr>
        <p:grpSpPr>
          <a:xfrm>
            <a:off x="1531172" y="5858118"/>
            <a:ext cx="161354" cy="158279"/>
            <a:chOff x="5972509" y="2921508"/>
            <a:chExt cx="242363" cy="237744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895D2F17-3797-8EF6-20FC-DFB3B5A9BDBB}"/>
                </a:ext>
              </a:extLst>
            </p:cNvPr>
            <p:cNvSpPr/>
            <p:nvPr/>
          </p:nvSpPr>
          <p:spPr>
            <a:xfrm>
              <a:off x="5977128" y="2921508"/>
              <a:ext cx="237744" cy="237744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3" name="Partial Circle 102">
              <a:extLst>
                <a:ext uri="{FF2B5EF4-FFF2-40B4-BE49-F238E27FC236}">
                  <a16:creationId xmlns:a16="http://schemas.microsoft.com/office/drawing/2014/main" id="{28B5AF14-EF6B-0773-7820-66E10DF8EC0C}"/>
                </a:ext>
              </a:extLst>
            </p:cNvPr>
            <p:cNvSpPr/>
            <p:nvPr/>
          </p:nvSpPr>
          <p:spPr>
            <a:xfrm>
              <a:off x="5972509" y="2921508"/>
              <a:ext cx="237744" cy="237744"/>
            </a:xfrm>
            <a:prstGeom prst="pie">
              <a:avLst>
                <a:gd name="adj1" fmla="val 5405515"/>
                <a:gd name="adj2" fmla="val 162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22"/>
          <p:cNvSpPr/>
          <p:nvPr/>
        </p:nvSpPr>
        <p:spPr>
          <a:xfrm>
            <a:off x="510540" y="61874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kern="0" spc="200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TIP — One strong moat is more credible than four weak ones. Lead with whichever is real today.</a:t>
            </a:r>
            <a:endParaRPr lang="en-US" sz="800" dirty="0">
              <a:latin typeface="Aptos" panose="020B0004020202020204" pitchFamily="34" charset="0"/>
            </a:endParaRP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4CCC8599-713B-F48A-96B4-1148404CCE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N" dirty="0"/>
              <a:t>WHY WE WIN</a:t>
            </a:r>
          </a:p>
          <a:p>
            <a:endParaRPr lang="en-IN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76408132-B344-5224-11A4-1CA110B9B0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Defensibility: what compounds, what protects.</a:t>
            </a:r>
          </a:p>
          <a:p>
            <a:endParaRPr lang="en-IN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91A6816-057C-116C-E1A4-CEA57C91E18D}"/>
              </a:ext>
            </a:extLst>
          </p:cNvPr>
          <p:cNvGrpSpPr/>
          <p:nvPr/>
        </p:nvGrpSpPr>
        <p:grpSpPr>
          <a:xfrm>
            <a:off x="508000" y="1921322"/>
            <a:ext cx="2727926" cy="3591055"/>
            <a:chOff x="508000" y="2312670"/>
            <a:chExt cx="2727926" cy="3591055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A4424F2-EB33-5D43-C6C4-B205A9E4E361}"/>
                </a:ext>
              </a:extLst>
            </p:cNvPr>
            <p:cNvGrpSpPr/>
            <p:nvPr/>
          </p:nvGrpSpPr>
          <p:grpSpPr>
            <a:xfrm>
              <a:off x="508000" y="2312670"/>
              <a:ext cx="2727926" cy="3591055"/>
              <a:chOff x="548640" y="2489705"/>
              <a:chExt cx="2697480" cy="3591055"/>
            </a:xfrm>
          </p:grpSpPr>
          <p:sp>
            <p:nvSpPr>
              <p:cNvPr id="30" name="Shape 3">
                <a:extLst>
                  <a:ext uri="{FF2B5EF4-FFF2-40B4-BE49-F238E27FC236}">
                    <a16:creationId xmlns:a16="http://schemas.microsoft.com/office/drawing/2014/main" id="{6F5A7EA7-7F56-93F2-7B23-CDEE555B8052}"/>
                  </a:ext>
                </a:extLst>
              </p:cNvPr>
              <p:cNvSpPr/>
              <p:nvPr/>
            </p:nvSpPr>
            <p:spPr>
              <a:xfrm>
                <a:off x="548640" y="2489705"/>
                <a:ext cx="2697480" cy="3591055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D8D9D2"/>
                </a:solidFill>
                <a:prstDash val="solid"/>
              </a:ln>
            </p:spPr>
            <p:txBody>
              <a:bodyPr/>
              <a:lstStyle/>
              <a:p>
                <a:endParaRPr lang="en-IN">
                  <a:latin typeface="Aptos" panose="020B0004020202020204" pitchFamily="34" charset="0"/>
                </a:endParaRPr>
              </a:p>
            </p:txBody>
          </p:sp>
          <p:sp>
            <p:nvSpPr>
              <p:cNvPr id="31" name="Shape 4">
                <a:extLst>
                  <a:ext uri="{FF2B5EF4-FFF2-40B4-BE49-F238E27FC236}">
                    <a16:creationId xmlns:a16="http://schemas.microsoft.com/office/drawing/2014/main" id="{DCE00A2A-8005-C3CD-29B3-35096AA36654}"/>
                  </a:ext>
                </a:extLst>
              </p:cNvPr>
              <p:cNvSpPr/>
              <p:nvPr/>
            </p:nvSpPr>
            <p:spPr>
              <a:xfrm>
                <a:off x="548640" y="2489705"/>
                <a:ext cx="73152" cy="3591055"/>
              </a:xfrm>
              <a:prstGeom prst="rect">
                <a:avLst/>
              </a:prstGeom>
              <a:solidFill>
                <a:srgbClr val="5C8A77"/>
              </a:solidFill>
              <a:ln/>
            </p:spPr>
            <p:txBody>
              <a:bodyPr/>
              <a:lstStyle/>
              <a:p>
                <a:endParaRPr lang="en-IN">
                  <a:latin typeface="Aptos" panose="020B0004020202020204" pitchFamily="34" charset="0"/>
                </a:endParaRPr>
              </a:p>
            </p:txBody>
          </p:sp>
        </p:grpSp>
        <p:sp>
          <p:nvSpPr>
            <p:cNvPr id="32" name="Text 5">
              <a:extLst>
                <a:ext uri="{FF2B5EF4-FFF2-40B4-BE49-F238E27FC236}">
                  <a16:creationId xmlns:a16="http://schemas.microsoft.com/office/drawing/2014/main" id="{ACFFFC8C-8B2D-8E95-A15E-D2BBEDF5E093}"/>
                </a:ext>
              </a:extLst>
            </p:cNvPr>
            <p:cNvSpPr/>
            <p:nvPr/>
          </p:nvSpPr>
          <p:spPr>
            <a:xfrm>
              <a:off x="710430" y="2703325"/>
              <a:ext cx="23774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000" kern="0" spc="300" dirty="0">
                  <a:solidFill>
                    <a:srgbClr val="5C8A77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ONE</a:t>
              </a:r>
              <a:endParaRPr lang="en-US" sz="1000" spc="300" dirty="0">
                <a:latin typeface="Aptos" panose="020B0004020202020204" pitchFamily="34" charset="0"/>
              </a:endParaRPr>
            </a:p>
          </p:txBody>
        </p:sp>
        <p:sp>
          <p:nvSpPr>
            <p:cNvPr id="33" name="Text 6">
              <a:extLst>
                <a:ext uri="{FF2B5EF4-FFF2-40B4-BE49-F238E27FC236}">
                  <a16:creationId xmlns:a16="http://schemas.microsoft.com/office/drawing/2014/main" id="{2882D303-F77D-3571-254D-2B1F732F1406}"/>
                </a:ext>
              </a:extLst>
            </p:cNvPr>
            <p:cNvSpPr/>
            <p:nvPr/>
          </p:nvSpPr>
          <p:spPr>
            <a:xfrm>
              <a:off x="710430" y="3005259"/>
              <a:ext cx="2377440" cy="4017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2000" dirty="0">
                  <a:solidFill>
                    <a:schemeClr val="accent1"/>
                  </a:solidFill>
                  <a:latin typeface="Georgia Pro" panose="02040502050405020303" pitchFamily="18" charset="0"/>
                  <a:ea typeface="Georgia" pitchFamily="34" charset="-122"/>
                  <a:cs typeface="Georgia" pitchFamily="34" charset="-120"/>
                </a:rPr>
                <a:t>Data moat</a:t>
              </a:r>
            </a:p>
          </p:txBody>
        </p:sp>
        <p:sp>
          <p:nvSpPr>
            <p:cNvPr id="35" name="Shape 8">
              <a:extLst>
                <a:ext uri="{FF2B5EF4-FFF2-40B4-BE49-F238E27FC236}">
                  <a16:creationId xmlns:a16="http://schemas.microsoft.com/office/drawing/2014/main" id="{30677DED-2D86-0C99-F5DC-3850B69A905E}"/>
                </a:ext>
              </a:extLst>
            </p:cNvPr>
            <p:cNvSpPr/>
            <p:nvPr/>
          </p:nvSpPr>
          <p:spPr>
            <a:xfrm>
              <a:off x="710430" y="3855996"/>
              <a:ext cx="822960" cy="0"/>
            </a:xfrm>
            <a:prstGeom prst="line">
              <a:avLst/>
            </a:prstGeom>
            <a:noFill/>
            <a:ln w="19050">
              <a:solidFill>
                <a:srgbClr val="5C8A77"/>
              </a:solidFill>
              <a:prstDash val="solid"/>
            </a:ln>
          </p:spPr>
          <p:txBody>
            <a:bodyPr/>
            <a:lstStyle/>
            <a:p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36" name="Text 9">
              <a:extLst>
                <a:ext uri="{FF2B5EF4-FFF2-40B4-BE49-F238E27FC236}">
                  <a16:creationId xmlns:a16="http://schemas.microsoft.com/office/drawing/2014/main" id="{88C29CF2-FF4F-51E5-BF7F-AFC8CF305B3B}"/>
                </a:ext>
              </a:extLst>
            </p:cNvPr>
            <p:cNvSpPr/>
            <p:nvPr/>
          </p:nvSpPr>
          <p:spPr>
            <a:xfrm>
              <a:off x="710430" y="4000776"/>
              <a:ext cx="2294425" cy="1554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200" dirty="0">
                  <a:solidFill>
                    <a:schemeClr val="accent3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Proprietary dataset that compounds with every use. Outcomes data, clinician annotations, longitudinal patient records, real-world evidence.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199EAD4-7FA1-B5C7-1ED8-A6B0754733F4}"/>
              </a:ext>
            </a:extLst>
          </p:cNvPr>
          <p:cNvGrpSpPr/>
          <p:nvPr/>
        </p:nvGrpSpPr>
        <p:grpSpPr>
          <a:xfrm>
            <a:off x="3324025" y="1921322"/>
            <a:ext cx="2727926" cy="3591055"/>
            <a:chOff x="3343690" y="2312670"/>
            <a:chExt cx="2727926" cy="3591055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E4EC9653-01E5-64BC-B15F-466C81DCF492}"/>
                </a:ext>
              </a:extLst>
            </p:cNvPr>
            <p:cNvGrpSpPr/>
            <p:nvPr/>
          </p:nvGrpSpPr>
          <p:grpSpPr>
            <a:xfrm>
              <a:off x="3343690" y="2312670"/>
              <a:ext cx="2727926" cy="3591055"/>
              <a:chOff x="548640" y="2489705"/>
              <a:chExt cx="2697480" cy="3591055"/>
            </a:xfrm>
          </p:grpSpPr>
          <p:sp>
            <p:nvSpPr>
              <p:cNvPr id="38" name="Shape 3">
                <a:extLst>
                  <a:ext uri="{FF2B5EF4-FFF2-40B4-BE49-F238E27FC236}">
                    <a16:creationId xmlns:a16="http://schemas.microsoft.com/office/drawing/2014/main" id="{532F0348-039C-CA35-3315-753EC545532A}"/>
                  </a:ext>
                </a:extLst>
              </p:cNvPr>
              <p:cNvSpPr/>
              <p:nvPr/>
            </p:nvSpPr>
            <p:spPr>
              <a:xfrm>
                <a:off x="548640" y="2489705"/>
                <a:ext cx="2697480" cy="3591055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D8D9D2"/>
                </a:solidFill>
                <a:prstDash val="solid"/>
              </a:ln>
            </p:spPr>
            <p:txBody>
              <a:bodyPr/>
              <a:lstStyle/>
              <a:p>
                <a:endParaRPr lang="en-IN">
                  <a:latin typeface="Aptos" panose="020B0004020202020204" pitchFamily="34" charset="0"/>
                </a:endParaRPr>
              </a:p>
            </p:txBody>
          </p:sp>
          <p:sp>
            <p:nvSpPr>
              <p:cNvPr id="39" name="Shape 4">
                <a:extLst>
                  <a:ext uri="{FF2B5EF4-FFF2-40B4-BE49-F238E27FC236}">
                    <a16:creationId xmlns:a16="http://schemas.microsoft.com/office/drawing/2014/main" id="{E1ECA680-B426-58D6-F80B-D261F95BC512}"/>
                  </a:ext>
                </a:extLst>
              </p:cNvPr>
              <p:cNvSpPr/>
              <p:nvPr/>
            </p:nvSpPr>
            <p:spPr>
              <a:xfrm>
                <a:off x="548640" y="2489705"/>
                <a:ext cx="73152" cy="3591055"/>
              </a:xfrm>
              <a:prstGeom prst="rect">
                <a:avLst/>
              </a:prstGeom>
              <a:solidFill>
                <a:srgbClr val="5C8A77"/>
              </a:solidFill>
              <a:ln/>
            </p:spPr>
            <p:txBody>
              <a:bodyPr/>
              <a:lstStyle/>
              <a:p>
                <a:endParaRPr lang="en-IN">
                  <a:latin typeface="Aptos" panose="020B0004020202020204" pitchFamily="34" charset="0"/>
                </a:endParaRPr>
              </a:p>
            </p:txBody>
          </p:sp>
        </p:grpSp>
        <p:sp>
          <p:nvSpPr>
            <p:cNvPr id="40" name="Text 5">
              <a:extLst>
                <a:ext uri="{FF2B5EF4-FFF2-40B4-BE49-F238E27FC236}">
                  <a16:creationId xmlns:a16="http://schemas.microsoft.com/office/drawing/2014/main" id="{F5F3FD2E-8CB8-ECB7-3E1D-C28974EF276B}"/>
                </a:ext>
              </a:extLst>
            </p:cNvPr>
            <p:cNvSpPr/>
            <p:nvPr/>
          </p:nvSpPr>
          <p:spPr>
            <a:xfrm>
              <a:off x="3546120" y="2703325"/>
              <a:ext cx="23774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000" kern="0" spc="300" dirty="0">
                  <a:solidFill>
                    <a:srgbClr val="5C8A77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TWO</a:t>
              </a:r>
              <a:endParaRPr lang="en-US" sz="1000" spc="300" dirty="0">
                <a:latin typeface="Aptos" panose="020B0004020202020204" pitchFamily="34" charset="0"/>
              </a:endParaRPr>
            </a:p>
          </p:txBody>
        </p:sp>
        <p:sp>
          <p:nvSpPr>
            <p:cNvPr id="41" name="Text 6">
              <a:extLst>
                <a:ext uri="{FF2B5EF4-FFF2-40B4-BE49-F238E27FC236}">
                  <a16:creationId xmlns:a16="http://schemas.microsoft.com/office/drawing/2014/main" id="{F0D98467-865D-0A6C-D980-E7552438E11B}"/>
                </a:ext>
              </a:extLst>
            </p:cNvPr>
            <p:cNvSpPr/>
            <p:nvPr/>
          </p:nvSpPr>
          <p:spPr>
            <a:xfrm>
              <a:off x="3546120" y="3005259"/>
              <a:ext cx="2377440" cy="4017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2000" dirty="0">
                  <a:solidFill>
                    <a:schemeClr val="accent1"/>
                  </a:solidFill>
                  <a:latin typeface="Georgia Pro" panose="02040502050405020303" pitchFamily="18" charset="0"/>
                  <a:ea typeface="Georgia" pitchFamily="34" charset="-122"/>
                  <a:cs typeface="Georgia" pitchFamily="34" charset="-120"/>
                </a:rPr>
                <a:t>Distribution moat</a:t>
              </a:r>
            </a:p>
          </p:txBody>
        </p:sp>
        <p:sp>
          <p:nvSpPr>
            <p:cNvPr id="42" name="Shape 8">
              <a:extLst>
                <a:ext uri="{FF2B5EF4-FFF2-40B4-BE49-F238E27FC236}">
                  <a16:creationId xmlns:a16="http://schemas.microsoft.com/office/drawing/2014/main" id="{DAF105EF-C2E2-7883-8664-2B01B6E910AD}"/>
                </a:ext>
              </a:extLst>
            </p:cNvPr>
            <p:cNvSpPr/>
            <p:nvPr/>
          </p:nvSpPr>
          <p:spPr>
            <a:xfrm>
              <a:off x="3546120" y="3855996"/>
              <a:ext cx="822960" cy="0"/>
            </a:xfrm>
            <a:prstGeom prst="line">
              <a:avLst/>
            </a:prstGeom>
            <a:noFill/>
            <a:ln w="19050">
              <a:solidFill>
                <a:srgbClr val="5C8A77"/>
              </a:solidFill>
              <a:prstDash val="solid"/>
            </a:ln>
          </p:spPr>
          <p:txBody>
            <a:bodyPr/>
            <a:lstStyle/>
            <a:p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43" name="Text 9">
              <a:extLst>
                <a:ext uri="{FF2B5EF4-FFF2-40B4-BE49-F238E27FC236}">
                  <a16:creationId xmlns:a16="http://schemas.microsoft.com/office/drawing/2014/main" id="{3C9DBAFA-659B-79D5-FF32-AC1FAB928A67}"/>
                </a:ext>
              </a:extLst>
            </p:cNvPr>
            <p:cNvSpPr/>
            <p:nvPr/>
          </p:nvSpPr>
          <p:spPr>
            <a:xfrm>
              <a:off x="3546120" y="4000776"/>
              <a:ext cx="2294425" cy="1554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200" dirty="0">
                  <a:solidFill>
                    <a:schemeClr val="accent3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Channel or integration that takes years to build. Health system relationships, payer contracts, EHR partnerships, GPO access.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7F7F458-FF34-1C58-E769-958B60969941}"/>
              </a:ext>
            </a:extLst>
          </p:cNvPr>
          <p:cNvGrpSpPr/>
          <p:nvPr/>
        </p:nvGrpSpPr>
        <p:grpSpPr>
          <a:xfrm>
            <a:off x="6140050" y="1921322"/>
            <a:ext cx="2727926" cy="3591055"/>
            <a:chOff x="6200068" y="2312670"/>
            <a:chExt cx="2727926" cy="3591055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20E5B880-09ED-0D1D-1148-8B780102F310}"/>
                </a:ext>
              </a:extLst>
            </p:cNvPr>
            <p:cNvGrpSpPr/>
            <p:nvPr/>
          </p:nvGrpSpPr>
          <p:grpSpPr>
            <a:xfrm>
              <a:off x="6200068" y="2312670"/>
              <a:ext cx="2727926" cy="3591055"/>
              <a:chOff x="548640" y="2489705"/>
              <a:chExt cx="2697480" cy="3591055"/>
            </a:xfrm>
          </p:grpSpPr>
          <p:sp>
            <p:nvSpPr>
              <p:cNvPr id="45" name="Shape 3">
                <a:extLst>
                  <a:ext uri="{FF2B5EF4-FFF2-40B4-BE49-F238E27FC236}">
                    <a16:creationId xmlns:a16="http://schemas.microsoft.com/office/drawing/2014/main" id="{1F4AFBAE-25DE-64AC-5AF1-312DF8845DE5}"/>
                  </a:ext>
                </a:extLst>
              </p:cNvPr>
              <p:cNvSpPr/>
              <p:nvPr/>
            </p:nvSpPr>
            <p:spPr>
              <a:xfrm>
                <a:off x="548640" y="2489705"/>
                <a:ext cx="2697480" cy="3591055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D8D9D2"/>
                </a:solidFill>
                <a:prstDash val="solid"/>
              </a:ln>
            </p:spPr>
            <p:txBody>
              <a:bodyPr/>
              <a:lstStyle/>
              <a:p>
                <a:endParaRPr lang="en-IN">
                  <a:latin typeface="Aptos" panose="020B0004020202020204" pitchFamily="34" charset="0"/>
                </a:endParaRPr>
              </a:p>
            </p:txBody>
          </p:sp>
          <p:sp>
            <p:nvSpPr>
              <p:cNvPr id="46" name="Shape 4">
                <a:extLst>
                  <a:ext uri="{FF2B5EF4-FFF2-40B4-BE49-F238E27FC236}">
                    <a16:creationId xmlns:a16="http://schemas.microsoft.com/office/drawing/2014/main" id="{F2C9DA8E-8C0B-7D37-411E-4E89386FE460}"/>
                  </a:ext>
                </a:extLst>
              </p:cNvPr>
              <p:cNvSpPr/>
              <p:nvPr/>
            </p:nvSpPr>
            <p:spPr>
              <a:xfrm>
                <a:off x="548640" y="2489705"/>
                <a:ext cx="73152" cy="3591055"/>
              </a:xfrm>
              <a:prstGeom prst="rect">
                <a:avLst/>
              </a:prstGeom>
              <a:solidFill>
                <a:srgbClr val="5C8A77"/>
              </a:solidFill>
              <a:ln/>
            </p:spPr>
            <p:txBody>
              <a:bodyPr/>
              <a:lstStyle/>
              <a:p>
                <a:endParaRPr lang="en-IN">
                  <a:latin typeface="Aptos" panose="020B0004020202020204" pitchFamily="34" charset="0"/>
                </a:endParaRPr>
              </a:p>
            </p:txBody>
          </p:sp>
        </p:grpSp>
        <p:sp>
          <p:nvSpPr>
            <p:cNvPr id="47" name="Text 5">
              <a:extLst>
                <a:ext uri="{FF2B5EF4-FFF2-40B4-BE49-F238E27FC236}">
                  <a16:creationId xmlns:a16="http://schemas.microsoft.com/office/drawing/2014/main" id="{FAC08D23-4885-8799-237A-A8DFC034AB88}"/>
                </a:ext>
              </a:extLst>
            </p:cNvPr>
            <p:cNvSpPr/>
            <p:nvPr/>
          </p:nvSpPr>
          <p:spPr>
            <a:xfrm>
              <a:off x="6402498" y="2703325"/>
              <a:ext cx="23774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000" kern="0" spc="300" dirty="0">
                  <a:solidFill>
                    <a:srgbClr val="5C8A77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THREE</a:t>
              </a:r>
              <a:endParaRPr lang="en-US" sz="1000" spc="300" dirty="0">
                <a:latin typeface="Aptos" panose="020B0004020202020204" pitchFamily="34" charset="0"/>
              </a:endParaRPr>
            </a:p>
          </p:txBody>
        </p:sp>
        <p:sp>
          <p:nvSpPr>
            <p:cNvPr id="48" name="Text 6">
              <a:extLst>
                <a:ext uri="{FF2B5EF4-FFF2-40B4-BE49-F238E27FC236}">
                  <a16:creationId xmlns:a16="http://schemas.microsoft.com/office/drawing/2014/main" id="{4E2E5EFB-30D9-ACF7-D329-8A1A5FA06DA6}"/>
                </a:ext>
              </a:extLst>
            </p:cNvPr>
            <p:cNvSpPr/>
            <p:nvPr/>
          </p:nvSpPr>
          <p:spPr>
            <a:xfrm>
              <a:off x="6402498" y="3005259"/>
              <a:ext cx="2377440" cy="4017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2000" dirty="0">
                  <a:solidFill>
                    <a:schemeClr val="accent1"/>
                  </a:solidFill>
                  <a:latin typeface="Georgia Pro" panose="02040502050405020303" pitchFamily="18" charset="0"/>
                  <a:ea typeface="Georgia" pitchFamily="34" charset="-122"/>
                  <a:cs typeface="Georgia" pitchFamily="34" charset="-120"/>
                </a:rPr>
                <a:t>Regulatory moat</a:t>
              </a:r>
            </a:p>
          </p:txBody>
        </p:sp>
        <p:sp>
          <p:nvSpPr>
            <p:cNvPr id="49" name="Shape 8">
              <a:extLst>
                <a:ext uri="{FF2B5EF4-FFF2-40B4-BE49-F238E27FC236}">
                  <a16:creationId xmlns:a16="http://schemas.microsoft.com/office/drawing/2014/main" id="{EE39CCF0-CB73-209A-B6F9-BCAA6AFEA183}"/>
                </a:ext>
              </a:extLst>
            </p:cNvPr>
            <p:cNvSpPr/>
            <p:nvPr/>
          </p:nvSpPr>
          <p:spPr>
            <a:xfrm>
              <a:off x="6402498" y="3855996"/>
              <a:ext cx="822960" cy="0"/>
            </a:xfrm>
            <a:prstGeom prst="line">
              <a:avLst/>
            </a:prstGeom>
            <a:noFill/>
            <a:ln w="19050">
              <a:solidFill>
                <a:srgbClr val="5C8A77"/>
              </a:solidFill>
              <a:prstDash val="solid"/>
            </a:ln>
          </p:spPr>
          <p:txBody>
            <a:bodyPr/>
            <a:lstStyle/>
            <a:p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50" name="Text 9">
              <a:extLst>
                <a:ext uri="{FF2B5EF4-FFF2-40B4-BE49-F238E27FC236}">
                  <a16:creationId xmlns:a16="http://schemas.microsoft.com/office/drawing/2014/main" id="{7A69DE11-1F14-41A1-0C8E-77690DC33058}"/>
                </a:ext>
              </a:extLst>
            </p:cNvPr>
            <p:cNvSpPr/>
            <p:nvPr/>
          </p:nvSpPr>
          <p:spPr>
            <a:xfrm>
              <a:off x="6402498" y="4000776"/>
              <a:ext cx="2294425" cy="1554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200" dirty="0">
                  <a:solidFill>
                    <a:schemeClr val="accent3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Approvals, clearances, or compliance posture competitors haven't matched. FDA pathway, HITRUST, state licensure, payer credentialing.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5F19E7D-5EF2-8DBA-05D4-E9A8314F96B4}"/>
              </a:ext>
            </a:extLst>
          </p:cNvPr>
          <p:cNvGrpSpPr/>
          <p:nvPr/>
        </p:nvGrpSpPr>
        <p:grpSpPr>
          <a:xfrm>
            <a:off x="8956074" y="1921322"/>
            <a:ext cx="2727926" cy="3591055"/>
            <a:chOff x="8956074" y="2312670"/>
            <a:chExt cx="2727926" cy="3591055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FEDA21AF-5A5E-CF23-3959-7DBC5B8CA86C}"/>
                </a:ext>
              </a:extLst>
            </p:cNvPr>
            <p:cNvGrpSpPr/>
            <p:nvPr/>
          </p:nvGrpSpPr>
          <p:grpSpPr>
            <a:xfrm>
              <a:off x="8956074" y="2312670"/>
              <a:ext cx="2727926" cy="3591055"/>
              <a:chOff x="548640" y="2489705"/>
              <a:chExt cx="2697480" cy="3591055"/>
            </a:xfrm>
          </p:grpSpPr>
          <p:sp>
            <p:nvSpPr>
              <p:cNvPr id="52" name="Shape 3">
                <a:extLst>
                  <a:ext uri="{FF2B5EF4-FFF2-40B4-BE49-F238E27FC236}">
                    <a16:creationId xmlns:a16="http://schemas.microsoft.com/office/drawing/2014/main" id="{CC879DDB-1EA6-14DB-181F-349A420ECC58}"/>
                  </a:ext>
                </a:extLst>
              </p:cNvPr>
              <p:cNvSpPr/>
              <p:nvPr/>
            </p:nvSpPr>
            <p:spPr>
              <a:xfrm>
                <a:off x="548640" y="2489705"/>
                <a:ext cx="2697480" cy="3591055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D8D9D2"/>
                </a:solidFill>
                <a:prstDash val="solid"/>
              </a:ln>
            </p:spPr>
            <p:txBody>
              <a:bodyPr/>
              <a:lstStyle/>
              <a:p>
                <a:endParaRPr lang="en-IN">
                  <a:latin typeface="Aptos" panose="020B0004020202020204" pitchFamily="34" charset="0"/>
                </a:endParaRPr>
              </a:p>
            </p:txBody>
          </p:sp>
          <p:sp>
            <p:nvSpPr>
              <p:cNvPr id="53" name="Shape 4">
                <a:extLst>
                  <a:ext uri="{FF2B5EF4-FFF2-40B4-BE49-F238E27FC236}">
                    <a16:creationId xmlns:a16="http://schemas.microsoft.com/office/drawing/2014/main" id="{26D4A55C-0D19-B76C-D9BE-112E6DB6003D}"/>
                  </a:ext>
                </a:extLst>
              </p:cNvPr>
              <p:cNvSpPr/>
              <p:nvPr/>
            </p:nvSpPr>
            <p:spPr>
              <a:xfrm>
                <a:off x="548640" y="2489705"/>
                <a:ext cx="73152" cy="3591055"/>
              </a:xfrm>
              <a:prstGeom prst="rect">
                <a:avLst/>
              </a:prstGeom>
              <a:solidFill>
                <a:srgbClr val="5C8A77"/>
              </a:solidFill>
              <a:ln/>
            </p:spPr>
            <p:txBody>
              <a:bodyPr/>
              <a:lstStyle/>
              <a:p>
                <a:endParaRPr lang="en-IN">
                  <a:latin typeface="Aptos" panose="020B0004020202020204" pitchFamily="34" charset="0"/>
                </a:endParaRPr>
              </a:p>
            </p:txBody>
          </p:sp>
        </p:grpSp>
        <p:sp>
          <p:nvSpPr>
            <p:cNvPr id="54" name="Text 5">
              <a:extLst>
                <a:ext uri="{FF2B5EF4-FFF2-40B4-BE49-F238E27FC236}">
                  <a16:creationId xmlns:a16="http://schemas.microsoft.com/office/drawing/2014/main" id="{02FD48A4-EDCD-F221-8006-508932DE823E}"/>
                </a:ext>
              </a:extLst>
            </p:cNvPr>
            <p:cNvSpPr/>
            <p:nvPr/>
          </p:nvSpPr>
          <p:spPr>
            <a:xfrm>
              <a:off x="9158504" y="2703325"/>
              <a:ext cx="23774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000" kern="0" spc="300" dirty="0">
                  <a:solidFill>
                    <a:srgbClr val="5C8A77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FOUR</a:t>
              </a:r>
              <a:endParaRPr lang="en-US" sz="1000" spc="300" dirty="0">
                <a:latin typeface="Aptos" panose="020B0004020202020204" pitchFamily="34" charset="0"/>
              </a:endParaRPr>
            </a:p>
          </p:txBody>
        </p:sp>
        <p:sp>
          <p:nvSpPr>
            <p:cNvPr id="55" name="Text 6">
              <a:extLst>
                <a:ext uri="{FF2B5EF4-FFF2-40B4-BE49-F238E27FC236}">
                  <a16:creationId xmlns:a16="http://schemas.microsoft.com/office/drawing/2014/main" id="{01DF7830-0C43-BCE5-89B5-2288A050C472}"/>
                </a:ext>
              </a:extLst>
            </p:cNvPr>
            <p:cNvSpPr/>
            <p:nvPr/>
          </p:nvSpPr>
          <p:spPr>
            <a:xfrm>
              <a:off x="9158504" y="3005259"/>
              <a:ext cx="2377440" cy="4017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2000" dirty="0">
                  <a:solidFill>
                    <a:schemeClr val="accent1"/>
                  </a:solidFill>
                  <a:latin typeface="Georgia Pro" panose="02040502050405020303" pitchFamily="18" charset="0"/>
                  <a:ea typeface="Georgia" pitchFamily="34" charset="-122"/>
                  <a:cs typeface="Georgia" pitchFamily="34" charset="-120"/>
                </a:rPr>
                <a:t>Network effects</a:t>
              </a:r>
            </a:p>
          </p:txBody>
        </p:sp>
        <p:sp>
          <p:nvSpPr>
            <p:cNvPr id="56" name="Shape 8">
              <a:extLst>
                <a:ext uri="{FF2B5EF4-FFF2-40B4-BE49-F238E27FC236}">
                  <a16:creationId xmlns:a16="http://schemas.microsoft.com/office/drawing/2014/main" id="{B4A28F40-34E2-9184-35A1-43F559246CFE}"/>
                </a:ext>
              </a:extLst>
            </p:cNvPr>
            <p:cNvSpPr/>
            <p:nvPr/>
          </p:nvSpPr>
          <p:spPr>
            <a:xfrm>
              <a:off x="9158504" y="3855996"/>
              <a:ext cx="822960" cy="0"/>
            </a:xfrm>
            <a:prstGeom prst="line">
              <a:avLst/>
            </a:prstGeom>
            <a:noFill/>
            <a:ln w="19050">
              <a:solidFill>
                <a:srgbClr val="5C8A77"/>
              </a:solidFill>
              <a:prstDash val="solid"/>
            </a:ln>
          </p:spPr>
          <p:txBody>
            <a:bodyPr/>
            <a:lstStyle/>
            <a:p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57" name="Text 9">
              <a:extLst>
                <a:ext uri="{FF2B5EF4-FFF2-40B4-BE49-F238E27FC236}">
                  <a16:creationId xmlns:a16="http://schemas.microsoft.com/office/drawing/2014/main" id="{7257C25E-5FF3-6DE4-9FB4-AA1CAE455BA1}"/>
                </a:ext>
              </a:extLst>
            </p:cNvPr>
            <p:cNvSpPr/>
            <p:nvPr/>
          </p:nvSpPr>
          <p:spPr>
            <a:xfrm>
              <a:off x="9158504" y="4000776"/>
              <a:ext cx="2294425" cy="1554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200" dirty="0">
                  <a:solidFill>
                    <a:schemeClr val="accent3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Value grows as more participants join. Multi-sided platform, referral graph, shared protocol layer, exchange dynamics.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1D0D9E04-11B1-71C4-5F24-3E6DE8435029}"/>
              </a:ext>
            </a:extLst>
          </p:cNvPr>
          <p:cNvGrpSpPr/>
          <p:nvPr/>
        </p:nvGrpSpPr>
        <p:grpSpPr>
          <a:xfrm>
            <a:off x="523240" y="1864360"/>
            <a:ext cx="2697480" cy="3931920"/>
            <a:chOff x="523240" y="2194560"/>
            <a:chExt cx="2697480" cy="3931920"/>
          </a:xfrm>
        </p:grpSpPr>
        <p:sp>
          <p:nvSpPr>
            <p:cNvPr id="4" name="Shape 2"/>
            <p:cNvSpPr/>
            <p:nvPr/>
          </p:nvSpPr>
          <p:spPr>
            <a:xfrm>
              <a:off x="523240" y="2194560"/>
              <a:ext cx="2697480" cy="548640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rgbClr val="5C8A77"/>
              </a:solidFill>
              <a:prstDash val="solid"/>
            </a:ln>
          </p:spPr>
          <p:txBody>
            <a:bodyPr/>
            <a:lstStyle/>
            <a:p>
              <a:pPr algn="ctr"/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5" name="Text 3"/>
            <p:cNvSpPr/>
            <p:nvPr/>
          </p:nvSpPr>
          <p:spPr>
            <a:xfrm>
              <a:off x="726440" y="2194560"/>
              <a:ext cx="10312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100" b="1" kern="0" spc="50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PHASE 1</a:t>
              </a:r>
            </a:p>
          </p:txBody>
        </p:sp>
        <p:sp>
          <p:nvSpPr>
            <p:cNvPr id="6" name="Shape 4"/>
            <p:cNvSpPr/>
            <p:nvPr/>
          </p:nvSpPr>
          <p:spPr>
            <a:xfrm>
              <a:off x="523240" y="2743200"/>
              <a:ext cx="2697480" cy="338328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/>
            <a:lstStyle/>
            <a:p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7" name="Text 5"/>
            <p:cNvSpPr/>
            <p:nvPr/>
          </p:nvSpPr>
          <p:spPr>
            <a:xfrm>
              <a:off x="706120" y="3002280"/>
              <a:ext cx="23317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2000" dirty="0">
                  <a:solidFill>
                    <a:schemeClr val="accent1"/>
                  </a:solidFill>
                  <a:latin typeface="Georgia Pro" panose="02040502050405020303" pitchFamily="18" charset="0"/>
                </a:rPr>
                <a:t>Beachhead</a:t>
              </a:r>
            </a:p>
          </p:txBody>
        </p:sp>
        <p:sp>
          <p:nvSpPr>
            <p:cNvPr id="8" name="Text 6"/>
            <p:cNvSpPr/>
            <p:nvPr/>
          </p:nvSpPr>
          <p:spPr>
            <a:xfrm>
              <a:off x="706120" y="4155440"/>
              <a:ext cx="2331720" cy="1381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1200" dirty="0">
                  <a:solidFill>
                    <a:schemeClr val="accent3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[ 2–3 anchor customers in a specific segment. Co-development relationship. Specific clinical or operational pain. ]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4F8FEE3-2F66-63B9-A0A7-209DF8080AB8}"/>
              </a:ext>
            </a:extLst>
          </p:cNvPr>
          <p:cNvGrpSpPr/>
          <p:nvPr/>
        </p:nvGrpSpPr>
        <p:grpSpPr>
          <a:xfrm>
            <a:off x="3345180" y="1864360"/>
            <a:ext cx="2697480" cy="3931920"/>
            <a:chOff x="3357880" y="2194560"/>
            <a:chExt cx="2697480" cy="3931920"/>
          </a:xfrm>
        </p:grpSpPr>
        <p:sp>
          <p:nvSpPr>
            <p:cNvPr id="9" name="Shape 7"/>
            <p:cNvSpPr/>
            <p:nvPr/>
          </p:nvSpPr>
          <p:spPr>
            <a:xfrm>
              <a:off x="3357880" y="2194560"/>
              <a:ext cx="2697480" cy="54864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/>
            <a:lstStyle/>
            <a:p>
              <a:pPr algn="ctr"/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10" name="Text 8"/>
            <p:cNvSpPr/>
            <p:nvPr/>
          </p:nvSpPr>
          <p:spPr>
            <a:xfrm>
              <a:off x="3561080" y="2194560"/>
              <a:ext cx="10312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100" b="1" kern="0" spc="500" dirty="0">
                  <a:solidFill>
                    <a:schemeClr val="accent2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PHASE 2</a:t>
              </a:r>
            </a:p>
          </p:txBody>
        </p:sp>
        <p:sp>
          <p:nvSpPr>
            <p:cNvPr id="11" name="Shape 9"/>
            <p:cNvSpPr/>
            <p:nvPr/>
          </p:nvSpPr>
          <p:spPr>
            <a:xfrm>
              <a:off x="3357880" y="2743200"/>
              <a:ext cx="2697480" cy="338328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/>
            <a:lstStyle/>
            <a:p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12" name="Text 10"/>
            <p:cNvSpPr/>
            <p:nvPr/>
          </p:nvSpPr>
          <p:spPr>
            <a:xfrm>
              <a:off x="3540760" y="3002280"/>
              <a:ext cx="23317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2000" dirty="0">
                  <a:solidFill>
                    <a:schemeClr val="accent1"/>
                  </a:solidFill>
                  <a:latin typeface="Georgia Pro" panose="02040502050405020303" pitchFamily="18" charset="0"/>
                </a:rPr>
                <a:t>Proof at scale</a:t>
              </a:r>
            </a:p>
          </p:txBody>
        </p:sp>
        <p:sp>
          <p:nvSpPr>
            <p:cNvPr id="13" name="Text 11"/>
            <p:cNvSpPr/>
            <p:nvPr/>
          </p:nvSpPr>
          <p:spPr>
            <a:xfrm>
              <a:off x="3540760" y="4155440"/>
              <a:ext cx="2331720" cy="1381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1200" dirty="0">
                  <a:solidFill>
                    <a:schemeClr val="accent3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[ Expansion within anchor accounts. First payer or enterprise contract. Outcomes data published or socialized. ]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97F50EC-38E6-8D30-F626-6732AEB6D27A}"/>
              </a:ext>
            </a:extLst>
          </p:cNvPr>
          <p:cNvGrpSpPr/>
          <p:nvPr/>
        </p:nvGrpSpPr>
        <p:grpSpPr>
          <a:xfrm>
            <a:off x="6167120" y="1864360"/>
            <a:ext cx="2697480" cy="3931920"/>
            <a:chOff x="6192520" y="2194560"/>
            <a:chExt cx="2697480" cy="3931920"/>
          </a:xfrm>
        </p:grpSpPr>
        <p:sp>
          <p:nvSpPr>
            <p:cNvPr id="14" name="Shape 12"/>
            <p:cNvSpPr/>
            <p:nvPr/>
          </p:nvSpPr>
          <p:spPr>
            <a:xfrm>
              <a:off x="6192520" y="2194560"/>
              <a:ext cx="2697480" cy="54864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/>
            <a:lstStyle/>
            <a:p>
              <a:pPr algn="ctr"/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15" name="Text 13"/>
            <p:cNvSpPr/>
            <p:nvPr/>
          </p:nvSpPr>
          <p:spPr>
            <a:xfrm>
              <a:off x="6395720" y="2194560"/>
              <a:ext cx="10312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100" b="1" kern="0" spc="500" dirty="0">
                  <a:solidFill>
                    <a:schemeClr val="accent2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PHASE 3</a:t>
              </a:r>
            </a:p>
          </p:txBody>
        </p:sp>
        <p:sp>
          <p:nvSpPr>
            <p:cNvPr id="16" name="Shape 14"/>
            <p:cNvSpPr/>
            <p:nvPr/>
          </p:nvSpPr>
          <p:spPr>
            <a:xfrm>
              <a:off x="6192520" y="2743200"/>
              <a:ext cx="2697480" cy="338328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/>
            <a:lstStyle/>
            <a:p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17" name="Text 15"/>
            <p:cNvSpPr/>
            <p:nvPr/>
          </p:nvSpPr>
          <p:spPr>
            <a:xfrm>
              <a:off x="6375400" y="3002280"/>
              <a:ext cx="23317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2000" dirty="0">
                  <a:solidFill>
                    <a:schemeClr val="accent1"/>
                  </a:solidFill>
                  <a:latin typeface="Georgia Pro" panose="02040502050405020303" pitchFamily="18" charset="0"/>
                </a:rPr>
                <a:t>Channel build</a:t>
              </a:r>
            </a:p>
          </p:txBody>
        </p:sp>
        <p:sp>
          <p:nvSpPr>
            <p:cNvPr id="18" name="Text 16"/>
            <p:cNvSpPr/>
            <p:nvPr/>
          </p:nvSpPr>
          <p:spPr>
            <a:xfrm>
              <a:off x="6375400" y="4155440"/>
              <a:ext cx="2331720" cy="1381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1200" dirty="0">
                  <a:solidFill>
                    <a:schemeClr val="accent3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[ EHR partnerships, GPO contracts, payer expansion, KOL network. Sales motion repeatable. ]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204E8E3-A048-E41B-A5E8-C10188651C84}"/>
              </a:ext>
            </a:extLst>
          </p:cNvPr>
          <p:cNvGrpSpPr/>
          <p:nvPr/>
        </p:nvGrpSpPr>
        <p:grpSpPr>
          <a:xfrm>
            <a:off x="8989060" y="1864360"/>
            <a:ext cx="2697480" cy="3931920"/>
            <a:chOff x="9027160" y="2194560"/>
            <a:chExt cx="2697480" cy="3931920"/>
          </a:xfrm>
        </p:grpSpPr>
        <p:sp>
          <p:nvSpPr>
            <p:cNvPr id="19" name="Shape 17"/>
            <p:cNvSpPr/>
            <p:nvPr/>
          </p:nvSpPr>
          <p:spPr>
            <a:xfrm>
              <a:off x="9027160" y="2194560"/>
              <a:ext cx="2697480" cy="54864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/>
            <a:lstStyle/>
            <a:p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20" name="Text 18"/>
            <p:cNvSpPr/>
            <p:nvPr/>
          </p:nvSpPr>
          <p:spPr>
            <a:xfrm>
              <a:off x="9230360" y="2194560"/>
              <a:ext cx="10312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100" b="1" kern="0" spc="500" dirty="0">
                  <a:solidFill>
                    <a:schemeClr val="accent2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PHASE 4</a:t>
              </a:r>
            </a:p>
          </p:txBody>
        </p:sp>
        <p:sp>
          <p:nvSpPr>
            <p:cNvPr id="21" name="Shape 19"/>
            <p:cNvSpPr/>
            <p:nvPr/>
          </p:nvSpPr>
          <p:spPr>
            <a:xfrm>
              <a:off x="9027160" y="2743200"/>
              <a:ext cx="2697480" cy="338328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/>
            <a:lstStyle/>
            <a:p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22" name="Text 20"/>
            <p:cNvSpPr/>
            <p:nvPr/>
          </p:nvSpPr>
          <p:spPr>
            <a:xfrm>
              <a:off x="9210040" y="3002280"/>
              <a:ext cx="23317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2000" dirty="0">
                  <a:solidFill>
                    <a:schemeClr val="accent1"/>
                  </a:solidFill>
                  <a:latin typeface="Georgia Pro" panose="02040502050405020303" pitchFamily="18" charset="0"/>
                </a:rPr>
                <a:t>Category lead</a:t>
              </a:r>
            </a:p>
          </p:txBody>
        </p:sp>
        <p:sp>
          <p:nvSpPr>
            <p:cNvPr id="23" name="Text 21"/>
            <p:cNvSpPr/>
            <p:nvPr/>
          </p:nvSpPr>
          <p:spPr>
            <a:xfrm>
              <a:off x="9210040" y="4155440"/>
              <a:ext cx="2331720" cy="1381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1200" dirty="0">
                  <a:solidFill>
                    <a:schemeClr val="accent3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[ National rollout, adjacent segments, geographic expansion, embedded distribution. ]</a:t>
              </a:r>
            </a:p>
          </p:txBody>
        </p:sp>
      </p:grpSp>
      <p:sp>
        <p:nvSpPr>
          <p:cNvPr id="24" name="Text 22"/>
          <p:cNvSpPr/>
          <p:nvPr/>
        </p:nvSpPr>
        <p:spPr>
          <a:xfrm>
            <a:off x="510540" y="618683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00" i="1" kern="0" spc="200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Currently in Phase 1.   Seed round funds the path to Phase 2.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A57C0278-7BD1-14F2-D4E2-E803EB48F1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N" dirty="0"/>
              <a:t>GO-TO-MARKET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27510806-98A8-A23D-2D3F-72E51A1FD63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How adoption actually happens.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10540" y="1645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FOUNDERS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6616BB3-D02C-3783-E853-219EFB4DB5FC}"/>
              </a:ext>
            </a:extLst>
          </p:cNvPr>
          <p:cNvGrpSpPr/>
          <p:nvPr/>
        </p:nvGrpSpPr>
        <p:grpSpPr>
          <a:xfrm>
            <a:off x="517053" y="2307795"/>
            <a:ext cx="3579189" cy="1320800"/>
            <a:chOff x="508000" y="2066926"/>
            <a:chExt cx="3579189" cy="1320800"/>
          </a:xfrm>
        </p:grpSpPr>
        <p:sp>
          <p:nvSpPr>
            <p:cNvPr id="15" name="Shape 13"/>
            <p:cNvSpPr/>
            <p:nvPr/>
          </p:nvSpPr>
          <p:spPr>
            <a:xfrm>
              <a:off x="508000" y="2066926"/>
              <a:ext cx="1320800" cy="1320800"/>
            </a:xfrm>
            <a:prstGeom prst="ellipse">
              <a:avLst/>
            </a:prstGeom>
            <a:solidFill>
              <a:srgbClr val="F1F2EE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 anchor="ctr"/>
            <a:lstStyle/>
            <a:p>
              <a:pPr algn="ctr"/>
              <a:r>
                <a:rPr lang="en-US" sz="800" dirty="0">
                  <a:solidFill>
                    <a:srgbClr val="6B7280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PHOTO</a:t>
              </a:r>
              <a:endParaRPr lang="en-IN" sz="800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endParaRP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CAB2BAC-1750-D127-0A01-6A7EDA1A3C6B}"/>
                </a:ext>
              </a:extLst>
            </p:cNvPr>
            <p:cNvGrpSpPr/>
            <p:nvPr/>
          </p:nvGrpSpPr>
          <p:grpSpPr>
            <a:xfrm>
              <a:off x="2008834" y="2188419"/>
              <a:ext cx="2078355" cy="1077814"/>
              <a:chOff x="2081258" y="2152863"/>
              <a:chExt cx="2078355" cy="1077814"/>
            </a:xfrm>
          </p:grpSpPr>
          <p:sp>
            <p:nvSpPr>
              <p:cNvPr id="17" name="Text 15"/>
              <p:cNvSpPr/>
              <p:nvPr/>
            </p:nvSpPr>
            <p:spPr>
              <a:xfrm>
                <a:off x="2081258" y="2152863"/>
                <a:ext cx="2078355" cy="3657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0F1A2E"/>
                    </a:solidFill>
                    <a:latin typeface="Georgia Pro" panose="02040502050405020303" pitchFamily="18" charset="0"/>
                    <a:ea typeface="Georgia" pitchFamily="34" charset="-122"/>
                    <a:cs typeface="Georgia" pitchFamily="34" charset="-120"/>
                  </a:rPr>
                  <a:t>Founder Name</a:t>
                </a:r>
                <a:endParaRPr lang="en-US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18" name="Text 16"/>
              <p:cNvSpPr/>
              <p:nvPr/>
            </p:nvSpPr>
            <p:spPr>
              <a:xfrm>
                <a:off x="2081258" y="2518624"/>
                <a:ext cx="2078355" cy="2743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400" dirty="0">
                    <a:solidFill>
                      <a:schemeClr val="accent2"/>
                    </a:solidFill>
                    <a:latin typeface="Aptos" panose="020B0004020202020204" pitchFamily="34" charset="0"/>
                    <a:ea typeface="Calibri" pitchFamily="34" charset="-122"/>
                    <a:cs typeface="Calibri" pitchFamily="34" charset="-120"/>
                  </a:rPr>
                  <a:t>CMO / role</a:t>
                </a:r>
                <a:endParaRPr lang="en-US" sz="1400" dirty="0">
                  <a:solidFill>
                    <a:schemeClr val="accent2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9" name="Text 17"/>
              <p:cNvSpPr/>
              <p:nvPr/>
            </p:nvSpPr>
            <p:spPr>
              <a:xfrm>
                <a:off x="2081258" y="2910637"/>
                <a:ext cx="2078355" cy="32004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1200" dirty="0">
                    <a:solidFill>
                      <a:srgbClr val="2A3A55"/>
                    </a:solidFill>
                    <a:latin typeface="Aptos" panose="020B0004020202020204" pitchFamily="34" charset="0"/>
                    <a:ea typeface="Calibri" pitchFamily="34" charset="-122"/>
                    <a:cs typeface="Calibri" pitchFamily="34" charset="-120"/>
                  </a:rPr>
                  <a:t>Clinical / payer / operator background · institution</a:t>
                </a:r>
                <a:endParaRPr lang="en-US" sz="1200" dirty="0">
                  <a:latin typeface="Aptos" panose="020B0004020202020204" pitchFamily="34" charset="0"/>
                </a:endParaRPr>
              </a:p>
            </p:txBody>
          </p:sp>
        </p:grpSp>
      </p:grpSp>
      <p:sp>
        <p:nvSpPr>
          <p:cNvPr id="20" name="Text 18"/>
          <p:cNvSpPr/>
          <p:nvPr/>
        </p:nvSpPr>
        <p:spPr>
          <a:xfrm>
            <a:off x="512428" y="4023360"/>
            <a:ext cx="394335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CLINICAL &amp; STRATEGIC ADVISORS</a:t>
            </a:r>
          </a:p>
        </p:txBody>
      </p:sp>
      <p:sp>
        <p:nvSpPr>
          <p:cNvPr id="21" name="Shape 19"/>
          <p:cNvSpPr/>
          <p:nvPr/>
        </p:nvSpPr>
        <p:spPr>
          <a:xfrm>
            <a:off x="512432" y="4525370"/>
            <a:ext cx="2697480" cy="1463040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95312" y="4807834"/>
            <a:ext cx="205694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F1A2E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Advisor</a:t>
            </a:r>
            <a:endParaRPr lang="en-US" sz="1400" dirty="0">
              <a:latin typeface="Aptos" panose="020B00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95312" y="5391327"/>
            <a:ext cx="2056941" cy="3619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Clinical specialty · Institution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514187" y="6178387"/>
            <a:ext cx="51170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kern="0" spc="200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TIP — Don't pad. Three strong, named advisors &gt; ten generic ones.</a:t>
            </a:r>
            <a:endParaRPr lang="en-US" sz="800" dirty="0">
              <a:latin typeface="Aptos" panose="020B0004020202020204" pitchFamily="34" charset="0"/>
            </a:endParaRP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7BBA5CDC-2251-9E14-B56E-6649550508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N" dirty="0"/>
              <a:t>TEAM &amp; ADVISORS</a:t>
            </a:r>
          </a:p>
          <a:p>
            <a:endParaRPr lang="en-IN" dirty="0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9A99EC83-1E9E-3533-47CD-2CA950550C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Domain depth carries unusual weight in healthcare.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B1036AF-6E5E-AC68-C842-1223DA77D78A}"/>
              </a:ext>
            </a:extLst>
          </p:cNvPr>
          <p:cNvGrpSpPr/>
          <p:nvPr/>
        </p:nvGrpSpPr>
        <p:grpSpPr>
          <a:xfrm>
            <a:off x="4455783" y="2307795"/>
            <a:ext cx="3579189" cy="1320800"/>
            <a:chOff x="4284651" y="2036200"/>
            <a:chExt cx="3579189" cy="1320800"/>
          </a:xfrm>
        </p:grpSpPr>
        <p:sp>
          <p:nvSpPr>
            <p:cNvPr id="39" name="Shape 13">
              <a:extLst>
                <a:ext uri="{FF2B5EF4-FFF2-40B4-BE49-F238E27FC236}">
                  <a16:creationId xmlns:a16="http://schemas.microsoft.com/office/drawing/2014/main" id="{5C4321D7-8B91-1C3E-0E72-64D89D91BA45}"/>
                </a:ext>
              </a:extLst>
            </p:cNvPr>
            <p:cNvSpPr/>
            <p:nvPr/>
          </p:nvSpPr>
          <p:spPr>
            <a:xfrm>
              <a:off x="4284651" y="2036200"/>
              <a:ext cx="1320800" cy="1320800"/>
            </a:xfrm>
            <a:prstGeom prst="ellipse">
              <a:avLst/>
            </a:prstGeom>
            <a:solidFill>
              <a:srgbClr val="F1F2EE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 anchor="ctr"/>
            <a:lstStyle/>
            <a:p>
              <a:pPr algn="ctr"/>
              <a:r>
                <a:rPr lang="en-US" sz="800" dirty="0">
                  <a:solidFill>
                    <a:srgbClr val="6B7280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PHOTO</a:t>
              </a:r>
              <a:endParaRPr lang="en-IN" sz="800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BD09324D-1DCC-CF7F-0EE1-F77734C86687}"/>
                </a:ext>
              </a:extLst>
            </p:cNvPr>
            <p:cNvGrpSpPr/>
            <p:nvPr/>
          </p:nvGrpSpPr>
          <p:grpSpPr>
            <a:xfrm>
              <a:off x="5785485" y="2157693"/>
              <a:ext cx="2078355" cy="1077814"/>
              <a:chOff x="2081258" y="2152863"/>
              <a:chExt cx="2078355" cy="1077814"/>
            </a:xfrm>
          </p:grpSpPr>
          <p:sp>
            <p:nvSpPr>
              <p:cNvPr id="41" name="Text 15">
                <a:extLst>
                  <a:ext uri="{FF2B5EF4-FFF2-40B4-BE49-F238E27FC236}">
                    <a16:creationId xmlns:a16="http://schemas.microsoft.com/office/drawing/2014/main" id="{E3C55883-2B59-F2BB-CED2-D91D852A8028}"/>
                  </a:ext>
                </a:extLst>
              </p:cNvPr>
              <p:cNvSpPr/>
              <p:nvPr/>
            </p:nvSpPr>
            <p:spPr>
              <a:xfrm>
                <a:off x="2081258" y="2152863"/>
                <a:ext cx="2078355" cy="3657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0F1A2E"/>
                    </a:solidFill>
                    <a:latin typeface="Georgia Pro" panose="02040502050405020303" pitchFamily="18" charset="0"/>
                    <a:ea typeface="Georgia" pitchFamily="34" charset="-122"/>
                    <a:cs typeface="Georgia" pitchFamily="34" charset="-120"/>
                  </a:rPr>
                  <a:t>Founder Name</a:t>
                </a:r>
                <a:endParaRPr lang="en-US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42" name="Text 16">
                <a:extLst>
                  <a:ext uri="{FF2B5EF4-FFF2-40B4-BE49-F238E27FC236}">
                    <a16:creationId xmlns:a16="http://schemas.microsoft.com/office/drawing/2014/main" id="{99FD1B85-EE52-972B-1BEC-ED4624D5B823}"/>
                  </a:ext>
                </a:extLst>
              </p:cNvPr>
              <p:cNvSpPr/>
              <p:nvPr/>
            </p:nvSpPr>
            <p:spPr>
              <a:xfrm>
                <a:off x="2081258" y="2518624"/>
                <a:ext cx="2078355" cy="2743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400" dirty="0">
                    <a:solidFill>
                      <a:schemeClr val="accent2"/>
                    </a:solidFill>
                    <a:latin typeface="Aptos" panose="020B0004020202020204" pitchFamily="34" charset="0"/>
                    <a:ea typeface="Calibri" pitchFamily="34" charset="-122"/>
                    <a:cs typeface="Calibri" pitchFamily="34" charset="-120"/>
                  </a:rPr>
                  <a:t>CMO / role</a:t>
                </a:r>
                <a:endParaRPr lang="en-US" sz="1400" dirty="0">
                  <a:solidFill>
                    <a:schemeClr val="accent2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43" name="Text 17">
                <a:extLst>
                  <a:ext uri="{FF2B5EF4-FFF2-40B4-BE49-F238E27FC236}">
                    <a16:creationId xmlns:a16="http://schemas.microsoft.com/office/drawing/2014/main" id="{5B02ED96-4BB1-A681-88A0-C5ADAF7B669A}"/>
                  </a:ext>
                </a:extLst>
              </p:cNvPr>
              <p:cNvSpPr/>
              <p:nvPr/>
            </p:nvSpPr>
            <p:spPr>
              <a:xfrm>
                <a:off x="2081258" y="2910637"/>
                <a:ext cx="2078355" cy="32004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1200" dirty="0">
                    <a:solidFill>
                      <a:srgbClr val="2A3A55"/>
                    </a:solidFill>
                    <a:latin typeface="Aptos" panose="020B0004020202020204" pitchFamily="34" charset="0"/>
                    <a:ea typeface="Calibri" pitchFamily="34" charset="-122"/>
                    <a:cs typeface="Calibri" pitchFamily="34" charset="-120"/>
                  </a:rPr>
                  <a:t>Clinical / payer / operator background · institution</a:t>
                </a:r>
                <a:endParaRPr lang="en-US" sz="1200" dirty="0">
                  <a:latin typeface="Aptos" panose="020B0004020202020204" pitchFamily="34" charset="0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28A516A-537E-D745-9A58-E2EFF7D65AD4}"/>
              </a:ext>
            </a:extLst>
          </p:cNvPr>
          <p:cNvGrpSpPr/>
          <p:nvPr/>
        </p:nvGrpSpPr>
        <p:grpSpPr>
          <a:xfrm>
            <a:off x="8394513" y="2307795"/>
            <a:ext cx="3579189" cy="1320800"/>
            <a:chOff x="8104811" y="2066926"/>
            <a:chExt cx="3579189" cy="1320800"/>
          </a:xfrm>
        </p:grpSpPr>
        <p:sp>
          <p:nvSpPr>
            <p:cNvPr id="44" name="Shape 13">
              <a:extLst>
                <a:ext uri="{FF2B5EF4-FFF2-40B4-BE49-F238E27FC236}">
                  <a16:creationId xmlns:a16="http://schemas.microsoft.com/office/drawing/2014/main" id="{81262917-D3BF-85D4-0ECA-2CDF699A98C4}"/>
                </a:ext>
              </a:extLst>
            </p:cNvPr>
            <p:cNvSpPr/>
            <p:nvPr/>
          </p:nvSpPr>
          <p:spPr>
            <a:xfrm>
              <a:off x="8104811" y="2066926"/>
              <a:ext cx="1320800" cy="1320800"/>
            </a:xfrm>
            <a:prstGeom prst="ellipse">
              <a:avLst/>
            </a:prstGeom>
            <a:solidFill>
              <a:srgbClr val="F1F2EE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 anchor="ctr"/>
            <a:lstStyle/>
            <a:p>
              <a:pPr algn="ctr"/>
              <a:r>
                <a:rPr lang="en-US" sz="800" dirty="0">
                  <a:solidFill>
                    <a:srgbClr val="6B7280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PHOTO</a:t>
              </a:r>
              <a:endParaRPr lang="en-IN" sz="800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AE47F217-79FD-64DF-9219-2C8BEDFF0B94}"/>
                </a:ext>
              </a:extLst>
            </p:cNvPr>
            <p:cNvGrpSpPr/>
            <p:nvPr/>
          </p:nvGrpSpPr>
          <p:grpSpPr>
            <a:xfrm>
              <a:off x="9605645" y="2188419"/>
              <a:ext cx="2078355" cy="1077814"/>
              <a:chOff x="2081258" y="2152863"/>
              <a:chExt cx="2078355" cy="1077814"/>
            </a:xfrm>
          </p:grpSpPr>
          <p:sp>
            <p:nvSpPr>
              <p:cNvPr id="46" name="Text 15">
                <a:extLst>
                  <a:ext uri="{FF2B5EF4-FFF2-40B4-BE49-F238E27FC236}">
                    <a16:creationId xmlns:a16="http://schemas.microsoft.com/office/drawing/2014/main" id="{412A9256-5F6D-F0E5-7A03-06D7C082FBD6}"/>
                  </a:ext>
                </a:extLst>
              </p:cNvPr>
              <p:cNvSpPr/>
              <p:nvPr/>
            </p:nvSpPr>
            <p:spPr>
              <a:xfrm>
                <a:off x="2081258" y="2152863"/>
                <a:ext cx="2078355" cy="3657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0F1A2E"/>
                    </a:solidFill>
                    <a:latin typeface="Georgia Pro" panose="02040502050405020303" pitchFamily="18" charset="0"/>
                    <a:ea typeface="Georgia" pitchFamily="34" charset="-122"/>
                    <a:cs typeface="Georgia" pitchFamily="34" charset="-120"/>
                  </a:rPr>
                  <a:t>Founder Name</a:t>
                </a:r>
                <a:endParaRPr lang="en-US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47" name="Text 16">
                <a:extLst>
                  <a:ext uri="{FF2B5EF4-FFF2-40B4-BE49-F238E27FC236}">
                    <a16:creationId xmlns:a16="http://schemas.microsoft.com/office/drawing/2014/main" id="{6BF9A2FE-4650-907E-0D55-4AB452F0A240}"/>
                  </a:ext>
                </a:extLst>
              </p:cNvPr>
              <p:cNvSpPr/>
              <p:nvPr/>
            </p:nvSpPr>
            <p:spPr>
              <a:xfrm>
                <a:off x="2081258" y="2518624"/>
                <a:ext cx="2078355" cy="2743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400" dirty="0">
                    <a:solidFill>
                      <a:schemeClr val="accent2"/>
                    </a:solidFill>
                    <a:latin typeface="Aptos" panose="020B0004020202020204" pitchFamily="34" charset="0"/>
                    <a:ea typeface="Calibri" pitchFamily="34" charset="-122"/>
                    <a:cs typeface="Calibri" pitchFamily="34" charset="-120"/>
                  </a:rPr>
                  <a:t>CMO / role</a:t>
                </a:r>
                <a:endParaRPr lang="en-US" sz="1400" dirty="0">
                  <a:solidFill>
                    <a:schemeClr val="accent2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48" name="Text 17">
                <a:extLst>
                  <a:ext uri="{FF2B5EF4-FFF2-40B4-BE49-F238E27FC236}">
                    <a16:creationId xmlns:a16="http://schemas.microsoft.com/office/drawing/2014/main" id="{790A728F-525E-4974-E98D-BFF43E1A7408}"/>
                  </a:ext>
                </a:extLst>
              </p:cNvPr>
              <p:cNvSpPr/>
              <p:nvPr/>
            </p:nvSpPr>
            <p:spPr>
              <a:xfrm>
                <a:off x="2081258" y="2910637"/>
                <a:ext cx="2078355" cy="32004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1200" dirty="0">
                    <a:solidFill>
                      <a:srgbClr val="2A3A55"/>
                    </a:solidFill>
                    <a:latin typeface="Aptos" panose="020B0004020202020204" pitchFamily="34" charset="0"/>
                    <a:ea typeface="Calibri" pitchFamily="34" charset="-122"/>
                    <a:cs typeface="Calibri" pitchFamily="34" charset="-120"/>
                  </a:rPr>
                  <a:t>Clinical / payer / operator background · institution</a:t>
                </a:r>
                <a:endParaRPr lang="en-US" sz="1200" dirty="0">
                  <a:latin typeface="Aptos" panose="020B0004020202020204" pitchFamily="34" charset="0"/>
                </a:endParaRPr>
              </a:p>
            </p:txBody>
          </p:sp>
        </p:grpSp>
      </p:grpSp>
      <p:sp>
        <p:nvSpPr>
          <p:cNvPr id="52" name="Text 20">
            <a:extLst>
              <a:ext uri="{FF2B5EF4-FFF2-40B4-BE49-F238E27FC236}">
                <a16:creationId xmlns:a16="http://schemas.microsoft.com/office/drawing/2014/main" id="{868C5CAD-ABE7-A3B0-538F-AFBB8C6CE521}"/>
              </a:ext>
            </a:extLst>
          </p:cNvPr>
          <p:cNvSpPr/>
          <p:nvPr/>
        </p:nvSpPr>
        <p:spPr>
          <a:xfrm>
            <a:off x="695311" y="5031214"/>
            <a:ext cx="205694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dirty="0">
                <a:solidFill>
                  <a:schemeClr val="accent2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MD/PhD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1C6DD16-85B2-4985-DE51-EC6EF38AAAB5}"/>
              </a:ext>
            </a:extLst>
          </p:cNvPr>
          <p:cNvGrpSpPr/>
          <p:nvPr/>
        </p:nvGrpSpPr>
        <p:grpSpPr>
          <a:xfrm>
            <a:off x="3337128" y="4525370"/>
            <a:ext cx="2697480" cy="1463040"/>
            <a:chOff x="3259137" y="4434840"/>
            <a:chExt cx="2697480" cy="1463040"/>
          </a:xfrm>
        </p:grpSpPr>
        <p:sp>
          <p:nvSpPr>
            <p:cNvPr id="53" name="Shape 19">
              <a:extLst>
                <a:ext uri="{FF2B5EF4-FFF2-40B4-BE49-F238E27FC236}">
                  <a16:creationId xmlns:a16="http://schemas.microsoft.com/office/drawing/2014/main" id="{0451643D-401D-B335-E8DE-8832B28CAE6F}"/>
                </a:ext>
              </a:extLst>
            </p:cNvPr>
            <p:cNvSpPr/>
            <p:nvPr/>
          </p:nvSpPr>
          <p:spPr>
            <a:xfrm>
              <a:off x="3259137" y="4434840"/>
              <a:ext cx="2697480" cy="146304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/>
            <a:lstStyle/>
            <a:p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54" name="Text 20">
              <a:extLst>
                <a:ext uri="{FF2B5EF4-FFF2-40B4-BE49-F238E27FC236}">
                  <a16:creationId xmlns:a16="http://schemas.microsoft.com/office/drawing/2014/main" id="{3BBEA458-CBEE-9073-947D-9FD68D7728F1}"/>
                </a:ext>
              </a:extLst>
            </p:cNvPr>
            <p:cNvSpPr/>
            <p:nvPr/>
          </p:nvSpPr>
          <p:spPr>
            <a:xfrm>
              <a:off x="3442017" y="4717304"/>
              <a:ext cx="2056941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0F1A2E"/>
                  </a:solidFill>
                  <a:latin typeface="Georgia Pro" panose="02040502050405020303" pitchFamily="18" charset="0"/>
                  <a:ea typeface="Georgia" pitchFamily="34" charset="-122"/>
                  <a:cs typeface="Georgia" pitchFamily="34" charset="-120"/>
                </a:rPr>
                <a:t>Advisor</a:t>
              </a:r>
              <a:endParaRPr lang="en-US" sz="1400" dirty="0">
                <a:latin typeface="Aptos" panose="020B0004020202020204" pitchFamily="34" charset="0"/>
              </a:endParaRPr>
            </a:p>
          </p:txBody>
        </p:sp>
        <p:sp>
          <p:nvSpPr>
            <p:cNvPr id="55" name="Text 21">
              <a:extLst>
                <a:ext uri="{FF2B5EF4-FFF2-40B4-BE49-F238E27FC236}">
                  <a16:creationId xmlns:a16="http://schemas.microsoft.com/office/drawing/2014/main" id="{58667ADA-AC91-2937-CB7E-8832016944C3}"/>
                </a:ext>
              </a:extLst>
            </p:cNvPr>
            <p:cNvSpPr/>
            <p:nvPr/>
          </p:nvSpPr>
          <p:spPr>
            <a:xfrm>
              <a:off x="3442017" y="5300797"/>
              <a:ext cx="2056941" cy="36195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30000"/>
                </a:lnSpc>
                <a:buNone/>
              </a:pPr>
              <a:r>
                <a:rPr lang="en-US" sz="1200" dirty="0">
                  <a:solidFill>
                    <a:srgbClr val="2A3A55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Clinical specialty · Institution</a:t>
              </a:r>
              <a:endParaRPr lang="en-US" sz="1200" dirty="0">
                <a:latin typeface="Aptos" panose="020B0004020202020204" pitchFamily="34" charset="0"/>
              </a:endParaRPr>
            </a:p>
          </p:txBody>
        </p:sp>
        <p:sp>
          <p:nvSpPr>
            <p:cNvPr id="56" name="Text 20">
              <a:extLst>
                <a:ext uri="{FF2B5EF4-FFF2-40B4-BE49-F238E27FC236}">
                  <a16:creationId xmlns:a16="http://schemas.microsoft.com/office/drawing/2014/main" id="{6F1D35C8-E361-43A2-E393-C5F2945E3A44}"/>
                </a:ext>
              </a:extLst>
            </p:cNvPr>
            <p:cNvSpPr/>
            <p:nvPr/>
          </p:nvSpPr>
          <p:spPr>
            <a:xfrm>
              <a:off x="3442016" y="4940684"/>
              <a:ext cx="2056941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1200" dirty="0">
                  <a:solidFill>
                    <a:schemeClr val="accent2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MD/PhD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87B6AED-3972-6EC0-53DF-FE03A6C9A70D}"/>
              </a:ext>
            </a:extLst>
          </p:cNvPr>
          <p:cNvGrpSpPr/>
          <p:nvPr/>
        </p:nvGrpSpPr>
        <p:grpSpPr>
          <a:xfrm>
            <a:off x="6161824" y="4525370"/>
            <a:ext cx="2697480" cy="1463040"/>
            <a:chOff x="3259137" y="4434840"/>
            <a:chExt cx="2697480" cy="1463040"/>
          </a:xfrm>
        </p:grpSpPr>
        <p:sp>
          <p:nvSpPr>
            <p:cNvPr id="59" name="Shape 19">
              <a:extLst>
                <a:ext uri="{FF2B5EF4-FFF2-40B4-BE49-F238E27FC236}">
                  <a16:creationId xmlns:a16="http://schemas.microsoft.com/office/drawing/2014/main" id="{8BFDE147-3040-B36B-C6E5-B6BEAD34C3C0}"/>
                </a:ext>
              </a:extLst>
            </p:cNvPr>
            <p:cNvSpPr/>
            <p:nvPr/>
          </p:nvSpPr>
          <p:spPr>
            <a:xfrm>
              <a:off x="3259137" y="4434840"/>
              <a:ext cx="2697480" cy="146304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/>
            <a:lstStyle/>
            <a:p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60" name="Text 20">
              <a:extLst>
                <a:ext uri="{FF2B5EF4-FFF2-40B4-BE49-F238E27FC236}">
                  <a16:creationId xmlns:a16="http://schemas.microsoft.com/office/drawing/2014/main" id="{C661FCB9-E63F-68FE-4B51-963D388B0853}"/>
                </a:ext>
              </a:extLst>
            </p:cNvPr>
            <p:cNvSpPr/>
            <p:nvPr/>
          </p:nvSpPr>
          <p:spPr>
            <a:xfrm>
              <a:off x="3442017" y="4717304"/>
              <a:ext cx="2056941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0F1A2E"/>
                  </a:solidFill>
                  <a:latin typeface="Georgia Pro" panose="02040502050405020303" pitchFamily="18" charset="0"/>
                  <a:ea typeface="Georgia" pitchFamily="34" charset="-122"/>
                  <a:cs typeface="Georgia" pitchFamily="34" charset="-120"/>
                </a:rPr>
                <a:t>Advisor</a:t>
              </a:r>
              <a:endParaRPr lang="en-US" sz="1400" dirty="0">
                <a:latin typeface="Aptos" panose="020B0004020202020204" pitchFamily="34" charset="0"/>
              </a:endParaRPr>
            </a:p>
          </p:txBody>
        </p:sp>
        <p:sp>
          <p:nvSpPr>
            <p:cNvPr id="61" name="Text 21">
              <a:extLst>
                <a:ext uri="{FF2B5EF4-FFF2-40B4-BE49-F238E27FC236}">
                  <a16:creationId xmlns:a16="http://schemas.microsoft.com/office/drawing/2014/main" id="{A6FC9B2C-4152-44C4-7338-0B12F427804A}"/>
                </a:ext>
              </a:extLst>
            </p:cNvPr>
            <p:cNvSpPr/>
            <p:nvPr/>
          </p:nvSpPr>
          <p:spPr>
            <a:xfrm>
              <a:off x="3442017" y="5300797"/>
              <a:ext cx="2056941" cy="36195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30000"/>
                </a:lnSpc>
                <a:buNone/>
              </a:pPr>
              <a:r>
                <a:rPr lang="en-US" sz="1200" dirty="0">
                  <a:solidFill>
                    <a:srgbClr val="2A3A55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Clinical specialty · Institution</a:t>
              </a:r>
              <a:endParaRPr lang="en-US" sz="1200" dirty="0">
                <a:latin typeface="Aptos" panose="020B0004020202020204" pitchFamily="34" charset="0"/>
              </a:endParaRPr>
            </a:p>
          </p:txBody>
        </p:sp>
        <p:sp>
          <p:nvSpPr>
            <p:cNvPr id="62" name="Text 20">
              <a:extLst>
                <a:ext uri="{FF2B5EF4-FFF2-40B4-BE49-F238E27FC236}">
                  <a16:creationId xmlns:a16="http://schemas.microsoft.com/office/drawing/2014/main" id="{8C9ECCBE-FBBA-D01C-5B2A-B3E323E8D69D}"/>
                </a:ext>
              </a:extLst>
            </p:cNvPr>
            <p:cNvSpPr/>
            <p:nvPr/>
          </p:nvSpPr>
          <p:spPr>
            <a:xfrm>
              <a:off x="3442016" y="4940684"/>
              <a:ext cx="2056941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1200" dirty="0">
                  <a:solidFill>
                    <a:schemeClr val="accent2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MD/PhD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BFD4C32-FB02-22FD-6785-7D0D2BA231CE}"/>
              </a:ext>
            </a:extLst>
          </p:cNvPr>
          <p:cNvGrpSpPr/>
          <p:nvPr/>
        </p:nvGrpSpPr>
        <p:grpSpPr>
          <a:xfrm>
            <a:off x="8986520" y="4525370"/>
            <a:ext cx="2697480" cy="1463040"/>
            <a:chOff x="3259137" y="4434840"/>
            <a:chExt cx="2697480" cy="1463040"/>
          </a:xfrm>
        </p:grpSpPr>
        <p:sp>
          <p:nvSpPr>
            <p:cNvPr id="64" name="Shape 19">
              <a:extLst>
                <a:ext uri="{FF2B5EF4-FFF2-40B4-BE49-F238E27FC236}">
                  <a16:creationId xmlns:a16="http://schemas.microsoft.com/office/drawing/2014/main" id="{45AAC393-7E8C-BEAF-1D86-9E42E3CBCA11}"/>
                </a:ext>
              </a:extLst>
            </p:cNvPr>
            <p:cNvSpPr/>
            <p:nvPr/>
          </p:nvSpPr>
          <p:spPr>
            <a:xfrm>
              <a:off x="3259137" y="4434840"/>
              <a:ext cx="2697480" cy="146304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/>
            <a:lstStyle/>
            <a:p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65" name="Text 20">
              <a:extLst>
                <a:ext uri="{FF2B5EF4-FFF2-40B4-BE49-F238E27FC236}">
                  <a16:creationId xmlns:a16="http://schemas.microsoft.com/office/drawing/2014/main" id="{AFBFBD9F-951D-13C6-8579-99FA4D2ADBD8}"/>
                </a:ext>
              </a:extLst>
            </p:cNvPr>
            <p:cNvSpPr/>
            <p:nvPr/>
          </p:nvSpPr>
          <p:spPr>
            <a:xfrm>
              <a:off x="3442017" y="4717304"/>
              <a:ext cx="2056941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0F1A2E"/>
                  </a:solidFill>
                  <a:latin typeface="Georgia Pro" panose="02040502050405020303" pitchFamily="18" charset="0"/>
                  <a:ea typeface="Georgia" pitchFamily="34" charset="-122"/>
                  <a:cs typeface="Georgia" pitchFamily="34" charset="-120"/>
                </a:rPr>
                <a:t>Advisor</a:t>
              </a:r>
              <a:endParaRPr lang="en-US" sz="1400" dirty="0">
                <a:latin typeface="Aptos" panose="020B0004020202020204" pitchFamily="34" charset="0"/>
              </a:endParaRPr>
            </a:p>
          </p:txBody>
        </p:sp>
        <p:sp>
          <p:nvSpPr>
            <p:cNvPr id="66" name="Text 21">
              <a:extLst>
                <a:ext uri="{FF2B5EF4-FFF2-40B4-BE49-F238E27FC236}">
                  <a16:creationId xmlns:a16="http://schemas.microsoft.com/office/drawing/2014/main" id="{0B6E435C-3C35-6B3F-EE4F-46CFC481C3C3}"/>
                </a:ext>
              </a:extLst>
            </p:cNvPr>
            <p:cNvSpPr/>
            <p:nvPr/>
          </p:nvSpPr>
          <p:spPr>
            <a:xfrm>
              <a:off x="3442017" y="5300797"/>
              <a:ext cx="2056941" cy="36195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30000"/>
                </a:lnSpc>
                <a:buNone/>
              </a:pPr>
              <a:r>
                <a:rPr lang="en-US" sz="1200" dirty="0">
                  <a:solidFill>
                    <a:srgbClr val="2A3A55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Clinical specialty · Institution</a:t>
              </a:r>
              <a:endParaRPr lang="en-US" sz="1200" dirty="0">
                <a:latin typeface="Aptos" panose="020B0004020202020204" pitchFamily="34" charset="0"/>
              </a:endParaRPr>
            </a:p>
          </p:txBody>
        </p:sp>
        <p:sp>
          <p:nvSpPr>
            <p:cNvPr id="67" name="Text 20">
              <a:extLst>
                <a:ext uri="{FF2B5EF4-FFF2-40B4-BE49-F238E27FC236}">
                  <a16:creationId xmlns:a16="http://schemas.microsoft.com/office/drawing/2014/main" id="{605C4CC4-AEA1-BA86-76F1-4DDD7D14159D}"/>
                </a:ext>
              </a:extLst>
            </p:cNvPr>
            <p:cNvSpPr/>
            <p:nvPr/>
          </p:nvSpPr>
          <p:spPr>
            <a:xfrm>
              <a:off x="3442016" y="4940684"/>
              <a:ext cx="2056941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1200" dirty="0">
                  <a:solidFill>
                    <a:schemeClr val="accent2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MD/PhD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2">
            <a:extLst>
              <a:ext uri="{FF2B5EF4-FFF2-40B4-BE49-F238E27FC236}">
                <a16:creationId xmlns:a16="http://schemas.microsoft.com/office/drawing/2014/main" id="{B1D50E6F-C1A7-A95D-2150-D78E013851F4}"/>
              </a:ext>
            </a:extLst>
          </p:cNvPr>
          <p:cNvSpPr/>
          <p:nvPr/>
        </p:nvSpPr>
        <p:spPr>
          <a:xfrm>
            <a:off x="10401300" y="2290954"/>
            <a:ext cx="1284288" cy="36793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en-IN" dirty="0">
              <a:solidFill>
                <a:schemeClr val="accent2">
                  <a:lumMod val="20000"/>
                  <a:lumOff val="8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" name="Text 0"/>
          <p:cNvSpPr/>
          <p:nvPr/>
        </p:nvSpPr>
        <p:spPr>
          <a:xfrm>
            <a:off x="548640" y="41148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THE ASK</a:t>
            </a:r>
            <a:endParaRPr lang="en-US" sz="1000" dirty="0">
              <a:latin typeface="Aptos" panose="020B00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704088"/>
            <a:ext cx="10972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0F1A2E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Tied to milestones. Not to runway.</a:t>
            </a:r>
            <a:endParaRPr lang="en-US" sz="3000" dirty="0">
              <a:latin typeface="Aptos" panose="020B00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10540" y="1855470"/>
            <a:ext cx="4754880" cy="4114800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IN" dirty="0">
              <a:solidFill>
                <a:schemeClr val="accent2">
                  <a:lumMod val="20000"/>
                  <a:lumOff val="8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840105" y="23317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500" dirty="0">
                <a:solidFill>
                  <a:schemeClr val="accent2">
                    <a:lumMod val="40000"/>
                    <a:lumOff val="60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RAISING</a:t>
            </a:r>
            <a:endParaRPr lang="en-US" sz="1200" dirty="0">
              <a:solidFill>
                <a:schemeClr val="accent2">
                  <a:lumMod val="40000"/>
                  <a:lumOff val="6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72524" y="2486025"/>
            <a:ext cx="4572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0" dirty="0">
                <a:solidFill>
                  <a:schemeClr val="accent2">
                    <a:lumMod val="20000"/>
                    <a:lumOff val="80000"/>
                  </a:schemeClr>
                </a:solidFill>
                <a:latin typeface="Georgia Pro" panose="02040502050405020303" pitchFamily="18" charset="0"/>
              </a:rPr>
              <a:t>$X.XM</a:t>
            </a:r>
          </a:p>
        </p:txBody>
      </p:sp>
      <p:sp>
        <p:nvSpPr>
          <p:cNvPr id="7" name="Text 5"/>
          <p:cNvSpPr/>
          <p:nvPr/>
        </p:nvSpPr>
        <p:spPr>
          <a:xfrm>
            <a:off x="840105" y="4173855"/>
            <a:ext cx="340804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Seed round · [ X ] Months runway</a:t>
            </a:r>
          </a:p>
        </p:txBody>
      </p:sp>
      <p:sp>
        <p:nvSpPr>
          <p:cNvPr id="12" name="Text 10"/>
          <p:cNvSpPr/>
          <p:nvPr/>
        </p:nvSpPr>
        <p:spPr>
          <a:xfrm>
            <a:off x="5852160" y="1750695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1200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USE OF FUNDS — TIED TO MILESTONES</a:t>
            </a:r>
          </a:p>
        </p:txBody>
      </p:sp>
      <p:sp>
        <p:nvSpPr>
          <p:cNvPr id="13" name="Text 11"/>
          <p:cNvSpPr/>
          <p:nvPr/>
        </p:nvSpPr>
        <p:spPr>
          <a:xfrm>
            <a:off x="10652760" y="2482215"/>
            <a:ext cx="1005168" cy="329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5C8A77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XX% ]</a:t>
            </a:r>
            <a:endParaRPr lang="en-US" sz="1800" dirty="0">
              <a:latin typeface="Aptos" panose="020B00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855970" y="2463165"/>
            <a:ext cx="2284474" cy="292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0F1A2E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Product + engineering</a:t>
            </a:r>
            <a:endParaRPr lang="en-US" dirty="0">
              <a:latin typeface="Aptos SemiBold" panose="020B00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855970" y="2727198"/>
            <a:ext cx="3564255" cy="2906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Build, integrations, security, infra ]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852159" y="3073908"/>
            <a:ext cx="5841499" cy="0"/>
          </a:xfrm>
          <a:prstGeom prst="line">
            <a:avLst/>
          </a:prstGeom>
          <a:noFill/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0652760" y="3214497"/>
            <a:ext cx="1005168" cy="329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5C8A77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XX% ]</a:t>
            </a:r>
            <a:endParaRPr lang="en-US" sz="1800" dirty="0">
              <a:latin typeface="Aptos" panose="020B00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855970" y="3195447"/>
            <a:ext cx="2284474" cy="292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0F1A2E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Clinical / evidence</a:t>
            </a:r>
            <a:endParaRPr lang="en-US" dirty="0">
              <a:latin typeface="Aptos SemiBold" panose="020B00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5855970" y="3459480"/>
            <a:ext cx="3564255" cy="2906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Pilots, outcomes data, publication ]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5852159" y="3825240"/>
            <a:ext cx="5841499" cy="0"/>
          </a:xfrm>
          <a:prstGeom prst="line">
            <a:avLst/>
          </a:prstGeom>
          <a:noFill/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0652760" y="3956304"/>
            <a:ext cx="1005168" cy="329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5C8A77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XX% ]</a:t>
            </a:r>
            <a:endParaRPr lang="en-US" sz="1800" dirty="0">
              <a:latin typeface="Aptos" panose="020B00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5855970" y="3937254"/>
            <a:ext cx="2284474" cy="292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0F1A2E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Compliance / reg</a:t>
            </a:r>
            <a:endParaRPr lang="en-US" dirty="0">
              <a:latin typeface="Aptos SemiBold" panose="020B00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5855970" y="4201287"/>
            <a:ext cx="3564255" cy="2906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HIPAA, SOC 2, FDA — whichever applies ]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5852159" y="4567047"/>
            <a:ext cx="5841499" cy="0"/>
          </a:xfrm>
          <a:prstGeom prst="line">
            <a:avLst/>
          </a:prstGeom>
          <a:noFill/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10652760" y="4679061"/>
            <a:ext cx="1005168" cy="329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5C8A77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XX% ]</a:t>
            </a:r>
            <a:endParaRPr lang="en-US" sz="1800" dirty="0">
              <a:latin typeface="Aptos" panose="020B0004020202020204" pitchFamily="34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5855970" y="4660011"/>
            <a:ext cx="2284474" cy="292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0F1A2E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Commercial</a:t>
            </a:r>
            <a:endParaRPr lang="en-US" dirty="0">
              <a:latin typeface="Aptos SemiBold" panose="020B0004020202020204" pitchFamily="34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5855970" y="4924044"/>
            <a:ext cx="3564255" cy="2906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First contracts, GTM hires, channel ]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5852159" y="5270754"/>
            <a:ext cx="5841499" cy="0"/>
          </a:xfrm>
          <a:prstGeom prst="line">
            <a:avLst/>
          </a:prstGeom>
          <a:noFill/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10652760" y="5392293"/>
            <a:ext cx="1005168" cy="329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5C8A77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XX% ]</a:t>
            </a:r>
            <a:endParaRPr lang="en-US" sz="1800" dirty="0">
              <a:latin typeface="Aptos" panose="020B0004020202020204" pitchFamily="34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5855970" y="5373243"/>
            <a:ext cx="2284474" cy="292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0F1A2E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Operating reserve</a:t>
            </a:r>
            <a:endParaRPr lang="en-US" dirty="0">
              <a:latin typeface="Aptos SemiBold" panose="020B0004020202020204" pitchFamily="34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5855970" y="5637276"/>
            <a:ext cx="3564255" cy="2906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[ 18-month runway buffer ]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40" name="Shape 18">
            <a:extLst>
              <a:ext uri="{FF2B5EF4-FFF2-40B4-BE49-F238E27FC236}">
                <a16:creationId xmlns:a16="http://schemas.microsoft.com/office/drawing/2014/main" id="{144D1B80-216D-048A-873D-388E82D264D2}"/>
              </a:ext>
            </a:extLst>
          </p:cNvPr>
          <p:cNvSpPr/>
          <p:nvPr/>
        </p:nvSpPr>
        <p:spPr>
          <a:xfrm>
            <a:off x="830581" y="4521781"/>
            <a:ext cx="4103370" cy="0"/>
          </a:xfrm>
          <a:prstGeom prst="line">
            <a:avLst/>
          </a:prstGeom>
          <a:noFill/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41" name="Text 7">
            <a:extLst>
              <a:ext uri="{FF2B5EF4-FFF2-40B4-BE49-F238E27FC236}">
                <a16:creationId xmlns:a16="http://schemas.microsoft.com/office/drawing/2014/main" id="{AC7B89BD-AB17-4AED-1D5A-5D4EFBC9F92C}"/>
              </a:ext>
            </a:extLst>
          </p:cNvPr>
          <p:cNvSpPr/>
          <p:nvPr/>
        </p:nvSpPr>
        <p:spPr>
          <a:xfrm>
            <a:off x="830580" y="4933604"/>
            <a:ext cx="1908723" cy="68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dirty="0">
                <a:solidFill>
                  <a:schemeClr val="bg1"/>
                </a:solidFill>
                <a:latin typeface="Aptos" panose="020B0004020202020204" pitchFamily="34" charset="0"/>
              </a:rPr>
              <a:t>Lead investor</a:t>
            </a:r>
          </a:p>
          <a:p>
            <a:r>
              <a:rPr lang="en-US" sz="1400" dirty="0">
                <a:solidFill>
                  <a:schemeClr val="bg1"/>
                </a:solidFill>
                <a:latin typeface="Aptos" panose="020B0004020202020204" pitchFamily="34" charset="0"/>
              </a:rPr>
              <a:t>Co-investors</a:t>
            </a:r>
          </a:p>
          <a:p>
            <a:r>
              <a:rPr lang="en-US" sz="1400" dirty="0">
                <a:solidFill>
                  <a:schemeClr val="bg1"/>
                </a:solidFill>
                <a:latin typeface="Aptos" panose="020B0004020202020204" pitchFamily="34" charset="0"/>
              </a:rPr>
              <a:t>Instrument</a:t>
            </a:r>
          </a:p>
        </p:txBody>
      </p:sp>
      <p:sp>
        <p:nvSpPr>
          <p:cNvPr id="42" name="Text 7">
            <a:extLst>
              <a:ext uri="{FF2B5EF4-FFF2-40B4-BE49-F238E27FC236}">
                <a16:creationId xmlns:a16="http://schemas.microsoft.com/office/drawing/2014/main" id="{5B185EDF-0545-523A-5CA6-1EC4DFBB0691}"/>
              </a:ext>
            </a:extLst>
          </p:cNvPr>
          <p:cNvSpPr/>
          <p:nvPr/>
        </p:nvSpPr>
        <p:spPr>
          <a:xfrm>
            <a:off x="2246850" y="4933603"/>
            <a:ext cx="2781397" cy="777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dirty="0">
                <a:solidFill>
                  <a:schemeClr val="bg1"/>
                </a:solidFill>
                <a:latin typeface="Aptos" panose="020B0004020202020204" pitchFamily="34" charset="0"/>
              </a:rPr>
              <a:t>[ Name or "open" ]</a:t>
            </a:r>
          </a:p>
          <a:p>
            <a:r>
              <a:rPr lang="en-US" sz="1400" dirty="0">
                <a:solidFill>
                  <a:schemeClr val="bg1"/>
                </a:solidFill>
                <a:latin typeface="Aptos" panose="020B0004020202020204" pitchFamily="34" charset="0"/>
              </a:rPr>
              <a:t>[ Names or "open" ]</a:t>
            </a:r>
            <a:br>
              <a:rPr lang="en-US" sz="1400" dirty="0">
                <a:solidFill>
                  <a:schemeClr val="bg1"/>
                </a:solidFill>
                <a:latin typeface="Aptos" panose="020B00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Aptos" panose="020B0004020202020204" pitchFamily="34" charset="0"/>
              </a:rPr>
              <a:t>[ SAFE · Priced · Convertible ]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A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ECEF5A-D943-6675-C89D-F2866A694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0">
            <a:extLst>
              <a:ext uri="{FF2B5EF4-FFF2-40B4-BE49-F238E27FC236}">
                <a16:creationId xmlns:a16="http://schemas.microsoft.com/office/drawing/2014/main" id="{87C1C05F-CDAF-64EF-AA11-E2B8F2939D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4B8373">
                  <a:alpha val="42000"/>
                </a:srgbClr>
              </a:gs>
              <a:gs pos="68000">
                <a:srgbClr val="4B8373">
                  <a:alpha val="0"/>
                </a:srgbClr>
              </a:gs>
            </a:gsLst>
            <a:path path="circle">
              <a:fillToRect l="82000" t="18000" r="18000" b="82000"/>
            </a:path>
          </a:gradFill>
          <a:ln/>
        </p:spPr>
        <p:txBody>
          <a:bodyPr/>
          <a:lstStyle/>
          <a:p>
            <a:pPr>
              <a:defRPr/>
            </a:pPr>
            <a:endParaRPr lang="en-IN" sz="2400" dirty="0">
              <a:solidFill>
                <a:prstClr val="black"/>
              </a:solidFill>
              <a:latin typeface="Aptos" panose="020B0004020202020204" pitchFamily="34" charset="0"/>
            </a:endParaRPr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C145C4E4-8627-326E-F01C-A114CFC38BC0}"/>
              </a:ext>
            </a:extLst>
          </p:cNvPr>
          <p:cNvSpPr/>
          <p:nvPr/>
        </p:nvSpPr>
        <p:spPr>
          <a:xfrm>
            <a:off x="520064" y="5092700"/>
            <a:ext cx="11163935" cy="1031875"/>
          </a:xfrm>
          <a:prstGeom prst="rect">
            <a:avLst/>
          </a:prstGeom>
          <a:solidFill>
            <a:srgbClr val="1A2A45"/>
          </a:solidFill>
          <a:ln/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9EBAA93A-C765-5B20-7F82-F404DF1EDEFF}"/>
              </a:ext>
            </a:extLst>
          </p:cNvPr>
          <p:cNvSpPr/>
          <p:nvPr/>
        </p:nvSpPr>
        <p:spPr>
          <a:xfrm>
            <a:off x="748665" y="5366385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BFD9C9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SOFTWARE / SAAS</a:t>
            </a:r>
            <a:endParaRPr lang="en-US" sz="1000" dirty="0">
              <a:latin typeface="Aptos" panose="020B0004020202020204" pitchFamily="34" charset="0"/>
            </a:endParaRPr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E1CA9D4A-BEB7-B7AE-1FB7-8540BEF33037}"/>
              </a:ext>
            </a:extLst>
          </p:cNvPr>
          <p:cNvSpPr/>
          <p:nvPr/>
        </p:nvSpPr>
        <p:spPr>
          <a:xfrm>
            <a:off x="748665" y="5593080"/>
            <a:ext cx="2560320" cy="4076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Compliance &amp; security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927422F6-F9C9-AB68-91CD-C3C158A66FE9}"/>
              </a:ext>
            </a:extLst>
          </p:cNvPr>
          <p:cNvSpPr/>
          <p:nvPr/>
        </p:nvSpPr>
        <p:spPr>
          <a:xfrm>
            <a:off x="3491865" y="5366385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BFD9C9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MEDICAL DEVICE / DX</a:t>
            </a:r>
            <a:endParaRPr lang="en-US" sz="1000" dirty="0">
              <a:latin typeface="Aptos" panose="020B0004020202020204" pitchFamily="34" charset="0"/>
            </a:endParaRPr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1513ECC5-FB37-C368-C0A9-4EF7B8B9E547}"/>
              </a:ext>
            </a:extLst>
          </p:cNvPr>
          <p:cNvSpPr/>
          <p:nvPr/>
        </p:nvSpPr>
        <p:spPr>
          <a:xfrm>
            <a:off x="3491865" y="5593080"/>
            <a:ext cx="2560320" cy="4076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Regulatory pathway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59402288-B597-D582-4322-D95B14B8F14D}"/>
              </a:ext>
            </a:extLst>
          </p:cNvPr>
          <p:cNvSpPr/>
          <p:nvPr/>
        </p:nvSpPr>
        <p:spPr>
          <a:xfrm>
            <a:off x="6235065" y="5366385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BFD9C9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PAYER-FUNDED</a:t>
            </a:r>
            <a:endParaRPr lang="en-US" sz="1000" dirty="0">
              <a:latin typeface="Aptos" panose="020B0004020202020204" pitchFamily="34" charset="0"/>
            </a:endParaRPr>
          </a:p>
        </p:txBody>
      </p:sp>
      <p:sp>
        <p:nvSpPr>
          <p:cNvPr id="20" name="Text 9">
            <a:extLst>
              <a:ext uri="{FF2B5EF4-FFF2-40B4-BE49-F238E27FC236}">
                <a16:creationId xmlns:a16="http://schemas.microsoft.com/office/drawing/2014/main" id="{C4AC2092-48A7-ECE7-2240-8542A5F46685}"/>
              </a:ext>
            </a:extLst>
          </p:cNvPr>
          <p:cNvSpPr/>
          <p:nvPr/>
        </p:nvSpPr>
        <p:spPr>
          <a:xfrm>
            <a:off x="6235065" y="5593080"/>
            <a:ext cx="2560320" cy="4076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Reimbursement model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22" name="Text 10">
            <a:extLst>
              <a:ext uri="{FF2B5EF4-FFF2-40B4-BE49-F238E27FC236}">
                <a16:creationId xmlns:a16="http://schemas.microsoft.com/office/drawing/2014/main" id="{93F0F4C2-439F-6616-3C2A-877AC825433F}"/>
              </a:ext>
            </a:extLst>
          </p:cNvPr>
          <p:cNvSpPr/>
          <p:nvPr/>
        </p:nvSpPr>
        <p:spPr>
          <a:xfrm>
            <a:off x="8978265" y="5366385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BFD9C9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ANY CLINICAL PRODUCT</a:t>
            </a:r>
            <a:endParaRPr lang="en-US" sz="1000" dirty="0">
              <a:latin typeface="Aptos" panose="020B0004020202020204" pitchFamily="34" charset="0"/>
            </a:endParaRPr>
          </a:p>
        </p:txBody>
      </p:sp>
      <p:sp>
        <p:nvSpPr>
          <p:cNvPr id="24" name="Text 11">
            <a:extLst>
              <a:ext uri="{FF2B5EF4-FFF2-40B4-BE49-F238E27FC236}">
                <a16:creationId xmlns:a16="http://schemas.microsoft.com/office/drawing/2014/main" id="{8DB235FD-32DB-82BB-F24A-9BC9A254392F}"/>
              </a:ext>
            </a:extLst>
          </p:cNvPr>
          <p:cNvSpPr/>
          <p:nvPr/>
        </p:nvSpPr>
        <p:spPr>
          <a:xfrm>
            <a:off x="8978265" y="5593080"/>
            <a:ext cx="2560320" cy="4076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Clinical evidence plan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AC2E3111-1044-2EEB-B81E-82BB79EDC27D}"/>
              </a:ext>
            </a:extLst>
          </p:cNvPr>
          <p:cNvSpPr/>
          <p:nvPr/>
        </p:nvSpPr>
        <p:spPr>
          <a:xfrm>
            <a:off x="548640" y="1920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600" dirty="0">
                <a:solidFill>
                  <a:srgbClr val="BFD9C9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PART THREE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2889D317-A936-4198-2F6C-B2393BE4E484}"/>
              </a:ext>
            </a:extLst>
          </p:cNvPr>
          <p:cNvSpPr/>
          <p:nvPr/>
        </p:nvSpPr>
        <p:spPr>
          <a:xfrm>
            <a:off x="548640" y="2286000"/>
            <a:ext cx="10972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0" dirty="0">
                <a:solidFill>
                  <a:srgbClr val="FFFFFF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Modular.</a:t>
            </a:r>
          </a:p>
        </p:txBody>
      </p:sp>
      <p:sp>
        <p:nvSpPr>
          <p:cNvPr id="19" name="Text 2">
            <a:extLst>
              <a:ext uri="{FF2B5EF4-FFF2-40B4-BE49-F238E27FC236}">
                <a16:creationId xmlns:a16="http://schemas.microsoft.com/office/drawing/2014/main" id="{2B43F828-FBE7-1FA2-2174-14AE12B9CC68}"/>
              </a:ext>
            </a:extLst>
          </p:cNvPr>
          <p:cNvSpPr/>
          <p:nvPr/>
        </p:nvSpPr>
        <p:spPr>
          <a:xfrm>
            <a:off x="548640" y="43891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C8D2E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Use only what applies to your category. Most decks need one or two of these; not all four.</a:t>
            </a:r>
          </a:p>
        </p:txBody>
      </p:sp>
    </p:spTree>
    <p:extLst>
      <p:ext uri="{BB962C8B-B14F-4D97-AF65-F5344CB8AC3E}">
        <p14:creationId xmlns:p14="http://schemas.microsoft.com/office/powerpoint/2010/main" val="26986510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"/>
          <p:cNvSpPr/>
          <p:nvPr/>
        </p:nvSpPr>
        <p:spPr>
          <a:xfrm>
            <a:off x="507999" y="1667689"/>
            <a:ext cx="3653153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8272" y="6138635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00" i="1" kern="0" spc="200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USE THIS SLIDE IF you're building a medical device, diagnostic, or biotech product.</a:t>
            </a:r>
          </a:p>
        </p:txBody>
      </p:sp>
      <p:sp>
        <p:nvSpPr>
          <p:cNvPr id="6" name="Text 4"/>
          <p:cNvSpPr/>
          <p:nvPr/>
        </p:nvSpPr>
        <p:spPr>
          <a:xfrm>
            <a:off x="777240" y="1947724"/>
            <a:ext cx="308038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CLASSIFICATION</a:t>
            </a:r>
          </a:p>
        </p:txBody>
      </p:sp>
      <p:sp>
        <p:nvSpPr>
          <p:cNvPr id="7" name="Text 5"/>
          <p:cNvSpPr/>
          <p:nvPr/>
        </p:nvSpPr>
        <p:spPr>
          <a:xfrm>
            <a:off x="777240" y="2174419"/>
            <a:ext cx="3080385" cy="367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Class I / II / III · SaMD class · LDT ]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10540" y="3085009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MILESTONE TIMELINE</a:t>
            </a:r>
          </a:p>
        </p:txBody>
      </p:sp>
      <p:sp>
        <p:nvSpPr>
          <p:cNvPr id="13" name="Shape 11"/>
          <p:cNvSpPr/>
          <p:nvPr/>
        </p:nvSpPr>
        <p:spPr>
          <a:xfrm>
            <a:off x="1066801" y="4022269"/>
            <a:ext cx="9991724" cy="0"/>
          </a:xfrm>
          <a:prstGeom prst="line">
            <a:avLst/>
          </a:prstGeom>
          <a:noFill/>
          <a:ln w="190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907923" y="3903397"/>
            <a:ext cx="237744" cy="237744"/>
          </a:xfrm>
          <a:prstGeom prst="ellipse">
            <a:avLst/>
          </a:prstGeom>
          <a:solidFill>
            <a:srgbClr val="5C8A77"/>
          </a:solidFill>
          <a:ln w="25400">
            <a:solidFill>
              <a:srgbClr val="FAFAF7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41985" y="3549829"/>
            <a:ext cx="79438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Q_ YYYY ]</a:t>
            </a:r>
            <a:endParaRPr lang="en-US" sz="1050" dirty="0">
              <a:latin typeface="Aptos" panose="020B00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508272" y="4224199"/>
            <a:ext cx="103477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F1A2E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Pre-submission</a:t>
            </a:r>
            <a:endParaRPr lang="en-US" sz="1100" dirty="0">
              <a:latin typeface="Aptos SemiBold" panose="020B0004020202020204" pitchFamily="34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248658" y="3903397"/>
            <a:ext cx="237744" cy="237744"/>
          </a:xfrm>
          <a:prstGeom prst="ellipse">
            <a:avLst/>
          </a:prstGeom>
          <a:solidFill>
            <a:srgbClr val="5C8A77"/>
          </a:solidFill>
          <a:ln w="25400">
            <a:solidFill>
              <a:srgbClr val="FAFAF7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3979545" y="3549829"/>
            <a:ext cx="79438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Q_ YYYY ]</a:t>
            </a:r>
            <a:endParaRPr lang="en-US" sz="1050" dirty="0">
              <a:latin typeface="Aptos" panose="020B00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3760470" y="4224199"/>
            <a:ext cx="122682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F1A2E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Submission filed</a:t>
            </a:r>
            <a:endParaRPr lang="en-US" sz="1100" dirty="0">
              <a:latin typeface="Aptos SemiBold" panose="020B0004020202020204" pitchFamily="34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7589393" y="3903397"/>
            <a:ext cx="237744" cy="237744"/>
          </a:xfrm>
          <a:prstGeom prst="ellipse">
            <a:avLst/>
          </a:prstGeom>
          <a:solidFill>
            <a:srgbClr val="5C8A77"/>
          </a:solidFill>
          <a:ln w="25400">
            <a:solidFill>
              <a:srgbClr val="FAFAF7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317105" y="3549829"/>
            <a:ext cx="79438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Q_ YYYY ]</a:t>
            </a:r>
            <a:endParaRPr lang="en-US" sz="1050" dirty="0">
              <a:latin typeface="Aptos" panose="020B00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972300" y="4224199"/>
            <a:ext cx="146685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F1A2E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Clearance / decision</a:t>
            </a:r>
            <a:endParaRPr lang="en-US" sz="1100" dirty="0">
              <a:latin typeface="Aptos SemiBold" panose="020B0004020202020204" pitchFamily="34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10930128" y="3903397"/>
            <a:ext cx="237744" cy="237744"/>
          </a:xfrm>
          <a:prstGeom prst="ellipse">
            <a:avLst/>
          </a:prstGeom>
          <a:solidFill>
            <a:srgbClr val="5C8A77"/>
          </a:solidFill>
          <a:ln w="25400">
            <a:solidFill>
              <a:srgbClr val="FAFAF7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0654665" y="3549829"/>
            <a:ext cx="79438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Q_ YYYY ]</a:t>
            </a:r>
            <a:endParaRPr lang="en-US" sz="1050" dirty="0">
              <a:latin typeface="Aptos" panose="020B0004020202020204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10401300" y="4224199"/>
            <a:ext cx="128270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F1A2E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Commercial launch</a:t>
            </a:r>
            <a:endParaRPr lang="en-US" sz="1100" dirty="0">
              <a:latin typeface="Aptos SemiBold" panose="020B0004020202020204" pitchFamily="34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520065" y="4820917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KEY RISKS NAMED</a:t>
            </a:r>
          </a:p>
        </p:txBody>
      </p:sp>
      <p:sp>
        <p:nvSpPr>
          <p:cNvPr id="27" name="Text 25"/>
          <p:cNvSpPr/>
          <p:nvPr/>
        </p:nvSpPr>
        <p:spPr>
          <a:xfrm>
            <a:off x="507999" y="5169532"/>
            <a:ext cx="11176003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  <a:spcAft>
                <a:spcPts val="400"/>
              </a:spcAft>
              <a:buSzPct val="100000"/>
            </a:pPr>
            <a:r>
              <a:rPr lang="en-US" sz="1200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Risk #1 — what could delay clearance, and how it's being mitigated ]</a:t>
            </a:r>
            <a:endParaRPr lang="en-US" sz="1200" dirty="0">
              <a:latin typeface="Aptos" panose="020B0004020202020204" pitchFamily="34" charset="0"/>
            </a:endParaRPr>
          </a:p>
          <a:p>
            <a:pPr>
              <a:lnSpc>
                <a:spcPct val="130000"/>
              </a:lnSpc>
              <a:buSzPct val="100000"/>
            </a:pPr>
            <a:r>
              <a:rPr lang="en-US" sz="1200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Risk #2 — what could shift classification, and the contingency ]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50A442C7-0FC2-6A33-3CE4-A89C85A5AB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N" dirty="0"/>
              <a:t>MODULAR · DEVICES / DX / BIOTECH</a:t>
            </a:r>
          </a:p>
          <a:p>
            <a:endParaRPr lang="en-IN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7492753E-111A-4675-B589-124D5F5EAF7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Regulatory pathway — class, route, timeline.</a:t>
            </a:r>
          </a:p>
        </p:txBody>
      </p:sp>
      <p:sp>
        <p:nvSpPr>
          <p:cNvPr id="32" name="Shape 3">
            <a:extLst>
              <a:ext uri="{FF2B5EF4-FFF2-40B4-BE49-F238E27FC236}">
                <a16:creationId xmlns:a16="http://schemas.microsoft.com/office/drawing/2014/main" id="{CEBCFA26-5092-B90B-0EA1-5465DC2AABF7}"/>
              </a:ext>
            </a:extLst>
          </p:cNvPr>
          <p:cNvSpPr/>
          <p:nvPr/>
        </p:nvSpPr>
        <p:spPr>
          <a:xfrm>
            <a:off x="4279900" y="1662131"/>
            <a:ext cx="3653153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33" name="Text 4">
            <a:extLst>
              <a:ext uri="{FF2B5EF4-FFF2-40B4-BE49-F238E27FC236}">
                <a16:creationId xmlns:a16="http://schemas.microsoft.com/office/drawing/2014/main" id="{EF899D9B-A9F1-3046-EFAF-5B3684B34613}"/>
              </a:ext>
            </a:extLst>
          </p:cNvPr>
          <p:cNvSpPr/>
          <p:nvPr/>
        </p:nvSpPr>
        <p:spPr>
          <a:xfrm>
            <a:off x="4549141" y="1942166"/>
            <a:ext cx="308038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PATHWAY</a:t>
            </a:r>
          </a:p>
        </p:txBody>
      </p:sp>
      <p:sp>
        <p:nvSpPr>
          <p:cNvPr id="34" name="Text 5">
            <a:extLst>
              <a:ext uri="{FF2B5EF4-FFF2-40B4-BE49-F238E27FC236}">
                <a16:creationId xmlns:a16="http://schemas.microsoft.com/office/drawing/2014/main" id="{0FBE04B0-13C2-D53D-F645-152433B893A3}"/>
              </a:ext>
            </a:extLst>
          </p:cNvPr>
          <p:cNvSpPr/>
          <p:nvPr/>
        </p:nvSpPr>
        <p:spPr>
          <a:xfrm>
            <a:off x="4549141" y="2168861"/>
            <a:ext cx="3080385" cy="367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[ 510(k) · De Novo · PMA · CE · CLIA ]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35" name="Shape 3">
            <a:extLst>
              <a:ext uri="{FF2B5EF4-FFF2-40B4-BE49-F238E27FC236}">
                <a16:creationId xmlns:a16="http://schemas.microsoft.com/office/drawing/2014/main" id="{E4412813-9186-4D6C-C5EF-5998311AE9C8}"/>
              </a:ext>
            </a:extLst>
          </p:cNvPr>
          <p:cNvSpPr/>
          <p:nvPr/>
        </p:nvSpPr>
        <p:spPr>
          <a:xfrm>
            <a:off x="8030850" y="1662131"/>
            <a:ext cx="3653153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36" name="Text 4">
            <a:extLst>
              <a:ext uri="{FF2B5EF4-FFF2-40B4-BE49-F238E27FC236}">
                <a16:creationId xmlns:a16="http://schemas.microsoft.com/office/drawing/2014/main" id="{1A59D49C-10BF-A978-8CB6-880BE883706F}"/>
              </a:ext>
            </a:extLst>
          </p:cNvPr>
          <p:cNvSpPr/>
          <p:nvPr/>
        </p:nvSpPr>
        <p:spPr>
          <a:xfrm>
            <a:off x="8300091" y="1942166"/>
            <a:ext cx="308038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STATUS TODAY</a:t>
            </a:r>
          </a:p>
        </p:txBody>
      </p:sp>
      <p:sp>
        <p:nvSpPr>
          <p:cNvPr id="37" name="Text 5">
            <a:extLst>
              <a:ext uri="{FF2B5EF4-FFF2-40B4-BE49-F238E27FC236}">
                <a16:creationId xmlns:a16="http://schemas.microsoft.com/office/drawing/2014/main" id="{B8A04994-A6DF-07FC-4A4F-9E6E80A62D8D}"/>
              </a:ext>
            </a:extLst>
          </p:cNvPr>
          <p:cNvSpPr/>
          <p:nvPr/>
        </p:nvSpPr>
        <p:spPr>
          <a:xfrm>
            <a:off x="8300091" y="2168861"/>
            <a:ext cx="3080385" cy="367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Pre-sub · Q-Sub filed · Cleared · Awaiting ]</a:t>
            </a:r>
            <a:endParaRPr lang="en-US" sz="12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08000" y="6141720"/>
            <a:ext cx="597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1" u="none" strike="noStrike" kern="0" cap="none" spc="20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USE THIS SLIDE IF you're building a medical device, diagnostic, or biotech product.</a:t>
            </a:r>
          </a:p>
        </p:txBody>
      </p:sp>
      <p:sp>
        <p:nvSpPr>
          <p:cNvPr id="29" name="Text 27"/>
          <p:cNvSpPr/>
          <p:nvPr/>
        </p:nvSpPr>
        <p:spPr>
          <a:xfrm>
            <a:off x="548640" y="4390807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1200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ARCHITECTURE &amp; INFOSEC POSTURE</a:t>
            </a:r>
          </a:p>
        </p:txBody>
      </p:sp>
      <p:sp>
        <p:nvSpPr>
          <p:cNvPr id="30" name="Shape 28"/>
          <p:cNvSpPr/>
          <p:nvPr/>
        </p:nvSpPr>
        <p:spPr>
          <a:xfrm>
            <a:off x="520700" y="4809907"/>
            <a:ext cx="11161776" cy="11887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en-IN" dirty="0">
              <a:solidFill>
                <a:schemeClr val="accent2">
                  <a:lumMod val="20000"/>
                  <a:lumOff val="8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701039" y="5012526"/>
            <a:ext cx="2186225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Hosting</a:t>
            </a:r>
            <a:endParaRPr lang="en-US" dirty="0">
              <a:solidFill>
                <a:schemeClr val="accent1"/>
              </a:solidFill>
              <a:latin typeface="Aptos SemiBold" panose="020B0004020202020204" pitchFamily="34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701039" y="5389179"/>
            <a:ext cx="2186810" cy="373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AWS · GCP · Azure — HIPAA-eligible services only ]</a:t>
            </a:r>
            <a:endParaRPr lang="en-US" sz="12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470527" y="5012526"/>
            <a:ext cx="218681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Encryption</a:t>
            </a:r>
            <a:endParaRPr lang="en-US" dirty="0">
              <a:solidFill>
                <a:schemeClr val="accent1"/>
              </a:solidFill>
              <a:latin typeface="Aptos SemiBold" panose="020B0004020202020204" pitchFamily="34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9344790" y="5389179"/>
            <a:ext cx="21868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At-rest · in-transit · key management ]</a:t>
            </a:r>
            <a:endParaRPr lang="en-US" sz="12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3587672" y="5012526"/>
            <a:ext cx="2186225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Auth</a:t>
            </a:r>
            <a:endParaRPr lang="en-US" dirty="0">
              <a:solidFill>
                <a:schemeClr val="accent1"/>
              </a:solidFill>
              <a:latin typeface="Aptos SemiBold" panose="020B0004020202020204" pitchFamily="34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3587672" y="5389179"/>
            <a:ext cx="21868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SSO · SAML · MFA · role-based access ]</a:t>
            </a:r>
            <a:endParaRPr lang="en-US" sz="12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9344790" y="5012526"/>
            <a:ext cx="217148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Monitoring</a:t>
            </a:r>
            <a:endParaRPr lang="en-US" dirty="0">
              <a:solidFill>
                <a:schemeClr val="accent1"/>
              </a:solidFill>
              <a:latin typeface="Aptos SemiBold" panose="020B0004020202020204" pitchFamily="34" charset="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6470527" y="5389179"/>
            <a:ext cx="217821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Audit logs · anomaly detection · incident response plan ]</a:t>
            </a:r>
            <a:endParaRPr lang="en-US" sz="1200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E49BAD95-DB50-8910-1EE5-E2FF819FE8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N" dirty="0"/>
              <a:t>MODULAR · SOFTWARE / SAAS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844630EA-65EC-80E9-30FD-7F5720EE35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Compliance &amp; security posture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AB38C8E-4947-F9AA-1E8F-1A3F160B9D8B}"/>
              </a:ext>
            </a:extLst>
          </p:cNvPr>
          <p:cNvGrpSpPr/>
          <p:nvPr/>
        </p:nvGrpSpPr>
        <p:grpSpPr>
          <a:xfrm>
            <a:off x="511647" y="1581250"/>
            <a:ext cx="2697480" cy="2501900"/>
            <a:chOff x="520700" y="1868805"/>
            <a:chExt cx="2697480" cy="2501900"/>
          </a:xfrm>
        </p:grpSpPr>
        <p:sp>
          <p:nvSpPr>
            <p:cNvPr id="42" name="Shape 3">
              <a:extLst>
                <a:ext uri="{FF2B5EF4-FFF2-40B4-BE49-F238E27FC236}">
                  <a16:creationId xmlns:a16="http://schemas.microsoft.com/office/drawing/2014/main" id="{0BE365CA-9D10-A660-6909-7C4D3FB0EDCF}"/>
                </a:ext>
              </a:extLst>
            </p:cNvPr>
            <p:cNvSpPr/>
            <p:nvPr/>
          </p:nvSpPr>
          <p:spPr>
            <a:xfrm>
              <a:off x="520700" y="1868805"/>
              <a:ext cx="2697480" cy="25019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/>
            <a:lstStyle/>
            <a:p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44" name="Shape 4">
              <a:extLst>
                <a:ext uri="{FF2B5EF4-FFF2-40B4-BE49-F238E27FC236}">
                  <a16:creationId xmlns:a16="http://schemas.microsoft.com/office/drawing/2014/main" id="{28AFC7EF-FD6A-A9C5-E3DC-4E7B1C1691D7}"/>
                </a:ext>
              </a:extLst>
            </p:cNvPr>
            <p:cNvSpPr/>
            <p:nvPr/>
          </p:nvSpPr>
          <p:spPr>
            <a:xfrm>
              <a:off x="520700" y="1868805"/>
              <a:ext cx="2697480" cy="502920"/>
            </a:xfrm>
            <a:prstGeom prst="rect">
              <a:avLst/>
            </a:prstGeom>
            <a:solidFill>
              <a:srgbClr val="0F1A2E"/>
            </a:solidFill>
            <a:ln/>
          </p:spPr>
          <p:txBody>
            <a:bodyPr/>
            <a:lstStyle/>
            <a:p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46" name="Text 5">
              <a:extLst>
                <a:ext uri="{FF2B5EF4-FFF2-40B4-BE49-F238E27FC236}">
                  <a16:creationId xmlns:a16="http://schemas.microsoft.com/office/drawing/2014/main" id="{26E63EC7-93B8-0B85-C593-4E68974F86D9}"/>
                </a:ext>
              </a:extLst>
            </p:cNvPr>
            <p:cNvSpPr/>
            <p:nvPr/>
          </p:nvSpPr>
          <p:spPr>
            <a:xfrm>
              <a:off x="736600" y="2030730"/>
              <a:ext cx="1229360" cy="1651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100" b="1" kern="0" spc="50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HIPAA</a:t>
              </a:r>
            </a:p>
          </p:txBody>
        </p:sp>
        <p:sp>
          <p:nvSpPr>
            <p:cNvPr id="48" name="Text 6">
              <a:extLst>
                <a:ext uri="{FF2B5EF4-FFF2-40B4-BE49-F238E27FC236}">
                  <a16:creationId xmlns:a16="http://schemas.microsoft.com/office/drawing/2014/main" id="{F0FD7AD5-6030-9BC5-6776-6A08C256E4E6}"/>
                </a:ext>
              </a:extLst>
            </p:cNvPr>
            <p:cNvSpPr/>
            <p:nvPr/>
          </p:nvSpPr>
          <p:spPr>
            <a:xfrm>
              <a:off x="736600" y="2719705"/>
              <a:ext cx="2331720" cy="39623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dirty="0">
                  <a:solidFill>
                    <a:schemeClr val="accent1"/>
                  </a:solidFill>
                  <a:latin typeface="Georgia Pro" panose="02040502050405020303" pitchFamily="18" charset="0"/>
                  <a:ea typeface="Georgia" pitchFamily="34" charset="-122"/>
                  <a:cs typeface="Georgia" pitchFamily="34" charset="-120"/>
                </a:rPr>
                <a:t>[ Compliant ]</a:t>
              </a:r>
            </a:p>
          </p:txBody>
        </p:sp>
        <p:sp>
          <p:nvSpPr>
            <p:cNvPr id="50" name="Text 8">
              <a:extLst>
                <a:ext uri="{FF2B5EF4-FFF2-40B4-BE49-F238E27FC236}">
                  <a16:creationId xmlns:a16="http://schemas.microsoft.com/office/drawing/2014/main" id="{5A7E4F76-C756-11E0-F2C4-F696F2729FC8}"/>
                </a:ext>
              </a:extLst>
            </p:cNvPr>
            <p:cNvSpPr/>
            <p:nvPr/>
          </p:nvSpPr>
          <p:spPr>
            <a:xfrm>
              <a:off x="736600" y="3513455"/>
              <a:ext cx="2240280" cy="482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200" dirty="0">
                  <a:solidFill>
                    <a:schemeClr val="tx2">
                      <a:lumMod val="75000"/>
                    </a:schemeClr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BAAs signed · access controls · audit logs · breach protocol</a:t>
              </a:r>
            </a:p>
          </p:txBody>
        </p:sp>
        <p:sp>
          <p:nvSpPr>
            <p:cNvPr id="52" name="Shape 8">
              <a:extLst>
                <a:ext uri="{FF2B5EF4-FFF2-40B4-BE49-F238E27FC236}">
                  <a16:creationId xmlns:a16="http://schemas.microsoft.com/office/drawing/2014/main" id="{AE0AD471-64BE-5FD4-81F4-05610B0B0C00}"/>
                </a:ext>
              </a:extLst>
            </p:cNvPr>
            <p:cNvSpPr/>
            <p:nvPr/>
          </p:nvSpPr>
          <p:spPr>
            <a:xfrm>
              <a:off x="736600" y="3265805"/>
              <a:ext cx="778510" cy="0"/>
            </a:xfrm>
            <a:prstGeom prst="line">
              <a:avLst/>
            </a:prstGeom>
            <a:noFill/>
            <a:ln w="9525">
              <a:solidFill>
                <a:schemeClr val="accent2">
                  <a:lumMod val="60000"/>
                  <a:lumOff val="40000"/>
                </a:schemeClr>
              </a:solidFill>
              <a:prstDash val="solid"/>
            </a:ln>
          </p:spPr>
          <p:txBody>
            <a:bodyPr/>
            <a:lstStyle/>
            <a:p>
              <a:endParaRPr lang="en-IN">
                <a:latin typeface="Aptos" panose="020B0004020202020204" pitchFamily="34" charset="0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A148584-3EB3-B66D-A5F2-BD4C8201B3DA}"/>
              </a:ext>
            </a:extLst>
          </p:cNvPr>
          <p:cNvGrpSpPr/>
          <p:nvPr/>
        </p:nvGrpSpPr>
        <p:grpSpPr>
          <a:xfrm>
            <a:off x="3342132" y="1581250"/>
            <a:ext cx="2697480" cy="2501900"/>
            <a:chOff x="3434080" y="1864043"/>
            <a:chExt cx="2697480" cy="2501900"/>
          </a:xfrm>
        </p:grpSpPr>
        <p:sp>
          <p:nvSpPr>
            <p:cNvPr id="53" name="Shape 3">
              <a:extLst>
                <a:ext uri="{FF2B5EF4-FFF2-40B4-BE49-F238E27FC236}">
                  <a16:creationId xmlns:a16="http://schemas.microsoft.com/office/drawing/2014/main" id="{0FD0849C-9703-95B1-7390-C5B6747EE1F5}"/>
                </a:ext>
              </a:extLst>
            </p:cNvPr>
            <p:cNvSpPr/>
            <p:nvPr/>
          </p:nvSpPr>
          <p:spPr>
            <a:xfrm>
              <a:off x="3434080" y="1864043"/>
              <a:ext cx="2697480" cy="25019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/>
            <a:lstStyle/>
            <a:p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54" name="Shape 4">
              <a:extLst>
                <a:ext uri="{FF2B5EF4-FFF2-40B4-BE49-F238E27FC236}">
                  <a16:creationId xmlns:a16="http://schemas.microsoft.com/office/drawing/2014/main" id="{5D7B82AA-053F-2A1F-4FDF-1D6C873051EF}"/>
                </a:ext>
              </a:extLst>
            </p:cNvPr>
            <p:cNvSpPr/>
            <p:nvPr/>
          </p:nvSpPr>
          <p:spPr>
            <a:xfrm>
              <a:off x="3434080" y="1864043"/>
              <a:ext cx="2697480" cy="502920"/>
            </a:xfrm>
            <a:prstGeom prst="rect">
              <a:avLst/>
            </a:prstGeom>
            <a:solidFill>
              <a:srgbClr val="0F1A2E"/>
            </a:solidFill>
            <a:ln/>
          </p:spPr>
          <p:txBody>
            <a:bodyPr/>
            <a:lstStyle/>
            <a:p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55" name="Text 5">
              <a:extLst>
                <a:ext uri="{FF2B5EF4-FFF2-40B4-BE49-F238E27FC236}">
                  <a16:creationId xmlns:a16="http://schemas.microsoft.com/office/drawing/2014/main" id="{FB8E18B1-1A88-0331-170A-976044194C29}"/>
                </a:ext>
              </a:extLst>
            </p:cNvPr>
            <p:cNvSpPr/>
            <p:nvPr/>
          </p:nvSpPr>
          <p:spPr>
            <a:xfrm>
              <a:off x="3649980" y="2025968"/>
              <a:ext cx="1229360" cy="1651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100" b="1" kern="0" spc="50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SOC 2</a:t>
              </a:r>
            </a:p>
          </p:txBody>
        </p:sp>
        <p:sp>
          <p:nvSpPr>
            <p:cNvPr id="56" name="Text 6">
              <a:extLst>
                <a:ext uri="{FF2B5EF4-FFF2-40B4-BE49-F238E27FC236}">
                  <a16:creationId xmlns:a16="http://schemas.microsoft.com/office/drawing/2014/main" id="{E4D1F75F-AA7F-BF09-D186-C4A37FD8DDB2}"/>
                </a:ext>
              </a:extLst>
            </p:cNvPr>
            <p:cNvSpPr/>
            <p:nvPr/>
          </p:nvSpPr>
          <p:spPr>
            <a:xfrm>
              <a:off x="3649980" y="2714943"/>
              <a:ext cx="2481580" cy="39623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dirty="0">
                  <a:solidFill>
                    <a:schemeClr val="accent1"/>
                  </a:solidFill>
                  <a:latin typeface="Georgia Pro" panose="02040502050405020303" pitchFamily="18" charset="0"/>
                  <a:ea typeface="Georgia" pitchFamily="34" charset="-122"/>
                  <a:cs typeface="Georgia" pitchFamily="34" charset="-120"/>
                </a:rPr>
                <a:t>[ Type II / In Progress ]</a:t>
              </a:r>
            </a:p>
          </p:txBody>
        </p:sp>
        <p:sp>
          <p:nvSpPr>
            <p:cNvPr id="57" name="Text 8">
              <a:extLst>
                <a:ext uri="{FF2B5EF4-FFF2-40B4-BE49-F238E27FC236}">
                  <a16:creationId xmlns:a16="http://schemas.microsoft.com/office/drawing/2014/main" id="{E433A52D-D964-A1C4-CF0B-A4641AEF12FF}"/>
                </a:ext>
              </a:extLst>
            </p:cNvPr>
            <p:cNvSpPr/>
            <p:nvPr/>
          </p:nvSpPr>
          <p:spPr>
            <a:xfrm>
              <a:off x="3649980" y="3508693"/>
              <a:ext cx="2240280" cy="482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200" dirty="0">
                  <a:solidFill>
                    <a:schemeClr val="tx2">
                      <a:lumMod val="75000"/>
                    </a:schemeClr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Annual audit · controls validated · vendor reviewed</a:t>
              </a:r>
            </a:p>
          </p:txBody>
        </p:sp>
        <p:sp>
          <p:nvSpPr>
            <p:cNvPr id="58" name="Shape 8">
              <a:extLst>
                <a:ext uri="{FF2B5EF4-FFF2-40B4-BE49-F238E27FC236}">
                  <a16:creationId xmlns:a16="http://schemas.microsoft.com/office/drawing/2014/main" id="{0E10068C-BDF2-27D5-0DFD-22C368D1B9B4}"/>
                </a:ext>
              </a:extLst>
            </p:cNvPr>
            <p:cNvSpPr/>
            <p:nvPr/>
          </p:nvSpPr>
          <p:spPr>
            <a:xfrm>
              <a:off x="3649980" y="3261043"/>
              <a:ext cx="778510" cy="0"/>
            </a:xfrm>
            <a:prstGeom prst="line">
              <a:avLst/>
            </a:prstGeom>
            <a:noFill/>
            <a:ln w="9525">
              <a:solidFill>
                <a:schemeClr val="accent2">
                  <a:lumMod val="60000"/>
                  <a:lumOff val="40000"/>
                </a:schemeClr>
              </a:solidFill>
              <a:prstDash val="solid"/>
            </a:ln>
          </p:spPr>
          <p:txBody>
            <a:bodyPr/>
            <a:lstStyle/>
            <a:p>
              <a:endParaRPr lang="en-IN">
                <a:latin typeface="Aptos" panose="020B0004020202020204" pitchFamily="34" charset="0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85A2F45-584E-665F-DEBF-3DAF78B2A89A}"/>
              </a:ext>
            </a:extLst>
          </p:cNvPr>
          <p:cNvGrpSpPr/>
          <p:nvPr/>
        </p:nvGrpSpPr>
        <p:grpSpPr>
          <a:xfrm>
            <a:off x="6163564" y="1581250"/>
            <a:ext cx="2697480" cy="2501900"/>
            <a:chOff x="6351016" y="1879159"/>
            <a:chExt cx="2697480" cy="2501900"/>
          </a:xfrm>
        </p:grpSpPr>
        <p:sp>
          <p:nvSpPr>
            <p:cNvPr id="59" name="Shape 3">
              <a:extLst>
                <a:ext uri="{FF2B5EF4-FFF2-40B4-BE49-F238E27FC236}">
                  <a16:creationId xmlns:a16="http://schemas.microsoft.com/office/drawing/2014/main" id="{A9598F45-8100-A6E2-829E-165E2720700E}"/>
                </a:ext>
              </a:extLst>
            </p:cNvPr>
            <p:cNvSpPr/>
            <p:nvPr/>
          </p:nvSpPr>
          <p:spPr>
            <a:xfrm>
              <a:off x="6351016" y="1879159"/>
              <a:ext cx="2697480" cy="25019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/>
            <a:lstStyle/>
            <a:p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60" name="Shape 4">
              <a:extLst>
                <a:ext uri="{FF2B5EF4-FFF2-40B4-BE49-F238E27FC236}">
                  <a16:creationId xmlns:a16="http://schemas.microsoft.com/office/drawing/2014/main" id="{F9BA7AAE-6B61-901D-C2BC-555181447AD1}"/>
                </a:ext>
              </a:extLst>
            </p:cNvPr>
            <p:cNvSpPr/>
            <p:nvPr/>
          </p:nvSpPr>
          <p:spPr>
            <a:xfrm>
              <a:off x="6351016" y="1879159"/>
              <a:ext cx="2697480" cy="502920"/>
            </a:xfrm>
            <a:prstGeom prst="rect">
              <a:avLst/>
            </a:prstGeom>
            <a:solidFill>
              <a:srgbClr val="0F1A2E"/>
            </a:solidFill>
            <a:ln/>
          </p:spPr>
          <p:txBody>
            <a:bodyPr/>
            <a:lstStyle/>
            <a:p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61" name="Text 5">
              <a:extLst>
                <a:ext uri="{FF2B5EF4-FFF2-40B4-BE49-F238E27FC236}">
                  <a16:creationId xmlns:a16="http://schemas.microsoft.com/office/drawing/2014/main" id="{CB888B52-61AD-25AE-BF38-F5A46B32E133}"/>
                </a:ext>
              </a:extLst>
            </p:cNvPr>
            <p:cNvSpPr/>
            <p:nvPr/>
          </p:nvSpPr>
          <p:spPr>
            <a:xfrm>
              <a:off x="6566916" y="2041084"/>
              <a:ext cx="1229360" cy="1651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100" b="1" kern="0" spc="50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HITRUST</a:t>
              </a:r>
            </a:p>
          </p:txBody>
        </p:sp>
        <p:sp>
          <p:nvSpPr>
            <p:cNvPr id="62" name="Text 6">
              <a:extLst>
                <a:ext uri="{FF2B5EF4-FFF2-40B4-BE49-F238E27FC236}">
                  <a16:creationId xmlns:a16="http://schemas.microsoft.com/office/drawing/2014/main" id="{8F477723-3932-C126-A80D-738143A5B2DC}"/>
                </a:ext>
              </a:extLst>
            </p:cNvPr>
            <p:cNvSpPr/>
            <p:nvPr/>
          </p:nvSpPr>
          <p:spPr>
            <a:xfrm>
              <a:off x="6566916" y="2730059"/>
              <a:ext cx="2331720" cy="39623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dirty="0">
                  <a:solidFill>
                    <a:schemeClr val="accent1"/>
                  </a:solidFill>
                  <a:latin typeface="Georgia Pro" panose="02040502050405020303" pitchFamily="18" charset="0"/>
                  <a:ea typeface="Georgia" pitchFamily="34" charset="-122"/>
                  <a:cs typeface="Georgia" pitchFamily="34" charset="-120"/>
                </a:rPr>
                <a:t>[ Certified / N/A ]</a:t>
              </a:r>
            </a:p>
          </p:txBody>
        </p:sp>
        <p:sp>
          <p:nvSpPr>
            <p:cNvPr id="63" name="Text 8">
              <a:extLst>
                <a:ext uri="{FF2B5EF4-FFF2-40B4-BE49-F238E27FC236}">
                  <a16:creationId xmlns:a16="http://schemas.microsoft.com/office/drawing/2014/main" id="{09D0FFA1-62A6-6D5B-08D8-8B8F12E00016}"/>
                </a:ext>
              </a:extLst>
            </p:cNvPr>
            <p:cNvSpPr/>
            <p:nvPr/>
          </p:nvSpPr>
          <p:spPr>
            <a:xfrm>
              <a:off x="6566916" y="3523809"/>
              <a:ext cx="2240280" cy="482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200" dirty="0">
                  <a:solidFill>
                    <a:schemeClr val="tx2">
                      <a:lumMod val="75000"/>
                    </a:schemeClr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If selling to large health systems · CSF certified</a:t>
              </a:r>
            </a:p>
          </p:txBody>
        </p:sp>
        <p:sp>
          <p:nvSpPr>
            <p:cNvPr id="64" name="Shape 8">
              <a:extLst>
                <a:ext uri="{FF2B5EF4-FFF2-40B4-BE49-F238E27FC236}">
                  <a16:creationId xmlns:a16="http://schemas.microsoft.com/office/drawing/2014/main" id="{67233A0F-A626-73D6-FC53-FC90271C05FE}"/>
                </a:ext>
              </a:extLst>
            </p:cNvPr>
            <p:cNvSpPr/>
            <p:nvPr/>
          </p:nvSpPr>
          <p:spPr>
            <a:xfrm>
              <a:off x="6566916" y="3276159"/>
              <a:ext cx="778510" cy="0"/>
            </a:xfrm>
            <a:prstGeom prst="line">
              <a:avLst/>
            </a:prstGeom>
            <a:noFill/>
            <a:ln w="9525">
              <a:solidFill>
                <a:schemeClr val="accent2">
                  <a:lumMod val="60000"/>
                  <a:lumOff val="40000"/>
                </a:schemeClr>
              </a:solidFill>
              <a:prstDash val="solid"/>
            </a:ln>
          </p:spPr>
          <p:txBody>
            <a:bodyPr/>
            <a:lstStyle/>
            <a:p>
              <a:endParaRPr lang="en-IN">
                <a:latin typeface="Aptos" panose="020B0004020202020204" pitchFamily="34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114B939-D33B-4BB9-1C62-C2A50E814A16}"/>
              </a:ext>
            </a:extLst>
          </p:cNvPr>
          <p:cNvGrpSpPr/>
          <p:nvPr/>
        </p:nvGrpSpPr>
        <p:grpSpPr>
          <a:xfrm>
            <a:off x="8994049" y="1581250"/>
            <a:ext cx="2697480" cy="2501900"/>
            <a:chOff x="9264396" y="1879159"/>
            <a:chExt cx="2697480" cy="2501900"/>
          </a:xfrm>
        </p:grpSpPr>
        <p:sp>
          <p:nvSpPr>
            <p:cNvPr id="65" name="Shape 3">
              <a:extLst>
                <a:ext uri="{FF2B5EF4-FFF2-40B4-BE49-F238E27FC236}">
                  <a16:creationId xmlns:a16="http://schemas.microsoft.com/office/drawing/2014/main" id="{E4CB86B7-7518-60E6-AE94-7E79D807F860}"/>
                </a:ext>
              </a:extLst>
            </p:cNvPr>
            <p:cNvSpPr/>
            <p:nvPr/>
          </p:nvSpPr>
          <p:spPr>
            <a:xfrm>
              <a:off x="9264396" y="1879159"/>
              <a:ext cx="2697480" cy="25019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/>
            <a:lstStyle/>
            <a:p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66" name="Shape 4">
              <a:extLst>
                <a:ext uri="{FF2B5EF4-FFF2-40B4-BE49-F238E27FC236}">
                  <a16:creationId xmlns:a16="http://schemas.microsoft.com/office/drawing/2014/main" id="{AB74A294-B7A8-7A13-A587-70F73DF6572C}"/>
                </a:ext>
              </a:extLst>
            </p:cNvPr>
            <p:cNvSpPr/>
            <p:nvPr/>
          </p:nvSpPr>
          <p:spPr>
            <a:xfrm>
              <a:off x="9264396" y="1879159"/>
              <a:ext cx="2697480" cy="502920"/>
            </a:xfrm>
            <a:prstGeom prst="rect">
              <a:avLst/>
            </a:prstGeom>
            <a:solidFill>
              <a:srgbClr val="0F1A2E"/>
            </a:solidFill>
            <a:ln/>
          </p:spPr>
          <p:txBody>
            <a:bodyPr/>
            <a:lstStyle/>
            <a:p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67" name="Text 5">
              <a:extLst>
                <a:ext uri="{FF2B5EF4-FFF2-40B4-BE49-F238E27FC236}">
                  <a16:creationId xmlns:a16="http://schemas.microsoft.com/office/drawing/2014/main" id="{E42F289D-5857-CD7A-5529-76514BB566E8}"/>
                </a:ext>
              </a:extLst>
            </p:cNvPr>
            <p:cNvSpPr/>
            <p:nvPr/>
          </p:nvSpPr>
          <p:spPr>
            <a:xfrm>
              <a:off x="9480296" y="2041084"/>
              <a:ext cx="1229360" cy="1499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100" b="1" kern="0" spc="500" dirty="0">
                  <a:solidFill>
                    <a:schemeClr val="accent2">
                      <a:lumMod val="20000"/>
                      <a:lumOff val="80000"/>
                    </a:schemeClr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OTHER</a:t>
              </a:r>
            </a:p>
          </p:txBody>
        </p:sp>
        <p:sp>
          <p:nvSpPr>
            <p:cNvPr id="68" name="Text 6">
              <a:extLst>
                <a:ext uri="{FF2B5EF4-FFF2-40B4-BE49-F238E27FC236}">
                  <a16:creationId xmlns:a16="http://schemas.microsoft.com/office/drawing/2014/main" id="{980C07EF-1EDD-A47B-4925-D6E4586F0B1D}"/>
                </a:ext>
              </a:extLst>
            </p:cNvPr>
            <p:cNvSpPr/>
            <p:nvPr/>
          </p:nvSpPr>
          <p:spPr>
            <a:xfrm>
              <a:off x="9480296" y="2730059"/>
              <a:ext cx="2331720" cy="39623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dirty="0">
                  <a:solidFill>
                    <a:schemeClr val="accent1"/>
                  </a:solidFill>
                  <a:latin typeface="Georgia Pro" panose="02040502050405020303" pitchFamily="18" charset="0"/>
                  <a:ea typeface="Georgia" pitchFamily="34" charset="-122"/>
                  <a:cs typeface="Georgia" pitchFamily="34" charset="-120"/>
                </a:rPr>
                <a:t>[ State Regs / </a:t>
              </a:r>
              <a:r>
                <a:rPr lang="en-US" dirty="0" err="1">
                  <a:solidFill>
                    <a:schemeClr val="accent1"/>
                  </a:solidFill>
                  <a:latin typeface="Georgia Pro" panose="02040502050405020303" pitchFamily="18" charset="0"/>
                  <a:ea typeface="Georgia" pitchFamily="34" charset="-122"/>
                  <a:cs typeface="Georgia" pitchFamily="34" charset="-120"/>
                </a:rPr>
                <a:t>Gdpr</a:t>
              </a:r>
              <a:r>
                <a:rPr lang="en-US" dirty="0">
                  <a:solidFill>
                    <a:schemeClr val="accent1"/>
                  </a:solidFill>
                  <a:latin typeface="Georgia Pro" panose="02040502050405020303" pitchFamily="18" charset="0"/>
                  <a:ea typeface="Georgia" pitchFamily="34" charset="-122"/>
                  <a:cs typeface="Georgia" pitchFamily="34" charset="-120"/>
                </a:rPr>
                <a:t> ]</a:t>
              </a:r>
            </a:p>
          </p:txBody>
        </p:sp>
        <p:sp>
          <p:nvSpPr>
            <p:cNvPr id="69" name="Text 8">
              <a:extLst>
                <a:ext uri="{FF2B5EF4-FFF2-40B4-BE49-F238E27FC236}">
                  <a16:creationId xmlns:a16="http://schemas.microsoft.com/office/drawing/2014/main" id="{A332E448-C68E-B682-4BB7-DF464F75D27B}"/>
                </a:ext>
              </a:extLst>
            </p:cNvPr>
            <p:cNvSpPr/>
            <p:nvPr/>
          </p:nvSpPr>
          <p:spPr>
            <a:xfrm>
              <a:off x="9480296" y="3523809"/>
              <a:ext cx="2240280" cy="482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200" dirty="0">
                  <a:solidFill>
                    <a:schemeClr val="tx2">
                      <a:lumMod val="75000"/>
                    </a:schemeClr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State privacy laws · international data residency</a:t>
              </a:r>
            </a:p>
          </p:txBody>
        </p:sp>
        <p:sp>
          <p:nvSpPr>
            <p:cNvPr id="70" name="Shape 8">
              <a:extLst>
                <a:ext uri="{FF2B5EF4-FFF2-40B4-BE49-F238E27FC236}">
                  <a16:creationId xmlns:a16="http://schemas.microsoft.com/office/drawing/2014/main" id="{A38A433A-4C8A-54B3-B005-79FC4D519631}"/>
                </a:ext>
              </a:extLst>
            </p:cNvPr>
            <p:cNvSpPr/>
            <p:nvPr/>
          </p:nvSpPr>
          <p:spPr>
            <a:xfrm>
              <a:off x="9480296" y="3276159"/>
              <a:ext cx="778510" cy="0"/>
            </a:xfrm>
            <a:prstGeom prst="line">
              <a:avLst/>
            </a:prstGeom>
            <a:noFill/>
            <a:ln w="9525">
              <a:solidFill>
                <a:schemeClr val="accent2">
                  <a:lumMod val="60000"/>
                  <a:lumOff val="40000"/>
                </a:schemeClr>
              </a:solidFill>
              <a:prstDash val="solid"/>
            </a:ln>
          </p:spPr>
          <p:txBody>
            <a:bodyPr/>
            <a:lstStyle/>
            <a:p>
              <a:endParaRPr lang="en-IN">
                <a:latin typeface="Aptos" panose="020B00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23701" y="6438900"/>
            <a:ext cx="11135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defRPr/>
            </a:pPr>
            <a:r>
              <a:rPr lang="en-US" sz="800" i="1" kern="0" spc="200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USE THIS SLIDE IF reimbursement is part of how you get paid — Medicare, commercial payers, value-based contracts, or capitated risk.</a:t>
            </a:r>
          </a:p>
        </p:txBody>
      </p:sp>
      <p:sp>
        <p:nvSpPr>
          <p:cNvPr id="17" name="Text 15"/>
          <p:cNvSpPr/>
          <p:nvPr/>
        </p:nvSpPr>
        <p:spPr>
          <a:xfrm>
            <a:off x="498764" y="627053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defRPr/>
            </a:pPr>
            <a:r>
              <a:rPr lang="en-US" sz="800" i="1" kern="0" spc="200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TIP — Payer logos negotiated pre-Series A is one of the strongest healthcare seed signals.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107A5F5-4EB6-91FD-B42C-F338D782BD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N" dirty="0"/>
              <a:t>MODULAR · PAYER-FUNDED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5D6BB24-8EB1-0FD2-86E2-770F138659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Reimbursement &amp; payment model.</a:t>
            </a:r>
          </a:p>
        </p:txBody>
      </p:sp>
      <p:sp>
        <p:nvSpPr>
          <p:cNvPr id="21" name="Shape 2">
            <a:extLst>
              <a:ext uri="{FF2B5EF4-FFF2-40B4-BE49-F238E27FC236}">
                <a16:creationId xmlns:a16="http://schemas.microsoft.com/office/drawing/2014/main" id="{2B374F31-D751-259D-66AC-25A7DA4E8FCE}"/>
              </a:ext>
            </a:extLst>
          </p:cNvPr>
          <p:cNvSpPr/>
          <p:nvPr/>
        </p:nvSpPr>
        <p:spPr>
          <a:xfrm>
            <a:off x="527792" y="1787409"/>
            <a:ext cx="3666490" cy="3565068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23" name="Text 3">
            <a:extLst>
              <a:ext uri="{FF2B5EF4-FFF2-40B4-BE49-F238E27FC236}">
                <a16:creationId xmlns:a16="http://schemas.microsoft.com/office/drawing/2014/main" id="{1C8FA88F-333A-D8A7-4FE7-752FCFCF4D4A}"/>
              </a:ext>
            </a:extLst>
          </p:cNvPr>
          <p:cNvSpPr/>
          <p:nvPr/>
        </p:nvSpPr>
        <p:spPr>
          <a:xfrm>
            <a:off x="765600" y="2153634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PAYMENT MODEL</a:t>
            </a:r>
          </a:p>
        </p:txBody>
      </p:sp>
      <p:sp>
        <p:nvSpPr>
          <p:cNvPr id="25" name="Text 4">
            <a:extLst>
              <a:ext uri="{FF2B5EF4-FFF2-40B4-BE49-F238E27FC236}">
                <a16:creationId xmlns:a16="http://schemas.microsoft.com/office/drawing/2014/main" id="{3CEC9108-CF52-4526-9A25-B9F98573CF12}"/>
              </a:ext>
            </a:extLst>
          </p:cNvPr>
          <p:cNvSpPr/>
          <p:nvPr/>
        </p:nvSpPr>
        <p:spPr>
          <a:xfrm>
            <a:off x="700988" y="2873829"/>
            <a:ext cx="31521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How you get paid ]</a:t>
            </a:r>
          </a:p>
        </p:txBody>
      </p:sp>
      <p:sp>
        <p:nvSpPr>
          <p:cNvPr id="27" name="Text 5">
            <a:extLst>
              <a:ext uri="{FF2B5EF4-FFF2-40B4-BE49-F238E27FC236}">
                <a16:creationId xmlns:a16="http://schemas.microsoft.com/office/drawing/2014/main" id="{DE85586D-79FA-527D-26D8-05F0DF021B11}"/>
              </a:ext>
            </a:extLst>
          </p:cNvPr>
          <p:cNvSpPr/>
          <p:nvPr/>
        </p:nvSpPr>
        <p:spPr>
          <a:xfrm>
            <a:off x="765600" y="4075707"/>
            <a:ext cx="3200400" cy="685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2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PMPM · per-encounter · CPT-based · enterprise SaaS · share-of-savings · capitated risk</a:t>
            </a:r>
          </a:p>
        </p:txBody>
      </p:sp>
      <p:sp>
        <p:nvSpPr>
          <p:cNvPr id="29" name="Shape 8">
            <a:extLst>
              <a:ext uri="{FF2B5EF4-FFF2-40B4-BE49-F238E27FC236}">
                <a16:creationId xmlns:a16="http://schemas.microsoft.com/office/drawing/2014/main" id="{8EDAE361-7F93-D8F7-BBDA-86C74493C284}"/>
              </a:ext>
            </a:extLst>
          </p:cNvPr>
          <p:cNvSpPr/>
          <p:nvPr/>
        </p:nvSpPr>
        <p:spPr>
          <a:xfrm>
            <a:off x="775124" y="3860878"/>
            <a:ext cx="3078004" cy="0"/>
          </a:xfrm>
          <a:prstGeom prst="lin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txBody>
          <a:bodyPr/>
          <a:lstStyle/>
          <a:p>
            <a:endParaRPr lang="en-IN">
              <a:latin typeface="Aptos" panose="020B0004020202020204" pitchFamily="34" charset="0"/>
            </a:endParaRPr>
          </a:p>
        </p:txBody>
      </p:sp>
      <p:sp>
        <p:nvSpPr>
          <p:cNvPr id="30" name="Shape 2">
            <a:extLst>
              <a:ext uri="{FF2B5EF4-FFF2-40B4-BE49-F238E27FC236}">
                <a16:creationId xmlns:a16="http://schemas.microsoft.com/office/drawing/2014/main" id="{C56F1285-341D-EC5A-4829-2B7BA3D0770A}"/>
              </a:ext>
            </a:extLst>
          </p:cNvPr>
          <p:cNvSpPr/>
          <p:nvPr/>
        </p:nvSpPr>
        <p:spPr>
          <a:xfrm>
            <a:off x="4275455" y="1785492"/>
            <a:ext cx="3666490" cy="3565068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31" name="Text 3">
            <a:extLst>
              <a:ext uri="{FF2B5EF4-FFF2-40B4-BE49-F238E27FC236}">
                <a16:creationId xmlns:a16="http://schemas.microsoft.com/office/drawing/2014/main" id="{C2B9BE35-0A77-59EB-EC82-C2994F41801E}"/>
              </a:ext>
            </a:extLst>
          </p:cNvPr>
          <p:cNvSpPr/>
          <p:nvPr/>
        </p:nvSpPr>
        <p:spPr>
          <a:xfrm>
            <a:off x="4513263" y="2151717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CODES &amp; COVERAGE</a:t>
            </a:r>
          </a:p>
        </p:txBody>
      </p:sp>
      <p:sp>
        <p:nvSpPr>
          <p:cNvPr id="32" name="Text 4">
            <a:extLst>
              <a:ext uri="{FF2B5EF4-FFF2-40B4-BE49-F238E27FC236}">
                <a16:creationId xmlns:a16="http://schemas.microsoft.com/office/drawing/2014/main" id="{0010191C-3EB9-8253-29F4-6DEDDCD0B6D6}"/>
              </a:ext>
            </a:extLst>
          </p:cNvPr>
          <p:cNvSpPr/>
          <p:nvPr/>
        </p:nvSpPr>
        <p:spPr>
          <a:xfrm>
            <a:off x="4448651" y="2871912"/>
            <a:ext cx="31521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dirty="0">
                <a:solidFill>
                  <a:srgbClr val="0F1A2E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Codes that apply ]</a:t>
            </a:r>
            <a:endParaRPr lang="en-US" sz="2400" dirty="0">
              <a:latin typeface="Aptos" panose="020B0004020202020204" pitchFamily="34" charset="0"/>
            </a:endParaRPr>
          </a:p>
        </p:txBody>
      </p:sp>
      <p:sp>
        <p:nvSpPr>
          <p:cNvPr id="33" name="Text 5">
            <a:extLst>
              <a:ext uri="{FF2B5EF4-FFF2-40B4-BE49-F238E27FC236}">
                <a16:creationId xmlns:a16="http://schemas.microsoft.com/office/drawing/2014/main" id="{34FD17C0-AE20-AFB0-A13A-CF50059C6097}"/>
              </a:ext>
            </a:extLst>
          </p:cNvPr>
          <p:cNvSpPr/>
          <p:nvPr/>
        </p:nvSpPr>
        <p:spPr>
          <a:xfrm>
            <a:off x="4513263" y="4073790"/>
            <a:ext cx="3200400" cy="685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2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CPT / HCPCS / DRG codes. Existing coverage policies. Payer logos negotiated to date. ]</a:t>
            </a:r>
          </a:p>
        </p:txBody>
      </p:sp>
      <p:sp>
        <p:nvSpPr>
          <p:cNvPr id="34" name="Shape 8">
            <a:extLst>
              <a:ext uri="{FF2B5EF4-FFF2-40B4-BE49-F238E27FC236}">
                <a16:creationId xmlns:a16="http://schemas.microsoft.com/office/drawing/2014/main" id="{D96CD262-0A22-9EB1-CDF7-2163D7724A0B}"/>
              </a:ext>
            </a:extLst>
          </p:cNvPr>
          <p:cNvSpPr/>
          <p:nvPr/>
        </p:nvSpPr>
        <p:spPr>
          <a:xfrm>
            <a:off x="4522787" y="3858961"/>
            <a:ext cx="3078004" cy="0"/>
          </a:xfrm>
          <a:prstGeom prst="lin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txBody>
          <a:bodyPr/>
          <a:lstStyle/>
          <a:p>
            <a:endParaRPr lang="en-IN">
              <a:latin typeface="Aptos" panose="020B0004020202020204" pitchFamily="34" charset="0"/>
            </a:endParaRPr>
          </a:p>
        </p:txBody>
      </p:sp>
      <p:sp>
        <p:nvSpPr>
          <p:cNvPr id="35" name="Shape 2">
            <a:extLst>
              <a:ext uri="{FF2B5EF4-FFF2-40B4-BE49-F238E27FC236}">
                <a16:creationId xmlns:a16="http://schemas.microsoft.com/office/drawing/2014/main" id="{77E6A799-BBA4-4A10-3D2D-C9218D62A70E}"/>
              </a:ext>
            </a:extLst>
          </p:cNvPr>
          <p:cNvSpPr/>
          <p:nvPr/>
        </p:nvSpPr>
        <p:spPr>
          <a:xfrm>
            <a:off x="8013314" y="1785492"/>
            <a:ext cx="3666490" cy="3565068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40FF0B52-0E02-7E6D-EAD6-07C99E3FC84C}"/>
              </a:ext>
            </a:extLst>
          </p:cNvPr>
          <p:cNvSpPr/>
          <p:nvPr/>
        </p:nvSpPr>
        <p:spPr>
          <a:xfrm>
            <a:off x="8251122" y="2151717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MARGIN STRUCTURE</a:t>
            </a:r>
          </a:p>
        </p:txBody>
      </p:sp>
      <p:sp>
        <p:nvSpPr>
          <p:cNvPr id="37" name="Text 4">
            <a:extLst>
              <a:ext uri="{FF2B5EF4-FFF2-40B4-BE49-F238E27FC236}">
                <a16:creationId xmlns:a16="http://schemas.microsoft.com/office/drawing/2014/main" id="{91055A57-95F7-36A7-B3A7-1F7543225AE3}"/>
              </a:ext>
            </a:extLst>
          </p:cNvPr>
          <p:cNvSpPr/>
          <p:nvPr/>
        </p:nvSpPr>
        <p:spPr>
          <a:xfrm>
            <a:off x="8186510" y="2871912"/>
            <a:ext cx="31521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[ Unit economics ]</a:t>
            </a:r>
          </a:p>
        </p:txBody>
      </p:sp>
      <p:sp>
        <p:nvSpPr>
          <p:cNvPr id="38" name="Text 5">
            <a:extLst>
              <a:ext uri="{FF2B5EF4-FFF2-40B4-BE49-F238E27FC236}">
                <a16:creationId xmlns:a16="http://schemas.microsoft.com/office/drawing/2014/main" id="{A2D54F50-94DB-B1F7-9E6B-487973F4B140}"/>
              </a:ext>
            </a:extLst>
          </p:cNvPr>
          <p:cNvSpPr/>
          <p:nvPr/>
        </p:nvSpPr>
        <p:spPr>
          <a:xfrm>
            <a:off x="8251122" y="4073790"/>
            <a:ext cx="3200400" cy="685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2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ASP, COGS, gross margin at scale. Buyer payback period. Why margin holds at scale. ]</a:t>
            </a:r>
          </a:p>
        </p:txBody>
      </p:sp>
      <p:sp>
        <p:nvSpPr>
          <p:cNvPr id="39" name="Shape 8">
            <a:extLst>
              <a:ext uri="{FF2B5EF4-FFF2-40B4-BE49-F238E27FC236}">
                <a16:creationId xmlns:a16="http://schemas.microsoft.com/office/drawing/2014/main" id="{2AB77EE5-50D0-4E3C-891D-697210B0E75D}"/>
              </a:ext>
            </a:extLst>
          </p:cNvPr>
          <p:cNvSpPr/>
          <p:nvPr/>
        </p:nvSpPr>
        <p:spPr>
          <a:xfrm>
            <a:off x="8260646" y="3858961"/>
            <a:ext cx="3078004" cy="0"/>
          </a:xfrm>
          <a:prstGeom prst="lin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txBody>
          <a:bodyPr/>
          <a:lstStyle/>
          <a:p>
            <a:endParaRPr lang="en-IN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08000" y="623763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>
              <a:lnSpc>
                <a:spcPct val="140000"/>
              </a:lnSpc>
              <a:buNone/>
              <a:defRPr/>
            </a:pPr>
            <a:r>
              <a:rPr lang="en-US" sz="800" i="1" kern="0" spc="200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USE THIS SLIDE IF your product makes a clinical claim — diagnostic accuracy, outcome improvement, decision support, therapy delivery.</a:t>
            </a:r>
          </a:p>
        </p:txBody>
      </p:sp>
      <p:sp>
        <p:nvSpPr>
          <p:cNvPr id="5" name="Shape 3"/>
          <p:cNvSpPr/>
          <p:nvPr/>
        </p:nvSpPr>
        <p:spPr>
          <a:xfrm>
            <a:off x="523240" y="1800499"/>
            <a:ext cx="5486400" cy="3840480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23240" y="1800499"/>
            <a:ext cx="73152" cy="3840480"/>
          </a:xfrm>
          <a:prstGeom prst="rect">
            <a:avLst/>
          </a:prstGeom>
          <a:solidFill>
            <a:srgbClr val="5C8A77"/>
          </a:solidFill>
          <a:ln/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866140" y="2253254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WHAT WE HAVE TODAY</a:t>
            </a:r>
          </a:p>
        </p:txBody>
      </p:sp>
      <p:sp>
        <p:nvSpPr>
          <p:cNvPr id="8" name="Text 6"/>
          <p:cNvSpPr/>
          <p:nvPr/>
        </p:nvSpPr>
        <p:spPr>
          <a:xfrm>
            <a:off x="866140" y="2970804"/>
            <a:ext cx="4747260" cy="2321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1800"/>
              </a:spcAft>
            </a:pPr>
            <a:r>
              <a:rPr lang="en-US" dirty="0">
                <a:solidFill>
                  <a:schemeClr val="accent1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Pilot or early data</a:t>
            </a:r>
            <a:br>
              <a:rPr lang="en-US" dirty="0">
                <a:solidFill>
                  <a:schemeClr val="accent1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200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Names, [ n = XX. Sample size, primary endpoint, headline result. ]</a:t>
            </a:r>
            <a:endParaRPr lang="en-US" sz="1300" dirty="0">
              <a:latin typeface="Aptos" panose="020B0004020202020204" pitchFamily="34" charset="0"/>
            </a:endParaRP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accent1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Clinical advisor strength</a:t>
            </a:r>
            <a:br>
              <a:rPr lang="en-US" dirty="0">
                <a:solidFill>
                  <a:schemeClr val="accent1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200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Institutions, specialty. Why their endorsement matters.</a:t>
            </a:r>
            <a:endParaRPr lang="en-US" sz="1300" dirty="0">
              <a:latin typeface="Aptos" panose="020B0004020202020204" pitchFamily="34" charset="0"/>
            </a:endParaRP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accent1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Provider validation</a:t>
            </a:r>
            <a:br>
              <a:rPr lang="en-US" dirty="0">
                <a:solidFill>
                  <a:schemeClr val="accent1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200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Letters of intent, design partner agreements, waitlists. ]</a:t>
            </a:r>
            <a:endParaRPr lang="en-US" sz="1300" dirty="0">
              <a:latin typeface="Aptos" panose="020B000402020202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200140" y="1800499"/>
            <a:ext cx="5486400" cy="38404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en-IN" dirty="0">
              <a:solidFill>
                <a:schemeClr val="accent2"/>
              </a:solidFill>
              <a:latin typeface="Aptos" panose="020B00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492240" y="2253254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EVIDENCE PLAN — NEXT 18 MONTHS</a:t>
            </a:r>
          </a:p>
        </p:txBody>
      </p:sp>
      <p:sp>
        <p:nvSpPr>
          <p:cNvPr id="11" name="Text 9"/>
          <p:cNvSpPr/>
          <p:nvPr/>
        </p:nvSpPr>
        <p:spPr>
          <a:xfrm>
            <a:off x="6492240" y="2970804"/>
            <a:ext cx="5029200" cy="2321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1800"/>
              </a:spcAft>
            </a:pPr>
            <a:r>
              <a:rPr lang="en-US" dirty="0">
                <a:solidFill>
                  <a:schemeClr val="accent1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Study design</a:t>
            </a:r>
            <a:br>
              <a:rPr lang="en-US" dirty="0">
                <a:solidFill>
                  <a:schemeClr val="accent1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200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Prospective / retrospective, sites, n, primary endpoint. ]</a:t>
            </a:r>
            <a:endParaRPr lang="en-US" sz="1300" dirty="0">
              <a:latin typeface="Aptos" panose="020B0004020202020204" pitchFamily="34" charset="0"/>
            </a:endParaRP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accent1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Publication pathway</a:t>
            </a:r>
            <a:br>
              <a:rPr lang="en-US" dirty="0">
                <a:solidFill>
                  <a:schemeClr val="accent1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200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Target journal or conference. Submission timing. ]</a:t>
            </a:r>
            <a:endParaRPr lang="en-US" sz="1300" dirty="0">
              <a:latin typeface="Aptos" panose="020B0004020202020204" pitchFamily="34" charset="0"/>
            </a:endParaRPr>
          </a:p>
          <a:p>
            <a:pPr>
              <a:spcAft>
                <a:spcPts val="1800"/>
              </a:spcAft>
            </a:pPr>
            <a:r>
              <a:rPr lang="en-US" dirty="0">
                <a:solidFill>
                  <a:schemeClr val="accent1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Real-world evidence</a:t>
            </a:r>
            <a:br>
              <a:rPr lang="en-US" dirty="0">
                <a:solidFill>
                  <a:schemeClr val="accent1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200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[ Deployment partners, data collection plan, milestones. ]</a:t>
            </a:r>
            <a:endParaRPr lang="en-US" sz="1300" dirty="0">
              <a:latin typeface="Aptos" panose="020B00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08000" y="64414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>
              <a:buNone/>
              <a:defRPr/>
            </a:pPr>
            <a:r>
              <a:rPr lang="en-US" sz="800" i="1" kern="0" spc="200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TIP — Even at pre-seed, name the study design. "Pilot underway" is weaker than "3-site, 200-patient prospective study".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6D86015-F660-4CB5-8BC4-1C85998E3F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N" dirty="0"/>
              <a:t>MODULAR · CLINICAL PRODUCT</a:t>
            </a:r>
          </a:p>
          <a:p>
            <a:endParaRPr lang="en-IN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E9C1B51-92D9-0AB3-CB7B-56655EBE14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Clinical evidence — what's proven, what's next.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F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0">
            <a:extLst>
              <a:ext uri="{FF2B5EF4-FFF2-40B4-BE49-F238E27FC236}">
                <a16:creationId xmlns:a16="http://schemas.microsoft.com/office/drawing/2014/main" id="{4AD7A0CD-2B1C-8BD7-3B58-2B8BC11D94E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4B8373">
                  <a:alpha val="42000"/>
                </a:srgbClr>
              </a:gs>
              <a:gs pos="68000">
                <a:srgbClr val="4B8373">
                  <a:alpha val="0"/>
                </a:srgbClr>
              </a:gs>
            </a:gsLst>
            <a:path path="circle">
              <a:fillToRect l="82000" t="18000" r="18000" b="82000"/>
            </a:path>
          </a:gradFill>
          <a:ln/>
        </p:spPr>
        <p:txBody>
          <a:bodyPr/>
          <a:lstStyle/>
          <a:p>
            <a:pPr>
              <a:defRPr/>
            </a:pPr>
            <a:endParaRPr lang="en-IN" sz="2400" dirty="0">
              <a:solidFill>
                <a:prstClr val="black"/>
              </a:solidFill>
              <a:latin typeface="Aptos" panose="020B0004020202020204" pitchFamily="34" charset="0"/>
            </a:endParaRPr>
          </a:p>
        </p:txBody>
      </p:sp>
      <p:sp>
        <p:nvSpPr>
          <p:cNvPr id="9" name="Text 0">
            <a:extLst>
              <a:ext uri="{FF2B5EF4-FFF2-40B4-BE49-F238E27FC236}">
                <a16:creationId xmlns:a16="http://schemas.microsoft.com/office/drawing/2014/main" id="{E7B7ED4D-B93D-4B86-A476-ADFA58102D28}"/>
              </a:ext>
            </a:extLst>
          </p:cNvPr>
          <p:cNvSpPr/>
          <p:nvPr/>
        </p:nvSpPr>
        <p:spPr>
          <a:xfrm>
            <a:off x="548640" y="1920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600" dirty="0">
                <a:solidFill>
                  <a:srgbClr val="BFD9C9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PART FOUR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DFAE8CA7-B0B9-8768-2797-DECFA67732CC}"/>
              </a:ext>
            </a:extLst>
          </p:cNvPr>
          <p:cNvSpPr/>
          <p:nvPr/>
        </p:nvSpPr>
        <p:spPr>
          <a:xfrm>
            <a:off x="548640" y="2286000"/>
            <a:ext cx="10972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0" dirty="0">
                <a:solidFill>
                  <a:srgbClr val="FFFFFF"/>
                </a:solidFill>
                <a:latin typeface="Georgia Pro" panose="02040502050405020303" pitchFamily="18" charset="0"/>
                <a:ea typeface="Georgia" pitchFamily="34" charset="-122"/>
                <a:cs typeface="Georgia" pitchFamily="34" charset="-120"/>
              </a:rPr>
              <a:t>Assets.</a:t>
            </a:r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8D787298-FFF0-7F30-8FF1-C02ACE91EDEB}"/>
              </a:ext>
            </a:extLst>
          </p:cNvPr>
          <p:cNvSpPr/>
          <p:nvPr/>
        </p:nvSpPr>
        <p:spPr>
          <a:xfrm>
            <a:off x="548640" y="43891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C8D2E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Reusable diagrams. Copy them straight into your real deck.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673090" y="1819792"/>
            <a:ext cx="321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1000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STAKEHOLDER VALUE FLOW</a:t>
            </a:r>
          </a:p>
        </p:txBody>
      </p:sp>
      <p:sp>
        <p:nvSpPr>
          <p:cNvPr id="40" name="Shape 2">
            <a:extLst>
              <a:ext uri="{FF2B5EF4-FFF2-40B4-BE49-F238E27FC236}">
                <a16:creationId xmlns:a16="http://schemas.microsoft.com/office/drawing/2014/main" id="{8CA846BF-B33D-303C-3A74-D43E6CBA6BBA}"/>
              </a:ext>
            </a:extLst>
          </p:cNvPr>
          <p:cNvSpPr/>
          <p:nvPr/>
        </p:nvSpPr>
        <p:spPr>
          <a:xfrm>
            <a:off x="5661304" y="4526280"/>
            <a:ext cx="1479244" cy="1066800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787480" y="4763770"/>
            <a:ext cx="127063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kern="0" dirty="0">
                <a:solidFill>
                  <a:schemeClr val="accent1"/>
                </a:solidFill>
                <a:latin typeface="Georgia Pro" panose="02040502050405020303" pitchFamily="18" charset="0"/>
                <a:ea typeface="Calibri" pitchFamily="34" charset="-122"/>
                <a:cs typeface="Calibri" pitchFamily="34" charset="-120"/>
              </a:rPr>
              <a:t>Provider</a:t>
            </a:r>
            <a:endParaRPr lang="en-US" sz="1600" dirty="0">
              <a:solidFill>
                <a:schemeClr val="accent1"/>
              </a:solidFill>
              <a:latin typeface="Georgia Pro" panose="02040502050405020303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5787480" y="5077460"/>
            <a:ext cx="1270633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contract · data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41" name="Shape 2">
            <a:extLst>
              <a:ext uri="{FF2B5EF4-FFF2-40B4-BE49-F238E27FC236}">
                <a16:creationId xmlns:a16="http://schemas.microsoft.com/office/drawing/2014/main" id="{D6531E3E-514C-4968-C8D4-7076AE754F0F}"/>
              </a:ext>
            </a:extLst>
          </p:cNvPr>
          <p:cNvSpPr/>
          <p:nvPr/>
        </p:nvSpPr>
        <p:spPr>
          <a:xfrm>
            <a:off x="7175874" y="4526280"/>
            <a:ext cx="1479244" cy="1066800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302050" y="4763770"/>
            <a:ext cx="127063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kern="0" dirty="0">
                <a:solidFill>
                  <a:schemeClr val="accent1"/>
                </a:solidFill>
                <a:latin typeface="Georgia Pro" panose="02040502050405020303" pitchFamily="18" charset="0"/>
                <a:ea typeface="Calibri" pitchFamily="34" charset="-122"/>
                <a:cs typeface="Calibri" pitchFamily="34" charset="-120"/>
              </a:rPr>
              <a:t>Patient</a:t>
            </a:r>
            <a:endParaRPr lang="en-US" sz="1600" dirty="0">
              <a:solidFill>
                <a:schemeClr val="accent1"/>
              </a:solidFill>
              <a:latin typeface="Georgia Pro" panose="02040502050405020303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302050" y="5077460"/>
            <a:ext cx="1270633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outcome · access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43" name="Shape 2">
            <a:extLst>
              <a:ext uri="{FF2B5EF4-FFF2-40B4-BE49-F238E27FC236}">
                <a16:creationId xmlns:a16="http://schemas.microsoft.com/office/drawing/2014/main" id="{8436C71B-B6C3-9016-8321-DEDF775D4276}"/>
              </a:ext>
            </a:extLst>
          </p:cNvPr>
          <p:cNvSpPr/>
          <p:nvPr/>
        </p:nvSpPr>
        <p:spPr>
          <a:xfrm>
            <a:off x="8690444" y="4526280"/>
            <a:ext cx="1479244" cy="1066800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816620" y="4763770"/>
            <a:ext cx="127063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kern="0" dirty="0">
                <a:solidFill>
                  <a:schemeClr val="accent1"/>
                </a:solidFill>
                <a:latin typeface="Georgia Pro" panose="02040502050405020303" pitchFamily="18" charset="0"/>
                <a:ea typeface="Calibri" pitchFamily="34" charset="-122"/>
                <a:cs typeface="Calibri" pitchFamily="34" charset="-120"/>
              </a:rPr>
              <a:t>Payer</a:t>
            </a:r>
            <a:endParaRPr lang="en-US" sz="1600" dirty="0">
              <a:solidFill>
                <a:schemeClr val="accent1"/>
              </a:solidFill>
              <a:latin typeface="Georgia Pro" panose="02040502050405020303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816620" y="5077460"/>
            <a:ext cx="13530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savings · adherence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42" name="Shape 2">
            <a:extLst>
              <a:ext uri="{FF2B5EF4-FFF2-40B4-BE49-F238E27FC236}">
                <a16:creationId xmlns:a16="http://schemas.microsoft.com/office/drawing/2014/main" id="{4D29DD68-79BC-DED2-B98F-7F7FC2B3BED0}"/>
              </a:ext>
            </a:extLst>
          </p:cNvPr>
          <p:cNvSpPr/>
          <p:nvPr/>
        </p:nvSpPr>
        <p:spPr>
          <a:xfrm>
            <a:off x="10205015" y="4526280"/>
            <a:ext cx="1479244" cy="1066800"/>
          </a:xfrm>
          <a:prstGeom prst="rect">
            <a:avLst/>
          </a:prstGeom>
          <a:solidFill>
            <a:srgbClr val="FFFFFF"/>
          </a:solidFill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0331191" y="4763770"/>
            <a:ext cx="127063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kern="0" dirty="0">
                <a:solidFill>
                  <a:schemeClr val="accent1"/>
                </a:solidFill>
                <a:latin typeface="Georgia Pro" panose="02040502050405020303" pitchFamily="18" charset="0"/>
                <a:ea typeface="Calibri" pitchFamily="34" charset="-122"/>
                <a:cs typeface="Calibri" pitchFamily="34" charset="-120"/>
              </a:rPr>
              <a:t>Employer</a:t>
            </a:r>
            <a:endParaRPr lang="en-US" sz="1600" dirty="0">
              <a:solidFill>
                <a:schemeClr val="accent1"/>
              </a:solidFill>
              <a:latin typeface="Georgia Pro" panose="02040502050405020303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331191" y="5077460"/>
            <a:ext cx="1270633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A3A5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productivity · cost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508000" y="1819792"/>
            <a:ext cx="25628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1000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EVIDENCE HIERARCHY</a:t>
            </a:r>
          </a:p>
        </p:txBody>
      </p:sp>
      <p:sp>
        <p:nvSpPr>
          <p:cNvPr id="24" name="Shape 22"/>
          <p:cNvSpPr/>
          <p:nvPr/>
        </p:nvSpPr>
        <p:spPr>
          <a:xfrm>
            <a:off x="508000" y="2354580"/>
            <a:ext cx="4654109" cy="548640"/>
          </a:xfrm>
          <a:prstGeom prst="rect">
            <a:avLst/>
          </a:prstGeom>
          <a:solidFill>
            <a:schemeClr val="accent2">
              <a:lumMod val="75000"/>
            </a:schemeClr>
          </a:solidFill>
          <a:ln/>
        </p:spPr>
        <p:txBody>
          <a:bodyPr/>
          <a:lstStyle/>
          <a:p>
            <a:endParaRPr lang="en-IN" dirty="0">
              <a:solidFill>
                <a:schemeClr val="accent2">
                  <a:lumMod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673100" y="2341880"/>
            <a:ext cx="44133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Peer-reviewed publication</a:t>
            </a:r>
            <a:endParaRPr lang="en-US" sz="1400" dirty="0">
              <a:latin typeface="Aptos SemiBold" panose="020B0004020202020204" pitchFamily="34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508000" y="2994660"/>
            <a:ext cx="4172650" cy="548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673100" y="298196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Prospective clinical study</a:t>
            </a:r>
            <a:endParaRPr lang="en-US" sz="1400" dirty="0">
              <a:latin typeface="Aptos SemiBold" panose="020B0004020202020204" pitchFamily="34" charset="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508000" y="3634740"/>
            <a:ext cx="3691190" cy="5486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73100" y="3622040"/>
            <a:ext cx="34504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accent1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Real-world / pilot data</a:t>
            </a:r>
            <a:endParaRPr lang="en-US" sz="1400" dirty="0">
              <a:solidFill>
                <a:schemeClr val="accent1"/>
              </a:solidFill>
              <a:latin typeface="Aptos SemiBold" panose="020B0004020202020204" pitchFamily="34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508000" y="4274820"/>
            <a:ext cx="3209731" cy="54864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673100" y="4262120"/>
            <a:ext cx="296900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accent1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Retrospective analysis</a:t>
            </a:r>
            <a:endParaRPr lang="en-US" sz="1400" dirty="0">
              <a:solidFill>
                <a:schemeClr val="accent1"/>
              </a:solidFill>
              <a:latin typeface="Aptos SemiBold" panose="020B0004020202020204" pitchFamily="34" charset="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508000" y="4914900"/>
            <a:ext cx="2728271" cy="5486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73100" y="4902200"/>
            <a:ext cx="248754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accent1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Provider testimonial</a:t>
            </a:r>
            <a:endParaRPr lang="en-US" sz="1400" dirty="0">
              <a:solidFill>
                <a:schemeClr val="accent1"/>
              </a:solidFill>
              <a:latin typeface="Aptos SemiBold" panose="020B0004020202020204" pitchFamily="34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508000" y="5593080"/>
            <a:ext cx="3987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Higher tier = more weight. Climb the pyramid as you raise.</a:t>
            </a:r>
            <a:endParaRPr lang="en-US" sz="1000" dirty="0">
              <a:latin typeface="Aptos" panose="020B00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F3A7DED4-F6E5-82B3-AA73-6932DB8F6F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N" dirty="0"/>
              <a:t>ASSET · 01 + 02</a:t>
            </a:r>
          </a:p>
          <a:p>
            <a:endParaRPr lang="en-IN" dirty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9AF7C69-1EAD-EE06-D9D2-4027A62D3B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Stakeholder value flow &amp; evidence hierarchy.</a:t>
            </a:r>
          </a:p>
          <a:p>
            <a:endParaRPr lang="en-IN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CB8BCEE-EEA2-287E-664E-E481BECDD5BD}"/>
              </a:ext>
            </a:extLst>
          </p:cNvPr>
          <p:cNvSpPr/>
          <p:nvPr/>
        </p:nvSpPr>
        <p:spPr>
          <a:xfrm>
            <a:off x="5661304" y="2354580"/>
            <a:ext cx="1479244" cy="9334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400" b="1" kern="0" spc="500" dirty="0">
                <a:solidFill>
                  <a:srgbClr val="BFD9C9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YOU</a:t>
            </a:r>
            <a:endParaRPr lang="en-IN" sz="1400" b="1" kern="0" spc="500" dirty="0">
              <a:solidFill>
                <a:srgbClr val="BFD9C9"/>
              </a:solidFill>
              <a:latin typeface="Aptos" panose="020B0004020202020204" pitchFamily="34" charset="0"/>
              <a:ea typeface="Calibri" pitchFamily="34" charset="-122"/>
              <a:cs typeface="Calibri" pitchFamily="34" charset="-120"/>
            </a:endParaRP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75938A2B-DA5E-3A0D-4292-0AFF3BD03C1F}"/>
              </a:ext>
            </a:extLst>
          </p:cNvPr>
          <p:cNvCxnSpPr>
            <a:stCxn id="51" idx="2"/>
            <a:endCxn id="40" idx="0"/>
          </p:cNvCxnSpPr>
          <p:nvPr/>
        </p:nvCxnSpPr>
        <p:spPr>
          <a:xfrm>
            <a:off x="6400926" y="3288030"/>
            <a:ext cx="0" cy="123825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or: Elbow 76">
            <a:extLst>
              <a:ext uri="{FF2B5EF4-FFF2-40B4-BE49-F238E27FC236}">
                <a16:creationId xmlns:a16="http://schemas.microsoft.com/office/drawing/2014/main" id="{57DED4FE-510F-DFFA-F2C4-08912FBECBA9}"/>
              </a:ext>
            </a:extLst>
          </p:cNvPr>
          <p:cNvCxnSpPr>
            <a:stCxn id="51" idx="2"/>
            <a:endCxn id="41" idx="0"/>
          </p:cNvCxnSpPr>
          <p:nvPr/>
        </p:nvCxnSpPr>
        <p:spPr>
          <a:xfrm rot="16200000" flipH="1">
            <a:off x="6539086" y="3149870"/>
            <a:ext cx="1238250" cy="1514570"/>
          </a:xfrm>
          <a:prstGeom prst="bentConnector3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or: Elbow 78">
            <a:extLst>
              <a:ext uri="{FF2B5EF4-FFF2-40B4-BE49-F238E27FC236}">
                <a16:creationId xmlns:a16="http://schemas.microsoft.com/office/drawing/2014/main" id="{35C50743-512B-A040-8EF2-E7B8E35EDA83}"/>
              </a:ext>
            </a:extLst>
          </p:cNvPr>
          <p:cNvCxnSpPr>
            <a:stCxn id="51" idx="2"/>
            <a:endCxn id="43" idx="0"/>
          </p:cNvCxnSpPr>
          <p:nvPr/>
        </p:nvCxnSpPr>
        <p:spPr>
          <a:xfrm rot="16200000" flipH="1">
            <a:off x="7296371" y="2392585"/>
            <a:ext cx="1238250" cy="3029140"/>
          </a:xfrm>
          <a:prstGeom prst="bentConnector3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or: Elbow 80">
            <a:extLst>
              <a:ext uri="{FF2B5EF4-FFF2-40B4-BE49-F238E27FC236}">
                <a16:creationId xmlns:a16="http://schemas.microsoft.com/office/drawing/2014/main" id="{3391071E-66AB-6DC3-9927-1794592F62B8}"/>
              </a:ext>
            </a:extLst>
          </p:cNvPr>
          <p:cNvCxnSpPr>
            <a:stCxn id="51" idx="2"/>
            <a:endCxn id="42" idx="0"/>
          </p:cNvCxnSpPr>
          <p:nvPr/>
        </p:nvCxnSpPr>
        <p:spPr>
          <a:xfrm rot="16200000" flipH="1">
            <a:off x="8053656" y="1635299"/>
            <a:ext cx="1238250" cy="4543711"/>
          </a:xfrm>
          <a:prstGeom prst="bentConnector3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2258060" y="1696720"/>
            <a:ext cx="1569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kern="0" spc="300" dirty="0">
                <a:solidFill>
                  <a:srgbClr val="6B7280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Q1</a:t>
            </a:r>
            <a:endParaRPr lang="en-US" sz="1000" dirty="0">
              <a:latin typeface="Aptos SemiBold" panose="020B00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3827780" y="1696720"/>
            <a:ext cx="1569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kern="0" spc="300" dirty="0">
                <a:solidFill>
                  <a:srgbClr val="6B7280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Q2</a:t>
            </a:r>
            <a:endParaRPr lang="en-US" sz="1000" dirty="0">
              <a:latin typeface="Aptos SemiBold" panose="020B00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397500" y="1696720"/>
            <a:ext cx="1569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kern="0" spc="300" dirty="0">
                <a:solidFill>
                  <a:srgbClr val="6B7280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Q3</a:t>
            </a:r>
            <a:endParaRPr lang="en-US" sz="1000" dirty="0">
              <a:latin typeface="Aptos SemiBold" panose="020B00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967220" y="1696720"/>
            <a:ext cx="1569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kern="0" spc="300" dirty="0">
                <a:solidFill>
                  <a:srgbClr val="6B7280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Q4</a:t>
            </a:r>
            <a:endParaRPr lang="en-US" sz="1000" dirty="0">
              <a:latin typeface="Aptos SemiBold" panose="020B00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8536940" y="1696720"/>
            <a:ext cx="1569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kern="0" spc="300" dirty="0">
                <a:solidFill>
                  <a:srgbClr val="6B7280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Q5</a:t>
            </a:r>
            <a:endParaRPr lang="en-US" sz="1000" dirty="0">
              <a:latin typeface="Aptos SemiBold" panose="020B00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0106660" y="1696720"/>
            <a:ext cx="1569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kern="0" spc="300" dirty="0">
                <a:solidFill>
                  <a:srgbClr val="6B7280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Q6</a:t>
            </a:r>
            <a:endParaRPr lang="en-US" sz="1000" dirty="0">
              <a:latin typeface="Aptos SemiBold" panose="020B00040202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2270760" y="2024380"/>
            <a:ext cx="0" cy="2468880"/>
          </a:xfrm>
          <a:prstGeom prst="line">
            <a:avLst/>
          </a:prstGeom>
          <a:noFill/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3840480" y="2024380"/>
            <a:ext cx="0" cy="2468880"/>
          </a:xfrm>
          <a:prstGeom prst="line">
            <a:avLst/>
          </a:prstGeom>
          <a:noFill/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410200" y="2024380"/>
            <a:ext cx="0" cy="2468880"/>
          </a:xfrm>
          <a:prstGeom prst="line">
            <a:avLst/>
          </a:prstGeom>
          <a:noFill/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979920" y="2024380"/>
            <a:ext cx="0" cy="2468880"/>
          </a:xfrm>
          <a:prstGeom prst="line">
            <a:avLst/>
          </a:prstGeom>
          <a:noFill/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8549640" y="2024380"/>
            <a:ext cx="0" cy="2468880"/>
          </a:xfrm>
          <a:prstGeom prst="line">
            <a:avLst/>
          </a:prstGeom>
          <a:noFill/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0119360" y="2024380"/>
            <a:ext cx="0" cy="2468880"/>
          </a:xfrm>
          <a:prstGeom prst="line">
            <a:avLst/>
          </a:prstGeom>
          <a:noFill/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1689080" y="2024380"/>
            <a:ext cx="0" cy="2468880"/>
          </a:xfrm>
          <a:prstGeom prst="line">
            <a:avLst/>
          </a:prstGeom>
          <a:noFill/>
          <a:ln w="6350">
            <a:solidFill>
              <a:srgbClr val="D8D9D2"/>
            </a:solidFill>
            <a:prstDash val="solid"/>
          </a:ln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548640" y="220726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1000" kern="0" spc="400" dirty="0">
                <a:solidFill>
                  <a:srgbClr val="5C8A77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PRODUCT</a:t>
            </a:r>
          </a:p>
        </p:txBody>
      </p:sp>
      <p:sp>
        <p:nvSpPr>
          <p:cNvPr id="18" name="Shape 16"/>
          <p:cNvSpPr/>
          <p:nvPr/>
        </p:nvSpPr>
        <p:spPr>
          <a:xfrm>
            <a:off x="2316480" y="2225548"/>
            <a:ext cx="6187440" cy="365760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2407920" y="2225548"/>
            <a:ext cx="600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Production build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595360" y="2225548"/>
            <a:ext cx="3048000" cy="365760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686800" y="2225548"/>
            <a:ext cx="286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Integrations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548640" y="28016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1000" kern="0" spc="400" dirty="0">
                <a:solidFill>
                  <a:srgbClr val="5C8A77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CLINICAL</a:t>
            </a:r>
          </a:p>
        </p:txBody>
      </p:sp>
      <p:sp>
        <p:nvSpPr>
          <p:cNvPr id="23" name="Shape 21"/>
          <p:cNvSpPr/>
          <p:nvPr/>
        </p:nvSpPr>
        <p:spPr>
          <a:xfrm>
            <a:off x="2316480" y="2819908"/>
            <a:ext cx="4617720" cy="365760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2407920" y="2819908"/>
            <a:ext cx="4434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Pilot complete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7025640" y="2819908"/>
            <a:ext cx="4617720" cy="365760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7117080" y="2819908"/>
            <a:ext cx="4434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Multi-site study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548640" y="339598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1000" kern="0" spc="400" dirty="0">
                <a:solidFill>
                  <a:srgbClr val="5C8A77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REG / COMP</a:t>
            </a:r>
          </a:p>
        </p:txBody>
      </p:sp>
      <p:sp>
        <p:nvSpPr>
          <p:cNvPr id="28" name="Shape 26"/>
          <p:cNvSpPr/>
          <p:nvPr/>
        </p:nvSpPr>
        <p:spPr>
          <a:xfrm>
            <a:off x="3886200" y="3414268"/>
            <a:ext cx="3048000" cy="365760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3977640" y="3414268"/>
            <a:ext cx="286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SOC 2 / pre-sub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7025640" y="3414268"/>
            <a:ext cx="4617720" cy="365760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7117080" y="3414268"/>
            <a:ext cx="4434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Audit / submission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548640" y="399034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1000" kern="0" spc="400" dirty="0">
                <a:solidFill>
                  <a:srgbClr val="5C8A77"/>
                </a:solidFill>
                <a:latin typeface="Aptos SemiBold" panose="020B0004020202020204" pitchFamily="34" charset="0"/>
                <a:ea typeface="Calibri" pitchFamily="34" charset="-122"/>
                <a:cs typeface="Calibri" pitchFamily="34" charset="-120"/>
              </a:rPr>
              <a:t>COMMERCIAL</a:t>
            </a:r>
          </a:p>
        </p:txBody>
      </p:sp>
      <p:sp>
        <p:nvSpPr>
          <p:cNvPr id="33" name="Shape 31"/>
          <p:cNvSpPr/>
          <p:nvPr/>
        </p:nvSpPr>
        <p:spPr>
          <a:xfrm>
            <a:off x="5455920" y="4008628"/>
            <a:ext cx="3048000" cy="365760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5547360" y="4008628"/>
            <a:ext cx="286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First contract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8595360" y="4008628"/>
            <a:ext cx="3048000" cy="365760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8686800" y="4008628"/>
            <a:ext cx="286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Channel expansion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510540" y="489585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1000" kern="0" spc="400" dirty="0">
                <a:solidFill>
                  <a:srgbClr val="5C8A77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BONUS — FDA PATHWAY QUICK-REFERENCE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5ECC082-EF59-95EE-D6D8-98B1146641C8}"/>
              </a:ext>
            </a:extLst>
          </p:cNvPr>
          <p:cNvGrpSpPr/>
          <p:nvPr/>
        </p:nvGrpSpPr>
        <p:grpSpPr>
          <a:xfrm>
            <a:off x="510540" y="5320665"/>
            <a:ext cx="2710814" cy="777240"/>
            <a:chOff x="510540" y="5349240"/>
            <a:chExt cx="2710814" cy="777240"/>
          </a:xfrm>
        </p:grpSpPr>
        <p:sp>
          <p:nvSpPr>
            <p:cNvPr id="38" name="Shape 36"/>
            <p:cNvSpPr/>
            <p:nvPr/>
          </p:nvSpPr>
          <p:spPr>
            <a:xfrm>
              <a:off x="510540" y="5349240"/>
              <a:ext cx="2710814" cy="77724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/>
            <a:lstStyle/>
            <a:p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39" name="Text 37"/>
            <p:cNvSpPr/>
            <p:nvPr/>
          </p:nvSpPr>
          <p:spPr>
            <a:xfrm>
              <a:off x="647700" y="5499735"/>
              <a:ext cx="2420370" cy="23816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400" dirty="0">
                  <a:solidFill>
                    <a:schemeClr val="accent1"/>
                  </a:solidFill>
                  <a:latin typeface="Georgia Pro" panose="02040502050405020303" pitchFamily="18" charset="0"/>
                  <a:ea typeface="Georgia" pitchFamily="34" charset="-122"/>
                  <a:cs typeface="Georgia" pitchFamily="34" charset="-120"/>
                </a:rPr>
                <a:t>Class I</a:t>
              </a:r>
              <a:endParaRPr lang="en-US" sz="1400" dirty="0">
                <a:solidFill>
                  <a:schemeClr val="accent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0" name="Text 38"/>
            <p:cNvSpPr/>
            <p:nvPr/>
          </p:nvSpPr>
          <p:spPr>
            <a:xfrm>
              <a:off x="647700" y="5743575"/>
              <a:ext cx="2420370" cy="34023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30000"/>
                </a:lnSpc>
                <a:buNone/>
              </a:pPr>
              <a:r>
                <a:rPr lang="en-US" sz="1200" dirty="0">
                  <a:solidFill>
                    <a:schemeClr val="accent1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Exempt / general controls</a:t>
              </a:r>
              <a:endParaRPr lang="en-US" sz="1200" dirty="0">
                <a:solidFill>
                  <a:schemeClr val="accent1"/>
                </a:solidFill>
                <a:latin typeface="Aptos" panose="020B0004020202020204" pitchFamily="34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4A8B395-DA56-6E20-C5AE-06C3B5C15A2D}"/>
              </a:ext>
            </a:extLst>
          </p:cNvPr>
          <p:cNvGrpSpPr/>
          <p:nvPr/>
        </p:nvGrpSpPr>
        <p:grpSpPr>
          <a:xfrm>
            <a:off x="3332480" y="5320665"/>
            <a:ext cx="2710814" cy="777240"/>
            <a:chOff x="3383280" y="5349240"/>
            <a:chExt cx="2710814" cy="777240"/>
          </a:xfrm>
        </p:grpSpPr>
        <p:sp>
          <p:nvSpPr>
            <p:cNvPr id="41" name="Shape 39"/>
            <p:cNvSpPr/>
            <p:nvPr/>
          </p:nvSpPr>
          <p:spPr>
            <a:xfrm>
              <a:off x="3383280" y="5349240"/>
              <a:ext cx="2710814" cy="77724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/>
            <a:lstStyle/>
            <a:p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42" name="Text 40"/>
            <p:cNvSpPr/>
            <p:nvPr/>
          </p:nvSpPr>
          <p:spPr>
            <a:xfrm>
              <a:off x="3520440" y="5499735"/>
              <a:ext cx="2420370" cy="23816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400" dirty="0">
                  <a:solidFill>
                    <a:schemeClr val="accent1"/>
                  </a:solidFill>
                  <a:latin typeface="Georgia Pro" panose="02040502050405020303" pitchFamily="18" charset="0"/>
                  <a:ea typeface="Georgia" pitchFamily="34" charset="-122"/>
                  <a:cs typeface="Georgia" pitchFamily="34" charset="-120"/>
                </a:rPr>
                <a:t>Class II</a:t>
              </a:r>
              <a:endParaRPr lang="en-US" sz="1400" dirty="0">
                <a:solidFill>
                  <a:schemeClr val="accent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3" name="Text 41"/>
            <p:cNvSpPr/>
            <p:nvPr/>
          </p:nvSpPr>
          <p:spPr>
            <a:xfrm>
              <a:off x="3520440" y="5743575"/>
              <a:ext cx="2420370" cy="34023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30000"/>
                </a:lnSpc>
                <a:buNone/>
              </a:pPr>
              <a:r>
                <a:rPr lang="en-US" sz="1200" dirty="0">
                  <a:solidFill>
                    <a:schemeClr val="accent1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510(k) or De Novo</a:t>
              </a:r>
              <a:endParaRPr lang="en-US" sz="1200" dirty="0">
                <a:solidFill>
                  <a:schemeClr val="accent1"/>
                </a:solidFill>
                <a:latin typeface="Aptos" panose="020B0004020202020204" pitchFamily="34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391EEDC-2705-289B-4B58-94C7B1014768}"/>
              </a:ext>
            </a:extLst>
          </p:cNvPr>
          <p:cNvGrpSpPr/>
          <p:nvPr/>
        </p:nvGrpSpPr>
        <p:grpSpPr>
          <a:xfrm>
            <a:off x="6154420" y="5320665"/>
            <a:ext cx="2710814" cy="777240"/>
            <a:chOff x="6217920" y="5349240"/>
            <a:chExt cx="2710814" cy="777240"/>
          </a:xfrm>
        </p:grpSpPr>
        <p:sp>
          <p:nvSpPr>
            <p:cNvPr id="44" name="Shape 42"/>
            <p:cNvSpPr/>
            <p:nvPr/>
          </p:nvSpPr>
          <p:spPr>
            <a:xfrm>
              <a:off x="6217920" y="5349240"/>
              <a:ext cx="2710814" cy="77724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/>
            <a:lstStyle/>
            <a:p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45" name="Text 43"/>
            <p:cNvSpPr/>
            <p:nvPr/>
          </p:nvSpPr>
          <p:spPr>
            <a:xfrm>
              <a:off x="6355080" y="5499735"/>
              <a:ext cx="2420370" cy="23816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400" dirty="0">
                  <a:solidFill>
                    <a:schemeClr val="accent1"/>
                  </a:solidFill>
                  <a:latin typeface="Georgia Pro" panose="02040502050405020303" pitchFamily="18" charset="0"/>
                  <a:ea typeface="Georgia" pitchFamily="34" charset="-122"/>
                  <a:cs typeface="Georgia" pitchFamily="34" charset="-120"/>
                </a:rPr>
                <a:t>Class III</a:t>
              </a:r>
              <a:endParaRPr lang="en-US" sz="1400" dirty="0">
                <a:solidFill>
                  <a:schemeClr val="accent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6" name="Text 44"/>
            <p:cNvSpPr/>
            <p:nvPr/>
          </p:nvSpPr>
          <p:spPr>
            <a:xfrm>
              <a:off x="6355080" y="5743575"/>
              <a:ext cx="2420370" cy="34023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30000"/>
                </a:lnSpc>
                <a:buNone/>
              </a:pPr>
              <a:r>
                <a:rPr lang="en-US" sz="1200" dirty="0">
                  <a:solidFill>
                    <a:schemeClr val="accent1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PMA</a:t>
              </a:r>
              <a:endParaRPr lang="en-US" sz="1200" dirty="0">
                <a:solidFill>
                  <a:schemeClr val="accent1"/>
                </a:solidFill>
                <a:latin typeface="Aptos" panose="020B0004020202020204" pitchFamily="34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BD0A270-6556-F209-61BB-4CF2C3F25A53}"/>
              </a:ext>
            </a:extLst>
          </p:cNvPr>
          <p:cNvGrpSpPr/>
          <p:nvPr/>
        </p:nvGrpSpPr>
        <p:grpSpPr>
          <a:xfrm>
            <a:off x="8976360" y="5320665"/>
            <a:ext cx="2710814" cy="777240"/>
            <a:chOff x="8976360" y="5349240"/>
            <a:chExt cx="2710814" cy="777240"/>
          </a:xfrm>
        </p:grpSpPr>
        <p:sp>
          <p:nvSpPr>
            <p:cNvPr id="47" name="Shape 45"/>
            <p:cNvSpPr/>
            <p:nvPr/>
          </p:nvSpPr>
          <p:spPr>
            <a:xfrm>
              <a:off x="8976360" y="5349240"/>
              <a:ext cx="2710814" cy="77724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D9D2"/>
              </a:solidFill>
              <a:prstDash val="solid"/>
            </a:ln>
          </p:spPr>
          <p:txBody>
            <a:bodyPr/>
            <a:lstStyle/>
            <a:p>
              <a:endParaRPr lang="en-IN" dirty="0">
                <a:latin typeface="Aptos" panose="020B0004020202020204" pitchFamily="34" charset="0"/>
              </a:endParaRPr>
            </a:p>
          </p:txBody>
        </p:sp>
        <p:sp>
          <p:nvSpPr>
            <p:cNvPr id="48" name="Text 46"/>
            <p:cNvSpPr/>
            <p:nvPr/>
          </p:nvSpPr>
          <p:spPr>
            <a:xfrm>
              <a:off x="9113520" y="5499735"/>
              <a:ext cx="2420370" cy="23816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400" dirty="0">
                  <a:solidFill>
                    <a:schemeClr val="accent1"/>
                  </a:solidFill>
                  <a:latin typeface="Georgia Pro" panose="02040502050405020303" pitchFamily="18" charset="0"/>
                  <a:ea typeface="Georgia" pitchFamily="34" charset="-122"/>
                  <a:cs typeface="Georgia" pitchFamily="34" charset="-120"/>
                </a:rPr>
                <a:t>SaMD</a:t>
              </a:r>
              <a:endParaRPr lang="en-US" sz="1400" dirty="0">
                <a:solidFill>
                  <a:schemeClr val="accent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9" name="Text 47"/>
            <p:cNvSpPr/>
            <p:nvPr/>
          </p:nvSpPr>
          <p:spPr>
            <a:xfrm>
              <a:off x="9113520" y="5743575"/>
              <a:ext cx="2420370" cy="34023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30000"/>
                </a:lnSpc>
                <a:buNone/>
              </a:pPr>
              <a:r>
                <a:rPr lang="en-US" sz="1200" dirty="0">
                  <a:solidFill>
                    <a:schemeClr val="accent1"/>
                  </a:solidFill>
                  <a:latin typeface="Aptos" panose="020B0004020202020204" pitchFamily="34" charset="0"/>
                  <a:ea typeface="Calibri" pitchFamily="34" charset="-122"/>
                  <a:cs typeface="Calibri" pitchFamily="34" charset="-120"/>
                </a:rPr>
                <a:t>510(k) typical · varies</a:t>
              </a:r>
              <a:endParaRPr lang="en-US" sz="1200" dirty="0">
                <a:solidFill>
                  <a:schemeClr val="accent1"/>
                </a:solidFill>
                <a:latin typeface="Aptos" panose="020B0004020202020204" pitchFamily="34" charset="0"/>
              </a:endParaRPr>
            </a:p>
          </p:txBody>
        </p:sp>
      </p:grpSp>
      <p:sp>
        <p:nvSpPr>
          <p:cNvPr id="50" name="Shape 48"/>
          <p:cNvSpPr/>
          <p:nvPr/>
        </p:nvSpPr>
        <p:spPr>
          <a:xfrm>
            <a:off x="-42863" y="6355080"/>
            <a:ext cx="12277725" cy="502920"/>
          </a:xfrm>
          <a:prstGeom prst="rect">
            <a:avLst/>
          </a:prstGeom>
          <a:solidFill>
            <a:srgbClr val="0F1A2E"/>
          </a:solidFill>
          <a:ln/>
        </p:spPr>
        <p:txBody>
          <a:bodyPr/>
          <a:lstStyle/>
          <a:p>
            <a:endParaRPr lang="en-IN" dirty="0">
              <a:latin typeface="Aptos" panose="020B0004020202020204" pitchFamily="34" charset="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510540" y="63550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BFD9C9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Built by M'idea Hub  ·  Presentation design for healthcare founders, VCs and PE firms.</a:t>
            </a:r>
            <a:endParaRPr lang="en-US" sz="1100" dirty="0">
              <a:latin typeface="Aptos" panose="020B0004020202020204" pitchFamily="34" charset="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8763000" y="635508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BFD9C9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mideahub.com</a:t>
            </a:r>
            <a:endParaRPr lang="en-US" sz="1100" dirty="0">
              <a:latin typeface="Aptos" panose="020B0004020202020204" pitchFamily="34" charset="0"/>
            </a:endParaRP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ABFEDD4C-7E2D-E2FA-D4A3-57B87E7270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N" dirty="0"/>
              <a:t>ASSET · 03</a:t>
            </a:r>
          </a:p>
          <a:p>
            <a:endParaRPr lang="en-IN" dirty="0"/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6B8DC0BD-073A-909B-8220-5767BD2A0F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Milestone Gantt — what the seed round buys.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E73A8-7A40-BA87-8B2B-60C7D7690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0002FA9-CE25-2A44-1719-C3B39AE6E8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94" t="6237" r="28768" b="26225"/>
          <a:stretch>
            <a:fillRect/>
          </a:stretch>
        </p:blipFill>
        <p:spPr>
          <a:xfrm flipH="1">
            <a:off x="2" y="0"/>
            <a:ext cx="12191999" cy="6858000"/>
          </a:xfrm>
          <a:prstGeom prst="rect">
            <a:avLst/>
          </a:prstGeom>
        </p:spPr>
      </p:pic>
      <p:sp>
        <p:nvSpPr>
          <p:cNvPr id="45" name="Text 3">
            <a:extLst>
              <a:ext uri="{FF2B5EF4-FFF2-40B4-BE49-F238E27FC236}">
                <a16:creationId xmlns:a16="http://schemas.microsoft.com/office/drawing/2014/main" id="{59EBAF97-943C-0678-6AC4-AFB7A53E08E5}"/>
              </a:ext>
            </a:extLst>
          </p:cNvPr>
          <p:cNvSpPr/>
          <p:nvPr/>
        </p:nvSpPr>
        <p:spPr>
          <a:xfrm>
            <a:off x="467021" y="5306438"/>
            <a:ext cx="4723876" cy="12427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80000"/>
              </a:lnSpc>
            </a:pPr>
            <a:r>
              <a:rPr lang="en-US" sz="4800" spc="-300" dirty="0">
                <a:solidFill>
                  <a:srgbClr val="FFFFFF"/>
                </a:solidFill>
                <a:latin typeface="Figtree" pitchFamily="2" charset="0"/>
                <a:ea typeface="Figtree Medium" pitchFamily="34" charset="-122"/>
                <a:cs typeface="Figtree Medium" pitchFamily="34" charset="-120"/>
              </a:rPr>
              <a:t>Let’s discuss your presentation goals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E2E2D73-FC31-95FD-27E9-5DD7DC86EFAE}"/>
              </a:ext>
            </a:extLst>
          </p:cNvPr>
          <p:cNvSpPr/>
          <p:nvPr/>
        </p:nvSpPr>
        <p:spPr>
          <a:xfrm>
            <a:off x="6214703" y="508001"/>
            <a:ext cx="5452196" cy="5855535"/>
          </a:xfrm>
          <a:prstGeom prst="roundRect">
            <a:avLst>
              <a:gd name="adj" fmla="val 4713"/>
            </a:avLst>
          </a:prstGeom>
          <a:solidFill>
            <a:srgbClr val="1B1938">
              <a:alpha val="49000"/>
            </a:srgb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bg1">
                    <a:lumMod val="95000"/>
                    <a:alpha val="0"/>
                  </a:schemeClr>
                </a:gs>
                <a:gs pos="100000">
                  <a:srgbClr val="C9B4FA"/>
                </a:gs>
              </a:gsLst>
              <a:lin ang="5400000" scaled="1"/>
            </a:gradFill>
          </a:ln>
        </p:spPr>
        <p:txBody>
          <a:bodyPr/>
          <a:lstStyle/>
          <a:p>
            <a:endParaRPr lang="en-US" sz="1200" dirty="0">
              <a:solidFill>
                <a:prstClr val="black"/>
              </a:solidFill>
              <a:latin typeface="Aptos" panose="020B0004020202020204" pitchFamily="34" charset="0"/>
            </a:endParaRPr>
          </a:p>
        </p:txBody>
      </p:sp>
      <p:pic>
        <p:nvPicPr>
          <p:cNvPr id="3" name="Picture 2" descr="Profile photo of Kirk Patel">
            <a:extLst>
              <a:ext uri="{FF2B5EF4-FFF2-40B4-BE49-F238E27FC236}">
                <a16:creationId xmlns:a16="http://schemas.microsoft.com/office/drawing/2014/main" id="{A2F4C518-894C-D85D-7CC6-F25B861E7D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8" t="-4308" r="6528" b="17364"/>
          <a:stretch/>
        </p:blipFill>
        <p:spPr bwMode="auto">
          <a:xfrm>
            <a:off x="6547191" y="877574"/>
            <a:ext cx="1962148" cy="1962148"/>
          </a:xfrm>
          <a:prstGeom prst="roundRect">
            <a:avLst>
              <a:gd name="adj" fmla="val 11288"/>
            </a:avLst>
          </a:prstGeom>
          <a:solidFill>
            <a:srgbClr val="E0E1E3"/>
          </a:solidFill>
          <a:ln>
            <a:noFill/>
          </a:ln>
        </p:spPr>
      </p:pic>
      <p:sp>
        <p:nvSpPr>
          <p:cNvPr id="4" name="Google Shape;506;p37">
            <a:extLst>
              <a:ext uri="{FF2B5EF4-FFF2-40B4-BE49-F238E27FC236}">
                <a16:creationId xmlns:a16="http://schemas.microsoft.com/office/drawing/2014/main" id="{B4221CCD-C0EA-DE66-EE60-EF0F3BC5DB59}"/>
              </a:ext>
            </a:extLst>
          </p:cNvPr>
          <p:cNvSpPr txBox="1"/>
          <p:nvPr/>
        </p:nvSpPr>
        <p:spPr>
          <a:xfrm>
            <a:off x="8793178" y="1068117"/>
            <a:ext cx="2360309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914424">
              <a:lnSpc>
                <a:spcPct val="120000"/>
              </a:lnSpc>
              <a:buClr>
                <a:srgbClr val="000000"/>
              </a:buClr>
              <a:buSzPts val="4400"/>
              <a:defRPr/>
            </a:pPr>
            <a:r>
              <a:rPr lang="en-US" sz="3200" kern="0" dirty="0">
                <a:solidFill>
                  <a:schemeClr val="bg1"/>
                </a:solidFill>
                <a:latin typeface="Figtree Medium" pitchFamily="2" charset="0"/>
                <a:ea typeface="Sora"/>
                <a:cs typeface="Sora"/>
                <a:sym typeface="Sora"/>
              </a:rPr>
              <a:t>Kirk Patel</a:t>
            </a:r>
          </a:p>
        </p:txBody>
      </p:sp>
      <p:sp>
        <p:nvSpPr>
          <p:cNvPr id="5" name="Google Shape;506;p37">
            <a:extLst>
              <a:ext uri="{FF2B5EF4-FFF2-40B4-BE49-F238E27FC236}">
                <a16:creationId xmlns:a16="http://schemas.microsoft.com/office/drawing/2014/main" id="{B83F5CE2-9635-5439-6EB5-608D4BFAC725}"/>
              </a:ext>
            </a:extLst>
          </p:cNvPr>
          <p:cNvSpPr txBox="1"/>
          <p:nvPr/>
        </p:nvSpPr>
        <p:spPr>
          <a:xfrm>
            <a:off x="8793176" y="1577031"/>
            <a:ext cx="1549315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914424">
              <a:lnSpc>
                <a:spcPct val="120000"/>
              </a:lnSpc>
              <a:buClr>
                <a:srgbClr val="000000"/>
              </a:buClr>
              <a:buSzPts val="1100"/>
              <a:defRPr/>
            </a:pPr>
            <a:r>
              <a:rPr lang="en-US" sz="1600" kern="0" dirty="0">
                <a:solidFill>
                  <a:schemeClr val="accent3">
                    <a:lumMod val="20000"/>
                    <a:lumOff val="80000"/>
                  </a:schemeClr>
                </a:solidFill>
                <a:latin typeface="Figtree" pitchFamily="2" charset="0"/>
                <a:ea typeface="Sora"/>
                <a:cs typeface="Sora"/>
                <a:sym typeface="Sora"/>
              </a:rPr>
              <a:t>Los Angeles, CA</a:t>
            </a:r>
          </a:p>
        </p:txBody>
      </p:sp>
      <p:sp>
        <p:nvSpPr>
          <p:cNvPr id="7" name="Google Shape;506;p37">
            <a:hlinkClick r:id="rId4"/>
            <a:extLst>
              <a:ext uri="{FF2B5EF4-FFF2-40B4-BE49-F238E27FC236}">
                <a16:creationId xmlns:a16="http://schemas.microsoft.com/office/drawing/2014/main" id="{CC204D42-243F-14CC-075C-63BCF2CEAC09}"/>
              </a:ext>
            </a:extLst>
          </p:cNvPr>
          <p:cNvSpPr txBox="1"/>
          <p:nvPr/>
        </p:nvSpPr>
        <p:spPr>
          <a:xfrm>
            <a:off x="8744597" y="2135925"/>
            <a:ext cx="2576531" cy="3219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19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bg1">
                    <a:lumMod val="95000"/>
                    <a:alpha val="0"/>
                  </a:schemeClr>
                </a:gs>
                <a:gs pos="100000">
                  <a:srgbClr val="C9B4FA"/>
                </a:gs>
              </a:gsLst>
              <a:lin ang="5400000" scaled="1"/>
            </a:gradFill>
          </a:ln>
        </p:spPr>
        <p:txBody>
          <a:bodyPr lIns="243840" tIns="0" bIns="243840"/>
          <a:lstStyle>
            <a:lvl1pPr algn="ctr" defTabSz="1371600">
              <a:buClr>
                <a:srgbClr val="000000"/>
              </a:buClr>
              <a:buSzPts val="4400"/>
              <a:defRPr sz="4000" kern="0">
                <a:solidFill>
                  <a:schemeClr val="bg1"/>
                </a:solidFill>
                <a:latin typeface="Figtree Medium" pitchFamily="2" charset="0"/>
                <a:cs typeface="Sora"/>
              </a:defRPr>
            </a:lvl1pPr>
          </a:lstStyle>
          <a:p>
            <a:pPr>
              <a:buSzPts val="1100"/>
              <a:defRPr/>
            </a:pPr>
            <a:r>
              <a:rPr lang="en-US" sz="1400" dirty="0">
                <a:solidFill>
                  <a:schemeClr val="accent3">
                    <a:lumMod val="20000"/>
                    <a:lumOff val="80000"/>
                  </a:schemeClr>
                </a:solidFill>
                <a:sym typeface="Sora"/>
              </a:rPr>
              <a:t>connect@mideahub.com</a:t>
            </a:r>
          </a:p>
        </p:txBody>
      </p:sp>
      <p:pic>
        <p:nvPicPr>
          <p:cNvPr id="8" name="Graphic 7">
            <a:hlinkClick r:id="rId4"/>
            <a:extLst>
              <a:ext uri="{FF2B5EF4-FFF2-40B4-BE49-F238E27FC236}">
                <a16:creationId xmlns:a16="http://schemas.microsoft.com/office/drawing/2014/main" id="{C74E2311-2173-3BD9-0205-EC2C984D28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64539" y="2210113"/>
            <a:ext cx="173536" cy="1735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3906D6A-1B32-B9F0-2CB1-A340EA46D4CF}"/>
              </a:ext>
            </a:extLst>
          </p:cNvPr>
          <p:cNvSpPr txBox="1">
            <a:spLocks/>
          </p:cNvSpPr>
          <p:nvPr/>
        </p:nvSpPr>
        <p:spPr>
          <a:xfrm>
            <a:off x="6547193" y="3797520"/>
            <a:ext cx="4080515" cy="50808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defTabSz="914424">
              <a:buClr>
                <a:srgbClr val="000000"/>
              </a:buClr>
              <a:defRPr/>
            </a:pPr>
            <a:r>
              <a:rPr lang="en-US" sz="1351" dirty="0">
                <a:solidFill>
                  <a:schemeClr val="accent3">
                    <a:lumMod val="20000"/>
                    <a:lumOff val="80000"/>
                  </a:schemeClr>
                </a:solidFill>
                <a:latin typeface="Figtree" pitchFamily="2" charset="0"/>
                <a:cs typeface="Sora"/>
              </a:rPr>
              <a:t>A quick intro call to learn more about each other and your project needs.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077685A7-11DE-E71A-3F9E-2D86A862A6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46051" y="3300922"/>
            <a:ext cx="395980" cy="3959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7078C13-C438-8606-BB2D-4AACF25B751F}"/>
              </a:ext>
            </a:extLst>
          </p:cNvPr>
          <p:cNvSpPr txBox="1"/>
          <p:nvPr/>
        </p:nvSpPr>
        <p:spPr>
          <a:xfrm>
            <a:off x="6994107" y="3254408"/>
            <a:ext cx="1143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24">
              <a:buClr>
                <a:srgbClr val="000000"/>
              </a:buClr>
              <a:defRPr/>
            </a:pPr>
            <a:r>
              <a:rPr lang="en-US" sz="2400" kern="0" dirty="0">
                <a:solidFill>
                  <a:schemeClr val="accent3">
                    <a:lumMod val="20000"/>
                    <a:lumOff val="80000"/>
                  </a:schemeClr>
                </a:solidFill>
                <a:latin typeface="Figtree SemiBold" pitchFamily="2" charset="0"/>
                <a:ea typeface="Sora"/>
                <a:cs typeface="Sora"/>
                <a:sym typeface="Sora"/>
              </a:rPr>
              <a:t>30 min</a:t>
            </a:r>
          </a:p>
        </p:txBody>
      </p:sp>
      <p:sp>
        <p:nvSpPr>
          <p:cNvPr id="12" name="Rectangle: Rounded Corners 11">
            <a:hlinkClick r:id="rId7"/>
            <a:extLst>
              <a:ext uri="{FF2B5EF4-FFF2-40B4-BE49-F238E27FC236}">
                <a16:creationId xmlns:a16="http://schemas.microsoft.com/office/drawing/2014/main" id="{35A6849C-6906-6AD1-B6ED-3B2574D12392}"/>
              </a:ext>
            </a:extLst>
          </p:cNvPr>
          <p:cNvSpPr/>
          <p:nvPr/>
        </p:nvSpPr>
        <p:spPr>
          <a:xfrm>
            <a:off x="6488035" y="5531894"/>
            <a:ext cx="4873264" cy="581025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19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bg1">
                    <a:lumMod val="95000"/>
                    <a:alpha val="0"/>
                  </a:schemeClr>
                </a:gs>
                <a:gs pos="100000">
                  <a:srgbClr val="C9B4FA"/>
                </a:gs>
              </a:gsLst>
              <a:lin ang="5400000" scaled="1"/>
            </a:gradFill>
          </a:ln>
        </p:spPr>
        <p:txBody>
          <a:bodyPr tIns="0" bIns="426720"/>
          <a:lstStyle/>
          <a:p>
            <a:pPr algn="ctr" defTabSz="914424">
              <a:buClr>
                <a:srgbClr val="000000"/>
              </a:buClr>
              <a:buSzPts val="4400"/>
              <a:defRPr/>
            </a:pPr>
            <a:r>
              <a:rPr lang="en-US" sz="2667" kern="0" dirty="0">
                <a:solidFill>
                  <a:schemeClr val="bg1"/>
                </a:solidFill>
                <a:latin typeface="Figtree Medium" pitchFamily="2" charset="0"/>
                <a:cs typeface="Sora"/>
              </a:rPr>
              <a:t>Book a discovery call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3DEFA2B-AA81-698C-1FAC-C6A07C22B2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0700000">
            <a:off x="6948291" y="5665533"/>
            <a:ext cx="304267" cy="304267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2469430-6F41-2704-29F4-D44A5E066B4A}"/>
              </a:ext>
            </a:extLst>
          </p:cNvPr>
          <p:cNvGrpSpPr/>
          <p:nvPr/>
        </p:nvGrpSpPr>
        <p:grpSpPr>
          <a:xfrm>
            <a:off x="521228" y="526136"/>
            <a:ext cx="2901473" cy="829877"/>
            <a:chOff x="620607" y="604078"/>
            <a:chExt cx="2155311" cy="61646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3DAD6CB-60EB-E745-E296-CA9FC0BECCC8}"/>
                </a:ext>
              </a:extLst>
            </p:cNvPr>
            <p:cNvSpPr/>
            <p:nvPr/>
          </p:nvSpPr>
          <p:spPr>
            <a:xfrm>
              <a:off x="2585560" y="604078"/>
              <a:ext cx="190358" cy="190640"/>
            </a:xfrm>
            <a:custGeom>
              <a:avLst/>
              <a:gdLst>
                <a:gd name="csX0" fmla="*/ 6946 w 190358"/>
                <a:gd name="csY0" fmla="*/ 0 h 190640"/>
                <a:gd name="csX1" fmla="*/ 174167 w 190358"/>
                <a:gd name="csY1" fmla="*/ 0 h 190640"/>
                <a:gd name="csX2" fmla="*/ 190359 w 190358"/>
                <a:gd name="csY2" fmla="*/ 16192 h 190640"/>
                <a:gd name="csX3" fmla="*/ 190359 w 190358"/>
                <a:gd name="csY3" fmla="*/ 183695 h 190640"/>
                <a:gd name="csX4" fmla="*/ 183413 w 190358"/>
                <a:gd name="csY4" fmla="*/ 190641 h 190640"/>
                <a:gd name="csX5" fmla="*/ 164053 w 190358"/>
                <a:gd name="csY5" fmla="*/ 190641 h 190640"/>
                <a:gd name="csX6" fmla="*/ 157318 w 190358"/>
                <a:gd name="csY6" fmla="*/ 185384 h 190640"/>
                <a:gd name="csX7" fmla="*/ 127915 w 190358"/>
                <a:gd name="csY7" fmla="*/ 67771 h 190640"/>
                <a:gd name="csX8" fmla="*/ 122870 w 190358"/>
                <a:gd name="csY8" fmla="*/ 62726 h 190640"/>
                <a:gd name="csX9" fmla="*/ 5257 w 190358"/>
                <a:gd name="csY9" fmla="*/ 33322 h 190640"/>
                <a:gd name="csX10" fmla="*/ 0 w 190358"/>
                <a:gd name="csY10" fmla="*/ 26587 h 190640"/>
                <a:gd name="csX11" fmla="*/ 0 w 190358"/>
                <a:gd name="csY11" fmla="*/ 6946 h 190640"/>
                <a:gd name="csX12" fmla="*/ 6946 w 190358"/>
                <a:gd name="csY12" fmla="*/ 0 h 1906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90358" h="190640">
                  <a:moveTo>
                    <a:pt x="6946" y="0"/>
                  </a:moveTo>
                  <a:lnTo>
                    <a:pt x="174167" y="0"/>
                  </a:lnTo>
                  <a:cubicBezTo>
                    <a:pt x="183108" y="0"/>
                    <a:pt x="190359" y="7251"/>
                    <a:pt x="190359" y="16192"/>
                  </a:cubicBezTo>
                  <a:lnTo>
                    <a:pt x="190359" y="183695"/>
                  </a:lnTo>
                  <a:cubicBezTo>
                    <a:pt x="190359" y="187543"/>
                    <a:pt x="187238" y="190641"/>
                    <a:pt x="183413" y="190641"/>
                  </a:cubicBezTo>
                  <a:lnTo>
                    <a:pt x="164053" y="190641"/>
                  </a:lnTo>
                  <a:cubicBezTo>
                    <a:pt x="160862" y="190641"/>
                    <a:pt x="158093" y="188482"/>
                    <a:pt x="157318" y="185384"/>
                  </a:cubicBezTo>
                  <a:lnTo>
                    <a:pt x="127915" y="67771"/>
                  </a:lnTo>
                  <a:cubicBezTo>
                    <a:pt x="127282" y="65283"/>
                    <a:pt x="125357" y="63336"/>
                    <a:pt x="122870" y="62726"/>
                  </a:cubicBezTo>
                  <a:lnTo>
                    <a:pt x="5257" y="33322"/>
                  </a:lnTo>
                  <a:cubicBezTo>
                    <a:pt x="2159" y="32548"/>
                    <a:pt x="0" y="29779"/>
                    <a:pt x="0" y="26587"/>
                  </a:cubicBezTo>
                  <a:lnTo>
                    <a:pt x="0" y="6946"/>
                  </a:lnTo>
                  <a:cubicBezTo>
                    <a:pt x="0" y="3098"/>
                    <a:pt x="3121" y="0"/>
                    <a:pt x="6946" y="0"/>
                  </a:cubicBezTo>
                  <a:close/>
                </a:path>
              </a:pathLst>
            </a:custGeom>
            <a:solidFill>
              <a:srgbClr val="8A67EB"/>
            </a:solidFill>
            <a:ln w="234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1351" dirty="0">
                <a:latin typeface="Aptos" panose="020B0004020202020204" pitchFamily="34" charset="0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85B0E77-D1E3-B0B1-5B86-AA04B1C967AC}"/>
                </a:ext>
              </a:extLst>
            </p:cNvPr>
            <p:cNvGrpSpPr/>
            <p:nvPr/>
          </p:nvGrpSpPr>
          <p:grpSpPr>
            <a:xfrm>
              <a:off x="620607" y="714017"/>
              <a:ext cx="2062901" cy="506521"/>
              <a:chOff x="620607" y="714017"/>
              <a:chExt cx="2062901" cy="506521"/>
            </a:xfrm>
            <a:solidFill>
              <a:schemeClr val="bg1"/>
            </a:solidFill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E4377F19-B016-23CD-700E-525DF20E6EB0}"/>
                  </a:ext>
                </a:extLst>
              </p:cNvPr>
              <p:cNvSpPr/>
              <p:nvPr/>
            </p:nvSpPr>
            <p:spPr>
              <a:xfrm>
                <a:off x="620607" y="714041"/>
                <a:ext cx="294526" cy="263222"/>
              </a:xfrm>
              <a:custGeom>
                <a:avLst/>
                <a:gdLst>
                  <a:gd name="csX0" fmla="*/ 294503 w 294526"/>
                  <a:gd name="csY0" fmla="*/ 4576 h 263222"/>
                  <a:gd name="csX1" fmla="*/ 294503 w 294526"/>
                  <a:gd name="csY1" fmla="*/ 258623 h 263222"/>
                  <a:gd name="csX2" fmla="*/ 289927 w 294526"/>
                  <a:gd name="csY2" fmla="*/ 263199 h 263222"/>
                  <a:gd name="csX3" fmla="*/ 240436 w 294526"/>
                  <a:gd name="csY3" fmla="*/ 263199 h 263222"/>
                  <a:gd name="csX4" fmla="*/ 235860 w 294526"/>
                  <a:gd name="csY4" fmla="*/ 258599 h 263222"/>
                  <a:gd name="csX5" fmla="*/ 237245 w 294526"/>
                  <a:gd name="csY5" fmla="*/ 5045 h 263222"/>
                  <a:gd name="csX6" fmla="*/ 236564 w 294526"/>
                  <a:gd name="csY6" fmla="*/ 5045 h 263222"/>
                  <a:gd name="csX7" fmla="*/ 191415 w 294526"/>
                  <a:gd name="csY7" fmla="*/ 259444 h 263222"/>
                  <a:gd name="csX8" fmla="*/ 186909 w 294526"/>
                  <a:gd name="csY8" fmla="*/ 263222 h 263222"/>
                  <a:gd name="csX9" fmla="*/ 107711 w 294526"/>
                  <a:gd name="csY9" fmla="*/ 263222 h 263222"/>
                  <a:gd name="csX10" fmla="*/ 103205 w 294526"/>
                  <a:gd name="csY10" fmla="*/ 259444 h 263222"/>
                  <a:gd name="csX11" fmla="*/ 57985 w 294526"/>
                  <a:gd name="csY11" fmla="*/ 5022 h 263222"/>
                  <a:gd name="csX12" fmla="*/ 57305 w 294526"/>
                  <a:gd name="csY12" fmla="*/ 5022 h 263222"/>
                  <a:gd name="csX13" fmla="*/ 58689 w 294526"/>
                  <a:gd name="csY13" fmla="*/ 258576 h 263222"/>
                  <a:gd name="csX14" fmla="*/ 54113 w 294526"/>
                  <a:gd name="csY14" fmla="*/ 263175 h 263222"/>
                  <a:gd name="csX15" fmla="*/ 4576 w 294526"/>
                  <a:gd name="csY15" fmla="*/ 263175 h 263222"/>
                  <a:gd name="csX16" fmla="*/ 0 w 294526"/>
                  <a:gd name="csY16" fmla="*/ 258599 h 263222"/>
                  <a:gd name="csX17" fmla="*/ 0 w 294526"/>
                  <a:gd name="csY17" fmla="*/ 4576 h 263222"/>
                  <a:gd name="csX18" fmla="*/ 4576 w 294526"/>
                  <a:gd name="csY18" fmla="*/ 0 h 263222"/>
                  <a:gd name="csX19" fmla="*/ 112099 w 294526"/>
                  <a:gd name="csY19" fmla="*/ 0 h 263222"/>
                  <a:gd name="csX20" fmla="*/ 116628 w 294526"/>
                  <a:gd name="csY20" fmla="*/ 3825 h 263222"/>
                  <a:gd name="csX21" fmla="*/ 146360 w 294526"/>
                  <a:gd name="csY21" fmla="*/ 182122 h 263222"/>
                  <a:gd name="csX22" fmla="*/ 148166 w 294526"/>
                  <a:gd name="csY22" fmla="*/ 182122 h 263222"/>
                  <a:gd name="csX23" fmla="*/ 177898 w 294526"/>
                  <a:gd name="csY23" fmla="*/ 3825 h 263222"/>
                  <a:gd name="csX24" fmla="*/ 182427 w 294526"/>
                  <a:gd name="csY24" fmla="*/ 0 h 263222"/>
                  <a:gd name="csX25" fmla="*/ 289950 w 294526"/>
                  <a:gd name="csY25" fmla="*/ 0 h 263222"/>
                  <a:gd name="csX26" fmla="*/ 294526 w 294526"/>
                  <a:gd name="csY26" fmla="*/ 4576 h 2632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</a:cxnLst>
                <a:rect l="l" t="t" r="r" b="b"/>
                <a:pathLst>
                  <a:path w="294526" h="263222">
                    <a:moveTo>
                      <a:pt x="294503" y="4576"/>
                    </a:moveTo>
                    <a:lnTo>
                      <a:pt x="294503" y="258623"/>
                    </a:lnTo>
                    <a:cubicBezTo>
                      <a:pt x="294503" y="261157"/>
                      <a:pt x="292461" y="263199"/>
                      <a:pt x="289927" y="263199"/>
                    </a:cubicBezTo>
                    <a:lnTo>
                      <a:pt x="240436" y="263199"/>
                    </a:lnTo>
                    <a:cubicBezTo>
                      <a:pt x="237902" y="263199"/>
                      <a:pt x="235837" y="261134"/>
                      <a:pt x="235860" y="258599"/>
                    </a:cubicBezTo>
                    <a:lnTo>
                      <a:pt x="237245" y="5045"/>
                    </a:lnTo>
                    <a:lnTo>
                      <a:pt x="236564" y="5045"/>
                    </a:lnTo>
                    <a:lnTo>
                      <a:pt x="191415" y="259444"/>
                    </a:lnTo>
                    <a:cubicBezTo>
                      <a:pt x="191016" y="261626"/>
                      <a:pt x="189115" y="263222"/>
                      <a:pt x="186909" y="263222"/>
                    </a:cubicBezTo>
                    <a:lnTo>
                      <a:pt x="107711" y="263222"/>
                    </a:lnTo>
                    <a:cubicBezTo>
                      <a:pt x="105481" y="263222"/>
                      <a:pt x="103580" y="261626"/>
                      <a:pt x="103205" y="259444"/>
                    </a:cubicBezTo>
                    <a:lnTo>
                      <a:pt x="57985" y="5022"/>
                    </a:lnTo>
                    <a:lnTo>
                      <a:pt x="57305" y="5022"/>
                    </a:lnTo>
                    <a:lnTo>
                      <a:pt x="58689" y="258576"/>
                    </a:lnTo>
                    <a:cubicBezTo>
                      <a:pt x="58689" y="261110"/>
                      <a:pt x="56648" y="263175"/>
                      <a:pt x="54113" y="263175"/>
                    </a:cubicBezTo>
                    <a:lnTo>
                      <a:pt x="4576" y="263175"/>
                    </a:lnTo>
                    <a:cubicBezTo>
                      <a:pt x="2042" y="263175"/>
                      <a:pt x="0" y="261134"/>
                      <a:pt x="0" y="258599"/>
                    </a:cubicBezTo>
                    <a:lnTo>
                      <a:pt x="0" y="4576"/>
                    </a:lnTo>
                    <a:cubicBezTo>
                      <a:pt x="0" y="2042"/>
                      <a:pt x="2042" y="0"/>
                      <a:pt x="4576" y="0"/>
                    </a:cubicBezTo>
                    <a:lnTo>
                      <a:pt x="112099" y="0"/>
                    </a:lnTo>
                    <a:cubicBezTo>
                      <a:pt x="114351" y="0"/>
                      <a:pt x="116252" y="1619"/>
                      <a:pt x="116628" y="3825"/>
                    </a:cubicBezTo>
                    <a:lnTo>
                      <a:pt x="146360" y="182122"/>
                    </a:lnTo>
                    <a:cubicBezTo>
                      <a:pt x="146524" y="183131"/>
                      <a:pt x="148002" y="183131"/>
                      <a:pt x="148166" y="182122"/>
                    </a:cubicBezTo>
                    <a:lnTo>
                      <a:pt x="177898" y="3825"/>
                    </a:lnTo>
                    <a:cubicBezTo>
                      <a:pt x="178274" y="1619"/>
                      <a:pt x="180175" y="0"/>
                      <a:pt x="182427" y="0"/>
                    </a:cubicBezTo>
                    <a:lnTo>
                      <a:pt x="289950" y="0"/>
                    </a:lnTo>
                    <a:cubicBezTo>
                      <a:pt x="292484" y="0"/>
                      <a:pt x="294526" y="2042"/>
                      <a:pt x="294526" y="4576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B7B6707F-4A13-F637-D95D-C8693944BB2E}"/>
                  </a:ext>
                </a:extLst>
              </p:cNvPr>
              <p:cNvSpPr/>
              <p:nvPr/>
            </p:nvSpPr>
            <p:spPr>
              <a:xfrm>
                <a:off x="947633" y="714017"/>
                <a:ext cx="64063" cy="123263"/>
              </a:xfrm>
              <a:custGeom>
                <a:avLst/>
                <a:gdLst>
                  <a:gd name="csX0" fmla="*/ 0 w 64063"/>
                  <a:gd name="csY0" fmla="*/ 56953 h 123263"/>
                  <a:gd name="csX1" fmla="*/ 0 w 64063"/>
                  <a:gd name="csY1" fmla="*/ 4693 h 123263"/>
                  <a:gd name="csX2" fmla="*/ 4693 w 64063"/>
                  <a:gd name="csY2" fmla="*/ 0 h 123263"/>
                  <a:gd name="csX3" fmla="*/ 59370 w 64063"/>
                  <a:gd name="csY3" fmla="*/ 0 h 123263"/>
                  <a:gd name="csX4" fmla="*/ 64063 w 64063"/>
                  <a:gd name="csY4" fmla="*/ 4693 h 123263"/>
                  <a:gd name="csX5" fmla="*/ 64063 w 64063"/>
                  <a:gd name="csY5" fmla="*/ 50523 h 123263"/>
                  <a:gd name="csX6" fmla="*/ 47050 w 64063"/>
                  <a:gd name="csY6" fmla="*/ 102079 h 123263"/>
                  <a:gd name="csX7" fmla="*/ 5327 w 64063"/>
                  <a:gd name="csY7" fmla="*/ 123222 h 123263"/>
                  <a:gd name="csX8" fmla="*/ 0 w 64063"/>
                  <a:gd name="csY8" fmla="*/ 118552 h 123263"/>
                  <a:gd name="csX9" fmla="*/ 0 w 64063"/>
                  <a:gd name="csY9" fmla="*/ 99028 h 123263"/>
                  <a:gd name="csX10" fmla="*/ 4294 w 64063"/>
                  <a:gd name="csY10" fmla="*/ 94358 h 123263"/>
                  <a:gd name="csX11" fmla="*/ 40010 w 64063"/>
                  <a:gd name="csY11" fmla="*/ 84972 h 123263"/>
                  <a:gd name="csX12" fmla="*/ 57774 w 64063"/>
                  <a:gd name="csY12" fmla="*/ 68545 h 123263"/>
                  <a:gd name="csX13" fmla="*/ 53644 w 64063"/>
                  <a:gd name="csY13" fmla="*/ 61623 h 123263"/>
                  <a:gd name="csX14" fmla="*/ 4693 w 64063"/>
                  <a:gd name="csY14" fmla="*/ 61623 h 123263"/>
                  <a:gd name="csX15" fmla="*/ 0 w 64063"/>
                  <a:gd name="csY15" fmla="*/ 56929 h 12326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64063" h="123263">
                    <a:moveTo>
                      <a:pt x="0" y="56953"/>
                    </a:move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59370" y="0"/>
                    </a:lnTo>
                    <a:cubicBezTo>
                      <a:pt x="61951" y="0"/>
                      <a:pt x="64063" y="2112"/>
                      <a:pt x="64063" y="4693"/>
                    </a:cubicBezTo>
                    <a:lnTo>
                      <a:pt x="64063" y="50523"/>
                    </a:lnTo>
                    <a:cubicBezTo>
                      <a:pt x="64063" y="71948"/>
                      <a:pt x="58384" y="89125"/>
                      <a:pt x="47050" y="102079"/>
                    </a:cubicBezTo>
                    <a:cubicBezTo>
                      <a:pt x="36725" y="113859"/>
                      <a:pt x="22833" y="120922"/>
                      <a:pt x="5327" y="123222"/>
                    </a:cubicBezTo>
                    <a:cubicBezTo>
                      <a:pt x="2511" y="123597"/>
                      <a:pt x="0" y="121391"/>
                      <a:pt x="0" y="118552"/>
                    </a:cubicBezTo>
                    <a:lnTo>
                      <a:pt x="0" y="99028"/>
                    </a:lnTo>
                    <a:cubicBezTo>
                      <a:pt x="0" y="96588"/>
                      <a:pt x="1877" y="94546"/>
                      <a:pt x="4294" y="94358"/>
                    </a:cubicBezTo>
                    <a:cubicBezTo>
                      <a:pt x="18468" y="93302"/>
                      <a:pt x="30389" y="90181"/>
                      <a:pt x="40010" y="84972"/>
                    </a:cubicBezTo>
                    <a:cubicBezTo>
                      <a:pt x="47989" y="80654"/>
                      <a:pt x="53902" y="75186"/>
                      <a:pt x="57774" y="68545"/>
                    </a:cubicBezTo>
                    <a:cubicBezTo>
                      <a:pt x="59558" y="65471"/>
                      <a:pt x="57211" y="61623"/>
                      <a:pt x="53644" y="61623"/>
                    </a:cubicBezTo>
                    <a:lnTo>
                      <a:pt x="4693" y="61623"/>
                    </a:lnTo>
                    <a:cubicBezTo>
                      <a:pt x="2112" y="61623"/>
                      <a:pt x="0" y="59511"/>
                      <a:pt x="0" y="56929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35BCD05B-296C-5BE9-C3EB-F76E669CAA7B}"/>
                  </a:ext>
                </a:extLst>
              </p:cNvPr>
              <p:cNvSpPr/>
              <p:nvPr/>
            </p:nvSpPr>
            <p:spPr>
              <a:xfrm>
                <a:off x="1040983" y="714041"/>
                <a:ext cx="61810" cy="263222"/>
              </a:xfrm>
              <a:custGeom>
                <a:avLst/>
                <a:gdLst>
                  <a:gd name="csX0" fmla="*/ 57117 w 61810"/>
                  <a:gd name="csY0" fmla="*/ 263199 h 263222"/>
                  <a:gd name="csX1" fmla="*/ 4693 w 61810"/>
                  <a:gd name="csY1" fmla="*/ 263199 h 263222"/>
                  <a:gd name="csX2" fmla="*/ 0 w 61810"/>
                  <a:gd name="csY2" fmla="*/ 258505 h 263222"/>
                  <a:gd name="csX3" fmla="*/ 0 w 61810"/>
                  <a:gd name="csY3" fmla="*/ 4693 h 263222"/>
                  <a:gd name="csX4" fmla="*/ 4693 w 61810"/>
                  <a:gd name="csY4" fmla="*/ 0 h 263222"/>
                  <a:gd name="csX5" fmla="*/ 57117 w 61810"/>
                  <a:gd name="csY5" fmla="*/ 0 h 263222"/>
                  <a:gd name="csX6" fmla="*/ 61810 w 61810"/>
                  <a:gd name="csY6" fmla="*/ 4693 h 263222"/>
                  <a:gd name="csX7" fmla="*/ 61810 w 61810"/>
                  <a:gd name="csY7" fmla="*/ 258529 h 263222"/>
                  <a:gd name="csX8" fmla="*/ 57117 w 61810"/>
                  <a:gd name="csY8" fmla="*/ 263222 h 2632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61810" h="263222">
                    <a:moveTo>
                      <a:pt x="57117" y="263199"/>
                    </a:moveTo>
                    <a:lnTo>
                      <a:pt x="4693" y="263199"/>
                    </a:lnTo>
                    <a:cubicBezTo>
                      <a:pt x="2112" y="263199"/>
                      <a:pt x="0" y="261087"/>
                      <a:pt x="0" y="258505"/>
                    </a:cubicBez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57117" y="0"/>
                    </a:lnTo>
                    <a:cubicBezTo>
                      <a:pt x="59698" y="0"/>
                      <a:pt x="61810" y="2112"/>
                      <a:pt x="61810" y="4693"/>
                    </a:cubicBezTo>
                    <a:lnTo>
                      <a:pt x="61810" y="258529"/>
                    </a:lnTo>
                    <a:cubicBezTo>
                      <a:pt x="61810" y="261110"/>
                      <a:pt x="59698" y="263222"/>
                      <a:pt x="57117" y="26322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84ECEE54-5A98-FB70-B34B-A9FAA9FDAEF9}"/>
                  </a:ext>
                </a:extLst>
              </p:cNvPr>
              <p:cNvSpPr/>
              <p:nvPr/>
            </p:nvSpPr>
            <p:spPr>
              <a:xfrm>
                <a:off x="1139964" y="714041"/>
                <a:ext cx="228139" cy="263198"/>
              </a:xfrm>
              <a:custGeom>
                <a:avLst/>
                <a:gdLst>
                  <a:gd name="csX0" fmla="*/ 90979 w 228139"/>
                  <a:gd name="csY0" fmla="*/ 263199 h 263198"/>
                  <a:gd name="csX1" fmla="*/ 4693 w 228139"/>
                  <a:gd name="csY1" fmla="*/ 263199 h 263198"/>
                  <a:gd name="csX2" fmla="*/ 0 w 228139"/>
                  <a:gd name="csY2" fmla="*/ 258505 h 263198"/>
                  <a:gd name="csX3" fmla="*/ 0 w 228139"/>
                  <a:gd name="csY3" fmla="*/ 4693 h 263198"/>
                  <a:gd name="csX4" fmla="*/ 4693 w 228139"/>
                  <a:gd name="csY4" fmla="*/ 0 h 263198"/>
                  <a:gd name="csX5" fmla="*/ 90979 w 228139"/>
                  <a:gd name="csY5" fmla="*/ 0 h 263198"/>
                  <a:gd name="csX6" fmla="*/ 191861 w 228139"/>
                  <a:gd name="csY6" fmla="*/ 34894 h 263198"/>
                  <a:gd name="csX7" fmla="*/ 228140 w 228139"/>
                  <a:gd name="csY7" fmla="*/ 131599 h 263198"/>
                  <a:gd name="csX8" fmla="*/ 191861 w 228139"/>
                  <a:gd name="csY8" fmla="*/ 228304 h 263198"/>
                  <a:gd name="csX9" fmla="*/ 90979 w 228139"/>
                  <a:gd name="csY9" fmla="*/ 263199 h 263198"/>
                  <a:gd name="csX10" fmla="*/ 61810 w 228139"/>
                  <a:gd name="csY10" fmla="*/ 52072 h 263198"/>
                  <a:gd name="csX11" fmla="*/ 61810 w 228139"/>
                  <a:gd name="csY11" fmla="*/ 211268 h 263198"/>
                  <a:gd name="csX12" fmla="*/ 66504 w 228139"/>
                  <a:gd name="csY12" fmla="*/ 215961 h 263198"/>
                  <a:gd name="csX13" fmla="*/ 94100 w 228139"/>
                  <a:gd name="csY13" fmla="*/ 215961 h 263198"/>
                  <a:gd name="csX14" fmla="*/ 145656 w 228139"/>
                  <a:gd name="csY14" fmla="*/ 193644 h 263198"/>
                  <a:gd name="csX15" fmla="*/ 164241 w 228139"/>
                  <a:gd name="csY15" fmla="*/ 131576 h 263198"/>
                  <a:gd name="csX16" fmla="*/ 145749 w 228139"/>
                  <a:gd name="csY16" fmla="*/ 69601 h 263198"/>
                  <a:gd name="csX17" fmla="*/ 94100 w 228139"/>
                  <a:gd name="csY17" fmla="*/ 47379 h 263198"/>
                  <a:gd name="csX18" fmla="*/ 66504 w 228139"/>
                  <a:gd name="csY18" fmla="*/ 47379 h 263198"/>
                  <a:gd name="csX19" fmla="*/ 61810 w 228139"/>
                  <a:gd name="csY19" fmla="*/ 52072 h 2631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</a:cxnLst>
                <a:rect l="l" t="t" r="r" b="b"/>
                <a:pathLst>
                  <a:path w="228139" h="263198">
                    <a:moveTo>
                      <a:pt x="90979" y="263199"/>
                    </a:moveTo>
                    <a:lnTo>
                      <a:pt x="4693" y="263199"/>
                    </a:lnTo>
                    <a:cubicBezTo>
                      <a:pt x="2112" y="263199"/>
                      <a:pt x="0" y="261087"/>
                      <a:pt x="0" y="258505"/>
                    </a:cubicBez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90979" y="0"/>
                    </a:lnTo>
                    <a:cubicBezTo>
                      <a:pt x="134040" y="0"/>
                      <a:pt x="167667" y="11639"/>
                      <a:pt x="191861" y="34894"/>
                    </a:cubicBezTo>
                    <a:cubicBezTo>
                      <a:pt x="216055" y="58150"/>
                      <a:pt x="228140" y="90392"/>
                      <a:pt x="228140" y="131599"/>
                    </a:cubicBezTo>
                    <a:cubicBezTo>
                      <a:pt x="228140" y="172806"/>
                      <a:pt x="216055" y="205049"/>
                      <a:pt x="191861" y="228304"/>
                    </a:cubicBezTo>
                    <a:cubicBezTo>
                      <a:pt x="167667" y="251583"/>
                      <a:pt x="134040" y="263199"/>
                      <a:pt x="90979" y="263199"/>
                    </a:cubicBezTo>
                    <a:close/>
                    <a:moveTo>
                      <a:pt x="61810" y="52072"/>
                    </a:moveTo>
                    <a:lnTo>
                      <a:pt x="61810" y="211268"/>
                    </a:lnTo>
                    <a:cubicBezTo>
                      <a:pt x="61810" y="213849"/>
                      <a:pt x="63922" y="215961"/>
                      <a:pt x="66504" y="215961"/>
                    </a:cubicBezTo>
                    <a:lnTo>
                      <a:pt x="94100" y="215961"/>
                    </a:lnTo>
                    <a:cubicBezTo>
                      <a:pt x="116088" y="215961"/>
                      <a:pt x="133289" y="208522"/>
                      <a:pt x="145656" y="193644"/>
                    </a:cubicBezTo>
                    <a:cubicBezTo>
                      <a:pt x="158046" y="178767"/>
                      <a:pt x="164241" y="158093"/>
                      <a:pt x="164241" y="131576"/>
                    </a:cubicBezTo>
                    <a:cubicBezTo>
                      <a:pt x="164241" y="105059"/>
                      <a:pt x="158069" y="84408"/>
                      <a:pt x="145749" y="69601"/>
                    </a:cubicBezTo>
                    <a:cubicBezTo>
                      <a:pt x="133430" y="54794"/>
                      <a:pt x="116205" y="47379"/>
                      <a:pt x="94100" y="47379"/>
                    </a:cubicBezTo>
                    <a:lnTo>
                      <a:pt x="66504" y="47379"/>
                    </a:lnTo>
                    <a:cubicBezTo>
                      <a:pt x="63922" y="47379"/>
                      <a:pt x="61810" y="49491"/>
                      <a:pt x="61810" y="5207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D27C0332-53FE-8EC4-4215-CE50B99572DB}"/>
                  </a:ext>
                </a:extLst>
              </p:cNvPr>
              <p:cNvSpPr/>
              <p:nvPr/>
            </p:nvSpPr>
            <p:spPr>
              <a:xfrm>
                <a:off x="1391922" y="714041"/>
                <a:ext cx="197234" cy="263175"/>
              </a:xfrm>
              <a:custGeom>
                <a:avLst/>
                <a:gdLst>
                  <a:gd name="csX0" fmla="*/ 61810 w 197234"/>
                  <a:gd name="csY0" fmla="*/ 156943 h 263175"/>
                  <a:gd name="csX1" fmla="*/ 61810 w 197234"/>
                  <a:gd name="csY1" fmla="*/ 211268 h 263175"/>
                  <a:gd name="csX2" fmla="*/ 66504 w 197234"/>
                  <a:gd name="csY2" fmla="*/ 215961 h 263175"/>
                  <a:gd name="csX3" fmla="*/ 192541 w 197234"/>
                  <a:gd name="csY3" fmla="*/ 215961 h 263175"/>
                  <a:gd name="csX4" fmla="*/ 197235 w 197234"/>
                  <a:gd name="csY4" fmla="*/ 220654 h 263175"/>
                  <a:gd name="csX5" fmla="*/ 197235 w 197234"/>
                  <a:gd name="csY5" fmla="*/ 258482 h 263175"/>
                  <a:gd name="csX6" fmla="*/ 192541 w 197234"/>
                  <a:gd name="csY6" fmla="*/ 263175 h 263175"/>
                  <a:gd name="csX7" fmla="*/ 4693 w 197234"/>
                  <a:gd name="csY7" fmla="*/ 263175 h 263175"/>
                  <a:gd name="csX8" fmla="*/ 0 w 197234"/>
                  <a:gd name="csY8" fmla="*/ 258482 h 263175"/>
                  <a:gd name="csX9" fmla="*/ 0 w 197234"/>
                  <a:gd name="csY9" fmla="*/ 4693 h 263175"/>
                  <a:gd name="csX10" fmla="*/ 4693 w 197234"/>
                  <a:gd name="csY10" fmla="*/ 0 h 263175"/>
                  <a:gd name="csX11" fmla="*/ 188716 w 197234"/>
                  <a:gd name="csY11" fmla="*/ 0 h 263175"/>
                  <a:gd name="csX12" fmla="*/ 193410 w 197234"/>
                  <a:gd name="csY12" fmla="*/ 4693 h 263175"/>
                  <a:gd name="csX13" fmla="*/ 193410 w 197234"/>
                  <a:gd name="csY13" fmla="*/ 42709 h 263175"/>
                  <a:gd name="csX14" fmla="*/ 188716 w 197234"/>
                  <a:gd name="csY14" fmla="*/ 47402 h 263175"/>
                  <a:gd name="csX15" fmla="*/ 66504 w 197234"/>
                  <a:gd name="csY15" fmla="*/ 47402 h 263175"/>
                  <a:gd name="csX16" fmla="*/ 61810 w 197234"/>
                  <a:gd name="csY16" fmla="*/ 52095 h 263175"/>
                  <a:gd name="csX17" fmla="*/ 61810 w 197234"/>
                  <a:gd name="csY17" fmla="*/ 100342 h 263175"/>
                  <a:gd name="csX18" fmla="*/ 66504 w 197234"/>
                  <a:gd name="csY18" fmla="*/ 105035 h 263175"/>
                  <a:gd name="csX19" fmla="*/ 176232 w 197234"/>
                  <a:gd name="csY19" fmla="*/ 105035 h 263175"/>
                  <a:gd name="csX20" fmla="*/ 180926 w 197234"/>
                  <a:gd name="csY20" fmla="*/ 109729 h 263175"/>
                  <a:gd name="csX21" fmla="*/ 180926 w 197234"/>
                  <a:gd name="csY21" fmla="*/ 147556 h 263175"/>
                  <a:gd name="csX22" fmla="*/ 176232 w 197234"/>
                  <a:gd name="csY22" fmla="*/ 152250 h 263175"/>
                  <a:gd name="csX23" fmla="*/ 66504 w 197234"/>
                  <a:gd name="csY23" fmla="*/ 152250 h 263175"/>
                  <a:gd name="csX24" fmla="*/ 61810 w 197234"/>
                  <a:gd name="csY24" fmla="*/ 156943 h 2631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197234" h="263175">
                    <a:moveTo>
                      <a:pt x="61810" y="156943"/>
                    </a:moveTo>
                    <a:lnTo>
                      <a:pt x="61810" y="211268"/>
                    </a:lnTo>
                    <a:cubicBezTo>
                      <a:pt x="61810" y="213849"/>
                      <a:pt x="63922" y="215961"/>
                      <a:pt x="66504" y="215961"/>
                    </a:cubicBezTo>
                    <a:lnTo>
                      <a:pt x="192541" y="215961"/>
                    </a:lnTo>
                    <a:cubicBezTo>
                      <a:pt x="195123" y="215961"/>
                      <a:pt x="197235" y="218073"/>
                      <a:pt x="197235" y="220654"/>
                    </a:cubicBezTo>
                    <a:lnTo>
                      <a:pt x="197235" y="258482"/>
                    </a:lnTo>
                    <a:cubicBezTo>
                      <a:pt x="197235" y="261063"/>
                      <a:pt x="195123" y="263175"/>
                      <a:pt x="192541" y="263175"/>
                    </a:cubicBezTo>
                    <a:lnTo>
                      <a:pt x="4693" y="263175"/>
                    </a:lnTo>
                    <a:cubicBezTo>
                      <a:pt x="2112" y="263175"/>
                      <a:pt x="0" y="261063"/>
                      <a:pt x="0" y="258482"/>
                    </a:cubicBez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188716" y="0"/>
                    </a:lnTo>
                    <a:cubicBezTo>
                      <a:pt x="191298" y="0"/>
                      <a:pt x="193410" y="2112"/>
                      <a:pt x="193410" y="4693"/>
                    </a:cubicBezTo>
                    <a:lnTo>
                      <a:pt x="193410" y="42709"/>
                    </a:lnTo>
                    <a:cubicBezTo>
                      <a:pt x="193410" y="45290"/>
                      <a:pt x="191298" y="47402"/>
                      <a:pt x="188716" y="47402"/>
                    </a:cubicBezTo>
                    <a:lnTo>
                      <a:pt x="66504" y="47402"/>
                    </a:lnTo>
                    <a:cubicBezTo>
                      <a:pt x="63922" y="47402"/>
                      <a:pt x="61810" y="49514"/>
                      <a:pt x="61810" y="52095"/>
                    </a:cubicBezTo>
                    <a:lnTo>
                      <a:pt x="61810" y="100342"/>
                    </a:lnTo>
                    <a:cubicBezTo>
                      <a:pt x="61810" y="102923"/>
                      <a:pt x="63922" y="105035"/>
                      <a:pt x="66504" y="105035"/>
                    </a:cubicBezTo>
                    <a:lnTo>
                      <a:pt x="176232" y="105035"/>
                    </a:lnTo>
                    <a:cubicBezTo>
                      <a:pt x="178814" y="105035"/>
                      <a:pt x="180926" y="107147"/>
                      <a:pt x="180926" y="109729"/>
                    </a:cubicBezTo>
                    <a:lnTo>
                      <a:pt x="180926" y="147556"/>
                    </a:lnTo>
                    <a:cubicBezTo>
                      <a:pt x="180926" y="150138"/>
                      <a:pt x="178814" y="152250"/>
                      <a:pt x="176232" y="152250"/>
                    </a:cubicBezTo>
                    <a:lnTo>
                      <a:pt x="66504" y="152250"/>
                    </a:lnTo>
                    <a:cubicBezTo>
                      <a:pt x="63922" y="152250"/>
                      <a:pt x="61810" y="154362"/>
                      <a:pt x="61810" y="156943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B43FAECB-4F2F-1796-45B6-E3CB7D4CFE9A}"/>
                  </a:ext>
                </a:extLst>
              </p:cNvPr>
              <p:cNvSpPr/>
              <p:nvPr/>
            </p:nvSpPr>
            <p:spPr>
              <a:xfrm>
                <a:off x="1598449" y="714017"/>
                <a:ext cx="257519" cy="263222"/>
              </a:xfrm>
              <a:custGeom>
                <a:avLst/>
                <a:gdLst>
                  <a:gd name="csX0" fmla="*/ 252826 w 257519"/>
                  <a:gd name="csY0" fmla="*/ 263222 h 263222"/>
                  <a:gd name="csX1" fmla="*/ 197751 w 257519"/>
                  <a:gd name="csY1" fmla="*/ 263222 h 263222"/>
                  <a:gd name="csX2" fmla="*/ 193198 w 257519"/>
                  <a:gd name="csY2" fmla="*/ 259702 h 263222"/>
                  <a:gd name="csX3" fmla="*/ 179212 w 257519"/>
                  <a:gd name="csY3" fmla="*/ 205612 h 263222"/>
                  <a:gd name="csX4" fmla="*/ 174660 w 257519"/>
                  <a:gd name="csY4" fmla="*/ 202092 h 263222"/>
                  <a:gd name="csX5" fmla="*/ 79645 w 257519"/>
                  <a:gd name="csY5" fmla="*/ 202092 h 263222"/>
                  <a:gd name="csX6" fmla="*/ 75116 w 257519"/>
                  <a:gd name="csY6" fmla="*/ 205589 h 263222"/>
                  <a:gd name="csX7" fmla="*/ 60825 w 257519"/>
                  <a:gd name="csY7" fmla="*/ 259726 h 263222"/>
                  <a:gd name="csX8" fmla="*/ 56296 w 257519"/>
                  <a:gd name="csY8" fmla="*/ 263222 h 263222"/>
                  <a:gd name="csX9" fmla="*/ 4693 w 257519"/>
                  <a:gd name="csY9" fmla="*/ 263222 h 263222"/>
                  <a:gd name="csX10" fmla="*/ 188 w 257519"/>
                  <a:gd name="csY10" fmla="*/ 257215 h 263222"/>
                  <a:gd name="csX11" fmla="*/ 74036 w 257519"/>
                  <a:gd name="csY11" fmla="*/ 3379 h 263222"/>
                  <a:gd name="csX12" fmla="*/ 78542 w 257519"/>
                  <a:gd name="csY12" fmla="*/ 0 h 263222"/>
                  <a:gd name="csX13" fmla="*/ 179823 w 257519"/>
                  <a:gd name="csY13" fmla="*/ 0 h 263222"/>
                  <a:gd name="csX14" fmla="*/ 184328 w 257519"/>
                  <a:gd name="csY14" fmla="*/ 3403 h 263222"/>
                  <a:gd name="csX15" fmla="*/ 257332 w 257519"/>
                  <a:gd name="csY15" fmla="*/ 257238 h 263222"/>
                  <a:gd name="csX16" fmla="*/ 252826 w 257519"/>
                  <a:gd name="csY16" fmla="*/ 263222 h 263222"/>
                  <a:gd name="csX17" fmla="*/ 126929 w 257519"/>
                  <a:gd name="csY17" fmla="*/ 5045 h 263222"/>
                  <a:gd name="csX18" fmla="*/ 89548 w 257519"/>
                  <a:gd name="csY18" fmla="*/ 149176 h 263222"/>
                  <a:gd name="csX19" fmla="*/ 94100 w 257519"/>
                  <a:gd name="csY19" fmla="*/ 155042 h 263222"/>
                  <a:gd name="csX20" fmla="*/ 160275 w 257519"/>
                  <a:gd name="csY20" fmla="*/ 155042 h 263222"/>
                  <a:gd name="csX21" fmla="*/ 164828 w 257519"/>
                  <a:gd name="csY21" fmla="*/ 149176 h 263222"/>
                  <a:gd name="csX22" fmla="*/ 127633 w 257519"/>
                  <a:gd name="csY22" fmla="*/ 5022 h 263222"/>
                  <a:gd name="csX23" fmla="*/ 126929 w 257519"/>
                  <a:gd name="csY23" fmla="*/ 5022 h 2632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257519" h="263222">
                    <a:moveTo>
                      <a:pt x="252826" y="263222"/>
                    </a:moveTo>
                    <a:lnTo>
                      <a:pt x="197751" y="263222"/>
                    </a:lnTo>
                    <a:cubicBezTo>
                      <a:pt x="195615" y="263222"/>
                      <a:pt x="193738" y="261767"/>
                      <a:pt x="193198" y="259702"/>
                    </a:cubicBezTo>
                    <a:lnTo>
                      <a:pt x="179212" y="205612"/>
                    </a:lnTo>
                    <a:cubicBezTo>
                      <a:pt x="178673" y="203547"/>
                      <a:pt x="176819" y="202092"/>
                      <a:pt x="174660" y="202092"/>
                    </a:cubicBezTo>
                    <a:lnTo>
                      <a:pt x="79645" y="202092"/>
                    </a:lnTo>
                    <a:cubicBezTo>
                      <a:pt x="77509" y="202092"/>
                      <a:pt x="75655" y="203524"/>
                      <a:pt x="75116" y="205589"/>
                    </a:cubicBezTo>
                    <a:lnTo>
                      <a:pt x="60825" y="259726"/>
                    </a:lnTo>
                    <a:cubicBezTo>
                      <a:pt x="60285" y="261791"/>
                      <a:pt x="58408" y="263222"/>
                      <a:pt x="56296" y="263222"/>
                    </a:cubicBezTo>
                    <a:lnTo>
                      <a:pt x="4693" y="263222"/>
                    </a:lnTo>
                    <a:cubicBezTo>
                      <a:pt x="1572" y="263222"/>
                      <a:pt x="-681" y="260218"/>
                      <a:pt x="188" y="257215"/>
                    </a:cubicBezTo>
                    <a:lnTo>
                      <a:pt x="74036" y="3379"/>
                    </a:lnTo>
                    <a:cubicBezTo>
                      <a:pt x="74623" y="1385"/>
                      <a:pt x="76453" y="0"/>
                      <a:pt x="78542" y="0"/>
                    </a:cubicBezTo>
                    <a:lnTo>
                      <a:pt x="179823" y="0"/>
                    </a:lnTo>
                    <a:cubicBezTo>
                      <a:pt x="181911" y="0"/>
                      <a:pt x="183765" y="1385"/>
                      <a:pt x="184328" y="3403"/>
                    </a:cubicBezTo>
                    <a:lnTo>
                      <a:pt x="257332" y="257238"/>
                    </a:lnTo>
                    <a:cubicBezTo>
                      <a:pt x="258200" y="260242"/>
                      <a:pt x="255947" y="263222"/>
                      <a:pt x="252826" y="263222"/>
                    </a:cubicBezTo>
                    <a:close/>
                    <a:moveTo>
                      <a:pt x="126929" y="5045"/>
                    </a:moveTo>
                    <a:lnTo>
                      <a:pt x="89548" y="149176"/>
                    </a:lnTo>
                    <a:cubicBezTo>
                      <a:pt x="88773" y="152156"/>
                      <a:pt x="91026" y="155042"/>
                      <a:pt x="94100" y="155042"/>
                    </a:cubicBezTo>
                    <a:lnTo>
                      <a:pt x="160275" y="155042"/>
                    </a:lnTo>
                    <a:cubicBezTo>
                      <a:pt x="163349" y="155042"/>
                      <a:pt x="165579" y="152156"/>
                      <a:pt x="164828" y="149176"/>
                    </a:cubicBezTo>
                    <a:lnTo>
                      <a:pt x="127633" y="5022"/>
                    </a:lnTo>
                    <a:lnTo>
                      <a:pt x="126929" y="5022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012FFEC1-9FEB-8FFD-ADE5-59CC3520E2D6}"/>
                  </a:ext>
                </a:extLst>
              </p:cNvPr>
              <p:cNvSpPr/>
              <p:nvPr/>
            </p:nvSpPr>
            <p:spPr>
              <a:xfrm>
                <a:off x="1955888" y="714017"/>
                <a:ext cx="222249" cy="263222"/>
              </a:xfrm>
              <a:custGeom>
                <a:avLst/>
                <a:gdLst>
                  <a:gd name="csX0" fmla="*/ 160604 w 222249"/>
                  <a:gd name="csY0" fmla="*/ 101750 h 263222"/>
                  <a:gd name="csX1" fmla="*/ 160604 w 222249"/>
                  <a:gd name="csY1" fmla="*/ 4693 h 263222"/>
                  <a:gd name="csX2" fmla="*/ 165297 w 222249"/>
                  <a:gd name="csY2" fmla="*/ 0 h 263222"/>
                  <a:gd name="csX3" fmla="*/ 217556 w 222249"/>
                  <a:gd name="csY3" fmla="*/ 0 h 263222"/>
                  <a:gd name="csX4" fmla="*/ 222250 w 222249"/>
                  <a:gd name="csY4" fmla="*/ 4693 h 263222"/>
                  <a:gd name="csX5" fmla="*/ 222250 w 222249"/>
                  <a:gd name="csY5" fmla="*/ 258529 h 263222"/>
                  <a:gd name="csX6" fmla="*/ 217556 w 222249"/>
                  <a:gd name="csY6" fmla="*/ 263222 h 263222"/>
                  <a:gd name="csX7" fmla="*/ 165297 w 222249"/>
                  <a:gd name="csY7" fmla="*/ 263222 h 263222"/>
                  <a:gd name="csX8" fmla="*/ 160604 w 222249"/>
                  <a:gd name="csY8" fmla="*/ 258529 h 263222"/>
                  <a:gd name="csX9" fmla="*/ 160604 w 222249"/>
                  <a:gd name="csY9" fmla="*/ 158351 h 263222"/>
                  <a:gd name="csX10" fmla="*/ 155910 w 222249"/>
                  <a:gd name="csY10" fmla="*/ 153658 h 263222"/>
                  <a:gd name="csX11" fmla="*/ 66504 w 222249"/>
                  <a:gd name="csY11" fmla="*/ 153658 h 263222"/>
                  <a:gd name="csX12" fmla="*/ 61810 w 222249"/>
                  <a:gd name="csY12" fmla="*/ 158351 h 263222"/>
                  <a:gd name="csX13" fmla="*/ 61810 w 222249"/>
                  <a:gd name="csY13" fmla="*/ 258529 h 263222"/>
                  <a:gd name="csX14" fmla="*/ 57117 w 222249"/>
                  <a:gd name="csY14" fmla="*/ 263222 h 263222"/>
                  <a:gd name="csX15" fmla="*/ 4693 w 222249"/>
                  <a:gd name="csY15" fmla="*/ 263222 h 263222"/>
                  <a:gd name="csX16" fmla="*/ 0 w 222249"/>
                  <a:gd name="csY16" fmla="*/ 258529 h 263222"/>
                  <a:gd name="csX17" fmla="*/ 0 w 222249"/>
                  <a:gd name="csY17" fmla="*/ 4717 h 263222"/>
                  <a:gd name="csX18" fmla="*/ 4693 w 222249"/>
                  <a:gd name="csY18" fmla="*/ 23 h 263222"/>
                  <a:gd name="csX19" fmla="*/ 57117 w 222249"/>
                  <a:gd name="csY19" fmla="*/ 23 h 263222"/>
                  <a:gd name="csX20" fmla="*/ 61810 w 222249"/>
                  <a:gd name="csY20" fmla="*/ 4717 h 263222"/>
                  <a:gd name="csX21" fmla="*/ 61810 w 222249"/>
                  <a:gd name="csY21" fmla="*/ 101774 h 263222"/>
                  <a:gd name="csX22" fmla="*/ 66504 w 222249"/>
                  <a:gd name="csY22" fmla="*/ 106467 h 263222"/>
                  <a:gd name="csX23" fmla="*/ 155910 w 222249"/>
                  <a:gd name="csY23" fmla="*/ 106467 h 263222"/>
                  <a:gd name="csX24" fmla="*/ 160604 w 222249"/>
                  <a:gd name="csY24" fmla="*/ 101774 h 2632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22249" h="263222">
                    <a:moveTo>
                      <a:pt x="160604" y="101750"/>
                    </a:moveTo>
                    <a:lnTo>
                      <a:pt x="160604" y="4693"/>
                    </a:lnTo>
                    <a:cubicBezTo>
                      <a:pt x="160604" y="2112"/>
                      <a:pt x="162716" y="0"/>
                      <a:pt x="165297" y="0"/>
                    </a:cubicBezTo>
                    <a:lnTo>
                      <a:pt x="217556" y="0"/>
                    </a:lnTo>
                    <a:cubicBezTo>
                      <a:pt x="220138" y="0"/>
                      <a:pt x="222250" y="2112"/>
                      <a:pt x="222250" y="4693"/>
                    </a:cubicBezTo>
                    <a:lnTo>
                      <a:pt x="222250" y="258529"/>
                    </a:lnTo>
                    <a:cubicBezTo>
                      <a:pt x="222250" y="261110"/>
                      <a:pt x="220138" y="263222"/>
                      <a:pt x="217556" y="263222"/>
                    </a:cubicBezTo>
                    <a:lnTo>
                      <a:pt x="165297" y="263222"/>
                    </a:lnTo>
                    <a:cubicBezTo>
                      <a:pt x="162716" y="263222"/>
                      <a:pt x="160604" y="261110"/>
                      <a:pt x="160604" y="258529"/>
                    </a:cubicBezTo>
                    <a:lnTo>
                      <a:pt x="160604" y="158351"/>
                    </a:lnTo>
                    <a:cubicBezTo>
                      <a:pt x="160604" y="155770"/>
                      <a:pt x="158492" y="153658"/>
                      <a:pt x="155910" y="153658"/>
                    </a:cubicBezTo>
                    <a:lnTo>
                      <a:pt x="66504" y="153658"/>
                    </a:lnTo>
                    <a:cubicBezTo>
                      <a:pt x="63922" y="153658"/>
                      <a:pt x="61810" y="155770"/>
                      <a:pt x="61810" y="158351"/>
                    </a:cubicBezTo>
                    <a:lnTo>
                      <a:pt x="61810" y="258529"/>
                    </a:lnTo>
                    <a:cubicBezTo>
                      <a:pt x="61810" y="261110"/>
                      <a:pt x="59698" y="263222"/>
                      <a:pt x="57117" y="263222"/>
                    </a:cubicBezTo>
                    <a:lnTo>
                      <a:pt x="4693" y="263222"/>
                    </a:lnTo>
                    <a:cubicBezTo>
                      <a:pt x="2112" y="263222"/>
                      <a:pt x="0" y="261110"/>
                      <a:pt x="0" y="258529"/>
                    </a:cubicBezTo>
                    <a:lnTo>
                      <a:pt x="0" y="4717"/>
                    </a:lnTo>
                    <a:cubicBezTo>
                      <a:pt x="0" y="2135"/>
                      <a:pt x="2112" y="23"/>
                      <a:pt x="4693" y="23"/>
                    </a:cubicBezTo>
                    <a:lnTo>
                      <a:pt x="57117" y="23"/>
                    </a:lnTo>
                    <a:cubicBezTo>
                      <a:pt x="59698" y="23"/>
                      <a:pt x="61810" y="2135"/>
                      <a:pt x="61810" y="4717"/>
                    </a:cubicBezTo>
                    <a:lnTo>
                      <a:pt x="61810" y="101774"/>
                    </a:lnTo>
                    <a:cubicBezTo>
                      <a:pt x="61810" y="104355"/>
                      <a:pt x="63922" y="106467"/>
                      <a:pt x="66504" y="106467"/>
                    </a:cubicBezTo>
                    <a:lnTo>
                      <a:pt x="155910" y="106467"/>
                    </a:lnTo>
                    <a:cubicBezTo>
                      <a:pt x="158492" y="106467"/>
                      <a:pt x="160604" y="104355"/>
                      <a:pt x="160604" y="101774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2A62E12F-B400-AD3A-84FC-F8472C3AF10E}"/>
                  </a:ext>
                </a:extLst>
              </p:cNvPr>
              <p:cNvSpPr/>
              <p:nvPr/>
            </p:nvSpPr>
            <p:spPr>
              <a:xfrm>
                <a:off x="2213666" y="714041"/>
                <a:ext cx="216148" cy="266671"/>
              </a:xfrm>
              <a:custGeom>
                <a:avLst/>
                <a:gdLst>
                  <a:gd name="csX0" fmla="*/ 107828 w 216148"/>
                  <a:gd name="csY0" fmla="*/ 266672 h 266671"/>
                  <a:gd name="csX1" fmla="*/ 28558 w 216148"/>
                  <a:gd name="csY1" fmla="*/ 240812 h 266671"/>
                  <a:gd name="csX2" fmla="*/ 0 w 216148"/>
                  <a:gd name="csY2" fmla="*/ 168582 h 266671"/>
                  <a:gd name="csX3" fmla="*/ 0 w 216148"/>
                  <a:gd name="csY3" fmla="*/ 4693 h 266671"/>
                  <a:gd name="csX4" fmla="*/ 4693 w 216148"/>
                  <a:gd name="csY4" fmla="*/ 0 h 266671"/>
                  <a:gd name="csX5" fmla="*/ 56953 w 216148"/>
                  <a:gd name="csY5" fmla="*/ 0 h 266671"/>
                  <a:gd name="csX6" fmla="*/ 61646 w 216148"/>
                  <a:gd name="csY6" fmla="*/ 4693 h 266671"/>
                  <a:gd name="csX7" fmla="*/ 61646 w 216148"/>
                  <a:gd name="csY7" fmla="*/ 171539 h 266671"/>
                  <a:gd name="csX8" fmla="*/ 74318 w 216148"/>
                  <a:gd name="csY8" fmla="*/ 206081 h 266671"/>
                  <a:gd name="csX9" fmla="*/ 109564 w 216148"/>
                  <a:gd name="csY9" fmla="*/ 218401 h 266671"/>
                  <a:gd name="csX10" fmla="*/ 144975 w 216148"/>
                  <a:gd name="csY10" fmla="*/ 205988 h 266671"/>
                  <a:gd name="csX11" fmla="*/ 157647 w 216148"/>
                  <a:gd name="csY11" fmla="*/ 171516 h 266671"/>
                  <a:gd name="csX12" fmla="*/ 157647 w 216148"/>
                  <a:gd name="csY12" fmla="*/ 4693 h 266671"/>
                  <a:gd name="csX13" fmla="*/ 162340 w 216148"/>
                  <a:gd name="csY13" fmla="*/ 0 h 266671"/>
                  <a:gd name="csX14" fmla="*/ 211455 w 216148"/>
                  <a:gd name="csY14" fmla="*/ 0 h 266671"/>
                  <a:gd name="csX15" fmla="*/ 216148 w 216148"/>
                  <a:gd name="csY15" fmla="*/ 4693 h 266671"/>
                  <a:gd name="csX16" fmla="*/ 216148 w 216148"/>
                  <a:gd name="csY16" fmla="*/ 168582 h 266671"/>
                  <a:gd name="csX17" fmla="*/ 187590 w 216148"/>
                  <a:gd name="csY17" fmla="*/ 240812 h 266671"/>
                  <a:gd name="csX18" fmla="*/ 107804 w 216148"/>
                  <a:gd name="csY18" fmla="*/ 266672 h 2666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216148" h="266671">
                    <a:moveTo>
                      <a:pt x="107828" y="266672"/>
                    </a:moveTo>
                    <a:cubicBezTo>
                      <a:pt x="74036" y="266672"/>
                      <a:pt x="47613" y="258059"/>
                      <a:pt x="28558" y="240812"/>
                    </a:cubicBezTo>
                    <a:cubicBezTo>
                      <a:pt x="9527" y="223564"/>
                      <a:pt x="0" y="199487"/>
                      <a:pt x="0" y="168582"/>
                    </a:cubicBez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56953" y="0"/>
                    </a:lnTo>
                    <a:cubicBezTo>
                      <a:pt x="59534" y="0"/>
                      <a:pt x="61646" y="2112"/>
                      <a:pt x="61646" y="4693"/>
                    </a:cubicBezTo>
                    <a:lnTo>
                      <a:pt x="61646" y="171539"/>
                    </a:lnTo>
                    <a:cubicBezTo>
                      <a:pt x="61646" y="186346"/>
                      <a:pt x="65870" y="197868"/>
                      <a:pt x="74318" y="206081"/>
                    </a:cubicBezTo>
                    <a:cubicBezTo>
                      <a:pt x="82766" y="214295"/>
                      <a:pt x="94522" y="218401"/>
                      <a:pt x="109564" y="218401"/>
                    </a:cubicBezTo>
                    <a:cubicBezTo>
                      <a:pt x="124606" y="218401"/>
                      <a:pt x="136527" y="214271"/>
                      <a:pt x="144975" y="205988"/>
                    </a:cubicBezTo>
                    <a:cubicBezTo>
                      <a:pt x="153423" y="197704"/>
                      <a:pt x="157647" y="186229"/>
                      <a:pt x="157647" y="171516"/>
                    </a:cubicBezTo>
                    <a:lnTo>
                      <a:pt x="157647" y="4693"/>
                    </a:lnTo>
                    <a:cubicBezTo>
                      <a:pt x="157647" y="2112"/>
                      <a:pt x="159759" y="0"/>
                      <a:pt x="162340" y="0"/>
                    </a:cubicBezTo>
                    <a:lnTo>
                      <a:pt x="211455" y="0"/>
                    </a:lnTo>
                    <a:cubicBezTo>
                      <a:pt x="214037" y="0"/>
                      <a:pt x="216148" y="2112"/>
                      <a:pt x="216148" y="4693"/>
                    </a:cubicBezTo>
                    <a:lnTo>
                      <a:pt x="216148" y="168582"/>
                    </a:lnTo>
                    <a:cubicBezTo>
                      <a:pt x="216148" y="199487"/>
                      <a:pt x="206621" y="223564"/>
                      <a:pt x="187590" y="240812"/>
                    </a:cubicBezTo>
                    <a:cubicBezTo>
                      <a:pt x="168535" y="258059"/>
                      <a:pt x="141948" y="266672"/>
                      <a:pt x="107804" y="26667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521DB611-6AF2-FD7F-AE35-CF6A77B16D75}"/>
                  </a:ext>
                </a:extLst>
              </p:cNvPr>
              <p:cNvSpPr/>
              <p:nvPr/>
            </p:nvSpPr>
            <p:spPr>
              <a:xfrm>
                <a:off x="2465272" y="714041"/>
                <a:ext cx="218236" cy="263198"/>
              </a:xfrm>
              <a:custGeom>
                <a:avLst/>
                <a:gdLst>
                  <a:gd name="csX0" fmla="*/ 115431 w 218236"/>
                  <a:gd name="csY0" fmla="*/ 108508 h 263198"/>
                  <a:gd name="csX1" fmla="*/ 121509 w 218236"/>
                  <a:gd name="csY1" fmla="*/ 108508 h 263198"/>
                  <a:gd name="csX2" fmla="*/ 192706 w 218236"/>
                  <a:gd name="csY2" fmla="*/ 128126 h 263198"/>
                  <a:gd name="csX3" fmla="*/ 218237 w 218236"/>
                  <a:gd name="csY3" fmla="*/ 182826 h 263198"/>
                  <a:gd name="csX4" fmla="*/ 191157 w 218236"/>
                  <a:gd name="csY4" fmla="*/ 241938 h 263198"/>
                  <a:gd name="csX5" fmla="*/ 115806 w 218236"/>
                  <a:gd name="csY5" fmla="*/ 263199 h 263198"/>
                  <a:gd name="csX6" fmla="*/ 4693 w 218236"/>
                  <a:gd name="csY6" fmla="*/ 263199 h 263198"/>
                  <a:gd name="csX7" fmla="*/ 0 w 218236"/>
                  <a:gd name="csY7" fmla="*/ 258505 h 263198"/>
                  <a:gd name="csX8" fmla="*/ 0 w 218236"/>
                  <a:gd name="csY8" fmla="*/ 4693 h 263198"/>
                  <a:gd name="csX9" fmla="*/ 4693 w 218236"/>
                  <a:gd name="csY9" fmla="*/ 0 h 263198"/>
                  <a:gd name="csX10" fmla="*/ 124325 w 218236"/>
                  <a:gd name="csY10" fmla="*/ 0 h 263198"/>
                  <a:gd name="csX11" fmla="*/ 179893 w 218236"/>
                  <a:gd name="csY11" fmla="*/ 14666 h 263198"/>
                  <a:gd name="csX12" fmla="*/ 199863 w 218236"/>
                  <a:gd name="csY12" fmla="*/ 55545 h 263198"/>
                  <a:gd name="csX13" fmla="*/ 177476 w 218236"/>
                  <a:gd name="csY13" fmla="*/ 93912 h 263198"/>
                  <a:gd name="csX14" fmla="*/ 115501 w 218236"/>
                  <a:gd name="csY14" fmla="*/ 107804 h 263198"/>
                  <a:gd name="csX15" fmla="*/ 115501 w 218236"/>
                  <a:gd name="csY15" fmla="*/ 108508 h 263198"/>
                  <a:gd name="csX16" fmla="*/ 135753 w 218236"/>
                  <a:gd name="csY16" fmla="*/ 77603 h 263198"/>
                  <a:gd name="csX17" fmla="*/ 127328 w 218236"/>
                  <a:gd name="csY17" fmla="*/ 55287 h 263198"/>
                  <a:gd name="csX18" fmla="*/ 103792 w 218236"/>
                  <a:gd name="csY18" fmla="*/ 47379 h 263198"/>
                  <a:gd name="csX19" fmla="*/ 66457 w 218236"/>
                  <a:gd name="csY19" fmla="*/ 47379 h 263198"/>
                  <a:gd name="csX20" fmla="*/ 61763 w 218236"/>
                  <a:gd name="csY20" fmla="*/ 52072 h 263198"/>
                  <a:gd name="csX21" fmla="*/ 61763 w 218236"/>
                  <a:gd name="csY21" fmla="*/ 103111 h 263198"/>
                  <a:gd name="csX22" fmla="*/ 66457 w 218236"/>
                  <a:gd name="csY22" fmla="*/ 107804 h 263198"/>
                  <a:gd name="csX23" fmla="*/ 103792 w 218236"/>
                  <a:gd name="csY23" fmla="*/ 107804 h 263198"/>
                  <a:gd name="csX24" fmla="*/ 127234 w 218236"/>
                  <a:gd name="csY24" fmla="*/ 99826 h 263198"/>
                  <a:gd name="csX25" fmla="*/ 135753 w 218236"/>
                  <a:gd name="csY25" fmla="*/ 77603 h 263198"/>
                  <a:gd name="csX26" fmla="*/ 61787 w 218236"/>
                  <a:gd name="csY26" fmla="*/ 211291 h 263198"/>
                  <a:gd name="csX27" fmla="*/ 66480 w 218236"/>
                  <a:gd name="csY27" fmla="*/ 215984 h 263198"/>
                  <a:gd name="csX28" fmla="*/ 118740 w 218236"/>
                  <a:gd name="csY28" fmla="*/ 215984 h 263198"/>
                  <a:gd name="csX29" fmla="*/ 144693 w 218236"/>
                  <a:gd name="csY29" fmla="*/ 207137 h 263198"/>
                  <a:gd name="csX30" fmla="*/ 154150 w 218236"/>
                  <a:gd name="csY30" fmla="*/ 182826 h 263198"/>
                  <a:gd name="csX31" fmla="*/ 144764 w 218236"/>
                  <a:gd name="csY31" fmla="*/ 158515 h 263198"/>
                  <a:gd name="csX32" fmla="*/ 118716 w 218236"/>
                  <a:gd name="csY32" fmla="*/ 149833 h 263198"/>
                  <a:gd name="csX33" fmla="*/ 66457 w 218236"/>
                  <a:gd name="csY33" fmla="*/ 149833 h 263198"/>
                  <a:gd name="csX34" fmla="*/ 61763 w 218236"/>
                  <a:gd name="csY34" fmla="*/ 154526 h 263198"/>
                  <a:gd name="csX35" fmla="*/ 61763 w 218236"/>
                  <a:gd name="csY35" fmla="*/ 211291 h 2631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</a:cxnLst>
                <a:rect l="l" t="t" r="r" b="b"/>
                <a:pathLst>
                  <a:path w="218236" h="263198">
                    <a:moveTo>
                      <a:pt x="115431" y="108508"/>
                    </a:moveTo>
                    <a:lnTo>
                      <a:pt x="121509" y="108508"/>
                    </a:lnTo>
                    <a:cubicBezTo>
                      <a:pt x="151945" y="108508"/>
                      <a:pt x="175669" y="115056"/>
                      <a:pt x="192706" y="128126"/>
                    </a:cubicBezTo>
                    <a:cubicBezTo>
                      <a:pt x="209719" y="141221"/>
                      <a:pt x="218237" y="159430"/>
                      <a:pt x="218237" y="182826"/>
                    </a:cubicBezTo>
                    <a:cubicBezTo>
                      <a:pt x="218237" y="208053"/>
                      <a:pt x="209202" y="227764"/>
                      <a:pt x="191157" y="241938"/>
                    </a:cubicBezTo>
                    <a:cubicBezTo>
                      <a:pt x="173088" y="256112"/>
                      <a:pt x="147979" y="263199"/>
                      <a:pt x="115806" y="263199"/>
                    </a:cubicBezTo>
                    <a:lnTo>
                      <a:pt x="4693" y="263199"/>
                    </a:lnTo>
                    <a:cubicBezTo>
                      <a:pt x="2112" y="263199"/>
                      <a:pt x="0" y="261087"/>
                      <a:pt x="0" y="258505"/>
                    </a:cubicBez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124325" y="0"/>
                    </a:lnTo>
                    <a:cubicBezTo>
                      <a:pt x="148049" y="0"/>
                      <a:pt x="166564" y="4881"/>
                      <a:pt x="179893" y="14666"/>
                    </a:cubicBezTo>
                    <a:cubicBezTo>
                      <a:pt x="193198" y="24452"/>
                      <a:pt x="199863" y="38086"/>
                      <a:pt x="199863" y="55545"/>
                    </a:cubicBezTo>
                    <a:cubicBezTo>
                      <a:pt x="199863" y="71877"/>
                      <a:pt x="192401" y="84667"/>
                      <a:pt x="177476" y="93912"/>
                    </a:cubicBezTo>
                    <a:cubicBezTo>
                      <a:pt x="162551" y="103182"/>
                      <a:pt x="141877" y="107804"/>
                      <a:pt x="115501" y="107804"/>
                    </a:cubicBezTo>
                    <a:lnTo>
                      <a:pt x="115501" y="108508"/>
                    </a:lnTo>
                    <a:close/>
                    <a:moveTo>
                      <a:pt x="135753" y="77603"/>
                    </a:moveTo>
                    <a:cubicBezTo>
                      <a:pt x="135753" y="68005"/>
                      <a:pt x="132937" y="60567"/>
                      <a:pt x="127328" y="55287"/>
                    </a:cubicBezTo>
                    <a:cubicBezTo>
                      <a:pt x="121720" y="50030"/>
                      <a:pt x="113882" y="47379"/>
                      <a:pt x="103792" y="47379"/>
                    </a:cubicBezTo>
                    <a:lnTo>
                      <a:pt x="66457" y="47379"/>
                    </a:lnTo>
                    <a:cubicBezTo>
                      <a:pt x="63875" y="47379"/>
                      <a:pt x="61763" y="49491"/>
                      <a:pt x="61763" y="52072"/>
                    </a:cubicBezTo>
                    <a:lnTo>
                      <a:pt x="61763" y="103111"/>
                    </a:lnTo>
                    <a:cubicBezTo>
                      <a:pt x="61763" y="105692"/>
                      <a:pt x="63875" y="107804"/>
                      <a:pt x="66457" y="107804"/>
                    </a:cubicBezTo>
                    <a:lnTo>
                      <a:pt x="103792" y="107804"/>
                    </a:lnTo>
                    <a:cubicBezTo>
                      <a:pt x="113741" y="107804"/>
                      <a:pt x="121556" y="105153"/>
                      <a:pt x="127234" y="99826"/>
                    </a:cubicBezTo>
                    <a:cubicBezTo>
                      <a:pt x="132913" y="94499"/>
                      <a:pt x="135753" y="87084"/>
                      <a:pt x="135753" y="77603"/>
                    </a:cubicBezTo>
                    <a:close/>
                    <a:moveTo>
                      <a:pt x="61787" y="211291"/>
                    </a:moveTo>
                    <a:cubicBezTo>
                      <a:pt x="61787" y="213872"/>
                      <a:pt x="63899" y="215984"/>
                      <a:pt x="66480" y="215984"/>
                    </a:cubicBezTo>
                    <a:lnTo>
                      <a:pt x="118740" y="215984"/>
                    </a:lnTo>
                    <a:cubicBezTo>
                      <a:pt x="129745" y="215984"/>
                      <a:pt x="138381" y="213028"/>
                      <a:pt x="144693" y="207137"/>
                    </a:cubicBezTo>
                    <a:cubicBezTo>
                      <a:pt x="151006" y="201224"/>
                      <a:pt x="154150" y="193128"/>
                      <a:pt x="154150" y="182826"/>
                    </a:cubicBezTo>
                    <a:cubicBezTo>
                      <a:pt x="154150" y="172525"/>
                      <a:pt x="151029" y="164311"/>
                      <a:pt x="144764" y="158515"/>
                    </a:cubicBezTo>
                    <a:cubicBezTo>
                      <a:pt x="138522" y="152719"/>
                      <a:pt x="129839" y="149833"/>
                      <a:pt x="118716" y="149833"/>
                    </a:cubicBezTo>
                    <a:lnTo>
                      <a:pt x="66457" y="149833"/>
                    </a:lnTo>
                    <a:cubicBezTo>
                      <a:pt x="63875" y="149833"/>
                      <a:pt x="61763" y="151945"/>
                      <a:pt x="61763" y="154526"/>
                    </a:cubicBezTo>
                    <a:lnTo>
                      <a:pt x="61763" y="211291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0DC4B724-81A0-6856-DCA7-4B07A3AA8776}"/>
                  </a:ext>
                </a:extLst>
              </p:cNvPr>
              <p:cNvSpPr/>
              <p:nvPr/>
            </p:nvSpPr>
            <p:spPr>
              <a:xfrm>
                <a:off x="620607" y="1065191"/>
                <a:ext cx="78330" cy="119302"/>
              </a:xfrm>
              <a:custGeom>
                <a:avLst/>
                <a:gdLst>
                  <a:gd name="csX0" fmla="*/ 59323 w 78330"/>
                  <a:gd name="csY0" fmla="*/ 4858 h 119302"/>
                  <a:gd name="csX1" fmla="*/ 38813 w 78330"/>
                  <a:gd name="csY1" fmla="*/ 0 h 119302"/>
                  <a:gd name="csX2" fmla="*/ 13634 w 78330"/>
                  <a:gd name="csY2" fmla="*/ 164 h 119302"/>
                  <a:gd name="csX3" fmla="*/ 0 w 78330"/>
                  <a:gd name="csY3" fmla="*/ 164 h 119302"/>
                  <a:gd name="csX4" fmla="*/ 0 w 78330"/>
                  <a:gd name="csY4" fmla="*/ 119303 h 119302"/>
                  <a:gd name="csX5" fmla="*/ 14479 w 78330"/>
                  <a:gd name="csY5" fmla="*/ 119303 h 119302"/>
                  <a:gd name="csX6" fmla="*/ 14479 w 78330"/>
                  <a:gd name="csY6" fmla="*/ 75562 h 119302"/>
                  <a:gd name="csX7" fmla="*/ 42568 w 78330"/>
                  <a:gd name="csY7" fmla="*/ 75562 h 119302"/>
                  <a:gd name="csX8" fmla="*/ 61130 w 78330"/>
                  <a:gd name="csY8" fmla="*/ 70704 h 119302"/>
                  <a:gd name="csX9" fmla="*/ 73731 w 78330"/>
                  <a:gd name="csY9" fmla="*/ 57352 h 119302"/>
                  <a:gd name="csX10" fmla="*/ 78331 w 78330"/>
                  <a:gd name="csY10" fmla="*/ 37945 h 119302"/>
                  <a:gd name="csX11" fmla="*/ 73309 w 78330"/>
                  <a:gd name="csY11" fmla="*/ 18210 h 119302"/>
                  <a:gd name="csX12" fmla="*/ 59346 w 78330"/>
                  <a:gd name="csY12" fmla="*/ 4858 h 119302"/>
                  <a:gd name="csX13" fmla="*/ 57962 w 78330"/>
                  <a:gd name="csY13" fmla="*/ 55662 h 119302"/>
                  <a:gd name="csX14" fmla="*/ 42568 w 78330"/>
                  <a:gd name="csY14" fmla="*/ 62467 h 119302"/>
                  <a:gd name="csX15" fmla="*/ 14479 w 78330"/>
                  <a:gd name="csY15" fmla="*/ 62467 h 119302"/>
                  <a:gd name="csX16" fmla="*/ 14479 w 78330"/>
                  <a:gd name="csY16" fmla="*/ 13282 h 119302"/>
                  <a:gd name="csX17" fmla="*/ 38649 w 78330"/>
                  <a:gd name="csY17" fmla="*/ 13282 h 119302"/>
                  <a:gd name="csX18" fmla="*/ 51837 w 78330"/>
                  <a:gd name="csY18" fmla="*/ 16262 h 119302"/>
                  <a:gd name="csX19" fmla="*/ 60778 w 78330"/>
                  <a:gd name="csY19" fmla="*/ 25039 h 119302"/>
                  <a:gd name="csX20" fmla="*/ 64016 w 78330"/>
                  <a:gd name="csY20" fmla="*/ 37969 h 119302"/>
                  <a:gd name="csX21" fmla="*/ 57962 w 78330"/>
                  <a:gd name="csY21" fmla="*/ 55662 h 1193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78330" h="119302">
                    <a:moveTo>
                      <a:pt x="59323" y="4858"/>
                    </a:moveTo>
                    <a:cubicBezTo>
                      <a:pt x="53362" y="1619"/>
                      <a:pt x="46534" y="0"/>
                      <a:pt x="38813" y="0"/>
                    </a:cubicBezTo>
                    <a:lnTo>
                      <a:pt x="13634" y="164"/>
                    </a:lnTo>
                    <a:lnTo>
                      <a:pt x="0" y="164"/>
                    </a:lnTo>
                    <a:lnTo>
                      <a:pt x="0" y="119303"/>
                    </a:lnTo>
                    <a:lnTo>
                      <a:pt x="14479" y="119303"/>
                    </a:lnTo>
                    <a:lnTo>
                      <a:pt x="14479" y="75562"/>
                    </a:lnTo>
                    <a:lnTo>
                      <a:pt x="42568" y="75562"/>
                    </a:lnTo>
                    <a:cubicBezTo>
                      <a:pt x="49608" y="75562"/>
                      <a:pt x="55779" y="73942"/>
                      <a:pt x="61130" y="70704"/>
                    </a:cubicBezTo>
                    <a:cubicBezTo>
                      <a:pt x="66457" y="67466"/>
                      <a:pt x="70657" y="63007"/>
                      <a:pt x="73731" y="57352"/>
                    </a:cubicBezTo>
                    <a:cubicBezTo>
                      <a:pt x="76805" y="51696"/>
                      <a:pt x="78331" y="45220"/>
                      <a:pt x="78331" y="37945"/>
                    </a:cubicBezTo>
                    <a:cubicBezTo>
                      <a:pt x="78331" y="30671"/>
                      <a:pt x="76665" y="23865"/>
                      <a:pt x="73309" y="18210"/>
                    </a:cubicBezTo>
                    <a:cubicBezTo>
                      <a:pt x="69953" y="12531"/>
                      <a:pt x="65307" y="8072"/>
                      <a:pt x="59346" y="4858"/>
                    </a:cubicBezTo>
                    <a:close/>
                    <a:moveTo>
                      <a:pt x="57962" y="55662"/>
                    </a:moveTo>
                    <a:cubicBezTo>
                      <a:pt x="53926" y="60191"/>
                      <a:pt x="48787" y="62467"/>
                      <a:pt x="42568" y="62467"/>
                    </a:cubicBezTo>
                    <a:lnTo>
                      <a:pt x="14479" y="62467"/>
                    </a:lnTo>
                    <a:lnTo>
                      <a:pt x="14479" y="13282"/>
                    </a:lnTo>
                    <a:lnTo>
                      <a:pt x="38649" y="13282"/>
                    </a:lnTo>
                    <a:cubicBezTo>
                      <a:pt x="43647" y="13165"/>
                      <a:pt x="48036" y="14174"/>
                      <a:pt x="51837" y="16262"/>
                    </a:cubicBezTo>
                    <a:cubicBezTo>
                      <a:pt x="55639" y="18374"/>
                      <a:pt x="58619" y="21284"/>
                      <a:pt x="60778" y="25039"/>
                    </a:cubicBezTo>
                    <a:cubicBezTo>
                      <a:pt x="62937" y="28793"/>
                      <a:pt x="64016" y="33088"/>
                      <a:pt x="64016" y="37969"/>
                    </a:cubicBezTo>
                    <a:cubicBezTo>
                      <a:pt x="64016" y="45220"/>
                      <a:pt x="61998" y="51133"/>
                      <a:pt x="57962" y="5566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23815893-8AAF-8EE9-D46E-FFD1E6B35B4C}"/>
                  </a:ext>
                </a:extLst>
              </p:cNvPr>
              <p:cNvSpPr/>
              <p:nvPr/>
            </p:nvSpPr>
            <p:spPr>
              <a:xfrm>
                <a:off x="714566" y="1099053"/>
                <a:ext cx="43741" cy="85464"/>
              </a:xfrm>
              <a:custGeom>
                <a:avLst/>
                <a:gdLst>
                  <a:gd name="csX0" fmla="*/ 13610 w 43741"/>
                  <a:gd name="csY0" fmla="*/ 15652 h 85464"/>
                  <a:gd name="csX1" fmla="*/ 13610 w 43741"/>
                  <a:gd name="csY1" fmla="*/ 352 h 85464"/>
                  <a:gd name="csX2" fmla="*/ 0 w 43741"/>
                  <a:gd name="csY2" fmla="*/ 352 h 85464"/>
                  <a:gd name="csX3" fmla="*/ 0 w 43741"/>
                  <a:gd name="csY3" fmla="*/ 85464 h 85464"/>
                  <a:gd name="csX4" fmla="*/ 13610 w 43741"/>
                  <a:gd name="csY4" fmla="*/ 85464 h 85464"/>
                  <a:gd name="csX5" fmla="*/ 13610 w 43741"/>
                  <a:gd name="csY5" fmla="*/ 38649 h 85464"/>
                  <a:gd name="csX6" fmla="*/ 18046 w 43741"/>
                  <a:gd name="csY6" fmla="*/ 23326 h 85464"/>
                  <a:gd name="csX7" fmla="*/ 29356 w 43741"/>
                  <a:gd name="csY7" fmla="*/ 15230 h 85464"/>
                  <a:gd name="csX8" fmla="*/ 43741 w 43741"/>
                  <a:gd name="csY8" fmla="*/ 12766 h 85464"/>
                  <a:gd name="csX9" fmla="*/ 43741 w 43741"/>
                  <a:gd name="csY9" fmla="*/ 0 h 85464"/>
                  <a:gd name="csX10" fmla="*/ 26306 w 43741"/>
                  <a:gd name="csY10" fmla="*/ 4177 h 85464"/>
                  <a:gd name="csX11" fmla="*/ 13634 w 43741"/>
                  <a:gd name="csY11" fmla="*/ 15652 h 8546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43741" h="85464">
                    <a:moveTo>
                      <a:pt x="13610" y="15652"/>
                    </a:moveTo>
                    <a:lnTo>
                      <a:pt x="13610" y="352"/>
                    </a:lnTo>
                    <a:lnTo>
                      <a:pt x="0" y="352"/>
                    </a:lnTo>
                    <a:lnTo>
                      <a:pt x="0" y="85464"/>
                    </a:lnTo>
                    <a:lnTo>
                      <a:pt x="13610" y="85464"/>
                    </a:lnTo>
                    <a:lnTo>
                      <a:pt x="13610" y="38649"/>
                    </a:lnTo>
                    <a:cubicBezTo>
                      <a:pt x="13610" y="32172"/>
                      <a:pt x="15089" y="27080"/>
                      <a:pt x="18046" y="23326"/>
                    </a:cubicBezTo>
                    <a:cubicBezTo>
                      <a:pt x="21002" y="19571"/>
                      <a:pt x="24780" y="16896"/>
                      <a:pt x="29356" y="15230"/>
                    </a:cubicBezTo>
                    <a:cubicBezTo>
                      <a:pt x="33956" y="13587"/>
                      <a:pt x="38743" y="12766"/>
                      <a:pt x="43741" y="12766"/>
                    </a:cubicBezTo>
                    <a:lnTo>
                      <a:pt x="43741" y="0"/>
                    </a:lnTo>
                    <a:cubicBezTo>
                      <a:pt x="37617" y="0"/>
                      <a:pt x="31797" y="1385"/>
                      <a:pt x="26306" y="4177"/>
                    </a:cubicBezTo>
                    <a:cubicBezTo>
                      <a:pt x="21237" y="6735"/>
                      <a:pt x="17013" y="10583"/>
                      <a:pt x="13634" y="1565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28321042-EB0C-E76A-55CF-537117872ACC}"/>
                  </a:ext>
                </a:extLst>
              </p:cNvPr>
              <p:cNvSpPr/>
              <p:nvPr/>
            </p:nvSpPr>
            <p:spPr>
              <a:xfrm>
                <a:off x="767130" y="1097364"/>
                <a:ext cx="80700" cy="89195"/>
              </a:xfrm>
              <a:custGeom>
                <a:avLst/>
                <a:gdLst>
                  <a:gd name="csX0" fmla="*/ 72370 w 80700"/>
                  <a:gd name="csY0" fmla="*/ 47144 h 89195"/>
                  <a:gd name="csX1" fmla="*/ 80701 w 80700"/>
                  <a:gd name="csY1" fmla="*/ 47144 h 89195"/>
                  <a:gd name="csX2" fmla="*/ 75937 w 80700"/>
                  <a:gd name="csY2" fmla="*/ 22293 h 89195"/>
                  <a:gd name="csX3" fmla="*/ 62397 w 80700"/>
                  <a:gd name="csY3" fmla="*/ 5867 h 89195"/>
                  <a:gd name="csX4" fmla="*/ 41887 w 80700"/>
                  <a:gd name="csY4" fmla="*/ 0 h 89195"/>
                  <a:gd name="csX5" fmla="*/ 20181 w 80700"/>
                  <a:gd name="csY5" fmla="*/ 5702 h 89195"/>
                  <a:gd name="csX6" fmla="*/ 5374 w 80700"/>
                  <a:gd name="csY6" fmla="*/ 21448 h 89195"/>
                  <a:gd name="csX7" fmla="*/ 0 w 80700"/>
                  <a:gd name="csY7" fmla="*/ 44586 h 89195"/>
                  <a:gd name="csX8" fmla="*/ 5374 w 80700"/>
                  <a:gd name="csY8" fmla="*/ 67747 h 89195"/>
                  <a:gd name="csX9" fmla="*/ 20275 w 80700"/>
                  <a:gd name="csY9" fmla="*/ 83493 h 89195"/>
                  <a:gd name="csX10" fmla="*/ 42239 w 80700"/>
                  <a:gd name="csY10" fmla="*/ 89196 h 89195"/>
                  <a:gd name="csX11" fmla="*/ 58314 w 80700"/>
                  <a:gd name="csY11" fmla="*/ 86473 h 89195"/>
                  <a:gd name="csX12" fmla="*/ 70915 w 80700"/>
                  <a:gd name="csY12" fmla="*/ 78823 h 89195"/>
                  <a:gd name="csX13" fmla="*/ 79504 w 80700"/>
                  <a:gd name="csY13" fmla="*/ 67255 h 89195"/>
                  <a:gd name="csX14" fmla="*/ 67583 w 80700"/>
                  <a:gd name="csY14" fmla="*/ 61294 h 89195"/>
                  <a:gd name="csX15" fmla="*/ 57891 w 80700"/>
                  <a:gd name="csY15" fmla="*/ 72347 h 89195"/>
                  <a:gd name="csX16" fmla="*/ 42920 w 80700"/>
                  <a:gd name="csY16" fmla="*/ 76594 h 89195"/>
                  <a:gd name="csX17" fmla="*/ 27948 w 80700"/>
                  <a:gd name="csY17" fmla="*/ 72581 h 89195"/>
                  <a:gd name="csX18" fmla="*/ 17576 w 80700"/>
                  <a:gd name="csY18" fmla="*/ 61529 h 89195"/>
                  <a:gd name="csX19" fmla="*/ 13939 w 80700"/>
                  <a:gd name="csY19" fmla="*/ 47144 h 89195"/>
                  <a:gd name="csX20" fmla="*/ 72370 w 80700"/>
                  <a:gd name="csY20" fmla="*/ 47144 h 89195"/>
                  <a:gd name="csX21" fmla="*/ 14690 w 80700"/>
                  <a:gd name="csY21" fmla="*/ 35411 h 89195"/>
                  <a:gd name="csX22" fmla="*/ 17201 w 80700"/>
                  <a:gd name="csY22" fmla="*/ 27573 h 89195"/>
                  <a:gd name="csX23" fmla="*/ 26986 w 80700"/>
                  <a:gd name="csY23" fmla="*/ 16262 h 89195"/>
                  <a:gd name="csX24" fmla="*/ 41700 w 80700"/>
                  <a:gd name="csY24" fmla="*/ 12273 h 89195"/>
                  <a:gd name="csX25" fmla="*/ 55568 w 80700"/>
                  <a:gd name="csY25" fmla="*/ 16520 h 89195"/>
                  <a:gd name="csX26" fmla="*/ 64157 w 80700"/>
                  <a:gd name="csY26" fmla="*/ 28512 h 89195"/>
                  <a:gd name="csX27" fmla="*/ 65987 w 80700"/>
                  <a:gd name="csY27" fmla="*/ 35411 h 89195"/>
                  <a:gd name="csX28" fmla="*/ 14643 w 80700"/>
                  <a:gd name="csY28" fmla="*/ 35411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80700" h="89195">
                    <a:moveTo>
                      <a:pt x="72370" y="47144"/>
                    </a:moveTo>
                    <a:lnTo>
                      <a:pt x="80701" y="47144"/>
                    </a:lnTo>
                    <a:cubicBezTo>
                      <a:pt x="80701" y="37617"/>
                      <a:pt x="79105" y="29333"/>
                      <a:pt x="75937" y="22293"/>
                    </a:cubicBezTo>
                    <a:cubicBezTo>
                      <a:pt x="72769" y="15253"/>
                      <a:pt x="68240" y="9785"/>
                      <a:pt x="62397" y="5867"/>
                    </a:cubicBezTo>
                    <a:cubicBezTo>
                      <a:pt x="56554" y="1948"/>
                      <a:pt x="49725" y="0"/>
                      <a:pt x="41887" y="0"/>
                    </a:cubicBezTo>
                    <a:cubicBezTo>
                      <a:pt x="34050" y="0"/>
                      <a:pt x="26494" y="1901"/>
                      <a:pt x="20181" y="5702"/>
                    </a:cubicBezTo>
                    <a:cubicBezTo>
                      <a:pt x="13892" y="9504"/>
                      <a:pt x="8941" y="14760"/>
                      <a:pt x="5374" y="21448"/>
                    </a:cubicBezTo>
                    <a:cubicBezTo>
                      <a:pt x="1807" y="28136"/>
                      <a:pt x="0" y="35857"/>
                      <a:pt x="0" y="44586"/>
                    </a:cubicBezTo>
                    <a:cubicBezTo>
                      <a:pt x="0" y="53316"/>
                      <a:pt x="1783" y="61036"/>
                      <a:pt x="5374" y="67747"/>
                    </a:cubicBezTo>
                    <a:cubicBezTo>
                      <a:pt x="8941" y="74435"/>
                      <a:pt x="13916" y="79692"/>
                      <a:pt x="20275" y="83493"/>
                    </a:cubicBezTo>
                    <a:cubicBezTo>
                      <a:pt x="26634" y="87295"/>
                      <a:pt x="33956" y="89196"/>
                      <a:pt x="42239" y="89196"/>
                    </a:cubicBezTo>
                    <a:cubicBezTo>
                      <a:pt x="48129" y="89196"/>
                      <a:pt x="53503" y="88280"/>
                      <a:pt x="58314" y="86473"/>
                    </a:cubicBezTo>
                    <a:cubicBezTo>
                      <a:pt x="63148" y="84667"/>
                      <a:pt x="67325" y="82109"/>
                      <a:pt x="70915" y="78823"/>
                    </a:cubicBezTo>
                    <a:cubicBezTo>
                      <a:pt x="74506" y="75538"/>
                      <a:pt x="77345" y="71666"/>
                      <a:pt x="79504" y="67255"/>
                    </a:cubicBezTo>
                    <a:lnTo>
                      <a:pt x="67583" y="61294"/>
                    </a:lnTo>
                    <a:cubicBezTo>
                      <a:pt x="65213" y="65823"/>
                      <a:pt x="61975" y="69531"/>
                      <a:pt x="57891" y="72347"/>
                    </a:cubicBezTo>
                    <a:cubicBezTo>
                      <a:pt x="53808" y="75186"/>
                      <a:pt x="48810" y="76594"/>
                      <a:pt x="42920" y="76594"/>
                    </a:cubicBezTo>
                    <a:cubicBezTo>
                      <a:pt x="37358" y="76594"/>
                      <a:pt x="32360" y="75257"/>
                      <a:pt x="27948" y="72581"/>
                    </a:cubicBezTo>
                    <a:cubicBezTo>
                      <a:pt x="23513" y="69930"/>
                      <a:pt x="20064" y="66222"/>
                      <a:pt x="17576" y="61529"/>
                    </a:cubicBezTo>
                    <a:cubicBezTo>
                      <a:pt x="15394" y="57422"/>
                      <a:pt x="14221" y="52588"/>
                      <a:pt x="13939" y="47144"/>
                    </a:cubicBezTo>
                    <a:lnTo>
                      <a:pt x="72370" y="47144"/>
                    </a:lnTo>
                    <a:close/>
                    <a:moveTo>
                      <a:pt x="14690" y="35411"/>
                    </a:moveTo>
                    <a:cubicBezTo>
                      <a:pt x="15253" y="32595"/>
                      <a:pt x="16098" y="29990"/>
                      <a:pt x="17201" y="27573"/>
                    </a:cubicBezTo>
                    <a:cubicBezTo>
                      <a:pt x="19477" y="22692"/>
                      <a:pt x="22739" y="18914"/>
                      <a:pt x="26986" y="16262"/>
                    </a:cubicBezTo>
                    <a:cubicBezTo>
                      <a:pt x="31234" y="13610"/>
                      <a:pt x="36138" y="12273"/>
                      <a:pt x="41700" y="12273"/>
                    </a:cubicBezTo>
                    <a:cubicBezTo>
                      <a:pt x="47261" y="12273"/>
                      <a:pt x="51767" y="13704"/>
                      <a:pt x="55568" y="16520"/>
                    </a:cubicBezTo>
                    <a:cubicBezTo>
                      <a:pt x="59370" y="19360"/>
                      <a:pt x="62233" y="23349"/>
                      <a:pt x="64157" y="28512"/>
                    </a:cubicBezTo>
                    <a:cubicBezTo>
                      <a:pt x="64955" y="30624"/>
                      <a:pt x="65518" y="32947"/>
                      <a:pt x="65987" y="35411"/>
                    </a:cubicBezTo>
                    <a:lnTo>
                      <a:pt x="14643" y="35411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F01D923-4594-8B9F-A0E9-D9893F208B4C}"/>
                  </a:ext>
                </a:extLst>
              </p:cNvPr>
              <p:cNvSpPr/>
              <p:nvPr/>
            </p:nvSpPr>
            <p:spPr>
              <a:xfrm>
                <a:off x="860081" y="1097340"/>
                <a:ext cx="65869" cy="89195"/>
              </a:xfrm>
              <a:custGeom>
                <a:avLst/>
                <a:gdLst>
                  <a:gd name="csX0" fmla="*/ 21964 w 65869"/>
                  <a:gd name="csY0" fmla="*/ 15582 h 89195"/>
                  <a:gd name="csX1" fmla="*/ 34214 w 65869"/>
                  <a:gd name="csY1" fmla="*/ 12273 h 89195"/>
                  <a:gd name="csX2" fmla="*/ 46628 w 65869"/>
                  <a:gd name="csY2" fmla="*/ 14831 h 89195"/>
                  <a:gd name="csX3" fmla="*/ 53949 w 65869"/>
                  <a:gd name="csY3" fmla="*/ 23161 h 89195"/>
                  <a:gd name="csX4" fmla="*/ 65870 w 65869"/>
                  <a:gd name="csY4" fmla="*/ 17881 h 89195"/>
                  <a:gd name="csX5" fmla="*/ 59393 w 65869"/>
                  <a:gd name="csY5" fmla="*/ 8424 h 89195"/>
                  <a:gd name="csX6" fmla="*/ 48833 w 65869"/>
                  <a:gd name="csY6" fmla="*/ 2206 h 89195"/>
                  <a:gd name="csX7" fmla="*/ 35223 w 65869"/>
                  <a:gd name="csY7" fmla="*/ 0 h 89195"/>
                  <a:gd name="csX8" fmla="*/ 11639 w 65869"/>
                  <a:gd name="csY8" fmla="*/ 6735 h 89195"/>
                  <a:gd name="csX9" fmla="*/ 3731 w 65869"/>
                  <a:gd name="csY9" fmla="*/ 25531 h 89195"/>
                  <a:gd name="csX10" fmla="*/ 10208 w 65869"/>
                  <a:gd name="csY10" fmla="*/ 39564 h 89195"/>
                  <a:gd name="csX11" fmla="*/ 28253 w 65869"/>
                  <a:gd name="csY11" fmla="*/ 48833 h 89195"/>
                  <a:gd name="csX12" fmla="*/ 36420 w 65869"/>
                  <a:gd name="csY12" fmla="*/ 51039 h 89195"/>
                  <a:gd name="csX13" fmla="*/ 48247 w 65869"/>
                  <a:gd name="csY13" fmla="*/ 56319 h 89195"/>
                  <a:gd name="csX14" fmla="*/ 52260 w 65869"/>
                  <a:gd name="csY14" fmla="*/ 64838 h 89195"/>
                  <a:gd name="csX15" fmla="*/ 46815 w 65869"/>
                  <a:gd name="csY15" fmla="*/ 73778 h 89195"/>
                  <a:gd name="csX16" fmla="*/ 33369 w 65869"/>
                  <a:gd name="csY16" fmla="*/ 76923 h 89195"/>
                  <a:gd name="csX17" fmla="*/ 20603 w 65869"/>
                  <a:gd name="csY17" fmla="*/ 73356 h 89195"/>
                  <a:gd name="csX18" fmla="*/ 11921 w 65869"/>
                  <a:gd name="csY18" fmla="*/ 63993 h 89195"/>
                  <a:gd name="csX19" fmla="*/ 0 w 65869"/>
                  <a:gd name="csY19" fmla="*/ 68921 h 89195"/>
                  <a:gd name="csX20" fmla="*/ 6735 w 65869"/>
                  <a:gd name="csY20" fmla="*/ 78964 h 89195"/>
                  <a:gd name="csX21" fmla="*/ 18398 w 65869"/>
                  <a:gd name="csY21" fmla="*/ 86380 h 89195"/>
                  <a:gd name="csX22" fmla="*/ 34730 w 65869"/>
                  <a:gd name="csY22" fmla="*/ 89196 h 89195"/>
                  <a:gd name="csX23" fmla="*/ 50734 w 65869"/>
                  <a:gd name="csY23" fmla="*/ 86215 h 89195"/>
                  <a:gd name="csX24" fmla="*/ 61787 w 65869"/>
                  <a:gd name="csY24" fmla="*/ 77627 h 89195"/>
                  <a:gd name="csX25" fmla="*/ 65870 w 65869"/>
                  <a:gd name="csY25" fmla="*/ 64345 h 89195"/>
                  <a:gd name="csX26" fmla="*/ 62984 w 65869"/>
                  <a:gd name="csY26" fmla="*/ 53456 h 89195"/>
                  <a:gd name="csX27" fmla="*/ 54465 w 65869"/>
                  <a:gd name="csY27" fmla="*/ 44351 h 89195"/>
                  <a:gd name="csX28" fmla="*/ 40503 w 65869"/>
                  <a:gd name="csY28" fmla="*/ 38297 h 89195"/>
                  <a:gd name="csX29" fmla="*/ 31985 w 65869"/>
                  <a:gd name="csY29" fmla="*/ 36091 h 89195"/>
                  <a:gd name="csX30" fmla="*/ 21167 w 65869"/>
                  <a:gd name="csY30" fmla="*/ 31234 h 89195"/>
                  <a:gd name="csX31" fmla="*/ 17506 w 65869"/>
                  <a:gd name="csY31" fmla="*/ 24851 h 89195"/>
                  <a:gd name="csX32" fmla="*/ 21941 w 65869"/>
                  <a:gd name="csY32" fmla="*/ 15582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65869" h="89195">
                    <a:moveTo>
                      <a:pt x="21964" y="15582"/>
                    </a:moveTo>
                    <a:cubicBezTo>
                      <a:pt x="24921" y="13376"/>
                      <a:pt x="29004" y="12273"/>
                      <a:pt x="34214" y="12273"/>
                    </a:cubicBezTo>
                    <a:cubicBezTo>
                      <a:pt x="39095" y="12273"/>
                      <a:pt x="43225" y="13118"/>
                      <a:pt x="46628" y="14831"/>
                    </a:cubicBezTo>
                    <a:cubicBezTo>
                      <a:pt x="50030" y="16544"/>
                      <a:pt x="52471" y="19313"/>
                      <a:pt x="53949" y="23161"/>
                    </a:cubicBezTo>
                    <a:lnTo>
                      <a:pt x="65870" y="17881"/>
                    </a:lnTo>
                    <a:cubicBezTo>
                      <a:pt x="64509" y="14244"/>
                      <a:pt x="62350" y="11100"/>
                      <a:pt x="59393" y="8424"/>
                    </a:cubicBezTo>
                    <a:cubicBezTo>
                      <a:pt x="56437" y="5749"/>
                      <a:pt x="52917" y="3684"/>
                      <a:pt x="48833" y="2206"/>
                    </a:cubicBezTo>
                    <a:cubicBezTo>
                      <a:pt x="44750" y="727"/>
                      <a:pt x="40221" y="0"/>
                      <a:pt x="35223" y="0"/>
                    </a:cubicBezTo>
                    <a:cubicBezTo>
                      <a:pt x="24780" y="0"/>
                      <a:pt x="16919" y="2253"/>
                      <a:pt x="11639" y="6735"/>
                    </a:cubicBezTo>
                    <a:cubicBezTo>
                      <a:pt x="6359" y="11217"/>
                      <a:pt x="3731" y="17482"/>
                      <a:pt x="3731" y="25531"/>
                    </a:cubicBezTo>
                    <a:cubicBezTo>
                      <a:pt x="3731" y="30764"/>
                      <a:pt x="5890" y="35434"/>
                      <a:pt x="10208" y="39564"/>
                    </a:cubicBezTo>
                    <a:cubicBezTo>
                      <a:pt x="14526" y="43718"/>
                      <a:pt x="20533" y="46792"/>
                      <a:pt x="28253" y="48833"/>
                    </a:cubicBezTo>
                    <a:lnTo>
                      <a:pt x="36420" y="51039"/>
                    </a:lnTo>
                    <a:cubicBezTo>
                      <a:pt x="41629" y="52400"/>
                      <a:pt x="45572" y="54160"/>
                      <a:pt x="48247" y="56319"/>
                    </a:cubicBezTo>
                    <a:cubicBezTo>
                      <a:pt x="50922" y="58478"/>
                      <a:pt x="52260" y="61318"/>
                      <a:pt x="52260" y="64838"/>
                    </a:cubicBezTo>
                    <a:cubicBezTo>
                      <a:pt x="52260" y="68686"/>
                      <a:pt x="50453" y="71666"/>
                      <a:pt x="46815" y="73778"/>
                    </a:cubicBezTo>
                    <a:cubicBezTo>
                      <a:pt x="43178" y="75890"/>
                      <a:pt x="38696" y="76923"/>
                      <a:pt x="33369" y="76923"/>
                    </a:cubicBezTo>
                    <a:cubicBezTo>
                      <a:pt x="28723" y="76923"/>
                      <a:pt x="24452" y="75726"/>
                      <a:pt x="20603" y="73356"/>
                    </a:cubicBezTo>
                    <a:cubicBezTo>
                      <a:pt x="16755" y="70962"/>
                      <a:pt x="13845" y="67865"/>
                      <a:pt x="11921" y="63993"/>
                    </a:cubicBezTo>
                    <a:lnTo>
                      <a:pt x="0" y="68921"/>
                    </a:lnTo>
                    <a:cubicBezTo>
                      <a:pt x="1361" y="72558"/>
                      <a:pt x="3614" y="75890"/>
                      <a:pt x="6735" y="78964"/>
                    </a:cubicBezTo>
                    <a:cubicBezTo>
                      <a:pt x="9856" y="82038"/>
                      <a:pt x="13751" y="84502"/>
                      <a:pt x="18398" y="86380"/>
                    </a:cubicBezTo>
                    <a:cubicBezTo>
                      <a:pt x="23044" y="88257"/>
                      <a:pt x="28488" y="89196"/>
                      <a:pt x="34730" y="89196"/>
                    </a:cubicBezTo>
                    <a:cubicBezTo>
                      <a:pt x="40972" y="89196"/>
                      <a:pt x="46064" y="88210"/>
                      <a:pt x="50734" y="86215"/>
                    </a:cubicBezTo>
                    <a:cubicBezTo>
                      <a:pt x="55381" y="84244"/>
                      <a:pt x="59065" y="81358"/>
                      <a:pt x="61787" y="77627"/>
                    </a:cubicBezTo>
                    <a:cubicBezTo>
                      <a:pt x="64509" y="73872"/>
                      <a:pt x="65870" y="69460"/>
                      <a:pt x="65870" y="64345"/>
                    </a:cubicBezTo>
                    <a:cubicBezTo>
                      <a:pt x="65870" y="60496"/>
                      <a:pt x="64908" y="56859"/>
                      <a:pt x="62984" y="53456"/>
                    </a:cubicBezTo>
                    <a:cubicBezTo>
                      <a:pt x="61059" y="50054"/>
                      <a:pt x="58220" y="47027"/>
                      <a:pt x="54465" y="44351"/>
                    </a:cubicBezTo>
                    <a:cubicBezTo>
                      <a:pt x="50711" y="41676"/>
                      <a:pt x="46064" y="39658"/>
                      <a:pt x="40503" y="38297"/>
                    </a:cubicBezTo>
                    <a:lnTo>
                      <a:pt x="31985" y="36091"/>
                    </a:lnTo>
                    <a:cubicBezTo>
                      <a:pt x="27221" y="34848"/>
                      <a:pt x="23607" y="33228"/>
                      <a:pt x="21167" y="31234"/>
                    </a:cubicBezTo>
                    <a:cubicBezTo>
                      <a:pt x="18726" y="29239"/>
                      <a:pt x="17506" y="27127"/>
                      <a:pt x="17506" y="24851"/>
                    </a:cubicBezTo>
                    <a:cubicBezTo>
                      <a:pt x="17506" y="20885"/>
                      <a:pt x="18984" y="17787"/>
                      <a:pt x="21941" y="1558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0A6FDCC-79AC-8CED-AA95-6988D17C7132}"/>
                  </a:ext>
                </a:extLst>
              </p:cNvPr>
              <p:cNvSpPr/>
              <p:nvPr/>
            </p:nvSpPr>
            <p:spPr>
              <a:xfrm>
                <a:off x="939373" y="1097364"/>
                <a:ext cx="80700" cy="89195"/>
              </a:xfrm>
              <a:custGeom>
                <a:avLst/>
                <a:gdLst>
                  <a:gd name="csX0" fmla="*/ 72370 w 80700"/>
                  <a:gd name="csY0" fmla="*/ 47144 h 89195"/>
                  <a:gd name="csX1" fmla="*/ 80701 w 80700"/>
                  <a:gd name="csY1" fmla="*/ 47144 h 89195"/>
                  <a:gd name="csX2" fmla="*/ 75937 w 80700"/>
                  <a:gd name="csY2" fmla="*/ 22293 h 89195"/>
                  <a:gd name="csX3" fmla="*/ 62397 w 80700"/>
                  <a:gd name="csY3" fmla="*/ 5867 h 89195"/>
                  <a:gd name="csX4" fmla="*/ 41887 w 80700"/>
                  <a:gd name="csY4" fmla="*/ 0 h 89195"/>
                  <a:gd name="csX5" fmla="*/ 20181 w 80700"/>
                  <a:gd name="csY5" fmla="*/ 5702 h 89195"/>
                  <a:gd name="csX6" fmla="*/ 5374 w 80700"/>
                  <a:gd name="csY6" fmla="*/ 21448 h 89195"/>
                  <a:gd name="csX7" fmla="*/ 0 w 80700"/>
                  <a:gd name="csY7" fmla="*/ 44586 h 89195"/>
                  <a:gd name="csX8" fmla="*/ 5374 w 80700"/>
                  <a:gd name="csY8" fmla="*/ 67747 h 89195"/>
                  <a:gd name="csX9" fmla="*/ 20275 w 80700"/>
                  <a:gd name="csY9" fmla="*/ 83493 h 89195"/>
                  <a:gd name="csX10" fmla="*/ 42239 w 80700"/>
                  <a:gd name="csY10" fmla="*/ 89196 h 89195"/>
                  <a:gd name="csX11" fmla="*/ 58314 w 80700"/>
                  <a:gd name="csY11" fmla="*/ 86473 h 89195"/>
                  <a:gd name="csX12" fmla="*/ 70915 w 80700"/>
                  <a:gd name="csY12" fmla="*/ 78823 h 89195"/>
                  <a:gd name="csX13" fmla="*/ 79504 w 80700"/>
                  <a:gd name="csY13" fmla="*/ 67255 h 89195"/>
                  <a:gd name="csX14" fmla="*/ 67583 w 80700"/>
                  <a:gd name="csY14" fmla="*/ 61294 h 89195"/>
                  <a:gd name="csX15" fmla="*/ 57891 w 80700"/>
                  <a:gd name="csY15" fmla="*/ 72347 h 89195"/>
                  <a:gd name="csX16" fmla="*/ 42920 w 80700"/>
                  <a:gd name="csY16" fmla="*/ 76594 h 89195"/>
                  <a:gd name="csX17" fmla="*/ 27948 w 80700"/>
                  <a:gd name="csY17" fmla="*/ 72581 h 89195"/>
                  <a:gd name="csX18" fmla="*/ 17576 w 80700"/>
                  <a:gd name="csY18" fmla="*/ 61529 h 89195"/>
                  <a:gd name="csX19" fmla="*/ 13939 w 80700"/>
                  <a:gd name="csY19" fmla="*/ 47144 h 89195"/>
                  <a:gd name="csX20" fmla="*/ 72370 w 80700"/>
                  <a:gd name="csY20" fmla="*/ 47144 h 89195"/>
                  <a:gd name="csX21" fmla="*/ 14713 w 80700"/>
                  <a:gd name="csY21" fmla="*/ 35411 h 89195"/>
                  <a:gd name="csX22" fmla="*/ 17224 w 80700"/>
                  <a:gd name="csY22" fmla="*/ 27573 h 89195"/>
                  <a:gd name="csX23" fmla="*/ 27010 w 80700"/>
                  <a:gd name="csY23" fmla="*/ 16262 h 89195"/>
                  <a:gd name="csX24" fmla="*/ 41723 w 80700"/>
                  <a:gd name="csY24" fmla="*/ 12273 h 89195"/>
                  <a:gd name="csX25" fmla="*/ 55592 w 80700"/>
                  <a:gd name="csY25" fmla="*/ 16520 h 89195"/>
                  <a:gd name="csX26" fmla="*/ 64180 w 80700"/>
                  <a:gd name="csY26" fmla="*/ 28512 h 89195"/>
                  <a:gd name="csX27" fmla="*/ 66011 w 80700"/>
                  <a:gd name="csY27" fmla="*/ 35411 h 89195"/>
                  <a:gd name="csX28" fmla="*/ 14666 w 80700"/>
                  <a:gd name="csY28" fmla="*/ 35411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80700" h="89195">
                    <a:moveTo>
                      <a:pt x="72370" y="47144"/>
                    </a:moveTo>
                    <a:lnTo>
                      <a:pt x="80701" y="47144"/>
                    </a:lnTo>
                    <a:cubicBezTo>
                      <a:pt x="80701" y="37617"/>
                      <a:pt x="79105" y="29333"/>
                      <a:pt x="75937" y="22293"/>
                    </a:cubicBezTo>
                    <a:cubicBezTo>
                      <a:pt x="72769" y="15253"/>
                      <a:pt x="68240" y="9785"/>
                      <a:pt x="62397" y="5867"/>
                    </a:cubicBezTo>
                    <a:cubicBezTo>
                      <a:pt x="56554" y="1948"/>
                      <a:pt x="49725" y="0"/>
                      <a:pt x="41887" y="0"/>
                    </a:cubicBezTo>
                    <a:cubicBezTo>
                      <a:pt x="34050" y="0"/>
                      <a:pt x="26494" y="1901"/>
                      <a:pt x="20181" y="5702"/>
                    </a:cubicBezTo>
                    <a:cubicBezTo>
                      <a:pt x="13892" y="9504"/>
                      <a:pt x="8941" y="14760"/>
                      <a:pt x="5374" y="21448"/>
                    </a:cubicBezTo>
                    <a:cubicBezTo>
                      <a:pt x="1807" y="28136"/>
                      <a:pt x="0" y="35857"/>
                      <a:pt x="0" y="44586"/>
                    </a:cubicBezTo>
                    <a:cubicBezTo>
                      <a:pt x="0" y="53316"/>
                      <a:pt x="1783" y="61036"/>
                      <a:pt x="5374" y="67747"/>
                    </a:cubicBezTo>
                    <a:cubicBezTo>
                      <a:pt x="8941" y="74435"/>
                      <a:pt x="13916" y="79692"/>
                      <a:pt x="20275" y="83493"/>
                    </a:cubicBezTo>
                    <a:cubicBezTo>
                      <a:pt x="26634" y="87295"/>
                      <a:pt x="33956" y="89196"/>
                      <a:pt x="42239" y="89196"/>
                    </a:cubicBezTo>
                    <a:cubicBezTo>
                      <a:pt x="48129" y="89196"/>
                      <a:pt x="53503" y="88280"/>
                      <a:pt x="58314" y="86473"/>
                    </a:cubicBezTo>
                    <a:cubicBezTo>
                      <a:pt x="63148" y="84667"/>
                      <a:pt x="67325" y="82109"/>
                      <a:pt x="70915" y="78823"/>
                    </a:cubicBezTo>
                    <a:cubicBezTo>
                      <a:pt x="74506" y="75538"/>
                      <a:pt x="77345" y="71666"/>
                      <a:pt x="79504" y="67255"/>
                    </a:cubicBezTo>
                    <a:lnTo>
                      <a:pt x="67583" y="61294"/>
                    </a:lnTo>
                    <a:cubicBezTo>
                      <a:pt x="65213" y="65823"/>
                      <a:pt x="61975" y="69531"/>
                      <a:pt x="57891" y="72347"/>
                    </a:cubicBezTo>
                    <a:cubicBezTo>
                      <a:pt x="53808" y="75186"/>
                      <a:pt x="48810" y="76594"/>
                      <a:pt x="42920" y="76594"/>
                    </a:cubicBezTo>
                    <a:cubicBezTo>
                      <a:pt x="37358" y="76594"/>
                      <a:pt x="32360" y="75257"/>
                      <a:pt x="27948" y="72581"/>
                    </a:cubicBezTo>
                    <a:cubicBezTo>
                      <a:pt x="23513" y="69930"/>
                      <a:pt x="20064" y="66222"/>
                      <a:pt x="17576" y="61529"/>
                    </a:cubicBezTo>
                    <a:cubicBezTo>
                      <a:pt x="15394" y="57422"/>
                      <a:pt x="14221" y="52588"/>
                      <a:pt x="13939" y="47144"/>
                    </a:cubicBezTo>
                    <a:lnTo>
                      <a:pt x="72370" y="47144"/>
                    </a:lnTo>
                    <a:close/>
                    <a:moveTo>
                      <a:pt x="14713" y="35411"/>
                    </a:moveTo>
                    <a:cubicBezTo>
                      <a:pt x="15277" y="32595"/>
                      <a:pt x="16121" y="29990"/>
                      <a:pt x="17224" y="27573"/>
                    </a:cubicBezTo>
                    <a:cubicBezTo>
                      <a:pt x="19501" y="22692"/>
                      <a:pt x="22762" y="18914"/>
                      <a:pt x="27010" y="16262"/>
                    </a:cubicBezTo>
                    <a:cubicBezTo>
                      <a:pt x="31257" y="13610"/>
                      <a:pt x="36162" y="12273"/>
                      <a:pt x="41723" y="12273"/>
                    </a:cubicBezTo>
                    <a:cubicBezTo>
                      <a:pt x="47285" y="12273"/>
                      <a:pt x="51790" y="13704"/>
                      <a:pt x="55592" y="16520"/>
                    </a:cubicBezTo>
                    <a:cubicBezTo>
                      <a:pt x="59393" y="19360"/>
                      <a:pt x="62256" y="23349"/>
                      <a:pt x="64180" y="28512"/>
                    </a:cubicBezTo>
                    <a:cubicBezTo>
                      <a:pt x="64978" y="30624"/>
                      <a:pt x="65542" y="32947"/>
                      <a:pt x="66011" y="35411"/>
                    </a:cubicBezTo>
                    <a:lnTo>
                      <a:pt x="14666" y="35411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17399014-2B75-1F25-2625-D4EE565D8374}"/>
                  </a:ext>
                </a:extLst>
              </p:cNvPr>
              <p:cNvSpPr/>
              <p:nvPr/>
            </p:nvSpPr>
            <p:spPr>
              <a:xfrm>
                <a:off x="1037298" y="1097364"/>
                <a:ext cx="73335" cy="87154"/>
              </a:xfrm>
              <a:custGeom>
                <a:avLst/>
                <a:gdLst>
                  <a:gd name="csX0" fmla="*/ 40151 w 73335"/>
                  <a:gd name="csY0" fmla="*/ 0 h 87154"/>
                  <a:gd name="csX1" fmla="*/ 22199 w 73335"/>
                  <a:gd name="csY1" fmla="*/ 5116 h 87154"/>
                  <a:gd name="csX2" fmla="*/ 13446 w 73335"/>
                  <a:gd name="csY2" fmla="*/ 14713 h 87154"/>
                  <a:gd name="csX3" fmla="*/ 12766 w 73335"/>
                  <a:gd name="csY3" fmla="*/ 2042 h 87154"/>
                  <a:gd name="csX4" fmla="*/ 0 w 73335"/>
                  <a:gd name="csY4" fmla="*/ 2042 h 87154"/>
                  <a:gd name="csX5" fmla="*/ 0 w 73335"/>
                  <a:gd name="csY5" fmla="*/ 87154 h 87154"/>
                  <a:gd name="csX6" fmla="*/ 13610 w 73335"/>
                  <a:gd name="csY6" fmla="*/ 87154 h 87154"/>
                  <a:gd name="csX7" fmla="*/ 13610 w 73335"/>
                  <a:gd name="csY7" fmla="*/ 43061 h 87154"/>
                  <a:gd name="csX8" fmla="*/ 19829 w 73335"/>
                  <a:gd name="csY8" fmla="*/ 20674 h 87154"/>
                  <a:gd name="csX9" fmla="*/ 37265 w 73335"/>
                  <a:gd name="csY9" fmla="*/ 12766 h 87154"/>
                  <a:gd name="csX10" fmla="*/ 48833 w 73335"/>
                  <a:gd name="csY10" fmla="*/ 15230 h 87154"/>
                  <a:gd name="csX11" fmla="*/ 56835 w 73335"/>
                  <a:gd name="csY11" fmla="*/ 24335 h 87154"/>
                  <a:gd name="csX12" fmla="*/ 59722 w 73335"/>
                  <a:gd name="csY12" fmla="*/ 43577 h 87154"/>
                  <a:gd name="csX13" fmla="*/ 59722 w 73335"/>
                  <a:gd name="csY13" fmla="*/ 87154 h 87154"/>
                  <a:gd name="csX14" fmla="*/ 73332 w 73335"/>
                  <a:gd name="csY14" fmla="*/ 87154 h 87154"/>
                  <a:gd name="csX15" fmla="*/ 73332 w 73335"/>
                  <a:gd name="csY15" fmla="*/ 38461 h 87154"/>
                  <a:gd name="csX16" fmla="*/ 64556 w 73335"/>
                  <a:gd name="csY16" fmla="*/ 9527 h 87154"/>
                  <a:gd name="csX17" fmla="*/ 40127 w 73335"/>
                  <a:gd name="csY17" fmla="*/ 0 h 871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3335" h="87154">
                    <a:moveTo>
                      <a:pt x="40151" y="0"/>
                    </a:moveTo>
                    <a:cubicBezTo>
                      <a:pt x="33111" y="0"/>
                      <a:pt x="27127" y="1713"/>
                      <a:pt x="22199" y="5116"/>
                    </a:cubicBezTo>
                    <a:cubicBezTo>
                      <a:pt x="18679" y="7533"/>
                      <a:pt x="15769" y="10748"/>
                      <a:pt x="13446" y="14713"/>
                    </a:cubicBezTo>
                    <a:lnTo>
                      <a:pt x="12766" y="2042"/>
                    </a:lnTo>
                    <a:lnTo>
                      <a:pt x="0" y="2042"/>
                    </a:lnTo>
                    <a:lnTo>
                      <a:pt x="0" y="87154"/>
                    </a:lnTo>
                    <a:lnTo>
                      <a:pt x="13610" y="87154"/>
                    </a:lnTo>
                    <a:lnTo>
                      <a:pt x="13610" y="43061"/>
                    </a:lnTo>
                    <a:cubicBezTo>
                      <a:pt x="13610" y="33416"/>
                      <a:pt x="15675" y="25954"/>
                      <a:pt x="19829" y="20674"/>
                    </a:cubicBezTo>
                    <a:cubicBezTo>
                      <a:pt x="23959" y="15394"/>
                      <a:pt x="29779" y="12766"/>
                      <a:pt x="37265" y="12766"/>
                    </a:cubicBezTo>
                    <a:cubicBezTo>
                      <a:pt x="41582" y="12766"/>
                      <a:pt x="45431" y="13587"/>
                      <a:pt x="48833" y="15230"/>
                    </a:cubicBezTo>
                    <a:cubicBezTo>
                      <a:pt x="52236" y="16872"/>
                      <a:pt x="54911" y="19899"/>
                      <a:pt x="56835" y="24335"/>
                    </a:cubicBezTo>
                    <a:cubicBezTo>
                      <a:pt x="58760" y="28770"/>
                      <a:pt x="59722" y="35176"/>
                      <a:pt x="59722" y="43577"/>
                    </a:cubicBezTo>
                    <a:lnTo>
                      <a:pt x="59722" y="87154"/>
                    </a:lnTo>
                    <a:lnTo>
                      <a:pt x="73332" y="87154"/>
                    </a:lnTo>
                    <a:lnTo>
                      <a:pt x="73332" y="38461"/>
                    </a:lnTo>
                    <a:cubicBezTo>
                      <a:pt x="73450" y="25531"/>
                      <a:pt x="70516" y="15887"/>
                      <a:pt x="64556" y="9527"/>
                    </a:cubicBezTo>
                    <a:cubicBezTo>
                      <a:pt x="58595" y="3168"/>
                      <a:pt x="50453" y="0"/>
                      <a:pt x="40127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BD656D45-98F5-0CF8-CFAF-97A12694FEA9}"/>
                  </a:ext>
                </a:extLst>
              </p:cNvPr>
              <p:cNvSpPr/>
              <p:nvPr/>
            </p:nvSpPr>
            <p:spPr>
              <a:xfrm>
                <a:off x="1123396" y="1072841"/>
                <a:ext cx="56178" cy="113694"/>
              </a:xfrm>
              <a:custGeom>
                <a:avLst/>
                <a:gdLst>
                  <a:gd name="csX0" fmla="*/ 45712 w 56178"/>
                  <a:gd name="csY0" fmla="*/ 100506 h 113694"/>
                  <a:gd name="csX1" fmla="*/ 41700 w 56178"/>
                  <a:gd name="csY1" fmla="*/ 101093 h 113694"/>
                  <a:gd name="csX2" fmla="*/ 31914 w 56178"/>
                  <a:gd name="csY2" fmla="*/ 97597 h 113694"/>
                  <a:gd name="csX3" fmla="*/ 28418 w 56178"/>
                  <a:gd name="csY3" fmla="*/ 87647 h 113694"/>
                  <a:gd name="csX4" fmla="*/ 28418 w 56178"/>
                  <a:gd name="csY4" fmla="*/ 38626 h 113694"/>
                  <a:gd name="csX5" fmla="*/ 53949 w 56178"/>
                  <a:gd name="csY5" fmla="*/ 38626 h 113694"/>
                  <a:gd name="csX6" fmla="*/ 53949 w 56178"/>
                  <a:gd name="csY6" fmla="*/ 26540 h 113694"/>
                  <a:gd name="csX7" fmla="*/ 28418 w 56178"/>
                  <a:gd name="csY7" fmla="*/ 26540 h 113694"/>
                  <a:gd name="csX8" fmla="*/ 28418 w 56178"/>
                  <a:gd name="csY8" fmla="*/ 0 h 113694"/>
                  <a:gd name="csX9" fmla="*/ 14807 w 56178"/>
                  <a:gd name="csY9" fmla="*/ 0 h 113694"/>
                  <a:gd name="csX10" fmla="*/ 14807 w 56178"/>
                  <a:gd name="csY10" fmla="*/ 26540 h 113694"/>
                  <a:gd name="csX11" fmla="*/ 0 w 56178"/>
                  <a:gd name="csY11" fmla="*/ 26540 h 113694"/>
                  <a:gd name="csX12" fmla="*/ 0 w 56178"/>
                  <a:gd name="csY12" fmla="*/ 38626 h 113694"/>
                  <a:gd name="csX13" fmla="*/ 14807 w 56178"/>
                  <a:gd name="csY13" fmla="*/ 38626 h 113694"/>
                  <a:gd name="csX14" fmla="*/ 14807 w 56178"/>
                  <a:gd name="csY14" fmla="*/ 89008 h 113694"/>
                  <a:gd name="csX15" fmla="*/ 21613 w 56178"/>
                  <a:gd name="csY15" fmla="*/ 107218 h 113694"/>
                  <a:gd name="csX16" fmla="*/ 40855 w 56178"/>
                  <a:gd name="csY16" fmla="*/ 113694 h 113694"/>
                  <a:gd name="csX17" fmla="*/ 48176 w 56178"/>
                  <a:gd name="csY17" fmla="*/ 112592 h 113694"/>
                  <a:gd name="csX18" fmla="*/ 56178 w 56178"/>
                  <a:gd name="csY18" fmla="*/ 108579 h 113694"/>
                  <a:gd name="csX19" fmla="*/ 50898 w 56178"/>
                  <a:gd name="csY19" fmla="*/ 97526 h 113694"/>
                  <a:gd name="csX20" fmla="*/ 45712 w 56178"/>
                  <a:gd name="csY20" fmla="*/ 100506 h 113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56178" h="113694">
                    <a:moveTo>
                      <a:pt x="45712" y="100506"/>
                    </a:moveTo>
                    <a:cubicBezTo>
                      <a:pt x="44398" y="100905"/>
                      <a:pt x="43084" y="101093"/>
                      <a:pt x="41700" y="101093"/>
                    </a:cubicBezTo>
                    <a:cubicBezTo>
                      <a:pt x="37499" y="101093"/>
                      <a:pt x="34237" y="99920"/>
                      <a:pt x="31914" y="97597"/>
                    </a:cubicBezTo>
                    <a:cubicBezTo>
                      <a:pt x="29591" y="95273"/>
                      <a:pt x="28418" y="91965"/>
                      <a:pt x="28418" y="87647"/>
                    </a:cubicBezTo>
                    <a:lnTo>
                      <a:pt x="28418" y="38626"/>
                    </a:lnTo>
                    <a:lnTo>
                      <a:pt x="53949" y="38626"/>
                    </a:lnTo>
                    <a:lnTo>
                      <a:pt x="53949" y="26540"/>
                    </a:lnTo>
                    <a:lnTo>
                      <a:pt x="28418" y="26540"/>
                    </a:lnTo>
                    <a:lnTo>
                      <a:pt x="28418" y="0"/>
                    </a:lnTo>
                    <a:lnTo>
                      <a:pt x="14807" y="0"/>
                    </a:lnTo>
                    <a:lnTo>
                      <a:pt x="14807" y="26540"/>
                    </a:lnTo>
                    <a:lnTo>
                      <a:pt x="0" y="26540"/>
                    </a:lnTo>
                    <a:lnTo>
                      <a:pt x="0" y="38626"/>
                    </a:lnTo>
                    <a:lnTo>
                      <a:pt x="14807" y="38626"/>
                    </a:lnTo>
                    <a:lnTo>
                      <a:pt x="14807" y="89008"/>
                    </a:lnTo>
                    <a:cubicBezTo>
                      <a:pt x="14807" y="96846"/>
                      <a:pt x="17083" y="102900"/>
                      <a:pt x="21613" y="107218"/>
                    </a:cubicBezTo>
                    <a:cubicBezTo>
                      <a:pt x="26142" y="111536"/>
                      <a:pt x="32571" y="113694"/>
                      <a:pt x="40855" y="113694"/>
                    </a:cubicBezTo>
                    <a:cubicBezTo>
                      <a:pt x="43342" y="113694"/>
                      <a:pt x="45783" y="113319"/>
                      <a:pt x="48176" y="112592"/>
                    </a:cubicBezTo>
                    <a:cubicBezTo>
                      <a:pt x="50570" y="111841"/>
                      <a:pt x="53222" y="110527"/>
                      <a:pt x="56178" y="108579"/>
                    </a:cubicBezTo>
                    <a:lnTo>
                      <a:pt x="50898" y="97526"/>
                    </a:lnTo>
                    <a:cubicBezTo>
                      <a:pt x="48740" y="99122"/>
                      <a:pt x="47003" y="100107"/>
                      <a:pt x="45712" y="100506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82CD1816-0B1F-EB39-B1EE-239C24D1E30B}"/>
                  </a:ext>
                </a:extLst>
              </p:cNvPr>
              <p:cNvSpPr/>
              <p:nvPr/>
            </p:nvSpPr>
            <p:spPr>
              <a:xfrm>
                <a:off x="1191191" y="1097364"/>
                <a:ext cx="70101" cy="89242"/>
              </a:xfrm>
              <a:custGeom>
                <a:avLst/>
                <a:gdLst>
                  <a:gd name="csX0" fmla="*/ 54606 w 70101"/>
                  <a:gd name="csY0" fmla="*/ 4599 h 89242"/>
                  <a:gd name="csX1" fmla="*/ 35035 w 70101"/>
                  <a:gd name="csY1" fmla="*/ 0 h 89242"/>
                  <a:gd name="csX2" fmla="*/ 20486 w 70101"/>
                  <a:gd name="csY2" fmla="*/ 2300 h 89242"/>
                  <a:gd name="csX3" fmla="*/ 9340 w 70101"/>
                  <a:gd name="csY3" fmla="*/ 9035 h 89242"/>
                  <a:gd name="csX4" fmla="*/ 1173 w 70101"/>
                  <a:gd name="csY4" fmla="*/ 19407 h 89242"/>
                  <a:gd name="csX5" fmla="*/ 13423 w 70101"/>
                  <a:gd name="csY5" fmla="*/ 24335 h 89242"/>
                  <a:gd name="csX6" fmla="*/ 22199 w 70101"/>
                  <a:gd name="csY6" fmla="*/ 15324 h 89242"/>
                  <a:gd name="csX7" fmla="*/ 34871 w 70101"/>
                  <a:gd name="csY7" fmla="*/ 12437 h 89242"/>
                  <a:gd name="csX8" fmla="*/ 47214 w 70101"/>
                  <a:gd name="csY8" fmla="*/ 15769 h 89242"/>
                  <a:gd name="csX9" fmla="*/ 54184 w 70101"/>
                  <a:gd name="csY9" fmla="*/ 25649 h 89242"/>
                  <a:gd name="csX10" fmla="*/ 56249 w 70101"/>
                  <a:gd name="csY10" fmla="*/ 36467 h 89242"/>
                  <a:gd name="csX11" fmla="*/ 32665 w 70101"/>
                  <a:gd name="csY11" fmla="*/ 36467 h 89242"/>
                  <a:gd name="csX12" fmla="*/ 8589 w 70101"/>
                  <a:gd name="csY12" fmla="*/ 43366 h 89242"/>
                  <a:gd name="csX13" fmla="*/ 0 w 70101"/>
                  <a:gd name="csY13" fmla="*/ 63195 h 89242"/>
                  <a:gd name="csX14" fmla="*/ 8424 w 70101"/>
                  <a:gd name="csY14" fmla="*/ 82343 h 89242"/>
                  <a:gd name="csX15" fmla="*/ 31820 w 70101"/>
                  <a:gd name="csY15" fmla="*/ 89243 h 89242"/>
                  <a:gd name="csX16" fmla="*/ 56319 w 70101"/>
                  <a:gd name="csY16" fmla="*/ 78941 h 89242"/>
                  <a:gd name="csX17" fmla="*/ 56789 w 70101"/>
                  <a:gd name="csY17" fmla="*/ 78284 h 89242"/>
                  <a:gd name="csX18" fmla="*/ 57328 w 70101"/>
                  <a:gd name="csY18" fmla="*/ 87177 h 89242"/>
                  <a:gd name="csX19" fmla="*/ 69930 w 70101"/>
                  <a:gd name="csY19" fmla="*/ 87177 h 89242"/>
                  <a:gd name="csX20" fmla="*/ 70094 w 70101"/>
                  <a:gd name="csY20" fmla="*/ 41043 h 89242"/>
                  <a:gd name="csX21" fmla="*/ 66339 w 70101"/>
                  <a:gd name="csY21" fmla="*/ 18327 h 89242"/>
                  <a:gd name="csX22" fmla="*/ 54606 w 70101"/>
                  <a:gd name="csY22" fmla="*/ 4623 h 89242"/>
                  <a:gd name="csX23" fmla="*/ 53574 w 70101"/>
                  <a:gd name="csY23" fmla="*/ 64603 h 89242"/>
                  <a:gd name="csX24" fmla="*/ 45243 w 70101"/>
                  <a:gd name="csY24" fmla="*/ 73872 h 89242"/>
                  <a:gd name="csX25" fmla="*/ 32477 w 70101"/>
                  <a:gd name="csY25" fmla="*/ 77275 h 89242"/>
                  <a:gd name="csX26" fmla="*/ 18679 w 70101"/>
                  <a:gd name="csY26" fmla="*/ 73450 h 89242"/>
                  <a:gd name="csX27" fmla="*/ 13751 w 70101"/>
                  <a:gd name="csY27" fmla="*/ 62984 h 89242"/>
                  <a:gd name="csX28" fmla="*/ 18773 w 70101"/>
                  <a:gd name="csY28" fmla="*/ 51743 h 89242"/>
                  <a:gd name="csX29" fmla="*/ 35716 w 70101"/>
                  <a:gd name="csY29" fmla="*/ 47824 h 89242"/>
                  <a:gd name="csX30" fmla="*/ 56483 w 70101"/>
                  <a:gd name="csY30" fmla="*/ 47824 h 89242"/>
                  <a:gd name="csX31" fmla="*/ 56483 w 70101"/>
                  <a:gd name="csY31" fmla="*/ 51227 h 89242"/>
                  <a:gd name="csX32" fmla="*/ 53597 w 70101"/>
                  <a:gd name="csY32" fmla="*/ 64579 h 8924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70101" h="89242">
                    <a:moveTo>
                      <a:pt x="54606" y="4599"/>
                    </a:moveTo>
                    <a:cubicBezTo>
                      <a:pt x="49373" y="1525"/>
                      <a:pt x="42873" y="0"/>
                      <a:pt x="35035" y="0"/>
                    </a:cubicBezTo>
                    <a:cubicBezTo>
                      <a:pt x="29591" y="0"/>
                      <a:pt x="24734" y="774"/>
                      <a:pt x="20486" y="2300"/>
                    </a:cubicBezTo>
                    <a:cubicBezTo>
                      <a:pt x="16239" y="3825"/>
                      <a:pt x="12508" y="6078"/>
                      <a:pt x="9340" y="9035"/>
                    </a:cubicBezTo>
                    <a:cubicBezTo>
                      <a:pt x="6172" y="11991"/>
                      <a:pt x="3450" y="15441"/>
                      <a:pt x="1173" y="19407"/>
                    </a:cubicBezTo>
                    <a:lnTo>
                      <a:pt x="13423" y="24335"/>
                    </a:lnTo>
                    <a:cubicBezTo>
                      <a:pt x="15699" y="20251"/>
                      <a:pt x="18609" y="17248"/>
                      <a:pt x="22199" y="15324"/>
                    </a:cubicBezTo>
                    <a:cubicBezTo>
                      <a:pt x="25766" y="13399"/>
                      <a:pt x="29990" y="12437"/>
                      <a:pt x="34871" y="12437"/>
                    </a:cubicBezTo>
                    <a:cubicBezTo>
                      <a:pt x="39752" y="12437"/>
                      <a:pt x="44093" y="13540"/>
                      <a:pt x="47214" y="15769"/>
                    </a:cubicBezTo>
                    <a:cubicBezTo>
                      <a:pt x="50335" y="17975"/>
                      <a:pt x="52658" y="21284"/>
                      <a:pt x="54184" y="25649"/>
                    </a:cubicBezTo>
                    <a:cubicBezTo>
                      <a:pt x="55240" y="28676"/>
                      <a:pt x="55920" y="32313"/>
                      <a:pt x="56249" y="36467"/>
                    </a:cubicBezTo>
                    <a:lnTo>
                      <a:pt x="32665" y="36467"/>
                    </a:lnTo>
                    <a:cubicBezTo>
                      <a:pt x="22340" y="36467"/>
                      <a:pt x="14314" y="38766"/>
                      <a:pt x="8589" y="43366"/>
                    </a:cubicBezTo>
                    <a:cubicBezTo>
                      <a:pt x="2863" y="47965"/>
                      <a:pt x="0" y="54583"/>
                      <a:pt x="0" y="63195"/>
                    </a:cubicBezTo>
                    <a:cubicBezTo>
                      <a:pt x="0" y="71361"/>
                      <a:pt x="2816" y="77744"/>
                      <a:pt x="8424" y="82343"/>
                    </a:cubicBezTo>
                    <a:cubicBezTo>
                      <a:pt x="14033" y="86943"/>
                      <a:pt x="21847" y="89243"/>
                      <a:pt x="31820" y="89243"/>
                    </a:cubicBezTo>
                    <a:cubicBezTo>
                      <a:pt x="42474" y="89243"/>
                      <a:pt x="50664" y="85816"/>
                      <a:pt x="56319" y="78941"/>
                    </a:cubicBezTo>
                    <a:cubicBezTo>
                      <a:pt x="56483" y="78730"/>
                      <a:pt x="56624" y="78495"/>
                      <a:pt x="56789" y="78284"/>
                    </a:cubicBezTo>
                    <a:lnTo>
                      <a:pt x="57328" y="87177"/>
                    </a:lnTo>
                    <a:lnTo>
                      <a:pt x="69930" y="87177"/>
                    </a:lnTo>
                    <a:lnTo>
                      <a:pt x="70094" y="41043"/>
                    </a:lnTo>
                    <a:cubicBezTo>
                      <a:pt x="70211" y="31961"/>
                      <a:pt x="68968" y="24382"/>
                      <a:pt x="66339" y="18327"/>
                    </a:cubicBezTo>
                    <a:cubicBezTo>
                      <a:pt x="63735" y="12249"/>
                      <a:pt x="59816" y="7697"/>
                      <a:pt x="54606" y="4623"/>
                    </a:cubicBezTo>
                    <a:close/>
                    <a:moveTo>
                      <a:pt x="53574" y="64603"/>
                    </a:moveTo>
                    <a:cubicBezTo>
                      <a:pt x="51649" y="68522"/>
                      <a:pt x="48857" y="71619"/>
                      <a:pt x="45243" y="73872"/>
                    </a:cubicBezTo>
                    <a:cubicBezTo>
                      <a:pt x="41606" y="76148"/>
                      <a:pt x="37358" y="77275"/>
                      <a:pt x="32477" y="77275"/>
                    </a:cubicBezTo>
                    <a:cubicBezTo>
                      <a:pt x="26587" y="77275"/>
                      <a:pt x="21988" y="76008"/>
                      <a:pt x="18679" y="73450"/>
                    </a:cubicBezTo>
                    <a:cubicBezTo>
                      <a:pt x="15394" y="70892"/>
                      <a:pt x="13751" y="67395"/>
                      <a:pt x="13751" y="62984"/>
                    </a:cubicBezTo>
                    <a:cubicBezTo>
                      <a:pt x="13751" y="58103"/>
                      <a:pt x="15417" y="54372"/>
                      <a:pt x="18773" y="51743"/>
                    </a:cubicBezTo>
                    <a:cubicBezTo>
                      <a:pt x="22129" y="49139"/>
                      <a:pt x="27761" y="47824"/>
                      <a:pt x="35716" y="47824"/>
                    </a:cubicBezTo>
                    <a:lnTo>
                      <a:pt x="56483" y="47824"/>
                    </a:lnTo>
                    <a:lnTo>
                      <a:pt x="56483" y="51227"/>
                    </a:lnTo>
                    <a:cubicBezTo>
                      <a:pt x="56483" y="56225"/>
                      <a:pt x="55521" y="60684"/>
                      <a:pt x="53597" y="64579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E9DB49A1-08E9-ED9D-9EB8-2823D3E2E40C}"/>
                  </a:ext>
                </a:extLst>
              </p:cNvPr>
              <p:cNvSpPr/>
              <p:nvPr/>
            </p:nvSpPr>
            <p:spPr>
              <a:xfrm>
                <a:off x="1274027" y="1072841"/>
                <a:ext cx="56178" cy="113694"/>
              </a:xfrm>
              <a:custGeom>
                <a:avLst/>
                <a:gdLst>
                  <a:gd name="csX0" fmla="*/ 45712 w 56178"/>
                  <a:gd name="csY0" fmla="*/ 100506 h 113694"/>
                  <a:gd name="csX1" fmla="*/ 41700 w 56178"/>
                  <a:gd name="csY1" fmla="*/ 101093 h 113694"/>
                  <a:gd name="csX2" fmla="*/ 31914 w 56178"/>
                  <a:gd name="csY2" fmla="*/ 97597 h 113694"/>
                  <a:gd name="csX3" fmla="*/ 28418 w 56178"/>
                  <a:gd name="csY3" fmla="*/ 87647 h 113694"/>
                  <a:gd name="csX4" fmla="*/ 28418 w 56178"/>
                  <a:gd name="csY4" fmla="*/ 38626 h 113694"/>
                  <a:gd name="csX5" fmla="*/ 53949 w 56178"/>
                  <a:gd name="csY5" fmla="*/ 38626 h 113694"/>
                  <a:gd name="csX6" fmla="*/ 53949 w 56178"/>
                  <a:gd name="csY6" fmla="*/ 26540 h 113694"/>
                  <a:gd name="csX7" fmla="*/ 28418 w 56178"/>
                  <a:gd name="csY7" fmla="*/ 26540 h 113694"/>
                  <a:gd name="csX8" fmla="*/ 28418 w 56178"/>
                  <a:gd name="csY8" fmla="*/ 0 h 113694"/>
                  <a:gd name="csX9" fmla="*/ 14807 w 56178"/>
                  <a:gd name="csY9" fmla="*/ 0 h 113694"/>
                  <a:gd name="csX10" fmla="*/ 14807 w 56178"/>
                  <a:gd name="csY10" fmla="*/ 26540 h 113694"/>
                  <a:gd name="csX11" fmla="*/ 0 w 56178"/>
                  <a:gd name="csY11" fmla="*/ 26540 h 113694"/>
                  <a:gd name="csX12" fmla="*/ 0 w 56178"/>
                  <a:gd name="csY12" fmla="*/ 38626 h 113694"/>
                  <a:gd name="csX13" fmla="*/ 14807 w 56178"/>
                  <a:gd name="csY13" fmla="*/ 38626 h 113694"/>
                  <a:gd name="csX14" fmla="*/ 14807 w 56178"/>
                  <a:gd name="csY14" fmla="*/ 89008 h 113694"/>
                  <a:gd name="csX15" fmla="*/ 21612 w 56178"/>
                  <a:gd name="csY15" fmla="*/ 107218 h 113694"/>
                  <a:gd name="csX16" fmla="*/ 40855 w 56178"/>
                  <a:gd name="csY16" fmla="*/ 113694 h 113694"/>
                  <a:gd name="csX17" fmla="*/ 48176 w 56178"/>
                  <a:gd name="csY17" fmla="*/ 112592 h 113694"/>
                  <a:gd name="csX18" fmla="*/ 56178 w 56178"/>
                  <a:gd name="csY18" fmla="*/ 108579 h 113694"/>
                  <a:gd name="csX19" fmla="*/ 50898 w 56178"/>
                  <a:gd name="csY19" fmla="*/ 97526 h 113694"/>
                  <a:gd name="csX20" fmla="*/ 45712 w 56178"/>
                  <a:gd name="csY20" fmla="*/ 100506 h 113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56178" h="113694">
                    <a:moveTo>
                      <a:pt x="45712" y="100506"/>
                    </a:moveTo>
                    <a:cubicBezTo>
                      <a:pt x="44398" y="100905"/>
                      <a:pt x="43084" y="101093"/>
                      <a:pt x="41700" y="101093"/>
                    </a:cubicBezTo>
                    <a:cubicBezTo>
                      <a:pt x="37499" y="101093"/>
                      <a:pt x="34237" y="99920"/>
                      <a:pt x="31914" y="97597"/>
                    </a:cubicBezTo>
                    <a:cubicBezTo>
                      <a:pt x="29591" y="95273"/>
                      <a:pt x="28418" y="91965"/>
                      <a:pt x="28418" y="87647"/>
                    </a:cubicBezTo>
                    <a:lnTo>
                      <a:pt x="28418" y="38626"/>
                    </a:lnTo>
                    <a:lnTo>
                      <a:pt x="53949" y="38626"/>
                    </a:lnTo>
                    <a:lnTo>
                      <a:pt x="53949" y="26540"/>
                    </a:lnTo>
                    <a:lnTo>
                      <a:pt x="28418" y="26540"/>
                    </a:lnTo>
                    <a:lnTo>
                      <a:pt x="28418" y="0"/>
                    </a:lnTo>
                    <a:lnTo>
                      <a:pt x="14807" y="0"/>
                    </a:lnTo>
                    <a:lnTo>
                      <a:pt x="14807" y="26540"/>
                    </a:lnTo>
                    <a:lnTo>
                      <a:pt x="0" y="26540"/>
                    </a:lnTo>
                    <a:lnTo>
                      <a:pt x="0" y="38626"/>
                    </a:lnTo>
                    <a:lnTo>
                      <a:pt x="14807" y="38626"/>
                    </a:lnTo>
                    <a:lnTo>
                      <a:pt x="14807" y="89008"/>
                    </a:lnTo>
                    <a:cubicBezTo>
                      <a:pt x="14807" y="96846"/>
                      <a:pt x="17083" y="102900"/>
                      <a:pt x="21612" y="107218"/>
                    </a:cubicBezTo>
                    <a:cubicBezTo>
                      <a:pt x="26141" y="111536"/>
                      <a:pt x="32571" y="113694"/>
                      <a:pt x="40855" y="113694"/>
                    </a:cubicBezTo>
                    <a:cubicBezTo>
                      <a:pt x="43342" y="113694"/>
                      <a:pt x="45783" y="113319"/>
                      <a:pt x="48176" y="112592"/>
                    </a:cubicBezTo>
                    <a:cubicBezTo>
                      <a:pt x="50570" y="111841"/>
                      <a:pt x="53222" y="110527"/>
                      <a:pt x="56178" y="108579"/>
                    </a:cubicBezTo>
                    <a:lnTo>
                      <a:pt x="50898" y="97526"/>
                    </a:lnTo>
                    <a:cubicBezTo>
                      <a:pt x="48740" y="99122"/>
                      <a:pt x="47003" y="100107"/>
                      <a:pt x="45712" y="100506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68612E6-6454-7D17-97A0-654FBCD217D8}"/>
                  </a:ext>
                </a:extLst>
              </p:cNvPr>
              <p:cNvSpPr/>
              <p:nvPr/>
            </p:nvSpPr>
            <p:spPr>
              <a:xfrm>
                <a:off x="1346538" y="1062633"/>
                <a:ext cx="17036" cy="17036"/>
              </a:xfrm>
              <a:custGeom>
                <a:avLst/>
                <a:gdLst>
                  <a:gd name="csX0" fmla="*/ 8518 w 17036"/>
                  <a:gd name="csY0" fmla="*/ 0 h 17036"/>
                  <a:gd name="csX1" fmla="*/ 2558 w 17036"/>
                  <a:gd name="csY1" fmla="*/ 2464 h 17036"/>
                  <a:gd name="csX2" fmla="*/ 0 w 17036"/>
                  <a:gd name="csY2" fmla="*/ 8518 h 17036"/>
                  <a:gd name="csX3" fmla="*/ 2558 w 17036"/>
                  <a:gd name="csY3" fmla="*/ 14479 h 17036"/>
                  <a:gd name="csX4" fmla="*/ 8518 w 17036"/>
                  <a:gd name="csY4" fmla="*/ 17037 h 17036"/>
                  <a:gd name="csX5" fmla="*/ 14573 w 17036"/>
                  <a:gd name="csY5" fmla="*/ 14479 h 17036"/>
                  <a:gd name="csX6" fmla="*/ 17037 w 17036"/>
                  <a:gd name="csY6" fmla="*/ 8518 h 17036"/>
                  <a:gd name="csX7" fmla="*/ 14573 w 17036"/>
                  <a:gd name="csY7" fmla="*/ 2464 h 17036"/>
                  <a:gd name="csX8" fmla="*/ 8518 w 17036"/>
                  <a:gd name="csY8" fmla="*/ 0 h 170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7036" h="17036">
                    <a:moveTo>
                      <a:pt x="8518" y="0"/>
                    </a:moveTo>
                    <a:cubicBezTo>
                      <a:pt x="6242" y="0"/>
                      <a:pt x="4271" y="821"/>
                      <a:pt x="2558" y="2464"/>
                    </a:cubicBezTo>
                    <a:cubicBezTo>
                      <a:pt x="868" y="4107"/>
                      <a:pt x="0" y="6125"/>
                      <a:pt x="0" y="8518"/>
                    </a:cubicBezTo>
                    <a:cubicBezTo>
                      <a:pt x="0" y="10912"/>
                      <a:pt x="845" y="12766"/>
                      <a:pt x="2558" y="14479"/>
                    </a:cubicBezTo>
                    <a:cubicBezTo>
                      <a:pt x="4271" y="16192"/>
                      <a:pt x="6242" y="17037"/>
                      <a:pt x="8518" y="17037"/>
                    </a:cubicBezTo>
                    <a:cubicBezTo>
                      <a:pt x="10912" y="17037"/>
                      <a:pt x="12906" y="16192"/>
                      <a:pt x="14573" y="14479"/>
                    </a:cubicBezTo>
                    <a:cubicBezTo>
                      <a:pt x="16215" y="12789"/>
                      <a:pt x="17037" y="10794"/>
                      <a:pt x="17037" y="8518"/>
                    </a:cubicBezTo>
                    <a:cubicBezTo>
                      <a:pt x="17037" y="6125"/>
                      <a:pt x="16215" y="4130"/>
                      <a:pt x="14573" y="2464"/>
                    </a:cubicBezTo>
                    <a:cubicBezTo>
                      <a:pt x="12930" y="821"/>
                      <a:pt x="10912" y="0"/>
                      <a:pt x="8518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F82B6C30-2562-66A3-681E-10EBDEEC6167}"/>
                  </a:ext>
                </a:extLst>
              </p:cNvPr>
              <p:cNvSpPr/>
              <p:nvPr/>
            </p:nvSpPr>
            <p:spPr>
              <a:xfrm>
                <a:off x="1348087" y="1099405"/>
                <a:ext cx="13962" cy="85112"/>
              </a:xfrm>
              <a:custGeom>
                <a:avLst/>
                <a:gdLst>
                  <a:gd name="csX0" fmla="*/ 0 w 13962"/>
                  <a:gd name="csY0" fmla="*/ 85112 h 85112"/>
                  <a:gd name="csX1" fmla="*/ 13610 w 13962"/>
                  <a:gd name="csY1" fmla="*/ 85112 h 85112"/>
                  <a:gd name="csX2" fmla="*/ 13962 w 13962"/>
                  <a:gd name="csY2" fmla="*/ 0 h 85112"/>
                  <a:gd name="csX3" fmla="*/ 328 w 13962"/>
                  <a:gd name="csY3" fmla="*/ 0 h 85112"/>
                  <a:gd name="csX4" fmla="*/ 0 w 13962"/>
                  <a:gd name="csY4" fmla="*/ 85112 h 851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962" h="85112">
                    <a:moveTo>
                      <a:pt x="0" y="85112"/>
                    </a:moveTo>
                    <a:lnTo>
                      <a:pt x="13610" y="85112"/>
                    </a:lnTo>
                    <a:lnTo>
                      <a:pt x="13962" y="0"/>
                    </a:lnTo>
                    <a:lnTo>
                      <a:pt x="328" y="0"/>
                    </a:lnTo>
                    <a:lnTo>
                      <a:pt x="0" y="85112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D05912D8-BB65-A69F-4625-AA8782935A20}"/>
                  </a:ext>
                </a:extLst>
              </p:cNvPr>
              <p:cNvSpPr/>
              <p:nvPr/>
            </p:nvSpPr>
            <p:spPr>
              <a:xfrm>
                <a:off x="1381784" y="1097364"/>
                <a:ext cx="84783" cy="89195"/>
              </a:xfrm>
              <a:custGeom>
                <a:avLst/>
                <a:gdLst>
                  <a:gd name="csX0" fmla="*/ 64415 w 84783"/>
                  <a:gd name="csY0" fmla="*/ 5702 h 89195"/>
                  <a:gd name="csX1" fmla="*/ 42380 w 84783"/>
                  <a:gd name="csY1" fmla="*/ 0 h 89195"/>
                  <a:gd name="csX2" fmla="*/ 20345 w 84783"/>
                  <a:gd name="csY2" fmla="*/ 5702 h 89195"/>
                  <a:gd name="csX3" fmla="*/ 5374 w 84783"/>
                  <a:gd name="csY3" fmla="*/ 21448 h 89195"/>
                  <a:gd name="csX4" fmla="*/ 0 w 84783"/>
                  <a:gd name="csY4" fmla="*/ 44586 h 89195"/>
                  <a:gd name="csX5" fmla="*/ 5444 w 84783"/>
                  <a:gd name="csY5" fmla="*/ 67747 h 89195"/>
                  <a:gd name="csX6" fmla="*/ 20510 w 84783"/>
                  <a:gd name="csY6" fmla="*/ 83493 h 89195"/>
                  <a:gd name="csX7" fmla="*/ 42732 w 84783"/>
                  <a:gd name="csY7" fmla="*/ 89196 h 89195"/>
                  <a:gd name="csX8" fmla="*/ 64532 w 84783"/>
                  <a:gd name="csY8" fmla="*/ 83493 h 89195"/>
                  <a:gd name="csX9" fmla="*/ 79434 w 84783"/>
                  <a:gd name="csY9" fmla="*/ 67747 h 89195"/>
                  <a:gd name="csX10" fmla="*/ 84784 w 84783"/>
                  <a:gd name="csY10" fmla="*/ 44586 h 89195"/>
                  <a:gd name="csX11" fmla="*/ 79434 w 84783"/>
                  <a:gd name="csY11" fmla="*/ 21448 h 89195"/>
                  <a:gd name="csX12" fmla="*/ 64462 w 84783"/>
                  <a:gd name="csY12" fmla="*/ 5702 h 89195"/>
                  <a:gd name="csX13" fmla="*/ 67325 w 84783"/>
                  <a:gd name="csY13" fmla="*/ 61177 h 89195"/>
                  <a:gd name="csX14" fmla="*/ 57281 w 84783"/>
                  <a:gd name="csY14" fmla="*/ 72488 h 89195"/>
                  <a:gd name="csX15" fmla="*/ 42568 w 84783"/>
                  <a:gd name="csY15" fmla="*/ 76571 h 89195"/>
                  <a:gd name="csX16" fmla="*/ 27667 w 84783"/>
                  <a:gd name="csY16" fmla="*/ 72488 h 89195"/>
                  <a:gd name="csX17" fmla="*/ 17459 w 84783"/>
                  <a:gd name="csY17" fmla="*/ 61177 h 89195"/>
                  <a:gd name="csX18" fmla="*/ 13798 w 84783"/>
                  <a:gd name="csY18" fmla="*/ 44586 h 89195"/>
                  <a:gd name="csX19" fmla="*/ 17459 w 84783"/>
                  <a:gd name="csY19" fmla="*/ 27901 h 89195"/>
                  <a:gd name="csX20" fmla="*/ 27503 w 84783"/>
                  <a:gd name="csY20" fmla="*/ 16661 h 89195"/>
                  <a:gd name="csX21" fmla="*/ 42216 w 84783"/>
                  <a:gd name="csY21" fmla="*/ 12578 h 89195"/>
                  <a:gd name="csX22" fmla="*/ 57187 w 84783"/>
                  <a:gd name="csY22" fmla="*/ 16661 h 89195"/>
                  <a:gd name="csX23" fmla="*/ 67325 w 84783"/>
                  <a:gd name="csY23" fmla="*/ 27972 h 89195"/>
                  <a:gd name="csX24" fmla="*/ 70986 w 84783"/>
                  <a:gd name="csY24" fmla="*/ 44563 h 89195"/>
                  <a:gd name="csX25" fmla="*/ 67325 w 84783"/>
                  <a:gd name="csY25" fmla="*/ 61153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84783" h="89195">
                    <a:moveTo>
                      <a:pt x="64415" y="5702"/>
                    </a:moveTo>
                    <a:cubicBezTo>
                      <a:pt x="58009" y="1901"/>
                      <a:pt x="50664" y="0"/>
                      <a:pt x="42380" y="0"/>
                    </a:cubicBezTo>
                    <a:cubicBezTo>
                      <a:pt x="34097" y="0"/>
                      <a:pt x="26752" y="1901"/>
                      <a:pt x="20345" y="5702"/>
                    </a:cubicBezTo>
                    <a:cubicBezTo>
                      <a:pt x="13939" y="9504"/>
                      <a:pt x="8941" y="14760"/>
                      <a:pt x="5374" y="21448"/>
                    </a:cubicBezTo>
                    <a:cubicBezTo>
                      <a:pt x="1807" y="28136"/>
                      <a:pt x="0" y="35857"/>
                      <a:pt x="0" y="44586"/>
                    </a:cubicBezTo>
                    <a:cubicBezTo>
                      <a:pt x="0" y="53316"/>
                      <a:pt x="1807" y="61036"/>
                      <a:pt x="5444" y="67747"/>
                    </a:cubicBezTo>
                    <a:cubicBezTo>
                      <a:pt x="9081" y="74435"/>
                      <a:pt x="14103" y="79692"/>
                      <a:pt x="20510" y="83493"/>
                    </a:cubicBezTo>
                    <a:cubicBezTo>
                      <a:pt x="26916" y="87295"/>
                      <a:pt x="34331" y="89196"/>
                      <a:pt x="42732" y="89196"/>
                    </a:cubicBezTo>
                    <a:cubicBezTo>
                      <a:pt x="51133" y="89196"/>
                      <a:pt x="58173" y="87295"/>
                      <a:pt x="64532" y="83493"/>
                    </a:cubicBezTo>
                    <a:cubicBezTo>
                      <a:pt x="70892" y="79692"/>
                      <a:pt x="75843" y="74435"/>
                      <a:pt x="79434" y="67747"/>
                    </a:cubicBezTo>
                    <a:cubicBezTo>
                      <a:pt x="83000" y="61059"/>
                      <a:pt x="84784" y="53339"/>
                      <a:pt x="84784" y="44586"/>
                    </a:cubicBezTo>
                    <a:cubicBezTo>
                      <a:pt x="84784" y="35833"/>
                      <a:pt x="83000" y="28136"/>
                      <a:pt x="79434" y="21448"/>
                    </a:cubicBezTo>
                    <a:cubicBezTo>
                      <a:pt x="75867" y="14760"/>
                      <a:pt x="70868" y="9504"/>
                      <a:pt x="64462" y="5702"/>
                    </a:cubicBezTo>
                    <a:close/>
                    <a:moveTo>
                      <a:pt x="67325" y="61177"/>
                    </a:moveTo>
                    <a:cubicBezTo>
                      <a:pt x="64884" y="66011"/>
                      <a:pt x="61529" y="69765"/>
                      <a:pt x="57281" y="72488"/>
                    </a:cubicBezTo>
                    <a:cubicBezTo>
                      <a:pt x="53034" y="75210"/>
                      <a:pt x="48106" y="76571"/>
                      <a:pt x="42568" y="76571"/>
                    </a:cubicBezTo>
                    <a:cubicBezTo>
                      <a:pt x="37030" y="76571"/>
                      <a:pt x="32032" y="75210"/>
                      <a:pt x="27667" y="72488"/>
                    </a:cubicBezTo>
                    <a:cubicBezTo>
                      <a:pt x="23302" y="69765"/>
                      <a:pt x="19899" y="65987"/>
                      <a:pt x="17459" y="61177"/>
                    </a:cubicBezTo>
                    <a:cubicBezTo>
                      <a:pt x="15018" y="56366"/>
                      <a:pt x="13798" y="50828"/>
                      <a:pt x="13798" y="44586"/>
                    </a:cubicBezTo>
                    <a:cubicBezTo>
                      <a:pt x="13798" y="38344"/>
                      <a:pt x="15018" y="32665"/>
                      <a:pt x="17459" y="27901"/>
                    </a:cubicBezTo>
                    <a:cubicBezTo>
                      <a:pt x="19899" y="23138"/>
                      <a:pt x="23255" y="19383"/>
                      <a:pt x="27503" y="16661"/>
                    </a:cubicBezTo>
                    <a:cubicBezTo>
                      <a:pt x="31750" y="13939"/>
                      <a:pt x="36654" y="12578"/>
                      <a:pt x="42216" y="12578"/>
                    </a:cubicBezTo>
                    <a:cubicBezTo>
                      <a:pt x="47778" y="12578"/>
                      <a:pt x="52870" y="13939"/>
                      <a:pt x="57187" y="16661"/>
                    </a:cubicBezTo>
                    <a:cubicBezTo>
                      <a:pt x="61505" y="19383"/>
                      <a:pt x="64884" y="23161"/>
                      <a:pt x="67325" y="27972"/>
                    </a:cubicBezTo>
                    <a:cubicBezTo>
                      <a:pt x="69765" y="32806"/>
                      <a:pt x="70986" y="38321"/>
                      <a:pt x="70986" y="44563"/>
                    </a:cubicBezTo>
                    <a:cubicBezTo>
                      <a:pt x="70986" y="50805"/>
                      <a:pt x="69765" y="56343"/>
                      <a:pt x="67325" y="61153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379DFDFD-A414-D397-AED4-D9997937075C}"/>
                  </a:ext>
                </a:extLst>
              </p:cNvPr>
              <p:cNvSpPr/>
              <p:nvPr/>
            </p:nvSpPr>
            <p:spPr>
              <a:xfrm>
                <a:off x="1485458" y="1097364"/>
                <a:ext cx="73335" cy="87154"/>
              </a:xfrm>
              <a:custGeom>
                <a:avLst/>
                <a:gdLst>
                  <a:gd name="csX0" fmla="*/ 40151 w 73335"/>
                  <a:gd name="csY0" fmla="*/ 0 h 87154"/>
                  <a:gd name="csX1" fmla="*/ 22199 w 73335"/>
                  <a:gd name="csY1" fmla="*/ 5116 h 87154"/>
                  <a:gd name="csX2" fmla="*/ 13446 w 73335"/>
                  <a:gd name="csY2" fmla="*/ 14713 h 87154"/>
                  <a:gd name="csX3" fmla="*/ 12766 w 73335"/>
                  <a:gd name="csY3" fmla="*/ 2042 h 87154"/>
                  <a:gd name="csX4" fmla="*/ 0 w 73335"/>
                  <a:gd name="csY4" fmla="*/ 2042 h 87154"/>
                  <a:gd name="csX5" fmla="*/ 0 w 73335"/>
                  <a:gd name="csY5" fmla="*/ 87154 h 87154"/>
                  <a:gd name="csX6" fmla="*/ 13611 w 73335"/>
                  <a:gd name="csY6" fmla="*/ 87154 h 87154"/>
                  <a:gd name="csX7" fmla="*/ 13611 w 73335"/>
                  <a:gd name="csY7" fmla="*/ 43061 h 87154"/>
                  <a:gd name="csX8" fmla="*/ 19829 w 73335"/>
                  <a:gd name="csY8" fmla="*/ 20674 h 87154"/>
                  <a:gd name="csX9" fmla="*/ 37265 w 73335"/>
                  <a:gd name="csY9" fmla="*/ 12766 h 87154"/>
                  <a:gd name="csX10" fmla="*/ 48833 w 73335"/>
                  <a:gd name="csY10" fmla="*/ 15230 h 87154"/>
                  <a:gd name="csX11" fmla="*/ 56835 w 73335"/>
                  <a:gd name="csY11" fmla="*/ 24335 h 87154"/>
                  <a:gd name="csX12" fmla="*/ 59722 w 73335"/>
                  <a:gd name="csY12" fmla="*/ 43577 h 87154"/>
                  <a:gd name="csX13" fmla="*/ 59722 w 73335"/>
                  <a:gd name="csY13" fmla="*/ 87154 h 87154"/>
                  <a:gd name="csX14" fmla="*/ 73332 w 73335"/>
                  <a:gd name="csY14" fmla="*/ 87154 h 87154"/>
                  <a:gd name="csX15" fmla="*/ 73332 w 73335"/>
                  <a:gd name="csY15" fmla="*/ 38461 h 87154"/>
                  <a:gd name="csX16" fmla="*/ 64556 w 73335"/>
                  <a:gd name="csY16" fmla="*/ 9527 h 87154"/>
                  <a:gd name="csX17" fmla="*/ 40127 w 73335"/>
                  <a:gd name="csY17" fmla="*/ 0 h 871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3335" h="87154">
                    <a:moveTo>
                      <a:pt x="40151" y="0"/>
                    </a:moveTo>
                    <a:cubicBezTo>
                      <a:pt x="33111" y="0"/>
                      <a:pt x="27127" y="1713"/>
                      <a:pt x="22199" y="5116"/>
                    </a:cubicBezTo>
                    <a:cubicBezTo>
                      <a:pt x="18679" y="7533"/>
                      <a:pt x="15769" y="10748"/>
                      <a:pt x="13446" y="14713"/>
                    </a:cubicBezTo>
                    <a:lnTo>
                      <a:pt x="12766" y="2042"/>
                    </a:lnTo>
                    <a:lnTo>
                      <a:pt x="0" y="2042"/>
                    </a:lnTo>
                    <a:lnTo>
                      <a:pt x="0" y="87154"/>
                    </a:lnTo>
                    <a:lnTo>
                      <a:pt x="13611" y="87154"/>
                    </a:lnTo>
                    <a:lnTo>
                      <a:pt x="13611" y="43061"/>
                    </a:lnTo>
                    <a:cubicBezTo>
                      <a:pt x="13611" y="33416"/>
                      <a:pt x="15676" y="25954"/>
                      <a:pt x="19829" y="20674"/>
                    </a:cubicBezTo>
                    <a:cubicBezTo>
                      <a:pt x="23959" y="15394"/>
                      <a:pt x="29779" y="12766"/>
                      <a:pt x="37265" y="12766"/>
                    </a:cubicBezTo>
                    <a:cubicBezTo>
                      <a:pt x="41582" y="12766"/>
                      <a:pt x="45431" y="13587"/>
                      <a:pt x="48833" y="15230"/>
                    </a:cubicBezTo>
                    <a:cubicBezTo>
                      <a:pt x="52236" y="16872"/>
                      <a:pt x="54911" y="19899"/>
                      <a:pt x="56835" y="24335"/>
                    </a:cubicBezTo>
                    <a:cubicBezTo>
                      <a:pt x="58760" y="28770"/>
                      <a:pt x="59722" y="35176"/>
                      <a:pt x="59722" y="43577"/>
                    </a:cubicBezTo>
                    <a:lnTo>
                      <a:pt x="59722" y="87154"/>
                    </a:lnTo>
                    <a:lnTo>
                      <a:pt x="73332" y="87154"/>
                    </a:lnTo>
                    <a:lnTo>
                      <a:pt x="73332" y="38461"/>
                    </a:lnTo>
                    <a:cubicBezTo>
                      <a:pt x="73450" y="25531"/>
                      <a:pt x="70516" y="15887"/>
                      <a:pt x="64556" y="9527"/>
                    </a:cubicBezTo>
                    <a:cubicBezTo>
                      <a:pt x="58595" y="3168"/>
                      <a:pt x="50453" y="0"/>
                      <a:pt x="40127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9DFA0AF0-9263-76E4-D61A-2470E1289940}"/>
                  </a:ext>
                </a:extLst>
              </p:cNvPr>
              <p:cNvSpPr/>
              <p:nvPr/>
            </p:nvSpPr>
            <p:spPr>
              <a:xfrm>
                <a:off x="1626374" y="1065356"/>
                <a:ext cx="93466" cy="119138"/>
              </a:xfrm>
              <a:custGeom>
                <a:avLst/>
                <a:gdLst>
                  <a:gd name="csX0" fmla="*/ 65964 w 93466"/>
                  <a:gd name="csY0" fmla="*/ 7580 h 119138"/>
                  <a:gd name="csX1" fmla="*/ 36255 w 93466"/>
                  <a:gd name="csY1" fmla="*/ 0 h 119138"/>
                  <a:gd name="csX2" fmla="*/ 0 w 93466"/>
                  <a:gd name="csY2" fmla="*/ 0 h 119138"/>
                  <a:gd name="csX3" fmla="*/ 0 w 93466"/>
                  <a:gd name="csY3" fmla="*/ 119139 h 119138"/>
                  <a:gd name="csX4" fmla="*/ 36255 w 93466"/>
                  <a:gd name="csY4" fmla="*/ 119139 h 119138"/>
                  <a:gd name="csX5" fmla="*/ 65964 w 93466"/>
                  <a:gd name="csY5" fmla="*/ 111489 h 119138"/>
                  <a:gd name="csX6" fmla="*/ 86145 w 93466"/>
                  <a:gd name="csY6" fmla="*/ 90392 h 119138"/>
                  <a:gd name="csX7" fmla="*/ 93466 w 93466"/>
                  <a:gd name="csY7" fmla="*/ 59581 h 119138"/>
                  <a:gd name="csX8" fmla="*/ 86145 w 93466"/>
                  <a:gd name="csY8" fmla="*/ 28605 h 119138"/>
                  <a:gd name="csX9" fmla="*/ 65964 w 93466"/>
                  <a:gd name="csY9" fmla="*/ 7580 h 119138"/>
                  <a:gd name="csX10" fmla="*/ 75655 w 93466"/>
                  <a:gd name="csY10" fmla="*/ 77533 h 119138"/>
                  <a:gd name="csX11" fmla="*/ 66457 w 93466"/>
                  <a:gd name="csY11" fmla="*/ 92434 h 119138"/>
                  <a:gd name="csX12" fmla="*/ 52917 w 93466"/>
                  <a:gd name="csY12" fmla="*/ 102384 h 119138"/>
                  <a:gd name="csX13" fmla="*/ 36232 w 93466"/>
                  <a:gd name="csY13" fmla="*/ 105880 h 119138"/>
                  <a:gd name="csX14" fmla="*/ 14455 w 93466"/>
                  <a:gd name="csY14" fmla="*/ 105880 h 119138"/>
                  <a:gd name="csX15" fmla="*/ 14455 w 93466"/>
                  <a:gd name="csY15" fmla="*/ 13282 h 119138"/>
                  <a:gd name="csX16" fmla="*/ 36232 w 93466"/>
                  <a:gd name="csY16" fmla="*/ 13282 h 119138"/>
                  <a:gd name="csX17" fmla="*/ 52917 w 93466"/>
                  <a:gd name="csY17" fmla="*/ 16778 h 119138"/>
                  <a:gd name="csX18" fmla="*/ 66457 w 93466"/>
                  <a:gd name="csY18" fmla="*/ 26728 h 119138"/>
                  <a:gd name="csX19" fmla="*/ 75655 w 93466"/>
                  <a:gd name="csY19" fmla="*/ 41629 h 119138"/>
                  <a:gd name="csX20" fmla="*/ 78964 w 93466"/>
                  <a:gd name="csY20" fmla="*/ 59581 h 119138"/>
                  <a:gd name="csX21" fmla="*/ 75655 w 93466"/>
                  <a:gd name="csY21" fmla="*/ 77533 h 1191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93466" h="119138">
                    <a:moveTo>
                      <a:pt x="65964" y="7580"/>
                    </a:moveTo>
                    <a:cubicBezTo>
                      <a:pt x="57399" y="2534"/>
                      <a:pt x="47496" y="0"/>
                      <a:pt x="36255" y="0"/>
                    </a:cubicBezTo>
                    <a:lnTo>
                      <a:pt x="0" y="0"/>
                    </a:lnTo>
                    <a:lnTo>
                      <a:pt x="0" y="119139"/>
                    </a:lnTo>
                    <a:lnTo>
                      <a:pt x="36255" y="119139"/>
                    </a:lnTo>
                    <a:cubicBezTo>
                      <a:pt x="47496" y="119139"/>
                      <a:pt x="57399" y="116581"/>
                      <a:pt x="65964" y="111489"/>
                    </a:cubicBezTo>
                    <a:cubicBezTo>
                      <a:pt x="74529" y="106373"/>
                      <a:pt x="81264" y="99357"/>
                      <a:pt x="86145" y="90392"/>
                    </a:cubicBezTo>
                    <a:cubicBezTo>
                      <a:pt x="91026" y="81428"/>
                      <a:pt x="93466" y="71150"/>
                      <a:pt x="93466" y="59581"/>
                    </a:cubicBezTo>
                    <a:cubicBezTo>
                      <a:pt x="93466" y="48012"/>
                      <a:pt x="91026" y="37570"/>
                      <a:pt x="86145" y="28605"/>
                    </a:cubicBezTo>
                    <a:cubicBezTo>
                      <a:pt x="81264" y="19641"/>
                      <a:pt x="74529" y="12625"/>
                      <a:pt x="65964" y="7580"/>
                    </a:cubicBezTo>
                    <a:close/>
                    <a:moveTo>
                      <a:pt x="75655" y="77533"/>
                    </a:moveTo>
                    <a:cubicBezTo>
                      <a:pt x="73450" y="83141"/>
                      <a:pt x="70376" y="88116"/>
                      <a:pt x="66457" y="92434"/>
                    </a:cubicBezTo>
                    <a:cubicBezTo>
                      <a:pt x="62538" y="96752"/>
                      <a:pt x="58032" y="100061"/>
                      <a:pt x="52917" y="102384"/>
                    </a:cubicBezTo>
                    <a:cubicBezTo>
                      <a:pt x="47801" y="104707"/>
                      <a:pt x="42239" y="105880"/>
                      <a:pt x="36232" y="105880"/>
                    </a:cubicBezTo>
                    <a:lnTo>
                      <a:pt x="14455" y="105880"/>
                    </a:lnTo>
                    <a:lnTo>
                      <a:pt x="14455" y="13282"/>
                    </a:lnTo>
                    <a:lnTo>
                      <a:pt x="36232" y="13282"/>
                    </a:lnTo>
                    <a:cubicBezTo>
                      <a:pt x="42239" y="13282"/>
                      <a:pt x="47801" y="14455"/>
                      <a:pt x="52917" y="16778"/>
                    </a:cubicBezTo>
                    <a:cubicBezTo>
                      <a:pt x="58032" y="19102"/>
                      <a:pt x="62538" y="22434"/>
                      <a:pt x="66457" y="26728"/>
                    </a:cubicBezTo>
                    <a:cubicBezTo>
                      <a:pt x="70376" y="31022"/>
                      <a:pt x="73426" y="35997"/>
                      <a:pt x="75655" y="41629"/>
                    </a:cubicBezTo>
                    <a:cubicBezTo>
                      <a:pt x="77861" y="47238"/>
                      <a:pt x="78964" y="53222"/>
                      <a:pt x="78964" y="59581"/>
                    </a:cubicBezTo>
                    <a:cubicBezTo>
                      <a:pt x="78964" y="65940"/>
                      <a:pt x="77861" y="71924"/>
                      <a:pt x="75655" y="77533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2D7A244E-713E-9280-6E4E-50EBD0C84F44}"/>
                  </a:ext>
                </a:extLst>
              </p:cNvPr>
              <p:cNvSpPr/>
              <p:nvPr/>
            </p:nvSpPr>
            <p:spPr>
              <a:xfrm>
                <a:off x="1734601" y="1097364"/>
                <a:ext cx="80700" cy="89195"/>
              </a:xfrm>
              <a:custGeom>
                <a:avLst/>
                <a:gdLst>
                  <a:gd name="csX0" fmla="*/ 72370 w 80700"/>
                  <a:gd name="csY0" fmla="*/ 47144 h 89195"/>
                  <a:gd name="csX1" fmla="*/ 80701 w 80700"/>
                  <a:gd name="csY1" fmla="*/ 47144 h 89195"/>
                  <a:gd name="csX2" fmla="*/ 75937 w 80700"/>
                  <a:gd name="csY2" fmla="*/ 22293 h 89195"/>
                  <a:gd name="csX3" fmla="*/ 62397 w 80700"/>
                  <a:gd name="csY3" fmla="*/ 5867 h 89195"/>
                  <a:gd name="csX4" fmla="*/ 41887 w 80700"/>
                  <a:gd name="csY4" fmla="*/ 0 h 89195"/>
                  <a:gd name="csX5" fmla="*/ 20181 w 80700"/>
                  <a:gd name="csY5" fmla="*/ 5702 h 89195"/>
                  <a:gd name="csX6" fmla="*/ 5374 w 80700"/>
                  <a:gd name="csY6" fmla="*/ 21448 h 89195"/>
                  <a:gd name="csX7" fmla="*/ 0 w 80700"/>
                  <a:gd name="csY7" fmla="*/ 44586 h 89195"/>
                  <a:gd name="csX8" fmla="*/ 5374 w 80700"/>
                  <a:gd name="csY8" fmla="*/ 67747 h 89195"/>
                  <a:gd name="csX9" fmla="*/ 20275 w 80700"/>
                  <a:gd name="csY9" fmla="*/ 83493 h 89195"/>
                  <a:gd name="csX10" fmla="*/ 42239 w 80700"/>
                  <a:gd name="csY10" fmla="*/ 89196 h 89195"/>
                  <a:gd name="csX11" fmla="*/ 58314 w 80700"/>
                  <a:gd name="csY11" fmla="*/ 86473 h 89195"/>
                  <a:gd name="csX12" fmla="*/ 70915 w 80700"/>
                  <a:gd name="csY12" fmla="*/ 78823 h 89195"/>
                  <a:gd name="csX13" fmla="*/ 79504 w 80700"/>
                  <a:gd name="csY13" fmla="*/ 67255 h 89195"/>
                  <a:gd name="csX14" fmla="*/ 67583 w 80700"/>
                  <a:gd name="csY14" fmla="*/ 61294 h 89195"/>
                  <a:gd name="csX15" fmla="*/ 57891 w 80700"/>
                  <a:gd name="csY15" fmla="*/ 72347 h 89195"/>
                  <a:gd name="csX16" fmla="*/ 42920 w 80700"/>
                  <a:gd name="csY16" fmla="*/ 76594 h 89195"/>
                  <a:gd name="csX17" fmla="*/ 27948 w 80700"/>
                  <a:gd name="csY17" fmla="*/ 72581 h 89195"/>
                  <a:gd name="csX18" fmla="*/ 17576 w 80700"/>
                  <a:gd name="csY18" fmla="*/ 61529 h 89195"/>
                  <a:gd name="csX19" fmla="*/ 13939 w 80700"/>
                  <a:gd name="csY19" fmla="*/ 47144 h 89195"/>
                  <a:gd name="csX20" fmla="*/ 72370 w 80700"/>
                  <a:gd name="csY20" fmla="*/ 47144 h 89195"/>
                  <a:gd name="csX21" fmla="*/ 14690 w 80700"/>
                  <a:gd name="csY21" fmla="*/ 35411 h 89195"/>
                  <a:gd name="csX22" fmla="*/ 17201 w 80700"/>
                  <a:gd name="csY22" fmla="*/ 27573 h 89195"/>
                  <a:gd name="csX23" fmla="*/ 26986 w 80700"/>
                  <a:gd name="csY23" fmla="*/ 16262 h 89195"/>
                  <a:gd name="csX24" fmla="*/ 41700 w 80700"/>
                  <a:gd name="csY24" fmla="*/ 12273 h 89195"/>
                  <a:gd name="csX25" fmla="*/ 55568 w 80700"/>
                  <a:gd name="csY25" fmla="*/ 16520 h 89195"/>
                  <a:gd name="csX26" fmla="*/ 64157 w 80700"/>
                  <a:gd name="csY26" fmla="*/ 28512 h 89195"/>
                  <a:gd name="csX27" fmla="*/ 65987 w 80700"/>
                  <a:gd name="csY27" fmla="*/ 35411 h 89195"/>
                  <a:gd name="csX28" fmla="*/ 14643 w 80700"/>
                  <a:gd name="csY28" fmla="*/ 35411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80700" h="89195">
                    <a:moveTo>
                      <a:pt x="72370" y="47144"/>
                    </a:moveTo>
                    <a:lnTo>
                      <a:pt x="80701" y="47144"/>
                    </a:lnTo>
                    <a:cubicBezTo>
                      <a:pt x="80701" y="37617"/>
                      <a:pt x="79105" y="29333"/>
                      <a:pt x="75937" y="22293"/>
                    </a:cubicBezTo>
                    <a:cubicBezTo>
                      <a:pt x="72769" y="15253"/>
                      <a:pt x="68240" y="9785"/>
                      <a:pt x="62397" y="5867"/>
                    </a:cubicBezTo>
                    <a:cubicBezTo>
                      <a:pt x="56554" y="1948"/>
                      <a:pt x="49725" y="0"/>
                      <a:pt x="41887" y="0"/>
                    </a:cubicBezTo>
                    <a:cubicBezTo>
                      <a:pt x="34050" y="0"/>
                      <a:pt x="26494" y="1901"/>
                      <a:pt x="20181" y="5702"/>
                    </a:cubicBezTo>
                    <a:cubicBezTo>
                      <a:pt x="13892" y="9504"/>
                      <a:pt x="8941" y="14760"/>
                      <a:pt x="5374" y="21448"/>
                    </a:cubicBezTo>
                    <a:cubicBezTo>
                      <a:pt x="1807" y="28136"/>
                      <a:pt x="0" y="35857"/>
                      <a:pt x="0" y="44586"/>
                    </a:cubicBezTo>
                    <a:cubicBezTo>
                      <a:pt x="0" y="53316"/>
                      <a:pt x="1783" y="61036"/>
                      <a:pt x="5374" y="67747"/>
                    </a:cubicBezTo>
                    <a:cubicBezTo>
                      <a:pt x="8941" y="74435"/>
                      <a:pt x="13916" y="79692"/>
                      <a:pt x="20275" y="83493"/>
                    </a:cubicBezTo>
                    <a:cubicBezTo>
                      <a:pt x="26634" y="87295"/>
                      <a:pt x="33956" y="89196"/>
                      <a:pt x="42239" y="89196"/>
                    </a:cubicBezTo>
                    <a:cubicBezTo>
                      <a:pt x="48129" y="89196"/>
                      <a:pt x="53503" y="88280"/>
                      <a:pt x="58314" y="86473"/>
                    </a:cubicBezTo>
                    <a:cubicBezTo>
                      <a:pt x="63148" y="84667"/>
                      <a:pt x="67325" y="82109"/>
                      <a:pt x="70915" y="78823"/>
                    </a:cubicBezTo>
                    <a:cubicBezTo>
                      <a:pt x="74506" y="75538"/>
                      <a:pt x="77345" y="71666"/>
                      <a:pt x="79504" y="67255"/>
                    </a:cubicBezTo>
                    <a:lnTo>
                      <a:pt x="67583" y="61294"/>
                    </a:lnTo>
                    <a:cubicBezTo>
                      <a:pt x="65213" y="65823"/>
                      <a:pt x="61975" y="69531"/>
                      <a:pt x="57891" y="72347"/>
                    </a:cubicBezTo>
                    <a:cubicBezTo>
                      <a:pt x="53808" y="75186"/>
                      <a:pt x="48810" y="76594"/>
                      <a:pt x="42920" y="76594"/>
                    </a:cubicBezTo>
                    <a:cubicBezTo>
                      <a:pt x="37358" y="76594"/>
                      <a:pt x="32360" y="75257"/>
                      <a:pt x="27948" y="72581"/>
                    </a:cubicBezTo>
                    <a:cubicBezTo>
                      <a:pt x="23513" y="69930"/>
                      <a:pt x="20064" y="66222"/>
                      <a:pt x="17576" y="61529"/>
                    </a:cubicBezTo>
                    <a:cubicBezTo>
                      <a:pt x="15394" y="57422"/>
                      <a:pt x="14221" y="52588"/>
                      <a:pt x="13939" y="47144"/>
                    </a:cubicBezTo>
                    <a:lnTo>
                      <a:pt x="72370" y="47144"/>
                    </a:lnTo>
                    <a:close/>
                    <a:moveTo>
                      <a:pt x="14690" y="35411"/>
                    </a:moveTo>
                    <a:cubicBezTo>
                      <a:pt x="15253" y="32595"/>
                      <a:pt x="16098" y="29990"/>
                      <a:pt x="17201" y="27573"/>
                    </a:cubicBezTo>
                    <a:cubicBezTo>
                      <a:pt x="19477" y="22692"/>
                      <a:pt x="22739" y="18914"/>
                      <a:pt x="26986" y="16262"/>
                    </a:cubicBezTo>
                    <a:cubicBezTo>
                      <a:pt x="31234" y="13610"/>
                      <a:pt x="36138" y="12273"/>
                      <a:pt x="41700" y="12273"/>
                    </a:cubicBezTo>
                    <a:cubicBezTo>
                      <a:pt x="47261" y="12273"/>
                      <a:pt x="51767" y="13704"/>
                      <a:pt x="55568" y="16520"/>
                    </a:cubicBezTo>
                    <a:cubicBezTo>
                      <a:pt x="59370" y="19360"/>
                      <a:pt x="62233" y="23349"/>
                      <a:pt x="64157" y="28512"/>
                    </a:cubicBezTo>
                    <a:cubicBezTo>
                      <a:pt x="64955" y="30624"/>
                      <a:pt x="65518" y="32947"/>
                      <a:pt x="65987" y="35411"/>
                    </a:cubicBezTo>
                    <a:lnTo>
                      <a:pt x="14643" y="35411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B6F50BA-838C-2862-DDC1-36D0ECDC1C13}"/>
                  </a:ext>
                </a:extLst>
              </p:cNvPr>
              <p:cNvSpPr/>
              <p:nvPr/>
            </p:nvSpPr>
            <p:spPr>
              <a:xfrm>
                <a:off x="1827551" y="1097340"/>
                <a:ext cx="65870" cy="89195"/>
              </a:xfrm>
              <a:custGeom>
                <a:avLst/>
                <a:gdLst>
                  <a:gd name="csX0" fmla="*/ 21964 w 65870"/>
                  <a:gd name="csY0" fmla="*/ 15582 h 89195"/>
                  <a:gd name="csX1" fmla="*/ 34214 w 65870"/>
                  <a:gd name="csY1" fmla="*/ 12273 h 89195"/>
                  <a:gd name="csX2" fmla="*/ 46628 w 65870"/>
                  <a:gd name="csY2" fmla="*/ 14831 h 89195"/>
                  <a:gd name="csX3" fmla="*/ 53949 w 65870"/>
                  <a:gd name="csY3" fmla="*/ 23161 h 89195"/>
                  <a:gd name="csX4" fmla="*/ 65870 w 65870"/>
                  <a:gd name="csY4" fmla="*/ 17881 h 89195"/>
                  <a:gd name="csX5" fmla="*/ 59393 w 65870"/>
                  <a:gd name="csY5" fmla="*/ 8424 h 89195"/>
                  <a:gd name="csX6" fmla="*/ 48833 w 65870"/>
                  <a:gd name="csY6" fmla="*/ 2206 h 89195"/>
                  <a:gd name="csX7" fmla="*/ 35223 w 65870"/>
                  <a:gd name="csY7" fmla="*/ 0 h 89195"/>
                  <a:gd name="csX8" fmla="*/ 11639 w 65870"/>
                  <a:gd name="csY8" fmla="*/ 6735 h 89195"/>
                  <a:gd name="csX9" fmla="*/ 3731 w 65870"/>
                  <a:gd name="csY9" fmla="*/ 25531 h 89195"/>
                  <a:gd name="csX10" fmla="*/ 10208 w 65870"/>
                  <a:gd name="csY10" fmla="*/ 39564 h 89195"/>
                  <a:gd name="csX11" fmla="*/ 28253 w 65870"/>
                  <a:gd name="csY11" fmla="*/ 48833 h 89195"/>
                  <a:gd name="csX12" fmla="*/ 36420 w 65870"/>
                  <a:gd name="csY12" fmla="*/ 51039 h 89195"/>
                  <a:gd name="csX13" fmla="*/ 48247 w 65870"/>
                  <a:gd name="csY13" fmla="*/ 56319 h 89195"/>
                  <a:gd name="csX14" fmla="*/ 52259 w 65870"/>
                  <a:gd name="csY14" fmla="*/ 64838 h 89195"/>
                  <a:gd name="csX15" fmla="*/ 46815 w 65870"/>
                  <a:gd name="csY15" fmla="*/ 73778 h 89195"/>
                  <a:gd name="csX16" fmla="*/ 33369 w 65870"/>
                  <a:gd name="csY16" fmla="*/ 76923 h 89195"/>
                  <a:gd name="csX17" fmla="*/ 20603 w 65870"/>
                  <a:gd name="csY17" fmla="*/ 73356 h 89195"/>
                  <a:gd name="csX18" fmla="*/ 11921 w 65870"/>
                  <a:gd name="csY18" fmla="*/ 63993 h 89195"/>
                  <a:gd name="csX19" fmla="*/ 0 w 65870"/>
                  <a:gd name="csY19" fmla="*/ 68921 h 89195"/>
                  <a:gd name="csX20" fmla="*/ 6735 w 65870"/>
                  <a:gd name="csY20" fmla="*/ 78964 h 89195"/>
                  <a:gd name="csX21" fmla="*/ 18398 w 65870"/>
                  <a:gd name="csY21" fmla="*/ 86380 h 89195"/>
                  <a:gd name="csX22" fmla="*/ 34730 w 65870"/>
                  <a:gd name="csY22" fmla="*/ 89196 h 89195"/>
                  <a:gd name="csX23" fmla="*/ 50734 w 65870"/>
                  <a:gd name="csY23" fmla="*/ 86215 h 89195"/>
                  <a:gd name="csX24" fmla="*/ 61787 w 65870"/>
                  <a:gd name="csY24" fmla="*/ 77627 h 89195"/>
                  <a:gd name="csX25" fmla="*/ 65870 w 65870"/>
                  <a:gd name="csY25" fmla="*/ 64345 h 89195"/>
                  <a:gd name="csX26" fmla="*/ 62984 w 65870"/>
                  <a:gd name="csY26" fmla="*/ 53456 h 89195"/>
                  <a:gd name="csX27" fmla="*/ 54465 w 65870"/>
                  <a:gd name="csY27" fmla="*/ 44351 h 89195"/>
                  <a:gd name="csX28" fmla="*/ 40503 w 65870"/>
                  <a:gd name="csY28" fmla="*/ 38297 h 89195"/>
                  <a:gd name="csX29" fmla="*/ 31985 w 65870"/>
                  <a:gd name="csY29" fmla="*/ 36091 h 89195"/>
                  <a:gd name="csX30" fmla="*/ 21167 w 65870"/>
                  <a:gd name="csY30" fmla="*/ 31234 h 89195"/>
                  <a:gd name="csX31" fmla="*/ 17506 w 65870"/>
                  <a:gd name="csY31" fmla="*/ 24851 h 89195"/>
                  <a:gd name="csX32" fmla="*/ 21941 w 65870"/>
                  <a:gd name="csY32" fmla="*/ 15582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65870" h="89195">
                    <a:moveTo>
                      <a:pt x="21964" y="15582"/>
                    </a:moveTo>
                    <a:cubicBezTo>
                      <a:pt x="24921" y="13376"/>
                      <a:pt x="29004" y="12273"/>
                      <a:pt x="34214" y="12273"/>
                    </a:cubicBezTo>
                    <a:cubicBezTo>
                      <a:pt x="39095" y="12273"/>
                      <a:pt x="43225" y="13118"/>
                      <a:pt x="46628" y="14831"/>
                    </a:cubicBezTo>
                    <a:cubicBezTo>
                      <a:pt x="50030" y="16544"/>
                      <a:pt x="52471" y="19313"/>
                      <a:pt x="53949" y="23161"/>
                    </a:cubicBezTo>
                    <a:lnTo>
                      <a:pt x="65870" y="17881"/>
                    </a:lnTo>
                    <a:cubicBezTo>
                      <a:pt x="64509" y="14244"/>
                      <a:pt x="62350" y="11100"/>
                      <a:pt x="59393" y="8424"/>
                    </a:cubicBezTo>
                    <a:cubicBezTo>
                      <a:pt x="56437" y="5749"/>
                      <a:pt x="52917" y="3684"/>
                      <a:pt x="48833" y="2206"/>
                    </a:cubicBezTo>
                    <a:cubicBezTo>
                      <a:pt x="44750" y="727"/>
                      <a:pt x="40221" y="0"/>
                      <a:pt x="35223" y="0"/>
                    </a:cubicBezTo>
                    <a:cubicBezTo>
                      <a:pt x="24780" y="0"/>
                      <a:pt x="16919" y="2253"/>
                      <a:pt x="11639" y="6735"/>
                    </a:cubicBezTo>
                    <a:cubicBezTo>
                      <a:pt x="6359" y="11217"/>
                      <a:pt x="3731" y="17482"/>
                      <a:pt x="3731" y="25531"/>
                    </a:cubicBezTo>
                    <a:cubicBezTo>
                      <a:pt x="3731" y="30764"/>
                      <a:pt x="5890" y="35434"/>
                      <a:pt x="10208" y="39564"/>
                    </a:cubicBezTo>
                    <a:cubicBezTo>
                      <a:pt x="14526" y="43718"/>
                      <a:pt x="20533" y="46792"/>
                      <a:pt x="28253" y="48833"/>
                    </a:cubicBezTo>
                    <a:lnTo>
                      <a:pt x="36420" y="51039"/>
                    </a:lnTo>
                    <a:cubicBezTo>
                      <a:pt x="41629" y="52400"/>
                      <a:pt x="45572" y="54160"/>
                      <a:pt x="48247" y="56319"/>
                    </a:cubicBezTo>
                    <a:cubicBezTo>
                      <a:pt x="50922" y="58478"/>
                      <a:pt x="52259" y="61318"/>
                      <a:pt x="52259" y="64838"/>
                    </a:cubicBezTo>
                    <a:cubicBezTo>
                      <a:pt x="52259" y="68686"/>
                      <a:pt x="50453" y="71666"/>
                      <a:pt x="46815" y="73778"/>
                    </a:cubicBezTo>
                    <a:cubicBezTo>
                      <a:pt x="43178" y="75890"/>
                      <a:pt x="38696" y="76923"/>
                      <a:pt x="33369" y="76923"/>
                    </a:cubicBezTo>
                    <a:cubicBezTo>
                      <a:pt x="28723" y="76923"/>
                      <a:pt x="24452" y="75726"/>
                      <a:pt x="20603" y="73356"/>
                    </a:cubicBezTo>
                    <a:cubicBezTo>
                      <a:pt x="16755" y="70962"/>
                      <a:pt x="13845" y="67865"/>
                      <a:pt x="11921" y="63993"/>
                    </a:cubicBezTo>
                    <a:lnTo>
                      <a:pt x="0" y="68921"/>
                    </a:lnTo>
                    <a:cubicBezTo>
                      <a:pt x="1361" y="72558"/>
                      <a:pt x="3614" y="75890"/>
                      <a:pt x="6735" y="78964"/>
                    </a:cubicBezTo>
                    <a:cubicBezTo>
                      <a:pt x="9856" y="82038"/>
                      <a:pt x="13751" y="84502"/>
                      <a:pt x="18398" y="86380"/>
                    </a:cubicBezTo>
                    <a:cubicBezTo>
                      <a:pt x="23044" y="88257"/>
                      <a:pt x="28488" y="89196"/>
                      <a:pt x="34730" y="89196"/>
                    </a:cubicBezTo>
                    <a:cubicBezTo>
                      <a:pt x="40972" y="89196"/>
                      <a:pt x="46064" y="88210"/>
                      <a:pt x="50734" y="86215"/>
                    </a:cubicBezTo>
                    <a:cubicBezTo>
                      <a:pt x="55381" y="84244"/>
                      <a:pt x="59065" y="81358"/>
                      <a:pt x="61787" y="77627"/>
                    </a:cubicBezTo>
                    <a:cubicBezTo>
                      <a:pt x="64509" y="73872"/>
                      <a:pt x="65870" y="69460"/>
                      <a:pt x="65870" y="64345"/>
                    </a:cubicBezTo>
                    <a:cubicBezTo>
                      <a:pt x="65870" y="60496"/>
                      <a:pt x="64908" y="56859"/>
                      <a:pt x="62984" y="53456"/>
                    </a:cubicBezTo>
                    <a:cubicBezTo>
                      <a:pt x="61059" y="50054"/>
                      <a:pt x="58220" y="47027"/>
                      <a:pt x="54465" y="44351"/>
                    </a:cubicBezTo>
                    <a:cubicBezTo>
                      <a:pt x="50711" y="41676"/>
                      <a:pt x="46064" y="39658"/>
                      <a:pt x="40503" y="38297"/>
                    </a:cubicBezTo>
                    <a:lnTo>
                      <a:pt x="31985" y="36091"/>
                    </a:lnTo>
                    <a:cubicBezTo>
                      <a:pt x="27221" y="34848"/>
                      <a:pt x="23607" y="33228"/>
                      <a:pt x="21167" y="31234"/>
                    </a:cubicBezTo>
                    <a:cubicBezTo>
                      <a:pt x="18726" y="29239"/>
                      <a:pt x="17506" y="27127"/>
                      <a:pt x="17506" y="24851"/>
                    </a:cubicBezTo>
                    <a:cubicBezTo>
                      <a:pt x="17506" y="20885"/>
                      <a:pt x="18984" y="17787"/>
                      <a:pt x="21941" y="1558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70674C09-B417-27E2-40A6-0ABF0BA5A432}"/>
                  </a:ext>
                </a:extLst>
              </p:cNvPr>
              <p:cNvSpPr/>
              <p:nvPr/>
            </p:nvSpPr>
            <p:spPr>
              <a:xfrm>
                <a:off x="1911114" y="1062633"/>
                <a:ext cx="17036" cy="17036"/>
              </a:xfrm>
              <a:custGeom>
                <a:avLst/>
                <a:gdLst>
                  <a:gd name="csX0" fmla="*/ 8518 w 17036"/>
                  <a:gd name="csY0" fmla="*/ 0 h 17036"/>
                  <a:gd name="csX1" fmla="*/ 2558 w 17036"/>
                  <a:gd name="csY1" fmla="*/ 2464 h 17036"/>
                  <a:gd name="csX2" fmla="*/ 0 w 17036"/>
                  <a:gd name="csY2" fmla="*/ 8518 h 17036"/>
                  <a:gd name="csX3" fmla="*/ 2558 w 17036"/>
                  <a:gd name="csY3" fmla="*/ 14479 h 17036"/>
                  <a:gd name="csX4" fmla="*/ 8518 w 17036"/>
                  <a:gd name="csY4" fmla="*/ 17037 h 17036"/>
                  <a:gd name="csX5" fmla="*/ 14573 w 17036"/>
                  <a:gd name="csY5" fmla="*/ 14479 h 17036"/>
                  <a:gd name="csX6" fmla="*/ 17037 w 17036"/>
                  <a:gd name="csY6" fmla="*/ 8518 h 17036"/>
                  <a:gd name="csX7" fmla="*/ 14573 w 17036"/>
                  <a:gd name="csY7" fmla="*/ 2464 h 17036"/>
                  <a:gd name="csX8" fmla="*/ 8518 w 17036"/>
                  <a:gd name="csY8" fmla="*/ 0 h 170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7036" h="17036">
                    <a:moveTo>
                      <a:pt x="8518" y="0"/>
                    </a:moveTo>
                    <a:cubicBezTo>
                      <a:pt x="6242" y="0"/>
                      <a:pt x="4271" y="821"/>
                      <a:pt x="2558" y="2464"/>
                    </a:cubicBezTo>
                    <a:cubicBezTo>
                      <a:pt x="868" y="4107"/>
                      <a:pt x="0" y="6125"/>
                      <a:pt x="0" y="8518"/>
                    </a:cubicBezTo>
                    <a:cubicBezTo>
                      <a:pt x="0" y="10912"/>
                      <a:pt x="845" y="12766"/>
                      <a:pt x="2558" y="14479"/>
                    </a:cubicBezTo>
                    <a:cubicBezTo>
                      <a:pt x="4271" y="16192"/>
                      <a:pt x="6242" y="17037"/>
                      <a:pt x="8518" y="17037"/>
                    </a:cubicBezTo>
                    <a:cubicBezTo>
                      <a:pt x="10912" y="17037"/>
                      <a:pt x="12906" y="16192"/>
                      <a:pt x="14573" y="14479"/>
                    </a:cubicBezTo>
                    <a:cubicBezTo>
                      <a:pt x="16215" y="12789"/>
                      <a:pt x="17037" y="10794"/>
                      <a:pt x="17037" y="8518"/>
                    </a:cubicBezTo>
                    <a:cubicBezTo>
                      <a:pt x="17037" y="6125"/>
                      <a:pt x="16215" y="4130"/>
                      <a:pt x="14573" y="2464"/>
                    </a:cubicBezTo>
                    <a:cubicBezTo>
                      <a:pt x="12930" y="821"/>
                      <a:pt x="10912" y="0"/>
                      <a:pt x="8518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FEFCE9C5-6FF5-CEE1-79B6-D05EF8E8A690}"/>
                  </a:ext>
                </a:extLst>
              </p:cNvPr>
              <p:cNvSpPr/>
              <p:nvPr/>
            </p:nvSpPr>
            <p:spPr>
              <a:xfrm>
                <a:off x="1912663" y="1099405"/>
                <a:ext cx="13962" cy="85112"/>
              </a:xfrm>
              <a:custGeom>
                <a:avLst/>
                <a:gdLst>
                  <a:gd name="csX0" fmla="*/ 0 w 13962"/>
                  <a:gd name="csY0" fmla="*/ 85112 h 85112"/>
                  <a:gd name="csX1" fmla="*/ 13611 w 13962"/>
                  <a:gd name="csY1" fmla="*/ 85112 h 85112"/>
                  <a:gd name="csX2" fmla="*/ 13963 w 13962"/>
                  <a:gd name="csY2" fmla="*/ 0 h 85112"/>
                  <a:gd name="csX3" fmla="*/ 329 w 13962"/>
                  <a:gd name="csY3" fmla="*/ 0 h 85112"/>
                  <a:gd name="csX4" fmla="*/ 0 w 13962"/>
                  <a:gd name="csY4" fmla="*/ 85112 h 851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962" h="85112">
                    <a:moveTo>
                      <a:pt x="0" y="85112"/>
                    </a:moveTo>
                    <a:lnTo>
                      <a:pt x="13611" y="85112"/>
                    </a:lnTo>
                    <a:lnTo>
                      <a:pt x="13963" y="0"/>
                    </a:lnTo>
                    <a:lnTo>
                      <a:pt x="329" y="0"/>
                    </a:lnTo>
                    <a:lnTo>
                      <a:pt x="0" y="85112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73102401-CD40-08BF-58F6-AE54FFB52074}"/>
                  </a:ext>
                </a:extLst>
              </p:cNvPr>
              <p:cNvSpPr/>
              <p:nvPr/>
            </p:nvSpPr>
            <p:spPr>
              <a:xfrm>
                <a:off x="1946337" y="1097364"/>
                <a:ext cx="81052" cy="123174"/>
              </a:xfrm>
              <a:custGeom>
                <a:avLst/>
                <a:gdLst>
                  <a:gd name="csX0" fmla="*/ 67419 w 81052"/>
                  <a:gd name="csY0" fmla="*/ 16356 h 123174"/>
                  <a:gd name="csX1" fmla="*/ 57211 w 81052"/>
                  <a:gd name="csY1" fmla="*/ 5444 h 123174"/>
                  <a:gd name="csX2" fmla="*/ 38485 w 81052"/>
                  <a:gd name="csY2" fmla="*/ 0 h 123174"/>
                  <a:gd name="csX3" fmla="*/ 18398 w 81052"/>
                  <a:gd name="csY3" fmla="*/ 5444 h 123174"/>
                  <a:gd name="csX4" fmla="*/ 4858 w 81052"/>
                  <a:gd name="csY4" fmla="*/ 20674 h 123174"/>
                  <a:gd name="csX5" fmla="*/ 0 w 81052"/>
                  <a:gd name="csY5" fmla="*/ 43389 h 123174"/>
                  <a:gd name="csX6" fmla="*/ 4858 w 81052"/>
                  <a:gd name="csY6" fmla="*/ 65776 h 123174"/>
                  <a:gd name="csX7" fmla="*/ 18398 w 81052"/>
                  <a:gd name="csY7" fmla="*/ 81006 h 123174"/>
                  <a:gd name="csX8" fmla="*/ 38485 w 81052"/>
                  <a:gd name="csY8" fmla="*/ 86450 h 123174"/>
                  <a:gd name="csX9" fmla="*/ 57211 w 81052"/>
                  <a:gd name="csY9" fmla="*/ 81006 h 123174"/>
                  <a:gd name="csX10" fmla="*/ 67419 w 81052"/>
                  <a:gd name="csY10" fmla="*/ 70117 h 123174"/>
                  <a:gd name="csX11" fmla="*/ 67419 w 81052"/>
                  <a:gd name="csY11" fmla="*/ 79129 h 123174"/>
                  <a:gd name="csX12" fmla="*/ 63758 w 81052"/>
                  <a:gd name="csY12" fmla="*/ 97245 h 123174"/>
                  <a:gd name="csX13" fmla="*/ 53550 w 81052"/>
                  <a:gd name="csY13" fmla="*/ 107617 h 123174"/>
                  <a:gd name="csX14" fmla="*/ 38837 w 81052"/>
                  <a:gd name="csY14" fmla="*/ 110949 h 123174"/>
                  <a:gd name="csX15" fmla="*/ 27010 w 81052"/>
                  <a:gd name="csY15" fmla="*/ 109682 h 123174"/>
                  <a:gd name="csX16" fmla="*/ 17388 w 81052"/>
                  <a:gd name="csY16" fmla="*/ 106608 h 123174"/>
                  <a:gd name="csX17" fmla="*/ 11100 w 81052"/>
                  <a:gd name="csY17" fmla="*/ 103627 h 123174"/>
                  <a:gd name="csX18" fmla="*/ 5984 w 81052"/>
                  <a:gd name="csY18" fmla="*/ 114680 h 123174"/>
                  <a:gd name="csX19" fmla="*/ 12719 w 81052"/>
                  <a:gd name="csY19" fmla="*/ 117989 h 123174"/>
                  <a:gd name="csX20" fmla="*/ 24123 w 81052"/>
                  <a:gd name="csY20" fmla="*/ 121556 h 123174"/>
                  <a:gd name="csX21" fmla="*/ 39025 w 81052"/>
                  <a:gd name="csY21" fmla="*/ 123175 h 123174"/>
                  <a:gd name="csX22" fmla="*/ 60637 w 81052"/>
                  <a:gd name="csY22" fmla="*/ 118247 h 123174"/>
                  <a:gd name="csX23" fmla="*/ 75608 w 81052"/>
                  <a:gd name="csY23" fmla="*/ 103440 h 123174"/>
                  <a:gd name="csX24" fmla="*/ 81053 w 81052"/>
                  <a:gd name="csY24" fmla="*/ 78941 h 123174"/>
                  <a:gd name="csX25" fmla="*/ 81053 w 81052"/>
                  <a:gd name="csY25" fmla="*/ 1995 h 123174"/>
                  <a:gd name="csX26" fmla="*/ 67442 w 81052"/>
                  <a:gd name="csY26" fmla="*/ 1995 h 123174"/>
                  <a:gd name="csX27" fmla="*/ 67442 w 81052"/>
                  <a:gd name="csY27" fmla="*/ 16309 h 123174"/>
                  <a:gd name="csX28" fmla="*/ 64016 w 81052"/>
                  <a:gd name="csY28" fmla="*/ 59487 h 123174"/>
                  <a:gd name="csX29" fmla="*/ 55005 w 81052"/>
                  <a:gd name="csY29" fmla="*/ 70634 h 123174"/>
                  <a:gd name="csX30" fmla="*/ 41723 w 81052"/>
                  <a:gd name="csY30" fmla="*/ 74717 h 123174"/>
                  <a:gd name="csX31" fmla="*/ 27502 w 81052"/>
                  <a:gd name="csY31" fmla="*/ 70634 h 123174"/>
                  <a:gd name="csX32" fmla="*/ 17717 w 81052"/>
                  <a:gd name="csY32" fmla="*/ 59487 h 123174"/>
                  <a:gd name="csX33" fmla="*/ 14150 w 81052"/>
                  <a:gd name="csY33" fmla="*/ 43061 h 123174"/>
                  <a:gd name="csX34" fmla="*/ 17647 w 81052"/>
                  <a:gd name="csY34" fmla="*/ 26986 h 123174"/>
                  <a:gd name="csX35" fmla="*/ 27338 w 81052"/>
                  <a:gd name="csY35" fmla="*/ 15934 h 123174"/>
                  <a:gd name="csX36" fmla="*/ 41559 w 81052"/>
                  <a:gd name="csY36" fmla="*/ 11921 h 123174"/>
                  <a:gd name="csX37" fmla="*/ 54911 w 81052"/>
                  <a:gd name="csY37" fmla="*/ 15934 h 123174"/>
                  <a:gd name="csX38" fmla="*/ 63922 w 81052"/>
                  <a:gd name="csY38" fmla="*/ 26986 h 123174"/>
                  <a:gd name="csX39" fmla="*/ 67231 w 81052"/>
                  <a:gd name="csY39" fmla="*/ 43061 h 123174"/>
                  <a:gd name="csX40" fmla="*/ 63993 w 81052"/>
                  <a:gd name="csY40" fmla="*/ 59487 h 1231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81052" h="123174">
                    <a:moveTo>
                      <a:pt x="67419" y="16356"/>
                    </a:moveTo>
                    <a:cubicBezTo>
                      <a:pt x="64697" y="11874"/>
                      <a:pt x="61294" y="8213"/>
                      <a:pt x="57211" y="5444"/>
                    </a:cubicBezTo>
                    <a:cubicBezTo>
                      <a:pt x="51884" y="1807"/>
                      <a:pt x="45642" y="0"/>
                      <a:pt x="38485" y="0"/>
                    </a:cubicBezTo>
                    <a:cubicBezTo>
                      <a:pt x="30882" y="0"/>
                      <a:pt x="24194" y="1807"/>
                      <a:pt x="18398" y="5444"/>
                    </a:cubicBezTo>
                    <a:cubicBezTo>
                      <a:pt x="12601" y="9081"/>
                      <a:pt x="8096" y="14150"/>
                      <a:pt x="4858" y="20674"/>
                    </a:cubicBezTo>
                    <a:cubicBezTo>
                      <a:pt x="1619" y="27197"/>
                      <a:pt x="0" y="34777"/>
                      <a:pt x="0" y="43389"/>
                    </a:cubicBezTo>
                    <a:cubicBezTo>
                      <a:pt x="0" y="52001"/>
                      <a:pt x="1619" y="59253"/>
                      <a:pt x="4858" y="65776"/>
                    </a:cubicBezTo>
                    <a:cubicBezTo>
                      <a:pt x="8096" y="72300"/>
                      <a:pt x="12601" y="77392"/>
                      <a:pt x="18398" y="81006"/>
                    </a:cubicBezTo>
                    <a:cubicBezTo>
                      <a:pt x="24194" y="84643"/>
                      <a:pt x="30882" y="86450"/>
                      <a:pt x="38485" y="86450"/>
                    </a:cubicBezTo>
                    <a:cubicBezTo>
                      <a:pt x="45642" y="86450"/>
                      <a:pt x="51884" y="84643"/>
                      <a:pt x="57211" y="81006"/>
                    </a:cubicBezTo>
                    <a:cubicBezTo>
                      <a:pt x="61294" y="78213"/>
                      <a:pt x="64697" y="74576"/>
                      <a:pt x="67419" y="70117"/>
                    </a:cubicBezTo>
                    <a:lnTo>
                      <a:pt x="67419" y="79129"/>
                    </a:lnTo>
                    <a:cubicBezTo>
                      <a:pt x="67419" y="86497"/>
                      <a:pt x="66198" y="92551"/>
                      <a:pt x="63758" y="97245"/>
                    </a:cubicBezTo>
                    <a:cubicBezTo>
                      <a:pt x="61318" y="101938"/>
                      <a:pt x="57915" y="105411"/>
                      <a:pt x="53550" y="107617"/>
                    </a:cubicBezTo>
                    <a:cubicBezTo>
                      <a:pt x="49185" y="109823"/>
                      <a:pt x="44281" y="110949"/>
                      <a:pt x="38837" y="110949"/>
                    </a:cubicBezTo>
                    <a:cubicBezTo>
                      <a:pt x="34636" y="110949"/>
                      <a:pt x="30694" y="110526"/>
                      <a:pt x="27010" y="109682"/>
                    </a:cubicBezTo>
                    <a:cubicBezTo>
                      <a:pt x="23326" y="108837"/>
                      <a:pt x="20111" y="107804"/>
                      <a:pt x="17388" y="106608"/>
                    </a:cubicBezTo>
                    <a:cubicBezTo>
                      <a:pt x="14666" y="105411"/>
                      <a:pt x="12554" y="104425"/>
                      <a:pt x="11100" y="103627"/>
                    </a:cubicBezTo>
                    <a:lnTo>
                      <a:pt x="5984" y="114680"/>
                    </a:lnTo>
                    <a:cubicBezTo>
                      <a:pt x="7345" y="115595"/>
                      <a:pt x="9574" y="116698"/>
                      <a:pt x="12719" y="117989"/>
                    </a:cubicBezTo>
                    <a:cubicBezTo>
                      <a:pt x="15840" y="119303"/>
                      <a:pt x="19641" y="120476"/>
                      <a:pt x="24123" y="121556"/>
                    </a:cubicBezTo>
                    <a:cubicBezTo>
                      <a:pt x="28605" y="122635"/>
                      <a:pt x="33580" y="123175"/>
                      <a:pt x="39025" y="123175"/>
                    </a:cubicBezTo>
                    <a:cubicBezTo>
                      <a:pt x="47073" y="123175"/>
                      <a:pt x="54278" y="121532"/>
                      <a:pt x="60637" y="118247"/>
                    </a:cubicBezTo>
                    <a:cubicBezTo>
                      <a:pt x="66996" y="114962"/>
                      <a:pt x="71971" y="110010"/>
                      <a:pt x="75608" y="103440"/>
                    </a:cubicBezTo>
                    <a:cubicBezTo>
                      <a:pt x="79246" y="96869"/>
                      <a:pt x="81053" y="88679"/>
                      <a:pt x="81053" y="78941"/>
                    </a:cubicBezTo>
                    <a:lnTo>
                      <a:pt x="81053" y="1995"/>
                    </a:lnTo>
                    <a:lnTo>
                      <a:pt x="67442" y="1995"/>
                    </a:lnTo>
                    <a:lnTo>
                      <a:pt x="67442" y="16309"/>
                    </a:lnTo>
                    <a:close/>
                    <a:moveTo>
                      <a:pt x="64016" y="59487"/>
                    </a:moveTo>
                    <a:cubicBezTo>
                      <a:pt x="61857" y="64204"/>
                      <a:pt x="58854" y="67912"/>
                      <a:pt x="55005" y="70634"/>
                    </a:cubicBezTo>
                    <a:cubicBezTo>
                      <a:pt x="51157" y="73356"/>
                      <a:pt x="46721" y="74717"/>
                      <a:pt x="41723" y="74717"/>
                    </a:cubicBezTo>
                    <a:cubicBezTo>
                      <a:pt x="36396" y="74717"/>
                      <a:pt x="31656" y="73356"/>
                      <a:pt x="27502" y="70634"/>
                    </a:cubicBezTo>
                    <a:cubicBezTo>
                      <a:pt x="23349" y="67912"/>
                      <a:pt x="20087" y="64204"/>
                      <a:pt x="17717" y="59487"/>
                    </a:cubicBezTo>
                    <a:cubicBezTo>
                      <a:pt x="15323" y="54770"/>
                      <a:pt x="14150" y="49303"/>
                      <a:pt x="14150" y="43061"/>
                    </a:cubicBezTo>
                    <a:cubicBezTo>
                      <a:pt x="14150" y="36819"/>
                      <a:pt x="15323" y="31680"/>
                      <a:pt x="17647" y="26986"/>
                    </a:cubicBezTo>
                    <a:cubicBezTo>
                      <a:pt x="19970" y="22270"/>
                      <a:pt x="23208" y="18585"/>
                      <a:pt x="27338" y="15934"/>
                    </a:cubicBezTo>
                    <a:cubicBezTo>
                      <a:pt x="31468" y="13258"/>
                      <a:pt x="36209" y="11921"/>
                      <a:pt x="41559" y="11921"/>
                    </a:cubicBezTo>
                    <a:cubicBezTo>
                      <a:pt x="46909" y="11921"/>
                      <a:pt x="51110" y="13258"/>
                      <a:pt x="54911" y="15934"/>
                    </a:cubicBezTo>
                    <a:cubicBezTo>
                      <a:pt x="58713" y="18609"/>
                      <a:pt x="61716" y="22293"/>
                      <a:pt x="63922" y="26986"/>
                    </a:cubicBezTo>
                    <a:cubicBezTo>
                      <a:pt x="66128" y="31703"/>
                      <a:pt x="67231" y="37053"/>
                      <a:pt x="67231" y="43061"/>
                    </a:cubicBezTo>
                    <a:cubicBezTo>
                      <a:pt x="67231" y="49068"/>
                      <a:pt x="66152" y="54770"/>
                      <a:pt x="63993" y="59487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ADEF1F68-8D66-DAA2-58D1-A582F48A4906}"/>
                  </a:ext>
                </a:extLst>
              </p:cNvPr>
              <p:cNvSpPr/>
              <p:nvPr/>
            </p:nvSpPr>
            <p:spPr>
              <a:xfrm>
                <a:off x="2051232" y="1097364"/>
                <a:ext cx="73335" cy="87154"/>
              </a:xfrm>
              <a:custGeom>
                <a:avLst/>
                <a:gdLst>
                  <a:gd name="csX0" fmla="*/ 40151 w 73335"/>
                  <a:gd name="csY0" fmla="*/ 0 h 87154"/>
                  <a:gd name="csX1" fmla="*/ 22199 w 73335"/>
                  <a:gd name="csY1" fmla="*/ 5116 h 87154"/>
                  <a:gd name="csX2" fmla="*/ 13446 w 73335"/>
                  <a:gd name="csY2" fmla="*/ 14713 h 87154"/>
                  <a:gd name="csX3" fmla="*/ 12766 w 73335"/>
                  <a:gd name="csY3" fmla="*/ 2042 h 87154"/>
                  <a:gd name="csX4" fmla="*/ 0 w 73335"/>
                  <a:gd name="csY4" fmla="*/ 2042 h 87154"/>
                  <a:gd name="csX5" fmla="*/ 0 w 73335"/>
                  <a:gd name="csY5" fmla="*/ 87154 h 87154"/>
                  <a:gd name="csX6" fmla="*/ 13610 w 73335"/>
                  <a:gd name="csY6" fmla="*/ 87154 h 87154"/>
                  <a:gd name="csX7" fmla="*/ 13610 w 73335"/>
                  <a:gd name="csY7" fmla="*/ 43061 h 87154"/>
                  <a:gd name="csX8" fmla="*/ 19829 w 73335"/>
                  <a:gd name="csY8" fmla="*/ 20674 h 87154"/>
                  <a:gd name="csX9" fmla="*/ 37265 w 73335"/>
                  <a:gd name="csY9" fmla="*/ 12766 h 87154"/>
                  <a:gd name="csX10" fmla="*/ 48833 w 73335"/>
                  <a:gd name="csY10" fmla="*/ 15230 h 87154"/>
                  <a:gd name="csX11" fmla="*/ 56835 w 73335"/>
                  <a:gd name="csY11" fmla="*/ 24335 h 87154"/>
                  <a:gd name="csX12" fmla="*/ 59722 w 73335"/>
                  <a:gd name="csY12" fmla="*/ 43577 h 87154"/>
                  <a:gd name="csX13" fmla="*/ 59722 w 73335"/>
                  <a:gd name="csY13" fmla="*/ 87154 h 87154"/>
                  <a:gd name="csX14" fmla="*/ 73332 w 73335"/>
                  <a:gd name="csY14" fmla="*/ 87154 h 87154"/>
                  <a:gd name="csX15" fmla="*/ 73332 w 73335"/>
                  <a:gd name="csY15" fmla="*/ 38461 h 87154"/>
                  <a:gd name="csX16" fmla="*/ 64556 w 73335"/>
                  <a:gd name="csY16" fmla="*/ 9527 h 87154"/>
                  <a:gd name="csX17" fmla="*/ 40127 w 73335"/>
                  <a:gd name="csY17" fmla="*/ 0 h 871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3335" h="87154">
                    <a:moveTo>
                      <a:pt x="40151" y="0"/>
                    </a:moveTo>
                    <a:cubicBezTo>
                      <a:pt x="33111" y="0"/>
                      <a:pt x="27127" y="1713"/>
                      <a:pt x="22199" y="5116"/>
                    </a:cubicBezTo>
                    <a:cubicBezTo>
                      <a:pt x="18679" y="7533"/>
                      <a:pt x="15769" y="10748"/>
                      <a:pt x="13446" y="14713"/>
                    </a:cubicBezTo>
                    <a:lnTo>
                      <a:pt x="12766" y="2042"/>
                    </a:lnTo>
                    <a:lnTo>
                      <a:pt x="0" y="2042"/>
                    </a:lnTo>
                    <a:lnTo>
                      <a:pt x="0" y="87154"/>
                    </a:lnTo>
                    <a:lnTo>
                      <a:pt x="13610" y="87154"/>
                    </a:lnTo>
                    <a:lnTo>
                      <a:pt x="13610" y="43061"/>
                    </a:lnTo>
                    <a:cubicBezTo>
                      <a:pt x="13610" y="33416"/>
                      <a:pt x="15675" y="25954"/>
                      <a:pt x="19829" y="20674"/>
                    </a:cubicBezTo>
                    <a:cubicBezTo>
                      <a:pt x="23959" y="15394"/>
                      <a:pt x="29779" y="12766"/>
                      <a:pt x="37265" y="12766"/>
                    </a:cubicBezTo>
                    <a:cubicBezTo>
                      <a:pt x="41582" y="12766"/>
                      <a:pt x="45431" y="13587"/>
                      <a:pt x="48833" y="15230"/>
                    </a:cubicBezTo>
                    <a:cubicBezTo>
                      <a:pt x="52236" y="16872"/>
                      <a:pt x="54911" y="19899"/>
                      <a:pt x="56835" y="24335"/>
                    </a:cubicBezTo>
                    <a:cubicBezTo>
                      <a:pt x="58760" y="28770"/>
                      <a:pt x="59722" y="35176"/>
                      <a:pt x="59722" y="43577"/>
                    </a:cubicBezTo>
                    <a:lnTo>
                      <a:pt x="59722" y="87154"/>
                    </a:lnTo>
                    <a:lnTo>
                      <a:pt x="73332" y="87154"/>
                    </a:lnTo>
                    <a:lnTo>
                      <a:pt x="73332" y="38461"/>
                    </a:lnTo>
                    <a:cubicBezTo>
                      <a:pt x="73450" y="25531"/>
                      <a:pt x="70516" y="15887"/>
                      <a:pt x="64556" y="9527"/>
                    </a:cubicBezTo>
                    <a:cubicBezTo>
                      <a:pt x="58595" y="3168"/>
                      <a:pt x="50453" y="0"/>
                      <a:pt x="40127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D63B9D2C-30BD-1838-3FD7-FEC629991E03}"/>
                  </a:ext>
                </a:extLst>
              </p:cNvPr>
              <p:cNvSpPr/>
              <p:nvPr/>
            </p:nvSpPr>
            <p:spPr>
              <a:xfrm>
                <a:off x="2184943" y="1063337"/>
                <a:ext cx="87154" cy="123268"/>
              </a:xfrm>
              <a:custGeom>
                <a:avLst/>
                <a:gdLst>
                  <a:gd name="csX0" fmla="*/ 51297 w 87154"/>
                  <a:gd name="csY0" fmla="*/ 55474 h 123268"/>
                  <a:gd name="csX1" fmla="*/ 38203 w 87154"/>
                  <a:gd name="csY1" fmla="*/ 52236 h 123268"/>
                  <a:gd name="csX2" fmla="*/ 24405 w 87154"/>
                  <a:gd name="csY2" fmla="*/ 45853 h 123268"/>
                  <a:gd name="csX3" fmla="*/ 19125 w 87154"/>
                  <a:gd name="csY3" fmla="*/ 33346 h 123268"/>
                  <a:gd name="csX4" fmla="*/ 25860 w 87154"/>
                  <a:gd name="csY4" fmla="*/ 18280 h 123268"/>
                  <a:gd name="csX5" fmla="*/ 43976 w 87154"/>
                  <a:gd name="csY5" fmla="*/ 12742 h 123268"/>
                  <a:gd name="csX6" fmla="*/ 62538 w 87154"/>
                  <a:gd name="csY6" fmla="*/ 17600 h 123268"/>
                  <a:gd name="csX7" fmla="*/ 73426 w 87154"/>
                  <a:gd name="csY7" fmla="*/ 30952 h 123268"/>
                  <a:gd name="csX8" fmla="*/ 87037 w 87154"/>
                  <a:gd name="csY8" fmla="*/ 26188 h 123268"/>
                  <a:gd name="csX9" fmla="*/ 79457 w 87154"/>
                  <a:gd name="csY9" fmla="*/ 13517 h 123268"/>
                  <a:gd name="csX10" fmla="*/ 65588 w 87154"/>
                  <a:gd name="csY10" fmla="*/ 3825 h 123268"/>
                  <a:gd name="csX11" fmla="*/ 45337 w 87154"/>
                  <a:gd name="csY11" fmla="*/ 0 h 123268"/>
                  <a:gd name="csX12" fmla="*/ 15112 w 87154"/>
                  <a:gd name="csY12" fmla="*/ 9105 h 123268"/>
                  <a:gd name="csX13" fmla="*/ 4646 w 87154"/>
                  <a:gd name="csY13" fmla="*/ 34378 h 123268"/>
                  <a:gd name="csX14" fmla="*/ 8659 w 87154"/>
                  <a:gd name="csY14" fmla="*/ 49279 h 123268"/>
                  <a:gd name="csX15" fmla="*/ 19383 w 87154"/>
                  <a:gd name="csY15" fmla="*/ 59487 h 123268"/>
                  <a:gd name="csX16" fmla="*/ 34097 w 87154"/>
                  <a:gd name="csY16" fmla="*/ 65542 h 123268"/>
                  <a:gd name="csX17" fmla="*/ 47191 w 87154"/>
                  <a:gd name="csY17" fmla="*/ 68944 h 123268"/>
                  <a:gd name="csX18" fmla="*/ 65565 w 87154"/>
                  <a:gd name="csY18" fmla="*/ 77040 h 123268"/>
                  <a:gd name="csX19" fmla="*/ 72534 w 87154"/>
                  <a:gd name="csY19" fmla="*/ 90580 h 123268"/>
                  <a:gd name="csX20" fmla="*/ 64697 w 87154"/>
                  <a:gd name="csY20" fmla="*/ 105059 h 123268"/>
                  <a:gd name="csX21" fmla="*/ 43084 w 87154"/>
                  <a:gd name="csY21" fmla="*/ 110503 h 123268"/>
                  <a:gd name="csX22" fmla="*/ 24100 w 87154"/>
                  <a:gd name="csY22" fmla="*/ 104965 h 123268"/>
                  <a:gd name="csX23" fmla="*/ 13798 w 87154"/>
                  <a:gd name="csY23" fmla="*/ 91941 h 123268"/>
                  <a:gd name="csX24" fmla="*/ 0 w 87154"/>
                  <a:gd name="csY24" fmla="*/ 96705 h 123268"/>
                  <a:gd name="csX25" fmla="*/ 5280 w 87154"/>
                  <a:gd name="csY25" fmla="*/ 106655 h 123268"/>
                  <a:gd name="csX26" fmla="*/ 14479 w 87154"/>
                  <a:gd name="csY26" fmla="*/ 115173 h 123268"/>
                  <a:gd name="csX27" fmla="*/ 27761 w 87154"/>
                  <a:gd name="csY27" fmla="*/ 121133 h 123268"/>
                  <a:gd name="csX28" fmla="*/ 45290 w 87154"/>
                  <a:gd name="csY28" fmla="*/ 123269 h 123268"/>
                  <a:gd name="csX29" fmla="*/ 68357 w 87154"/>
                  <a:gd name="csY29" fmla="*/ 118763 h 123268"/>
                  <a:gd name="csX30" fmla="*/ 82390 w 87154"/>
                  <a:gd name="csY30" fmla="*/ 106514 h 123268"/>
                  <a:gd name="csX31" fmla="*/ 87154 w 87154"/>
                  <a:gd name="csY31" fmla="*/ 89407 h 123268"/>
                  <a:gd name="csX32" fmla="*/ 77885 w 87154"/>
                  <a:gd name="csY32" fmla="*/ 69061 h 123268"/>
                  <a:gd name="csX33" fmla="*/ 51250 w 87154"/>
                  <a:gd name="csY33" fmla="*/ 55521 h 1232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</a:cxnLst>
                <a:rect l="l" t="t" r="r" b="b"/>
                <a:pathLst>
                  <a:path w="87154" h="123268">
                    <a:moveTo>
                      <a:pt x="51297" y="55474"/>
                    </a:moveTo>
                    <a:lnTo>
                      <a:pt x="38203" y="52236"/>
                    </a:lnTo>
                    <a:cubicBezTo>
                      <a:pt x="32524" y="50875"/>
                      <a:pt x="27925" y="48740"/>
                      <a:pt x="24405" y="45853"/>
                    </a:cubicBezTo>
                    <a:cubicBezTo>
                      <a:pt x="20885" y="42967"/>
                      <a:pt x="19125" y="38790"/>
                      <a:pt x="19125" y="33346"/>
                    </a:cubicBezTo>
                    <a:cubicBezTo>
                      <a:pt x="19125" y="26986"/>
                      <a:pt x="21354" y="21965"/>
                      <a:pt x="25860" y="18280"/>
                    </a:cubicBezTo>
                    <a:cubicBezTo>
                      <a:pt x="30342" y="14596"/>
                      <a:pt x="36373" y="12742"/>
                      <a:pt x="43976" y="12742"/>
                    </a:cubicBezTo>
                    <a:cubicBezTo>
                      <a:pt x="51579" y="12742"/>
                      <a:pt x="57422" y="14361"/>
                      <a:pt x="62538" y="17600"/>
                    </a:cubicBezTo>
                    <a:cubicBezTo>
                      <a:pt x="67654" y="20838"/>
                      <a:pt x="71267" y="25297"/>
                      <a:pt x="73426" y="30952"/>
                    </a:cubicBezTo>
                    <a:lnTo>
                      <a:pt x="87037" y="26188"/>
                    </a:lnTo>
                    <a:cubicBezTo>
                      <a:pt x="85558" y="21659"/>
                      <a:pt x="83024" y="17412"/>
                      <a:pt x="79457" y="13517"/>
                    </a:cubicBezTo>
                    <a:cubicBezTo>
                      <a:pt x="75890" y="9598"/>
                      <a:pt x="71267" y="6359"/>
                      <a:pt x="65588" y="3825"/>
                    </a:cubicBezTo>
                    <a:cubicBezTo>
                      <a:pt x="59909" y="1267"/>
                      <a:pt x="53175" y="0"/>
                      <a:pt x="45337" y="0"/>
                    </a:cubicBezTo>
                    <a:cubicBezTo>
                      <a:pt x="32172" y="0"/>
                      <a:pt x="22105" y="3027"/>
                      <a:pt x="15112" y="9105"/>
                    </a:cubicBezTo>
                    <a:cubicBezTo>
                      <a:pt x="8143" y="15183"/>
                      <a:pt x="4646" y="23607"/>
                      <a:pt x="4646" y="34378"/>
                    </a:cubicBezTo>
                    <a:cubicBezTo>
                      <a:pt x="4646" y="40174"/>
                      <a:pt x="5984" y="45126"/>
                      <a:pt x="8659" y="49279"/>
                    </a:cubicBezTo>
                    <a:cubicBezTo>
                      <a:pt x="11334" y="53433"/>
                      <a:pt x="14901" y="56835"/>
                      <a:pt x="19383" y="59487"/>
                    </a:cubicBezTo>
                    <a:cubicBezTo>
                      <a:pt x="23865" y="62162"/>
                      <a:pt x="28770" y="64180"/>
                      <a:pt x="34097" y="65542"/>
                    </a:cubicBezTo>
                    <a:lnTo>
                      <a:pt x="47191" y="68944"/>
                    </a:lnTo>
                    <a:cubicBezTo>
                      <a:pt x="54794" y="70868"/>
                      <a:pt x="60919" y="73567"/>
                      <a:pt x="65565" y="77040"/>
                    </a:cubicBezTo>
                    <a:cubicBezTo>
                      <a:pt x="70211" y="80513"/>
                      <a:pt x="72534" y="85019"/>
                      <a:pt x="72534" y="90580"/>
                    </a:cubicBezTo>
                    <a:cubicBezTo>
                      <a:pt x="72534" y="96587"/>
                      <a:pt x="69930" y="101422"/>
                      <a:pt x="64697" y="105059"/>
                    </a:cubicBezTo>
                    <a:cubicBezTo>
                      <a:pt x="59464" y="108696"/>
                      <a:pt x="52260" y="110503"/>
                      <a:pt x="43084" y="110503"/>
                    </a:cubicBezTo>
                    <a:cubicBezTo>
                      <a:pt x="35598" y="110503"/>
                      <a:pt x="29262" y="108649"/>
                      <a:pt x="24100" y="104965"/>
                    </a:cubicBezTo>
                    <a:cubicBezTo>
                      <a:pt x="18937" y="101281"/>
                      <a:pt x="15511" y="96939"/>
                      <a:pt x="13798" y="91941"/>
                    </a:cubicBezTo>
                    <a:lnTo>
                      <a:pt x="0" y="96705"/>
                    </a:lnTo>
                    <a:cubicBezTo>
                      <a:pt x="1126" y="100225"/>
                      <a:pt x="2886" y="103534"/>
                      <a:pt x="5280" y="106655"/>
                    </a:cubicBezTo>
                    <a:cubicBezTo>
                      <a:pt x="7650" y="109776"/>
                      <a:pt x="10724" y="112615"/>
                      <a:pt x="14479" y="115173"/>
                    </a:cubicBezTo>
                    <a:cubicBezTo>
                      <a:pt x="18233" y="117731"/>
                      <a:pt x="22645" y="119702"/>
                      <a:pt x="27761" y="121133"/>
                    </a:cubicBezTo>
                    <a:cubicBezTo>
                      <a:pt x="32876" y="122541"/>
                      <a:pt x="38719" y="123269"/>
                      <a:pt x="45290" y="123269"/>
                    </a:cubicBezTo>
                    <a:cubicBezTo>
                      <a:pt x="54489" y="123269"/>
                      <a:pt x="62162" y="121767"/>
                      <a:pt x="68357" y="118763"/>
                    </a:cubicBezTo>
                    <a:cubicBezTo>
                      <a:pt x="74553" y="115759"/>
                      <a:pt x="79222" y="111676"/>
                      <a:pt x="82390" y="106514"/>
                    </a:cubicBezTo>
                    <a:cubicBezTo>
                      <a:pt x="85558" y="101351"/>
                      <a:pt x="87154" y="95649"/>
                      <a:pt x="87154" y="89407"/>
                    </a:cubicBezTo>
                    <a:cubicBezTo>
                      <a:pt x="87154" y="82156"/>
                      <a:pt x="84056" y="75374"/>
                      <a:pt x="77885" y="69061"/>
                    </a:cubicBezTo>
                    <a:cubicBezTo>
                      <a:pt x="71690" y="62772"/>
                      <a:pt x="62819" y="58243"/>
                      <a:pt x="51250" y="55521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66D62060-DD0C-6D4D-4625-04469BA074E5}"/>
                  </a:ext>
                </a:extLst>
              </p:cNvPr>
              <p:cNvSpPr/>
              <p:nvPr/>
            </p:nvSpPr>
            <p:spPr>
              <a:xfrm>
                <a:off x="2283877" y="1072841"/>
                <a:ext cx="56178" cy="113694"/>
              </a:xfrm>
              <a:custGeom>
                <a:avLst/>
                <a:gdLst>
                  <a:gd name="csX0" fmla="*/ 45713 w 56178"/>
                  <a:gd name="csY0" fmla="*/ 100506 h 113694"/>
                  <a:gd name="csX1" fmla="*/ 41700 w 56178"/>
                  <a:gd name="csY1" fmla="*/ 101093 h 113694"/>
                  <a:gd name="csX2" fmla="*/ 31914 w 56178"/>
                  <a:gd name="csY2" fmla="*/ 97597 h 113694"/>
                  <a:gd name="csX3" fmla="*/ 28418 w 56178"/>
                  <a:gd name="csY3" fmla="*/ 87647 h 113694"/>
                  <a:gd name="csX4" fmla="*/ 28418 w 56178"/>
                  <a:gd name="csY4" fmla="*/ 38626 h 113694"/>
                  <a:gd name="csX5" fmla="*/ 53949 w 56178"/>
                  <a:gd name="csY5" fmla="*/ 38626 h 113694"/>
                  <a:gd name="csX6" fmla="*/ 53949 w 56178"/>
                  <a:gd name="csY6" fmla="*/ 26540 h 113694"/>
                  <a:gd name="csX7" fmla="*/ 28418 w 56178"/>
                  <a:gd name="csY7" fmla="*/ 26540 h 113694"/>
                  <a:gd name="csX8" fmla="*/ 28418 w 56178"/>
                  <a:gd name="csY8" fmla="*/ 0 h 113694"/>
                  <a:gd name="csX9" fmla="*/ 14807 w 56178"/>
                  <a:gd name="csY9" fmla="*/ 0 h 113694"/>
                  <a:gd name="csX10" fmla="*/ 14807 w 56178"/>
                  <a:gd name="csY10" fmla="*/ 26540 h 113694"/>
                  <a:gd name="csX11" fmla="*/ 0 w 56178"/>
                  <a:gd name="csY11" fmla="*/ 26540 h 113694"/>
                  <a:gd name="csX12" fmla="*/ 0 w 56178"/>
                  <a:gd name="csY12" fmla="*/ 38626 h 113694"/>
                  <a:gd name="csX13" fmla="*/ 14807 w 56178"/>
                  <a:gd name="csY13" fmla="*/ 38626 h 113694"/>
                  <a:gd name="csX14" fmla="*/ 14807 w 56178"/>
                  <a:gd name="csY14" fmla="*/ 89008 h 113694"/>
                  <a:gd name="csX15" fmla="*/ 21613 w 56178"/>
                  <a:gd name="csY15" fmla="*/ 107218 h 113694"/>
                  <a:gd name="csX16" fmla="*/ 40855 w 56178"/>
                  <a:gd name="csY16" fmla="*/ 113694 h 113694"/>
                  <a:gd name="csX17" fmla="*/ 48176 w 56178"/>
                  <a:gd name="csY17" fmla="*/ 112592 h 113694"/>
                  <a:gd name="csX18" fmla="*/ 56178 w 56178"/>
                  <a:gd name="csY18" fmla="*/ 108579 h 113694"/>
                  <a:gd name="csX19" fmla="*/ 50898 w 56178"/>
                  <a:gd name="csY19" fmla="*/ 97526 h 113694"/>
                  <a:gd name="csX20" fmla="*/ 45713 w 56178"/>
                  <a:gd name="csY20" fmla="*/ 100506 h 113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56178" h="113694">
                    <a:moveTo>
                      <a:pt x="45713" y="100506"/>
                    </a:moveTo>
                    <a:cubicBezTo>
                      <a:pt x="44398" y="100905"/>
                      <a:pt x="43084" y="101093"/>
                      <a:pt x="41700" y="101093"/>
                    </a:cubicBezTo>
                    <a:cubicBezTo>
                      <a:pt x="37499" y="101093"/>
                      <a:pt x="34237" y="99920"/>
                      <a:pt x="31914" y="97597"/>
                    </a:cubicBezTo>
                    <a:cubicBezTo>
                      <a:pt x="29591" y="95273"/>
                      <a:pt x="28418" y="91965"/>
                      <a:pt x="28418" y="87647"/>
                    </a:cubicBezTo>
                    <a:lnTo>
                      <a:pt x="28418" y="38626"/>
                    </a:lnTo>
                    <a:lnTo>
                      <a:pt x="53949" y="38626"/>
                    </a:lnTo>
                    <a:lnTo>
                      <a:pt x="53949" y="26540"/>
                    </a:lnTo>
                    <a:lnTo>
                      <a:pt x="28418" y="26540"/>
                    </a:lnTo>
                    <a:lnTo>
                      <a:pt x="28418" y="0"/>
                    </a:lnTo>
                    <a:lnTo>
                      <a:pt x="14807" y="0"/>
                    </a:lnTo>
                    <a:lnTo>
                      <a:pt x="14807" y="26540"/>
                    </a:lnTo>
                    <a:lnTo>
                      <a:pt x="0" y="26540"/>
                    </a:lnTo>
                    <a:lnTo>
                      <a:pt x="0" y="38626"/>
                    </a:lnTo>
                    <a:lnTo>
                      <a:pt x="14807" y="38626"/>
                    </a:lnTo>
                    <a:lnTo>
                      <a:pt x="14807" y="89008"/>
                    </a:lnTo>
                    <a:cubicBezTo>
                      <a:pt x="14807" y="96846"/>
                      <a:pt x="17084" y="102900"/>
                      <a:pt x="21613" y="107218"/>
                    </a:cubicBezTo>
                    <a:cubicBezTo>
                      <a:pt x="26142" y="111536"/>
                      <a:pt x="32571" y="113694"/>
                      <a:pt x="40855" y="113694"/>
                    </a:cubicBezTo>
                    <a:cubicBezTo>
                      <a:pt x="43342" y="113694"/>
                      <a:pt x="45783" y="113319"/>
                      <a:pt x="48176" y="112592"/>
                    </a:cubicBezTo>
                    <a:cubicBezTo>
                      <a:pt x="50570" y="111841"/>
                      <a:pt x="53222" y="110527"/>
                      <a:pt x="56178" y="108579"/>
                    </a:cubicBezTo>
                    <a:lnTo>
                      <a:pt x="50898" y="97526"/>
                    </a:lnTo>
                    <a:cubicBezTo>
                      <a:pt x="48740" y="99122"/>
                      <a:pt x="47003" y="100107"/>
                      <a:pt x="45713" y="100506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D9EDCF23-C46F-9F97-B955-F1D9C8BC9515}"/>
                  </a:ext>
                </a:extLst>
              </p:cNvPr>
              <p:cNvSpPr/>
              <p:nvPr/>
            </p:nvSpPr>
            <p:spPr>
              <a:xfrm>
                <a:off x="2354859" y="1099405"/>
                <a:ext cx="73359" cy="87154"/>
              </a:xfrm>
              <a:custGeom>
                <a:avLst/>
                <a:gdLst>
                  <a:gd name="csX0" fmla="*/ 59749 w 73359"/>
                  <a:gd name="csY0" fmla="*/ 44093 h 87154"/>
                  <a:gd name="csX1" fmla="*/ 53530 w 73359"/>
                  <a:gd name="csY1" fmla="*/ 66386 h 87154"/>
                  <a:gd name="csX2" fmla="*/ 36259 w 73359"/>
                  <a:gd name="csY2" fmla="*/ 74388 h 87154"/>
                  <a:gd name="csX3" fmla="*/ 24596 w 73359"/>
                  <a:gd name="csY3" fmla="*/ 71924 h 87154"/>
                  <a:gd name="csX4" fmla="*/ 16500 w 73359"/>
                  <a:gd name="csY4" fmla="*/ 62819 h 87154"/>
                  <a:gd name="csX5" fmla="*/ 13614 w 73359"/>
                  <a:gd name="csY5" fmla="*/ 43577 h 87154"/>
                  <a:gd name="csX6" fmla="*/ 13614 w 73359"/>
                  <a:gd name="csY6" fmla="*/ 0 h 87154"/>
                  <a:gd name="csX7" fmla="*/ 3 w 73359"/>
                  <a:gd name="csY7" fmla="*/ 0 h 87154"/>
                  <a:gd name="csX8" fmla="*/ 3 w 73359"/>
                  <a:gd name="csY8" fmla="*/ 48693 h 87154"/>
                  <a:gd name="csX9" fmla="*/ 8780 w 73359"/>
                  <a:gd name="csY9" fmla="*/ 77627 h 87154"/>
                  <a:gd name="csX10" fmla="*/ 33208 w 73359"/>
                  <a:gd name="csY10" fmla="*/ 87154 h 87154"/>
                  <a:gd name="csX11" fmla="*/ 51160 w 73359"/>
                  <a:gd name="csY11" fmla="*/ 82038 h 87154"/>
                  <a:gd name="csX12" fmla="*/ 59913 w 73359"/>
                  <a:gd name="csY12" fmla="*/ 72441 h 87154"/>
                  <a:gd name="csX13" fmla="*/ 60593 w 73359"/>
                  <a:gd name="csY13" fmla="*/ 85112 h 87154"/>
                  <a:gd name="csX14" fmla="*/ 73359 w 73359"/>
                  <a:gd name="csY14" fmla="*/ 85112 h 87154"/>
                  <a:gd name="csX15" fmla="*/ 73359 w 73359"/>
                  <a:gd name="csY15" fmla="*/ 0 h 87154"/>
                  <a:gd name="csX16" fmla="*/ 59749 w 73359"/>
                  <a:gd name="csY16" fmla="*/ 0 h 87154"/>
                  <a:gd name="csX17" fmla="*/ 59749 w 73359"/>
                  <a:gd name="csY17" fmla="*/ 44093 h 871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3359" h="87154">
                    <a:moveTo>
                      <a:pt x="59749" y="44093"/>
                    </a:moveTo>
                    <a:cubicBezTo>
                      <a:pt x="59749" y="53621"/>
                      <a:pt x="57684" y="61059"/>
                      <a:pt x="53530" y="66386"/>
                    </a:cubicBezTo>
                    <a:cubicBezTo>
                      <a:pt x="49377" y="71713"/>
                      <a:pt x="43627" y="74388"/>
                      <a:pt x="36259" y="74388"/>
                    </a:cubicBezTo>
                    <a:cubicBezTo>
                      <a:pt x="31941" y="74388"/>
                      <a:pt x="28069" y="73567"/>
                      <a:pt x="24596" y="71924"/>
                    </a:cubicBezTo>
                    <a:cubicBezTo>
                      <a:pt x="21123" y="70282"/>
                      <a:pt x="18448" y="67231"/>
                      <a:pt x="16500" y="62819"/>
                    </a:cubicBezTo>
                    <a:cubicBezTo>
                      <a:pt x="14553" y="58408"/>
                      <a:pt x="13614" y="51978"/>
                      <a:pt x="13614" y="43577"/>
                    </a:cubicBezTo>
                    <a:lnTo>
                      <a:pt x="13614" y="0"/>
                    </a:lnTo>
                    <a:lnTo>
                      <a:pt x="3" y="0"/>
                    </a:lnTo>
                    <a:lnTo>
                      <a:pt x="3" y="48693"/>
                    </a:lnTo>
                    <a:cubicBezTo>
                      <a:pt x="-114" y="61623"/>
                      <a:pt x="2819" y="71267"/>
                      <a:pt x="8780" y="77627"/>
                    </a:cubicBezTo>
                    <a:cubicBezTo>
                      <a:pt x="14740" y="83986"/>
                      <a:pt x="22883" y="87154"/>
                      <a:pt x="33208" y="87154"/>
                    </a:cubicBezTo>
                    <a:cubicBezTo>
                      <a:pt x="40248" y="87154"/>
                      <a:pt x="46232" y="85464"/>
                      <a:pt x="51160" y="82038"/>
                    </a:cubicBezTo>
                    <a:cubicBezTo>
                      <a:pt x="54680" y="79621"/>
                      <a:pt x="57590" y="76406"/>
                      <a:pt x="59913" y="72441"/>
                    </a:cubicBezTo>
                    <a:lnTo>
                      <a:pt x="60593" y="85112"/>
                    </a:lnTo>
                    <a:lnTo>
                      <a:pt x="73359" y="85112"/>
                    </a:lnTo>
                    <a:lnTo>
                      <a:pt x="73359" y="0"/>
                    </a:lnTo>
                    <a:lnTo>
                      <a:pt x="59749" y="0"/>
                    </a:lnTo>
                    <a:lnTo>
                      <a:pt x="59749" y="44093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70B5083D-98C0-0E38-6D8C-38CC6034B3C0}"/>
                  </a:ext>
                </a:extLst>
              </p:cNvPr>
              <p:cNvSpPr/>
              <p:nvPr/>
            </p:nvSpPr>
            <p:spPr>
              <a:xfrm>
                <a:off x="2447086" y="1065356"/>
                <a:ext cx="80864" cy="121180"/>
              </a:xfrm>
              <a:custGeom>
                <a:avLst/>
                <a:gdLst>
                  <a:gd name="csX0" fmla="*/ 67254 w 80864"/>
                  <a:gd name="csY0" fmla="*/ 48364 h 121180"/>
                  <a:gd name="csX1" fmla="*/ 57305 w 80864"/>
                  <a:gd name="csY1" fmla="*/ 37617 h 121180"/>
                  <a:gd name="csX2" fmla="*/ 38485 w 80864"/>
                  <a:gd name="csY2" fmla="*/ 32008 h 121180"/>
                  <a:gd name="csX3" fmla="*/ 18398 w 80864"/>
                  <a:gd name="csY3" fmla="*/ 37617 h 121180"/>
                  <a:gd name="csX4" fmla="*/ 4857 w 80864"/>
                  <a:gd name="csY4" fmla="*/ 53269 h 121180"/>
                  <a:gd name="csX5" fmla="*/ 0 w 80864"/>
                  <a:gd name="csY5" fmla="*/ 76594 h 121180"/>
                  <a:gd name="csX6" fmla="*/ 4857 w 80864"/>
                  <a:gd name="csY6" fmla="*/ 99826 h 121180"/>
                  <a:gd name="csX7" fmla="*/ 18398 w 80864"/>
                  <a:gd name="csY7" fmla="*/ 115572 h 121180"/>
                  <a:gd name="csX8" fmla="*/ 38485 w 80864"/>
                  <a:gd name="csY8" fmla="*/ 121180 h 121180"/>
                  <a:gd name="csX9" fmla="*/ 57305 w 80864"/>
                  <a:gd name="csY9" fmla="*/ 115572 h 121180"/>
                  <a:gd name="csX10" fmla="*/ 67325 w 80864"/>
                  <a:gd name="csY10" fmla="*/ 104683 h 121180"/>
                  <a:gd name="csX11" fmla="*/ 67935 w 80864"/>
                  <a:gd name="csY11" fmla="*/ 119139 h 121180"/>
                  <a:gd name="csX12" fmla="*/ 80865 w 80864"/>
                  <a:gd name="csY12" fmla="*/ 119139 h 121180"/>
                  <a:gd name="csX13" fmla="*/ 80865 w 80864"/>
                  <a:gd name="csY13" fmla="*/ 0 h 121180"/>
                  <a:gd name="csX14" fmla="*/ 67254 w 80864"/>
                  <a:gd name="csY14" fmla="*/ 0 h 121180"/>
                  <a:gd name="csX15" fmla="*/ 67254 w 80864"/>
                  <a:gd name="csY15" fmla="*/ 48364 h 121180"/>
                  <a:gd name="csX16" fmla="*/ 54841 w 80864"/>
                  <a:gd name="csY16" fmla="*/ 104683 h 121180"/>
                  <a:gd name="csX17" fmla="*/ 41559 w 80864"/>
                  <a:gd name="csY17" fmla="*/ 108767 h 121180"/>
                  <a:gd name="csX18" fmla="*/ 27268 w 80864"/>
                  <a:gd name="csY18" fmla="*/ 104683 h 121180"/>
                  <a:gd name="csX19" fmla="*/ 17388 w 80864"/>
                  <a:gd name="csY19" fmla="*/ 93279 h 121180"/>
                  <a:gd name="csX20" fmla="*/ 13822 w 80864"/>
                  <a:gd name="csY20" fmla="*/ 76594 h 121180"/>
                  <a:gd name="csX21" fmla="*/ 17388 w 80864"/>
                  <a:gd name="csY21" fmla="*/ 59910 h 121180"/>
                  <a:gd name="csX22" fmla="*/ 27174 w 80864"/>
                  <a:gd name="csY22" fmla="*/ 48505 h 121180"/>
                  <a:gd name="csX23" fmla="*/ 41395 w 80864"/>
                  <a:gd name="csY23" fmla="*/ 44422 h 121180"/>
                  <a:gd name="csX24" fmla="*/ 54841 w 80864"/>
                  <a:gd name="csY24" fmla="*/ 48505 h 121180"/>
                  <a:gd name="csX25" fmla="*/ 63946 w 80864"/>
                  <a:gd name="csY25" fmla="*/ 59910 h 121180"/>
                  <a:gd name="csX26" fmla="*/ 67254 w 80864"/>
                  <a:gd name="csY26" fmla="*/ 76594 h 121180"/>
                  <a:gd name="csX27" fmla="*/ 63946 w 80864"/>
                  <a:gd name="csY27" fmla="*/ 93279 h 121180"/>
                  <a:gd name="csX28" fmla="*/ 54841 w 80864"/>
                  <a:gd name="csY28" fmla="*/ 104683 h 1211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80864" h="121180">
                    <a:moveTo>
                      <a:pt x="67254" y="48364"/>
                    </a:moveTo>
                    <a:cubicBezTo>
                      <a:pt x="64603" y="43976"/>
                      <a:pt x="61294" y="40386"/>
                      <a:pt x="57305" y="37617"/>
                    </a:cubicBezTo>
                    <a:cubicBezTo>
                      <a:pt x="51908" y="33862"/>
                      <a:pt x="45642" y="32008"/>
                      <a:pt x="38485" y="32008"/>
                    </a:cubicBezTo>
                    <a:cubicBezTo>
                      <a:pt x="30882" y="32008"/>
                      <a:pt x="24194" y="33885"/>
                      <a:pt x="18398" y="37617"/>
                    </a:cubicBezTo>
                    <a:cubicBezTo>
                      <a:pt x="12601" y="41348"/>
                      <a:pt x="8096" y="46581"/>
                      <a:pt x="4857" y="53269"/>
                    </a:cubicBezTo>
                    <a:cubicBezTo>
                      <a:pt x="1619" y="59956"/>
                      <a:pt x="0" y="67747"/>
                      <a:pt x="0" y="76594"/>
                    </a:cubicBezTo>
                    <a:cubicBezTo>
                      <a:pt x="0" y="85441"/>
                      <a:pt x="1619" y="93068"/>
                      <a:pt x="4857" y="99826"/>
                    </a:cubicBezTo>
                    <a:cubicBezTo>
                      <a:pt x="8096" y="106584"/>
                      <a:pt x="12601" y="111817"/>
                      <a:pt x="18398" y="115572"/>
                    </a:cubicBezTo>
                    <a:cubicBezTo>
                      <a:pt x="24194" y="119326"/>
                      <a:pt x="30882" y="121180"/>
                      <a:pt x="38485" y="121180"/>
                    </a:cubicBezTo>
                    <a:cubicBezTo>
                      <a:pt x="45642" y="121180"/>
                      <a:pt x="51908" y="119303"/>
                      <a:pt x="57305" y="115572"/>
                    </a:cubicBezTo>
                    <a:cubicBezTo>
                      <a:pt x="61317" y="112779"/>
                      <a:pt x="64650" y="109142"/>
                      <a:pt x="67325" y="104683"/>
                    </a:cubicBezTo>
                    <a:lnTo>
                      <a:pt x="67935" y="119139"/>
                    </a:lnTo>
                    <a:lnTo>
                      <a:pt x="80865" y="119139"/>
                    </a:lnTo>
                    <a:lnTo>
                      <a:pt x="80865" y="0"/>
                    </a:lnTo>
                    <a:lnTo>
                      <a:pt x="67254" y="0"/>
                    </a:lnTo>
                    <a:lnTo>
                      <a:pt x="67254" y="48364"/>
                    </a:lnTo>
                    <a:close/>
                    <a:moveTo>
                      <a:pt x="54841" y="104683"/>
                    </a:moveTo>
                    <a:cubicBezTo>
                      <a:pt x="50992" y="107405"/>
                      <a:pt x="46557" y="108767"/>
                      <a:pt x="41559" y="108767"/>
                    </a:cubicBezTo>
                    <a:cubicBezTo>
                      <a:pt x="36232" y="108767"/>
                      <a:pt x="31468" y="107405"/>
                      <a:pt x="27268" y="104683"/>
                    </a:cubicBezTo>
                    <a:cubicBezTo>
                      <a:pt x="23067" y="101961"/>
                      <a:pt x="19782" y="98160"/>
                      <a:pt x="17388" y="93279"/>
                    </a:cubicBezTo>
                    <a:cubicBezTo>
                      <a:pt x="14995" y="88398"/>
                      <a:pt x="13822" y="82836"/>
                      <a:pt x="13822" y="76594"/>
                    </a:cubicBezTo>
                    <a:cubicBezTo>
                      <a:pt x="13822" y="70352"/>
                      <a:pt x="15018" y="64791"/>
                      <a:pt x="17388" y="59910"/>
                    </a:cubicBezTo>
                    <a:cubicBezTo>
                      <a:pt x="19782" y="55029"/>
                      <a:pt x="23044" y="51227"/>
                      <a:pt x="27174" y="48505"/>
                    </a:cubicBezTo>
                    <a:cubicBezTo>
                      <a:pt x="31304" y="45783"/>
                      <a:pt x="36044" y="44422"/>
                      <a:pt x="41395" y="44422"/>
                    </a:cubicBezTo>
                    <a:cubicBezTo>
                      <a:pt x="46745" y="44422"/>
                      <a:pt x="50992" y="45783"/>
                      <a:pt x="54841" y="48505"/>
                    </a:cubicBezTo>
                    <a:cubicBezTo>
                      <a:pt x="58689" y="51227"/>
                      <a:pt x="61740" y="55029"/>
                      <a:pt x="63946" y="59910"/>
                    </a:cubicBezTo>
                    <a:cubicBezTo>
                      <a:pt x="66152" y="64791"/>
                      <a:pt x="67254" y="70352"/>
                      <a:pt x="67254" y="76594"/>
                    </a:cubicBezTo>
                    <a:cubicBezTo>
                      <a:pt x="67254" y="82836"/>
                      <a:pt x="66152" y="88398"/>
                      <a:pt x="63946" y="93279"/>
                    </a:cubicBezTo>
                    <a:cubicBezTo>
                      <a:pt x="61740" y="98160"/>
                      <a:pt x="58689" y="101961"/>
                      <a:pt x="54841" y="104683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FD171CD4-7119-7C44-8C58-0140278C3F41}"/>
                  </a:ext>
                </a:extLst>
              </p:cNvPr>
              <p:cNvSpPr/>
              <p:nvPr/>
            </p:nvSpPr>
            <p:spPr>
              <a:xfrm>
                <a:off x="2551112" y="1062633"/>
                <a:ext cx="17036" cy="17036"/>
              </a:xfrm>
              <a:custGeom>
                <a:avLst/>
                <a:gdLst>
                  <a:gd name="csX0" fmla="*/ 8518 w 17036"/>
                  <a:gd name="csY0" fmla="*/ 0 h 17036"/>
                  <a:gd name="csX1" fmla="*/ 2558 w 17036"/>
                  <a:gd name="csY1" fmla="*/ 2464 h 17036"/>
                  <a:gd name="csX2" fmla="*/ 0 w 17036"/>
                  <a:gd name="csY2" fmla="*/ 8518 h 17036"/>
                  <a:gd name="csX3" fmla="*/ 2558 w 17036"/>
                  <a:gd name="csY3" fmla="*/ 14479 h 17036"/>
                  <a:gd name="csX4" fmla="*/ 8518 w 17036"/>
                  <a:gd name="csY4" fmla="*/ 17037 h 17036"/>
                  <a:gd name="csX5" fmla="*/ 14573 w 17036"/>
                  <a:gd name="csY5" fmla="*/ 14479 h 17036"/>
                  <a:gd name="csX6" fmla="*/ 17037 w 17036"/>
                  <a:gd name="csY6" fmla="*/ 8518 h 17036"/>
                  <a:gd name="csX7" fmla="*/ 14573 w 17036"/>
                  <a:gd name="csY7" fmla="*/ 2464 h 17036"/>
                  <a:gd name="csX8" fmla="*/ 8518 w 17036"/>
                  <a:gd name="csY8" fmla="*/ 0 h 170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7036" h="17036">
                    <a:moveTo>
                      <a:pt x="8518" y="0"/>
                    </a:moveTo>
                    <a:cubicBezTo>
                      <a:pt x="6242" y="0"/>
                      <a:pt x="4271" y="821"/>
                      <a:pt x="2558" y="2464"/>
                    </a:cubicBezTo>
                    <a:cubicBezTo>
                      <a:pt x="868" y="4107"/>
                      <a:pt x="0" y="6125"/>
                      <a:pt x="0" y="8518"/>
                    </a:cubicBezTo>
                    <a:cubicBezTo>
                      <a:pt x="0" y="10912"/>
                      <a:pt x="845" y="12766"/>
                      <a:pt x="2558" y="14479"/>
                    </a:cubicBezTo>
                    <a:cubicBezTo>
                      <a:pt x="4271" y="16192"/>
                      <a:pt x="6242" y="17037"/>
                      <a:pt x="8518" y="17037"/>
                    </a:cubicBezTo>
                    <a:cubicBezTo>
                      <a:pt x="10912" y="17037"/>
                      <a:pt x="12906" y="16192"/>
                      <a:pt x="14573" y="14479"/>
                    </a:cubicBezTo>
                    <a:cubicBezTo>
                      <a:pt x="16215" y="12789"/>
                      <a:pt x="17037" y="10794"/>
                      <a:pt x="17037" y="8518"/>
                    </a:cubicBezTo>
                    <a:cubicBezTo>
                      <a:pt x="17037" y="6125"/>
                      <a:pt x="16215" y="4130"/>
                      <a:pt x="14573" y="2464"/>
                    </a:cubicBezTo>
                    <a:cubicBezTo>
                      <a:pt x="12930" y="821"/>
                      <a:pt x="10912" y="0"/>
                      <a:pt x="8518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9FD9DFB5-0CB4-FF7E-97E1-DFABE1C48316}"/>
                  </a:ext>
                </a:extLst>
              </p:cNvPr>
              <p:cNvSpPr/>
              <p:nvPr/>
            </p:nvSpPr>
            <p:spPr>
              <a:xfrm>
                <a:off x="2552661" y="1099405"/>
                <a:ext cx="13939" cy="85112"/>
              </a:xfrm>
              <a:custGeom>
                <a:avLst/>
                <a:gdLst>
                  <a:gd name="csX0" fmla="*/ 0 w 13939"/>
                  <a:gd name="csY0" fmla="*/ 85112 h 85112"/>
                  <a:gd name="csX1" fmla="*/ 13610 w 13939"/>
                  <a:gd name="csY1" fmla="*/ 85112 h 85112"/>
                  <a:gd name="csX2" fmla="*/ 13939 w 13939"/>
                  <a:gd name="csY2" fmla="*/ 0 h 85112"/>
                  <a:gd name="csX3" fmla="*/ 328 w 13939"/>
                  <a:gd name="csY3" fmla="*/ 0 h 85112"/>
                  <a:gd name="csX4" fmla="*/ 0 w 13939"/>
                  <a:gd name="csY4" fmla="*/ 85112 h 851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939" h="85112">
                    <a:moveTo>
                      <a:pt x="0" y="85112"/>
                    </a:moveTo>
                    <a:lnTo>
                      <a:pt x="13610" y="85112"/>
                    </a:lnTo>
                    <a:lnTo>
                      <a:pt x="13939" y="0"/>
                    </a:lnTo>
                    <a:lnTo>
                      <a:pt x="328" y="0"/>
                    </a:lnTo>
                    <a:lnTo>
                      <a:pt x="0" y="85112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BF21A330-8B30-4F02-5E8E-600A5B8EF085}"/>
                  </a:ext>
                </a:extLst>
              </p:cNvPr>
              <p:cNvSpPr/>
              <p:nvPr/>
            </p:nvSpPr>
            <p:spPr>
              <a:xfrm>
                <a:off x="2586358" y="1097364"/>
                <a:ext cx="84783" cy="89195"/>
              </a:xfrm>
              <a:custGeom>
                <a:avLst/>
                <a:gdLst>
                  <a:gd name="csX0" fmla="*/ 79387 w 84783"/>
                  <a:gd name="csY0" fmla="*/ 21448 h 89195"/>
                  <a:gd name="csX1" fmla="*/ 64415 w 84783"/>
                  <a:gd name="csY1" fmla="*/ 5702 h 89195"/>
                  <a:gd name="csX2" fmla="*/ 42380 w 84783"/>
                  <a:gd name="csY2" fmla="*/ 0 h 89195"/>
                  <a:gd name="csX3" fmla="*/ 20345 w 84783"/>
                  <a:gd name="csY3" fmla="*/ 5702 h 89195"/>
                  <a:gd name="csX4" fmla="*/ 5374 w 84783"/>
                  <a:gd name="csY4" fmla="*/ 21448 h 89195"/>
                  <a:gd name="csX5" fmla="*/ 0 w 84783"/>
                  <a:gd name="csY5" fmla="*/ 44586 h 89195"/>
                  <a:gd name="csX6" fmla="*/ 5444 w 84783"/>
                  <a:gd name="csY6" fmla="*/ 67747 h 89195"/>
                  <a:gd name="csX7" fmla="*/ 20510 w 84783"/>
                  <a:gd name="csY7" fmla="*/ 83493 h 89195"/>
                  <a:gd name="csX8" fmla="*/ 42732 w 84783"/>
                  <a:gd name="csY8" fmla="*/ 89196 h 89195"/>
                  <a:gd name="csX9" fmla="*/ 64532 w 84783"/>
                  <a:gd name="csY9" fmla="*/ 83493 h 89195"/>
                  <a:gd name="csX10" fmla="*/ 79434 w 84783"/>
                  <a:gd name="csY10" fmla="*/ 67747 h 89195"/>
                  <a:gd name="csX11" fmla="*/ 84784 w 84783"/>
                  <a:gd name="csY11" fmla="*/ 44586 h 89195"/>
                  <a:gd name="csX12" fmla="*/ 79434 w 84783"/>
                  <a:gd name="csY12" fmla="*/ 21448 h 89195"/>
                  <a:gd name="csX13" fmla="*/ 67301 w 84783"/>
                  <a:gd name="csY13" fmla="*/ 61177 h 89195"/>
                  <a:gd name="csX14" fmla="*/ 57258 w 84783"/>
                  <a:gd name="csY14" fmla="*/ 72488 h 89195"/>
                  <a:gd name="csX15" fmla="*/ 42544 w 84783"/>
                  <a:gd name="csY15" fmla="*/ 76571 h 89195"/>
                  <a:gd name="csX16" fmla="*/ 27643 w 84783"/>
                  <a:gd name="csY16" fmla="*/ 72488 h 89195"/>
                  <a:gd name="csX17" fmla="*/ 17435 w 84783"/>
                  <a:gd name="csY17" fmla="*/ 61177 h 89195"/>
                  <a:gd name="csX18" fmla="*/ 13775 w 84783"/>
                  <a:gd name="csY18" fmla="*/ 44586 h 89195"/>
                  <a:gd name="csX19" fmla="*/ 17435 w 84783"/>
                  <a:gd name="csY19" fmla="*/ 27901 h 89195"/>
                  <a:gd name="csX20" fmla="*/ 27479 w 84783"/>
                  <a:gd name="csY20" fmla="*/ 16661 h 89195"/>
                  <a:gd name="csX21" fmla="*/ 42192 w 84783"/>
                  <a:gd name="csY21" fmla="*/ 12578 h 89195"/>
                  <a:gd name="csX22" fmla="*/ 57164 w 84783"/>
                  <a:gd name="csY22" fmla="*/ 16661 h 89195"/>
                  <a:gd name="csX23" fmla="*/ 67301 w 84783"/>
                  <a:gd name="csY23" fmla="*/ 27972 h 89195"/>
                  <a:gd name="csX24" fmla="*/ 70962 w 84783"/>
                  <a:gd name="csY24" fmla="*/ 44563 h 89195"/>
                  <a:gd name="csX25" fmla="*/ 67301 w 84783"/>
                  <a:gd name="csY25" fmla="*/ 61153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84783" h="89195">
                    <a:moveTo>
                      <a:pt x="79387" y="21448"/>
                    </a:moveTo>
                    <a:cubicBezTo>
                      <a:pt x="75820" y="14760"/>
                      <a:pt x="70821" y="9504"/>
                      <a:pt x="64415" y="5702"/>
                    </a:cubicBezTo>
                    <a:cubicBezTo>
                      <a:pt x="58009" y="1901"/>
                      <a:pt x="50664" y="0"/>
                      <a:pt x="42380" y="0"/>
                    </a:cubicBezTo>
                    <a:cubicBezTo>
                      <a:pt x="34097" y="0"/>
                      <a:pt x="26752" y="1901"/>
                      <a:pt x="20345" y="5702"/>
                    </a:cubicBezTo>
                    <a:cubicBezTo>
                      <a:pt x="13939" y="9504"/>
                      <a:pt x="8941" y="14760"/>
                      <a:pt x="5374" y="21448"/>
                    </a:cubicBezTo>
                    <a:cubicBezTo>
                      <a:pt x="1807" y="28136"/>
                      <a:pt x="0" y="35857"/>
                      <a:pt x="0" y="44586"/>
                    </a:cubicBezTo>
                    <a:cubicBezTo>
                      <a:pt x="0" y="53316"/>
                      <a:pt x="1807" y="61036"/>
                      <a:pt x="5444" y="67747"/>
                    </a:cubicBezTo>
                    <a:cubicBezTo>
                      <a:pt x="9081" y="74435"/>
                      <a:pt x="14103" y="79692"/>
                      <a:pt x="20510" y="83493"/>
                    </a:cubicBezTo>
                    <a:cubicBezTo>
                      <a:pt x="26916" y="87295"/>
                      <a:pt x="34331" y="89196"/>
                      <a:pt x="42732" y="89196"/>
                    </a:cubicBezTo>
                    <a:cubicBezTo>
                      <a:pt x="51133" y="89196"/>
                      <a:pt x="58173" y="87295"/>
                      <a:pt x="64532" y="83493"/>
                    </a:cubicBezTo>
                    <a:cubicBezTo>
                      <a:pt x="70892" y="79692"/>
                      <a:pt x="75843" y="74435"/>
                      <a:pt x="79434" y="67747"/>
                    </a:cubicBezTo>
                    <a:cubicBezTo>
                      <a:pt x="83000" y="61059"/>
                      <a:pt x="84784" y="53339"/>
                      <a:pt x="84784" y="44586"/>
                    </a:cubicBezTo>
                    <a:cubicBezTo>
                      <a:pt x="84784" y="35833"/>
                      <a:pt x="83000" y="28136"/>
                      <a:pt x="79434" y="21448"/>
                    </a:cubicBezTo>
                    <a:close/>
                    <a:moveTo>
                      <a:pt x="67301" y="61177"/>
                    </a:moveTo>
                    <a:cubicBezTo>
                      <a:pt x="64861" y="66011"/>
                      <a:pt x="61505" y="69765"/>
                      <a:pt x="57258" y="72488"/>
                    </a:cubicBezTo>
                    <a:cubicBezTo>
                      <a:pt x="53011" y="75210"/>
                      <a:pt x="48083" y="76571"/>
                      <a:pt x="42544" y="76571"/>
                    </a:cubicBezTo>
                    <a:cubicBezTo>
                      <a:pt x="37006" y="76571"/>
                      <a:pt x="32008" y="75210"/>
                      <a:pt x="27643" y="72488"/>
                    </a:cubicBezTo>
                    <a:cubicBezTo>
                      <a:pt x="23279" y="69765"/>
                      <a:pt x="19876" y="65987"/>
                      <a:pt x="17435" y="61177"/>
                    </a:cubicBezTo>
                    <a:cubicBezTo>
                      <a:pt x="14995" y="56366"/>
                      <a:pt x="13775" y="50828"/>
                      <a:pt x="13775" y="44586"/>
                    </a:cubicBezTo>
                    <a:cubicBezTo>
                      <a:pt x="13775" y="38344"/>
                      <a:pt x="14995" y="32665"/>
                      <a:pt x="17435" y="27901"/>
                    </a:cubicBezTo>
                    <a:cubicBezTo>
                      <a:pt x="19876" y="23138"/>
                      <a:pt x="23232" y="19383"/>
                      <a:pt x="27479" y="16661"/>
                    </a:cubicBezTo>
                    <a:cubicBezTo>
                      <a:pt x="31727" y="13939"/>
                      <a:pt x="36631" y="12578"/>
                      <a:pt x="42192" y="12578"/>
                    </a:cubicBezTo>
                    <a:cubicBezTo>
                      <a:pt x="47754" y="12578"/>
                      <a:pt x="52846" y="13939"/>
                      <a:pt x="57164" y="16661"/>
                    </a:cubicBezTo>
                    <a:cubicBezTo>
                      <a:pt x="61482" y="19383"/>
                      <a:pt x="64861" y="23161"/>
                      <a:pt x="67301" y="27972"/>
                    </a:cubicBezTo>
                    <a:cubicBezTo>
                      <a:pt x="69742" y="32806"/>
                      <a:pt x="70962" y="38321"/>
                      <a:pt x="70962" y="44563"/>
                    </a:cubicBezTo>
                    <a:cubicBezTo>
                      <a:pt x="70962" y="50805"/>
                      <a:pt x="69742" y="56343"/>
                      <a:pt x="67301" y="61153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1351" dirty="0">
                  <a:latin typeface="Aptos" panose="020B00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70630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F1A2E"/>
      </a:accent1>
      <a:accent2>
        <a:srgbClr val="5C8A77"/>
      </a:accent2>
      <a:accent3>
        <a:srgbClr val="2A3A5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ealthcare_Seed">
      <a:majorFont>
        <a:latin typeface="Georgia Pro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980</TotalTime>
  <Words>2958</Words>
  <Application>Microsoft Office PowerPoint</Application>
  <PresentationFormat>Widescreen</PresentationFormat>
  <Paragraphs>484</Paragraphs>
  <Slides>29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0" baseType="lpstr">
      <vt:lpstr>Georgia</vt:lpstr>
      <vt:lpstr>Figtree SemiBold</vt:lpstr>
      <vt:lpstr>Figtree Medium</vt:lpstr>
      <vt:lpstr>Aptos SemiBold</vt:lpstr>
      <vt:lpstr>Aptos</vt:lpstr>
      <vt:lpstr>Georgia Pro</vt:lpstr>
      <vt:lpstr>Sora</vt:lpstr>
      <vt:lpstr>Aptos Light</vt:lpstr>
      <vt:lpstr>Figtree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Healthcare Seed Pitch Kit</dc:title>
  <dc:subject>PptxGenJS Presentation</dc:subject>
  <dc:creator>Mideahub</dc:creator>
  <cp:lastModifiedBy>Mansi Dave</cp:lastModifiedBy>
  <cp:revision>2</cp:revision>
  <dcterms:created xsi:type="dcterms:W3CDTF">2026-05-29T13:05:39Z</dcterms:created>
  <dcterms:modified xsi:type="dcterms:W3CDTF">2026-09-07T12:24:56Z</dcterms:modified>
</cp:coreProperties>
</file>