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theme/themeOverride3.xml" ContentType="application/vnd.openxmlformats-officedocument.themeOverride+xml"/>
  <Override PartName="/ppt/notesSlides/notesSlide9.xml" ContentType="application/vnd.openxmlformats-officedocument.presentationml.notesSlide+xml"/>
  <Override PartName="/ppt/theme/themeOverride4.xml" ContentType="application/vnd.openxmlformats-officedocument.themeOverride+xml"/>
  <Override PartName="/ppt/notesSlides/notesSlide10.xml" ContentType="application/vnd.openxmlformats-officedocument.presentationml.notesSlide+xml"/>
  <Override PartName="/ppt/theme/themeOverride5.xml" ContentType="application/vnd.openxmlformats-officedocument.themeOverride+xml"/>
  <Override PartName="/ppt/notesSlides/notesSlide11.xml" ContentType="application/vnd.openxmlformats-officedocument.presentationml.notesSlide+xml"/>
  <Override PartName="/ppt/theme/themeOverride6.xml" ContentType="application/vnd.openxmlformats-officedocument.themeOverride+xml"/>
  <Override PartName="/ppt/notesSlides/notesSlide12.xml" ContentType="application/vnd.openxmlformats-officedocument.presentationml.notesSlide+xml"/>
  <Override PartName="/ppt/theme/themeOverride7.xml" ContentType="application/vnd.openxmlformats-officedocument.themeOverride+xml"/>
  <Override PartName="/ppt/notesSlides/notesSlide13.xml" ContentType="application/vnd.openxmlformats-officedocument.presentationml.notesSlide+xml"/>
  <Override PartName="/ppt/theme/themeOverride8.xml" ContentType="application/vnd.openxmlformats-officedocument.themeOverride+xml"/>
  <Override PartName="/ppt/notesSlides/notesSlide14.xml" ContentType="application/vnd.openxmlformats-officedocument.presentationml.notesSlide+xml"/>
  <Override PartName="/ppt/theme/themeOverride9.xml" ContentType="application/vnd.openxmlformats-officedocument.themeOverride+xml"/>
  <Override PartName="/ppt/notesSlides/notesSlide15.xml" ContentType="application/vnd.openxmlformats-officedocument.presentationml.notesSlide+xml"/>
  <Override PartName="/ppt/theme/themeOverride10.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69" r:id="rId5"/>
    <p:sldId id="258" r:id="rId6"/>
    <p:sldId id="672" r:id="rId7"/>
    <p:sldId id="272" r:id="rId8"/>
    <p:sldId id="273" r:id="rId9"/>
    <p:sldId id="274" r:id="rId10"/>
    <p:sldId id="679" r:id="rId11"/>
    <p:sldId id="685" r:id="rId12"/>
    <p:sldId id="687" r:id="rId13"/>
    <p:sldId id="680" r:id="rId14"/>
    <p:sldId id="690" r:id="rId15"/>
    <p:sldId id="691" r:id="rId16"/>
    <p:sldId id="692" r:id="rId17"/>
    <p:sldId id="693" r:id="rId18"/>
    <p:sldId id="670" r:id="rId19"/>
    <p:sldId id="688" r:id="rId20"/>
    <p:sldId id="303" r:id="rId21"/>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stair Rhodes" initials="AR" lastIdx="1" clrIdx="0">
    <p:extLst>
      <p:ext uri="{19B8F6BF-5375-455C-9EA6-DF929625EA0E}">
        <p15:presenceInfo xmlns:p15="http://schemas.microsoft.com/office/powerpoint/2012/main" userId="S::alastair@baytrust.org.nz::67da95a6-0178-4828-b428-38c7a9a82c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a:srgbClr val="277D89"/>
    <a:srgbClr val="5DC3D1"/>
    <a:srgbClr val="32A3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A754C0-00E2-474F-B6B5-B4965A840A93}" v="1" dt="2024-08-21T22:15:05.14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0969" autoAdjust="0"/>
  </p:normalViewPr>
  <p:slideViewPr>
    <p:cSldViewPr snapToGrid="0">
      <p:cViewPr varScale="1">
        <p:scale>
          <a:sx n="56" d="100"/>
          <a:sy n="56" d="100"/>
        </p:scale>
        <p:origin x="2676" y="72"/>
      </p:cViewPr>
      <p:guideLst>
        <p:guide orient="horz" pos="2160"/>
        <p:guide pos="3840"/>
      </p:guideLst>
    </p:cSldViewPr>
  </p:slideViewPr>
  <p:notesTextViewPr>
    <p:cViewPr>
      <p:scale>
        <a:sx n="66" d="100"/>
        <a:sy n="66" d="100"/>
      </p:scale>
      <p:origin x="0" y="0"/>
    </p:cViewPr>
  </p:notesTextViewPr>
  <p:notesViewPr>
    <p:cSldViewPr snapToGrid="0">
      <p:cViewPr varScale="1">
        <p:scale>
          <a:sx n="113" d="100"/>
          <a:sy n="113" d="100"/>
        </p:scale>
        <p:origin x="219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stair Rhodes" userId="67da95a6-0178-4828-b428-38c7a9a82c5e" providerId="ADAL" clId="{29A754C0-00E2-474F-B6B5-B4965A840A93}"/>
    <pc:docChg chg="undo custSel modSld">
      <pc:chgData name="Alastair Rhodes" userId="67da95a6-0178-4828-b428-38c7a9a82c5e" providerId="ADAL" clId="{29A754C0-00E2-474F-B6B5-B4965A840A93}" dt="2024-08-27T00:57:40.156" v="468" actId="6549"/>
      <pc:docMkLst>
        <pc:docMk/>
      </pc:docMkLst>
      <pc:sldChg chg="modSp mod modNotesTx">
        <pc:chgData name="Alastair Rhodes" userId="67da95a6-0178-4828-b428-38c7a9a82c5e" providerId="ADAL" clId="{29A754C0-00E2-474F-B6B5-B4965A840A93}" dt="2024-08-21T22:18:40.170" v="463" actId="20577"/>
        <pc:sldMkLst>
          <pc:docMk/>
          <pc:sldMk cId="2491534645" sldId="258"/>
        </pc:sldMkLst>
        <pc:spChg chg="mod">
          <ac:chgData name="Alastair Rhodes" userId="67da95a6-0178-4828-b428-38c7a9a82c5e" providerId="ADAL" clId="{29A754C0-00E2-474F-B6B5-B4965A840A93}" dt="2024-08-21T22:18:40.170" v="463" actId="20577"/>
          <ac:spMkLst>
            <pc:docMk/>
            <pc:sldMk cId="2491534645" sldId="258"/>
            <ac:spMk id="16" creationId="{1547A354-B80F-E843-C461-17E95158EF85}"/>
          </ac:spMkLst>
        </pc:spChg>
      </pc:sldChg>
      <pc:sldChg chg="modNotesTx">
        <pc:chgData name="Alastair Rhodes" userId="67da95a6-0178-4828-b428-38c7a9a82c5e" providerId="ADAL" clId="{29A754C0-00E2-474F-B6B5-B4965A840A93}" dt="2024-08-21T22:18:28.164" v="462" actId="20577"/>
        <pc:sldMkLst>
          <pc:docMk/>
          <pc:sldMk cId="1183960342" sldId="303"/>
        </pc:sldMkLst>
      </pc:sldChg>
      <pc:sldChg chg="modNotesTx">
        <pc:chgData name="Alastair Rhodes" userId="67da95a6-0178-4828-b428-38c7a9a82c5e" providerId="ADAL" clId="{29A754C0-00E2-474F-B6B5-B4965A840A93}" dt="2024-08-21T22:18:08.115" v="429" actId="20577"/>
        <pc:sldMkLst>
          <pc:docMk/>
          <pc:sldMk cId="2597149196" sldId="670"/>
        </pc:sldMkLst>
      </pc:sldChg>
      <pc:sldChg chg="modSp mod">
        <pc:chgData name="Alastair Rhodes" userId="67da95a6-0178-4828-b428-38c7a9a82c5e" providerId="ADAL" clId="{29A754C0-00E2-474F-B6B5-B4965A840A93}" dt="2024-08-27T00:57:40.156" v="468" actId="6549"/>
        <pc:sldMkLst>
          <pc:docMk/>
          <pc:sldMk cId="1739018255" sldId="680"/>
        </pc:sldMkLst>
        <pc:spChg chg="mod">
          <ac:chgData name="Alastair Rhodes" userId="67da95a6-0178-4828-b428-38c7a9a82c5e" providerId="ADAL" clId="{29A754C0-00E2-474F-B6B5-B4965A840A93}" dt="2024-08-27T00:57:40.156" v="468" actId="6549"/>
          <ac:spMkLst>
            <pc:docMk/>
            <pc:sldMk cId="1739018255" sldId="680"/>
            <ac:spMk id="23" creationId="{59D3BC50-015B-E0DF-1DD3-0CC5AC724602}"/>
          </ac:spMkLst>
        </pc:spChg>
      </pc:sldChg>
      <pc:sldChg chg="modSp mod">
        <pc:chgData name="Alastair Rhodes" userId="67da95a6-0178-4828-b428-38c7a9a82c5e" providerId="ADAL" clId="{29A754C0-00E2-474F-B6B5-B4965A840A93}" dt="2024-08-21T22:13:08.076" v="264" actId="20577"/>
        <pc:sldMkLst>
          <pc:docMk/>
          <pc:sldMk cId="3446138272" sldId="688"/>
        </pc:sldMkLst>
        <pc:spChg chg="mod">
          <ac:chgData name="Alastair Rhodes" userId="67da95a6-0178-4828-b428-38c7a9a82c5e" providerId="ADAL" clId="{29A754C0-00E2-474F-B6B5-B4965A840A93}" dt="2024-08-21T22:13:08.076" v="264" actId="20577"/>
          <ac:spMkLst>
            <pc:docMk/>
            <pc:sldMk cId="3446138272" sldId="688"/>
            <ac:spMk id="7" creationId="{54BCCD96-FC00-4037-8188-FEB4382C0747}"/>
          </ac:spMkLst>
        </pc:spChg>
      </pc:sldChg>
      <pc:sldChg chg="modSp mod modNotesTx">
        <pc:chgData name="Alastair Rhodes" userId="67da95a6-0178-4828-b428-38c7a9a82c5e" providerId="ADAL" clId="{29A754C0-00E2-474F-B6B5-B4965A840A93}" dt="2024-08-26T00:50:18.844" v="464"/>
        <pc:sldMkLst>
          <pc:docMk/>
          <pc:sldMk cId="446705723" sldId="691"/>
        </pc:sldMkLst>
        <pc:picChg chg="mod">
          <ac:chgData name="Alastair Rhodes" userId="67da95a6-0178-4828-b428-38c7a9a82c5e" providerId="ADAL" clId="{29A754C0-00E2-474F-B6B5-B4965A840A93}" dt="2024-08-21T20:45:15.478" v="261" actId="14861"/>
          <ac:picMkLst>
            <pc:docMk/>
            <pc:sldMk cId="446705723" sldId="691"/>
            <ac:picMk id="2" creationId="{B487A937-77BB-CE7E-B21A-F240BFA9F671}"/>
          </ac:picMkLst>
        </pc:picChg>
      </pc:sldChg>
      <pc:sldChg chg="modNotesTx">
        <pc:chgData name="Alastair Rhodes" userId="67da95a6-0178-4828-b428-38c7a9a82c5e" providerId="ADAL" clId="{29A754C0-00E2-474F-B6B5-B4965A840A93}" dt="2024-08-26T00:50:48.563" v="465"/>
        <pc:sldMkLst>
          <pc:docMk/>
          <pc:sldMk cId="522531994" sldId="692"/>
        </pc:sldMkLst>
      </pc:sldChg>
      <pc:sldChg chg="modNotesTx">
        <pc:chgData name="Alastair Rhodes" userId="67da95a6-0178-4828-b428-38c7a9a82c5e" providerId="ADAL" clId="{29A754C0-00E2-474F-B6B5-B4965A840A93}" dt="2024-08-26T00:51:01.180" v="466"/>
        <pc:sldMkLst>
          <pc:docMk/>
          <pc:sldMk cId="4209381652" sldId="693"/>
        </pc:sldMkLst>
      </pc:sldChg>
    </pc:docChg>
  </pc:docChgLst>
  <pc:docChgLst>
    <pc:chgData name="Lisa Hickling" userId="d76f8936-8c1e-46d7-b6c6-a7ff24f84138" providerId="ADAL" clId="{761FF7AD-9141-439D-B220-D587B13A4594}"/>
    <pc:docChg chg="undo custSel addSld delSld modSld sldOrd">
      <pc:chgData name="Lisa Hickling" userId="d76f8936-8c1e-46d7-b6c6-a7ff24f84138" providerId="ADAL" clId="{761FF7AD-9141-439D-B220-D587B13A4594}" dt="2024-08-21T20:39:53.276" v="335" actId="1076"/>
      <pc:docMkLst>
        <pc:docMk/>
      </pc:docMkLst>
      <pc:sldChg chg="del">
        <pc:chgData name="Lisa Hickling" userId="d76f8936-8c1e-46d7-b6c6-a7ff24f84138" providerId="ADAL" clId="{761FF7AD-9141-439D-B220-D587B13A4594}" dt="2024-08-21T20:04:00.932" v="1" actId="2696"/>
        <pc:sldMkLst>
          <pc:docMk/>
          <pc:sldMk cId="3508494104" sldId="681"/>
        </pc:sldMkLst>
      </pc:sldChg>
      <pc:sldChg chg="delSp modSp del mod">
        <pc:chgData name="Lisa Hickling" userId="d76f8936-8c1e-46d7-b6c6-a7ff24f84138" providerId="ADAL" clId="{761FF7AD-9141-439D-B220-D587B13A4594}" dt="2024-08-21T20:17:51.281" v="119" actId="2696"/>
        <pc:sldMkLst>
          <pc:docMk/>
          <pc:sldMk cId="411671379" sldId="682"/>
        </pc:sldMkLst>
        <pc:picChg chg="del mod">
          <ac:chgData name="Lisa Hickling" userId="d76f8936-8c1e-46d7-b6c6-a7ff24f84138" providerId="ADAL" clId="{761FF7AD-9141-439D-B220-D587B13A4594}" dt="2024-08-21T20:16:36.284" v="109" actId="21"/>
          <ac:picMkLst>
            <pc:docMk/>
            <pc:sldMk cId="411671379" sldId="682"/>
            <ac:picMk id="2" creationId="{B487A937-77BB-CE7E-B21A-F240BFA9F671}"/>
          </ac:picMkLst>
        </pc:picChg>
      </pc:sldChg>
      <pc:sldChg chg="del">
        <pc:chgData name="Lisa Hickling" userId="d76f8936-8c1e-46d7-b6c6-a7ff24f84138" providerId="ADAL" clId="{761FF7AD-9141-439D-B220-D587B13A4594}" dt="2024-08-21T20:25:19.467" v="205" actId="2696"/>
        <pc:sldMkLst>
          <pc:docMk/>
          <pc:sldMk cId="418016817" sldId="683"/>
        </pc:sldMkLst>
      </pc:sldChg>
      <pc:sldChg chg="modSp del mod">
        <pc:chgData name="Lisa Hickling" userId="d76f8936-8c1e-46d7-b6c6-a7ff24f84138" providerId="ADAL" clId="{761FF7AD-9141-439D-B220-D587B13A4594}" dt="2024-08-21T20:34:04.354" v="260" actId="2696"/>
        <pc:sldMkLst>
          <pc:docMk/>
          <pc:sldMk cId="2683699943" sldId="684"/>
        </pc:sldMkLst>
        <pc:spChg chg="mod">
          <ac:chgData name="Lisa Hickling" userId="d76f8936-8c1e-46d7-b6c6-a7ff24f84138" providerId="ADAL" clId="{761FF7AD-9141-439D-B220-D587B13A4594}" dt="2024-08-21T20:26:25.146" v="217" actId="1076"/>
          <ac:spMkLst>
            <pc:docMk/>
            <pc:sldMk cId="2683699943" sldId="684"/>
            <ac:spMk id="14" creationId="{00EB41FA-F31A-77A2-9149-00920CF998EB}"/>
          </ac:spMkLst>
        </pc:spChg>
      </pc:sldChg>
      <pc:sldChg chg="del">
        <pc:chgData name="Lisa Hickling" userId="d76f8936-8c1e-46d7-b6c6-a7ff24f84138" providerId="ADAL" clId="{761FF7AD-9141-439D-B220-D587B13A4594}" dt="2024-08-21T20:03:55.758" v="0" actId="2696"/>
        <pc:sldMkLst>
          <pc:docMk/>
          <pc:sldMk cId="3200069824" sldId="689"/>
        </pc:sldMkLst>
      </pc:sldChg>
      <pc:sldChg chg="delSp modSp mod">
        <pc:chgData name="Lisa Hickling" userId="d76f8936-8c1e-46d7-b6c6-a7ff24f84138" providerId="ADAL" clId="{761FF7AD-9141-439D-B220-D587B13A4594}" dt="2024-08-21T20:16:23.511" v="107" actId="478"/>
        <pc:sldMkLst>
          <pc:docMk/>
          <pc:sldMk cId="2434383930" sldId="690"/>
        </pc:sldMkLst>
        <pc:spChg chg="mod">
          <ac:chgData name="Lisa Hickling" userId="d76f8936-8c1e-46d7-b6c6-a7ff24f84138" providerId="ADAL" clId="{761FF7AD-9141-439D-B220-D587B13A4594}" dt="2024-08-21T20:13:54.240" v="86" actId="207"/>
          <ac:spMkLst>
            <pc:docMk/>
            <pc:sldMk cId="2434383930" sldId="690"/>
            <ac:spMk id="32" creationId="{545FE644-51E1-385B-2331-BF7C273D6A70}"/>
          </ac:spMkLst>
        </pc:spChg>
        <pc:spChg chg="mod">
          <ac:chgData name="Lisa Hickling" userId="d76f8936-8c1e-46d7-b6c6-a7ff24f84138" providerId="ADAL" clId="{761FF7AD-9141-439D-B220-D587B13A4594}" dt="2024-08-21T20:13:59.883" v="87" actId="207"/>
          <ac:spMkLst>
            <pc:docMk/>
            <pc:sldMk cId="2434383930" sldId="690"/>
            <ac:spMk id="33" creationId="{7C7507A8-759F-7320-162B-BC6E92FC3DF2}"/>
          </ac:spMkLst>
        </pc:spChg>
        <pc:spChg chg="mod">
          <ac:chgData name="Lisa Hickling" userId="d76f8936-8c1e-46d7-b6c6-a7ff24f84138" providerId="ADAL" clId="{761FF7AD-9141-439D-B220-D587B13A4594}" dt="2024-08-21T20:14:04.774" v="88" actId="207"/>
          <ac:spMkLst>
            <pc:docMk/>
            <pc:sldMk cId="2434383930" sldId="690"/>
            <ac:spMk id="43" creationId="{C54339FA-9E08-67CE-22D8-BB03E0743BFC}"/>
          </ac:spMkLst>
        </pc:spChg>
        <pc:picChg chg="del">
          <ac:chgData name="Lisa Hickling" userId="d76f8936-8c1e-46d7-b6c6-a7ff24f84138" providerId="ADAL" clId="{761FF7AD-9141-439D-B220-D587B13A4594}" dt="2024-08-21T20:16:20.184" v="104" actId="478"/>
          <ac:picMkLst>
            <pc:docMk/>
            <pc:sldMk cId="2434383930" sldId="690"/>
            <ac:picMk id="37" creationId="{A3555E71-962A-FC73-FA9F-6092FAD05248}"/>
          </ac:picMkLst>
        </pc:picChg>
        <pc:picChg chg="del">
          <ac:chgData name="Lisa Hickling" userId="d76f8936-8c1e-46d7-b6c6-a7ff24f84138" providerId="ADAL" clId="{761FF7AD-9141-439D-B220-D587B13A4594}" dt="2024-08-21T20:16:20.777" v="105" actId="478"/>
          <ac:picMkLst>
            <pc:docMk/>
            <pc:sldMk cId="2434383930" sldId="690"/>
            <ac:picMk id="38" creationId="{11AD3664-3651-3188-98AB-DB1BA8017B59}"/>
          </ac:picMkLst>
        </pc:picChg>
        <pc:picChg chg="del">
          <ac:chgData name="Lisa Hickling" userId="d76f8936-8c1e-46d7-b6c6-a7ff24f84138" providerId="ADAL" clId="{761FF7AD-9141-439D-B220-D587B13A4594}" dt="2024-08-21T20:16:23.511" v="107" actId="478"/>
          <ac:picMkLst>
            <pc:docMk/>
            <pc:sldMk cId="2434383930" sldId="690"/>
            <ac:picMk id="39" creationId="{05CF17FA-E4F6-D8FA-4A03-28FBCDAC5847}"/>
          </ac:picMkLst>
        </pc:picChg>
        <pc:picChg chg="del">
          <ac:chgData name="Lisa Hickling" userId="d76f8936-8c1e-46d7-b6c6-a7ff24f84138" providerId="ADAL" clId="{761FF7AD-9141-439D-B220-D587B13A4594}" dt="2024-08-21T20:16:19.569" v="103" actId="478"/>
          <ac:picMkLst>
            <pc:docMk/>
            <pc:sldMk cId="2434383930" sldId="690"/>
            <ac:picMk id="40" creationId="{EB70A78B-F60D-3444-6BC9-89103783D202}"/>
          </ac:picMkLst>
        </pc:picChg>
        <pc:picChg chg="del">
          <ac:chgData name="Lisa Hickling" userId="d76f8936-8c1e-46d7-b6c6-a7ff24f84138" providerId="ADAL" clId="{761FF7AD-9141-439D-B220-D587B13A4594}" dt="2024-08-21T20:16:22.495" v="106" actId="478"/>
          <ac:picMkLst>
            <pc:docMk/>
            <pc:sldMk cId="2434383930" sldId="690"/>
            <ac:picMk id="41" creationId="{B22F098F-77CC-634C-8AAA-BFA4A0FB60CE}"/>
          </ac:picMkLst>
        </pc:picChg>
      </pc:sldChg>
      <pc:sldChg chg="addSp delSp modSp add mod ord">
        <pc:chgData name="Lisa Hickling" userId="d76f8936-8c1e-46d7-b6c6-a7ff24f84138" providerId="ADAL" clId="{761FF7AD-9141-439D-B220-D587B13A4594}" dt="2024-08-21T20:39:53.276" v="335" actId="1076"/>
        <pc:sldMkLst>
          <pc:docMk/>
          <pc:sldMk cId="446705723" sldId="691"/>
        </pc:sldMkLst>
        <pc:spChg chg="mod">
          <ac:chgData name="Lisa Hickling" userId="d76f8936-8c1e-46d7-b6c6-a7ff24f84138" providerId="ADAL" clId="{761FF7AD-9141-439D-B220-D587B13A4594}" dt="2024-08-21T20:16:15.796" v="102" actId="1076"/>
          <ac:spMkLst>
            <pc:docMk/>
            <pc:sldMk cId="446705723" sldId="691"/>
            <ac:spMk id="19" creationId="{FD214A3E-A5CE-B950-C18F-7117205DD5A4}"/>
          </ac:spMkLst>
        </pc:spChg>
        <pc:spChg chg="mod">
          <ac:chgData name="Lisa Hickling" userId="d76f8936-8c1e-46d7-b6c6-a7ff24f84138" providerId="ADAL" clId="{761FF7AD-9141-439D-B220-D587B13A4594}" dt="2024-08-21T20:11:57.954" v="62" actId="14100"/>
          <ac:spMkLst>
            <pc:docMk/>
            <pc:sldMk cId="446705723" sldId="691"/>
            <ac:spMk id="24" creationId="{0B17BD72-AFCD-6C2F-8AB0-4B70DDD87FB7}"/>
          </ac:spMkLst>
        </pc:spChg>
        <pc:spChg chg="del mod">
          <ac:chgData name="Lisa Hickling" userId="d76f8936-8c1e-46d7-b6c6-a7ff24f84138" providerId="ADAL" clId="{761FF7AD-9141-439D-B220-D587B13A4594}" dt="2024-08-21T20:09:21.297" v="35" actId="478"/>
          <ac:spMkLst>
            <pc:docMk/>
            <pc:sldMk cId="446705723" sldId="691"/>
            <ac:spMk id="27" creationId="{D41122BD-16F7-5EB1-C3CE-F3583D4350A8}"/>
          </ac:spMkLst>
        </pc:spChg>
        <pc:spChg chg="del">
          <ac:chgData name="Lisa Hickling" userId="d76f8936-8c1e-46d7-b6c6-a7ff24f84138" providerId="ADAL" clId="{761FF7AD-9141-439D-B220-D587B13A4594}" dt="2024-08-21T20:09:24.505" v="37" actId="478"/>
          <ac:spMkLst>
            <pc:docMk/>
            <pc:sldMk cId="446705723" sldId="691"/>
            <ac:spMk id="28" creationId="{CF0C186E-DFFD-1A39-037D-F0A7318762FC}"/>
          </ac:spMkLst>
        </pc:spChg>
        <pc:spChg chg="mod">
          <ac:chgData name="Lisa Hickling" userId="d76f8936-8c1e-46d7-b6c6-a7ff24f84138" providerId="ADAL" clId="{761FF7AD-9141-439D-B220-D587B13A4594}" dt="2024-08-21T20:39:08.486" v="323" actId="1076"/>
          <ac:spMkLst>
            <pc:docMk/>
            <pc:sldMk cId="446705723" sldId="691"/>
            <ac:spMk id="29" creationId="{88BA71A5-C450-B5C4-65B0-417822F23B28}"/>
          </ac:spMkLst>
        </pc:spChg>
        <pc:spChg chg="mod">
          <ac:chgData name="Lisa Hickling" userId="d76f8936-8c1e-46d7-b6c6-a7ff24f84138" providerId="ADAL" clId="{761FF7AD-9141-439D-B220-D587B13A4594}" dt="2024-08-21T20:08:00.859" v="26" actId="1076"/>
          <ac:spMkLst>
            <pc:docMk/>
            <pc:sldMk cId="446705723" sldId="691"/>
            <ac:spMk id="31" creationId="{12E5CF24-8126-22D2-EDA4-B67EC3ED1492}"/>
          </ac:spMkLst>
        </pc:spChg>
        <pc:spChg chg="mod">
          <ac:chgData name="Lisa Hickling" userId="d76f8936-8c1e-46d7-b6c6-a7ff24f84138" providerId="ADAL" clId="{761FF7AD-9141-439D-B220-D587B13A4594}" dt="2024-08-21T20:39:53.276" v="335" actId="1076"/>
          <ac:spMkLst>
            <pc:docMk/>
            <pc:sldMk cId="446705723" sldId="691"/>
            <ac:spMk id="32" creationId="{545FE644-51E1-385B-2331-BF7C273D6A70}"/>
          </ac:spMkLst>
        </pc:spChg>
        <pc:spChg chg="del">
          <ac:chgData name="Lisa Hickling" userId="d76f8936-8c1e-46d7-b6c6-a7ff24f84138" providerId="ADAL" clId="{761FF7AD-9141-439D-B220-D587B13A4594}" dt="2024-08-21T20:09:26.583" v="38" actId="478"/>
          <ac:spMkLst>
            <pc:docMk/>
            <pc:sldMk cId="446705723" sldId="691"/>
            <ac:spMk id="33" creationId="{7C7507A8-759F-7320-162B-BC6E92FC3DF2}"/>
          </ac:spMkLst>
        </pc:spChg>
        <pc:spChg chg="mod">
          <ac:chgData name="Lisa Hickling" userId="d76f8936-8c1e-46d7-b6c6-a7ff24f84138" providerId="ADAL" clId="{761FF7AD-9141-439D-B220-D587B13A4594}" dt="2024-08-21T20:39:11.838" v="324" actId="1076"/>
          <ac:spMkLst>
            <pc:docMk/>
            <pc:sldMk cId="446705723" sldId="691"/>
            <ac:spMk id="34" creationId="{C1441412-4547-671A-6F46-68879572AB53}"/>
          </ac:spMkLst>
        </pc:spChg>
        <pc:spChg chg="mod">
          <ac:chgData name="Lisa Hickling" userId="d76f8936-8c1e-46d7-b6c6-a7ff24f84138" providerId="ADAL" clId="{761FF7AD-9141-439D-B220-D587B13A4594}" dt="2024-08-21T20:15:54.137" v="95" actId="1076"/>
          <ac:spMkLst>
            <pc:docMk/>
            <pc:sldMk cId="446705723" sldId="691"/>
            <ac:spMk id="35" creationId="{613DB9F7-78E9-436A-5CEB-6F47B54F7297}"/>
          </ac:spMkLst>
        </pc:spChg>
        <pc:spChg chg="mod">
          <ac:chgData name="Lisa Hickling" userId="d76f8936-8c1e-46d7-b6c6-a7ff24f84138" providerId="ADAL" clId="{761FF7AD-9141-439D-B220-D587B13A4594}" dt="2024-08-21T20:37:20.671" v="291" actId="1076"/>
          <ac:spMkLst>
            <pc:docMk/>
            <pc:sldMk cId="446705723" sldId="691"/>
            <ac:spMk id="42" creationId="{A15C3E51-DEA4-224B-24E5-7CB440169932}"/>
          </ac:spMkLst>
        </pc:spChg>
        <pc:spChg chg="del">
          <ac:chgData name="Lisa Hickling" userId="d76f8936-8c1e-46d7-b6c6-a7ff24f84138" providerId="ADAL" clId="{761FF7AD-9141-439D-B220-D587B13A4594}" dt="2024-08-21T20:09:23.265" v="36" actId="478"/>
          <ac:spMkLst>
            <pc:docMk/>
            <pc:sldMk cId="446705723" sldId="691"/>
            <ac:spMk id="43" creationId="{C54339FA-9E08-67CE-22D8-BB03E0743BFC}"/>
          </ac:spMkLst>
        </pc:spChg>
        <pc:spChg chg="mod">
          <ac:chgData name="Lisa Hickling" userId="d76f8936-8c1e-46d7-b6c6-a7ff24f84138" providerId="ADAL" clId="{761FF7AD-9141-439D-B220-D587B13A4594}" dt="2024-08-21T20:39:40.394" v="332" actId="1076"/>
          <ac:spMkLst>
            <pc:docMk/>
            <pc:sldMk cId="446705723" sldId="691"/>
            <ac:spMk id="44" creationId="{9BD4F8C8-134A-36EE-0ED2-96433FBB207E}"/>
          </ac:spMkLst>
        </pc:spChg>
        <pc:spChg chg="mod">
          <ac:chgData name="Lisa Hickling" userId="d76f8936-8c1e-46d7-b6c6-a7ff24f84138" providerId="ADAL" clId="{761FF7AD-9141-439D-B220-D587B13A4594}" dt="2024-08-21T20:39:22.753" v="328" actId="1076"/>
          <ac:spMkLst>
            <pc:docMk/>
            <pc:sldMk cId="446705723" sldId="691"/>
            <ac:spMk id="45" creationId="{D65CD9E4-EF19-B770-A732-2783CEB570E1}"/>
          </ac:spMkLst>
        </pc:spChg>
        <pc:picChg chg="add mod">
          <ac:chgData name="Lisa Hickling" userId="d76f8936-8c1e-46d7-b6c6-a7ff24f84138" providerId="ADAL" clId="{761FF7AD-9141-439D-B220-D587B13A4594}" dt="2024-08-21T20:25:01.296" v="204" actId="1076"/>
          <ac:picMkLst>
            <pc:docMk/>
            <pc:sldMk cId="446705723" sldId="691"/>
            <ac:picMk id="2" creationId="{B487A937-77BB-CE7E-B21A-F240BFA9F671}"/>
          </ac:picMkLst>
        </pc:picChg>
        <pc:picChg chg="del">
          <ac:chgData name="Lisa Hickling" userId="d76f8936-8c1e-46d7-b6c6-a7ff24f84138" providerId="ADAL" clId="{761FF7AD-9141-439D-B220-D587B13A4594}" dt="2024-08-21T20:16:04.772" v="97" actId="478"/>
          <ac:picMkLst>
            <pc:docMk/>
            <pc:sldMk cId="446705723" sldId="691"/>
            <ac:picMk id="37" creationId="{A3555E71-962A-FC73-FA9F-6092FAD05248}"/>
          </ac:picMkLst>
        </pc:picChg>
        <pc:picChg chg="del">
          <ac:chgData name="Lisa Hickling" userId="d76f8936-8c1e-46d7-b6c6-a7ff24f84138" providerId="ADAL" clId="{761FF7AD-9141-439D-B220-D587B13A4594}" dt="2024-08-21T20:16:07.018" v="100" actId="478"/>
          <ac:picMkLst>
            <pc:docMk/>
            <pc:sldMk cId="446705723" sldId="691"/>
            <ac:picMk id="38" creationId="{11AD3664-3651-3188-98AB-DB1BA8017B59}"/>
          </ac:picMkLst>
        </pc:picChg>
        <pc:picChg chg="del">
          <ac:chgData name="Lisa Hickling" userId="d76f8936-8c1e-46d7-b6c6-a7ff24f84138" providerId="ADAL" clId="{761FF7AD-9141-439D-B220-D587B13A4594}" dt="2024-08-21T20:16:05.604" v="98" actId="478"/>
          <ac:picMkLst>
            <pc:docMk/>
            <pc:sldMk cId="446705723" sldId="691"/>
            <ac:picMk id="39" creationId="{05CF17FA-E4F6-D8FA-4A03-28FBCDAC5847}"/>
          </ac:picMkLst>
        </pc:picChg>
        <pc:picChg chg="del">
          <ac:chgData name="Lisa Hickling" userId="d76f8936-8c1e-46d7-b6c6-a7ff24f84138" providerId="ADAL" clId="{761FF7AD-9141-439D-B220-D587B13A4594}" dt="2024-08-21T20:16:08.132" v="101" actId="478"/>
          <ac:picMkLst>
            <pc:docMk/>
            <pc:sldMk cId="446705723" sldId="691"/>
            <ac:picMk id="40" creationId="{EB70A78B-F60D-3444-6BC9-89103783D202}"/>
          </ac:picMkLst>
        </pc:picChg>
        <pc:picChg chg="del">
          <ac:chgData name="Lisa Hickling" userId="d76f8936-8c1e-46d7-b6c6-a7ff24f84138" providerId="ADAL" clId="{761FF7AD-9141-439D-B220-D587B13A4594}" dt="2024-08-21T20:16:06.355" v="99" actId="478"/>
          <ac:picMkLst>
            <pc:docMk/>
            <pc:sldMk cId="446705723" sldId="691"/>
            <ac:picMk id="41" creationId="{B22F098F-77CC-634C-8AAA-BFA4A0FB60CE}"/>
          </ac:picMkLst>
        </pc:picChg>
      </pc:sldChg>
      <pc:sldChg chg="modSp add mod ord">
        <pc:chgData name="Lisa Hickling" userId="d76f8936-8c1e-46d7-b6c6-a7ff24f84138" providerId="ADAL" clId="{761FF7AD-9141-439D-B220-D587B13A4594}" dt="2024-08-21T20:27:45.067" v="225" actId="207"/>
        <pc:sldMkLst>
          <pc:docMk/>
          <pc:sldMk cId="522531994" sldId="692"/>
        </pc:sldMkLst>
        <pc:spChg chg="mod">
          <ac:chgData name="Lisa Hickling" userId="d76f8936-8c1e-46d7-b6c6-a7ff24f84138" providerId="ADAL" clId="{761FF7AD-9141-439D-B220-D587B13A4594}" dt="2024-08-21T20:20:33.262" v="154" actId="1076"/>
          <ac:spMkLst>
            <pc:docMk/>
            <pc:sldMk cId="522531994" sldId="692"/>
            <ac:spMk id="27" creationId="{D41122BD-16F7-5EB1-C3CE-F3583D4350A8}"/>
          </ac:spMkLst>
        </pc:spChg>
        <pc:spChg chg="mod">
          <ac:chgData name="Lisa Hickling" userId="d76f8936-8c1e-46d7-b6c6-a7ff24f84138" providerId="ADAL" clId="{761FF7AD-9141-439D-B220-D587B13A4594}" dt="2024-08-21T20:23:39.887" v="183" actId="1076"/>
          <ac:spMkLst>
            <pc:docMk/>
            <pc:sldMk cId="522531994" sldId="692"/>
            <ac:spMk id="32" creationId="{545FE644-51E1-385B-2331-BF7C273D6A70}"/>
          </ac:spMkLst>
        </pc:spChg>
        <pc:spChg chg="mod">
          <ac:chgData name="Lisa Hickling" userId="d76f8936-8c1e-46d7-b6c6-a7ff24f84138" providerId="ADAL" clId="{761FF7AD-9141-439D-B220-D587B13A4594}" dt="2024-08-21T20:27:40.782" v="224" actId="207"/>
          <ac:spMkLst>
            <pc:docMk/>
            <pc:sldMk cId="522531994" sldId="692"/>
            <ac:spMk id="33" creationId="{7C7507A8-759F-7320-162B-BC6E92FC3DF2}"/>
          </ac:spMkLst>
        </pc:spChg>
        <pc:spChg chg="mod">
          <ac:chgData name="Lisa Hickling" userId="d76f8936-8c1e-46d7-b6c6-a7ff24f84138" providerId="ADAL" clId="{761FF7AD-9141-439D-B220-D587B13A4594}" dt="2024-08-21T20:23:28.854" v="179" actId="1076"/>
          <ac:spMkLst>
            <pc:docMk/>
            <pc:sldMk cId="522531994" sldId="692"/>
            <ac:spMk id="34" creationId="{C1441412-4547-671A-6F46-68879572AB53}"/>
          </ac:spMkLst>
        </pc:spChg>
        <pc:spChg chg="mod">
          <ac:chgData name="Lisa Hickling" userId="d76f8936-8c1e-46d7-b6c6-a7ff24f84138" providerId="ADAL" clId="{761FF7AD-9141-439D-B220-D587B13A4594}" dt="2024-08-21T20:19:08.409" v="140" actId="114"/>
          <ac:spMkLst>
            <pc:docMk/>
            <pc:sldMk cId="522531994" sldId="692"/>
            <ac:spMk id="35" creationId="{613DB9F7-78E9-436A-5CEB-6F47B54F7297}"/>
          </ac:spMkLst>
        </pc:spChg>
        <pc:spChg chg="mod">
          <ac:chgData name="Lisa Hickling" userId="d76f8936-8c1e-46d7-b6c6-a7ff24f84138" providerId="ADAL" clId="{761FF7AD-9141-439D-B220-D587B13A4594}" dt="2024-08-21T20:23:34.622" v="181" actId="1076"/>
          <ac:spMkLst>
            <pc:docMk/>
            <pc:sldMk cId="522531994" sldId="692"/>
            <ac:spMk id="42" creationId="{A15C3E51-DEA4-224B-24E5-7CB440169932}"/>
          </ac:spMkLst>
        </pc:spChg>
        <pc:spChg chg="mod">
          <ac:chgData name="Lisa Hickling" userId="d76f8936-8c1e-46d7-b6c6-a7ff24f84138" providerId="ADAL" clId="{761FF7AD-9141-439D-B220-D587B13A4594}" dt="2024-08-21T20:27:45.067" v="225" actId="207"/>
          <ac:spMkLst>
            <pc:docMk/>
            <pc:sldMk cId="522531994" sldId="692"/>
            <ac:spMk id="43" creationId="{C54339FA-9E08-67CE-22D8-BB03E0743BFC}"/>
          </ac:spMkLst>
        </pc:spChg>
        <pc:spChg chg="mod">
          <ac:chgData name="Lisa Hickling" userId="d76f8936-8c1e-46d7-b6c6-a7ff24f84138" providerId="ADAL" clId="{761FF7AD-9141-439D-B220-D587B13A4594}" dt="2024-08-21T20:23:23.453" v="177" actId="1076"/>
          <ac:spMkLst>
            <pc:docMk/>
            <pc:sldMk cId="522531994" sldId="692"/>
            <ac:spMk id="44" creationId="{9BD4F8C8-134A-36EE-0ED2-96433FBB207E}"/>
          </ac:spMkLst>
        </pc:spChg>
        <pc:spChg chg="mod">
          <ac:chgData name="Lisa Hickling" userId="d76f8936-8c1e-46d7-b6c6-a7ff24f84138" providerId="ADAL" clId="{761FF7AD-9141-439D-B220-D587B13A4594}" dt="2024-08-21T20:24:08.227" v="191" actId="1076"/>
          <ac:spMkLst>
            <pc:docMk/>
            <pc:sldMk cId="522531994" sldId="692"/>
            <ac:spMk id="45" creationId="{D65CD9E4-EF19-B770-A732-2783CEB570E1}"/>
          </ac:spMkLst>
        </pc:spChg>
      </pc:sldChg>
      <pc:sldChg chg="modSp add mod ord">
        <pc:chgData name="Lisa Hickling" userId="d76f8936-8c1e-46d7-b6c6-a7ff24f84138" providerId="ADAL" clId="{761FF7AD-9141-439D-B220-D587B13A4594}" dt="2024-08-21T20:33:54.460" v="259" actId="1076"/>
        <pc:sldMkLst>
          <pc:docMk/>
          <pc:sldMk cId="4209381652" sldId="693"/>
        </pc:sldMkLst>
        <pc:spChg chg="mod">
          <ac:chgData name="Lisa Hickling" userId="d76f8936-8c1e-46d7-b6c6-a7ff24f84138" providerId="ADAL" clId="{761FF7AD-9141-439D-B220-D587B13A4594}" dt="2024-08-21T20:30:00.093" v="246" actId="1076"/>
          <ac:spMkLst>
            <pc:docMk/>
            <pc:sldMk cId="4209381652" sldId="693"/>
            <ac:spMk id="32" creationId="{545FE644-51E1-385B-2331-BF7C273D6A70}"/>
          </ac:spMkLst>
        </pc:spChg>
        <pc:spChg chg="mod">
          <ac:chgData name="Lisa Hickling" userId="d76f8936-8c1e-46d7-b6c6-a7ff24f84138" providerId="ADAL" clId="{761FF7AD-9141-439D-B220-D587B13A4594}" dt="2024-08-21T20:30:46.811" v="251" actId="207"/>
          <ac:spMkLst>
            <pc:docMk/>
            <pc:sldMk cId="4209381652" sldId="693"/>
            <ac:spMk id="33" creationId="{7C7507A8-759F-7320-162B-BC6E92FC3DF2}"/>
          </ac:spMkLst>
        </pc:spChg>
        <pc:spChg chg="mod">
          <ac:chgData name="Lisa Hickling" userId="d76f8936-8c1e-46d7-b6c6-a7ff24f84138" providerId="ADAL" clId="{761FF7AD-9141-439D-B220-D587B13A4594}" dt="2024-08-21T20:31:58.086" v="254" actId="207"/>
          <ac:spMkLst>
            <pc:docMk/>
            <pc:sldMk cId="4209381652" sldId="693"/>
            <ac:spMk id="34" creationId="{C1441412-4547-671A-6F46-68879572AB53}"/>
          </ac:spMkLst>
        </pc:spChg>
        <pc:spChg chg="mod">
          <ac:chgData name="Lisa Hickling" userId="d76f8936-8c1e-46d7-b6c6-a7ff24f84138" providerId="ADAL" clId="{761FF7AD-9141-439D-B220-D587B13A4594}" dt="2024-08-21T20:26:06.383" v="216" actId="20577"/>
          <ac:spMkLst>
            <pc:docMk/>
            <pc:sldMk cId="4209381652" sldId="693"/>
            <ac:spMk id="35" creationId="{613DB9F7-78E9-436A-5CEB-6F47B54F7297}"/>
          </ac:spMkLst>
        </pc:spChg>
        <pc:spChg chg="mod">
          <ac:chgData name="Lisa Hickling" userId="d76f8936-8c1e-46d7-b6c6-a7ff24f84138" providerId="ADAL" clId="{761FF7AD-9141-439D-B220-D587B13A4594}" dt="2024-08-21T20:33:54.460" v="259" actId="1076"/>
          <ac:spMkLst>
            <pc:docMk/>
            <pc:sldMk cId="4209381652" sldId="693"/>
            <ac:spMk id="42" creationId="{A15C3E51-DEA4-224B-24E5-7CB440169932}"/>
          </ac:spMkLst>
        </pc:spChg>
        <pc:spChg chg="mod">
          <ac:chgData name="Lisa Hickling" userId="d76f8936-8c1e-46d7-b6c6-a7ff24f84138" providerId="ADAL" clId="{761FF7AD-9141-439D-B220-D587B13A4594}" dt="2024-08-21T20:26:54.755" v="223" actId="113"/>
          <ac:spMkLst>
            <pc:docMk/>
            <pc:sldMk cId="4209381652" sldId="693"/>
            <ac:spMk id="43" creationId="{C54339FA-9E08-67CE-22D8-BB03E0743BFC}"/>
          </ac:spMkLst>
        </pc:spChg>
        <pc:spChg chg="mod">
          <ac:chgData name="Lisa Hickling" userId="d76f8936-8c1e-46d7-b6c6-a7ff24f84138" providerId="ADAL" clId="{761FF7AD-9141-439D-B220-D587B13A4594}" dt="2024-08-21T20:31:42.468" v="253" actId="207"/>
          <ac:spMkLst>
            <pc:docMk/>
            <pc:sldMk cId="4209381652" sldId="693"/>
            <ac:spMk id="44" creationId="{9BD4F8C8-134A-36EE-0ED2-96433FBB207E}"/>
          </ac:spMkLst>
        </pc:spChg>
        <pc:spChg chg="mod">
          <ac:chgData name="Lisa Hickling" userId="d76f8936-8c1e-46d7-b6c6-a7ff24f84138" providerId="ADAL" clId="{761FF7AD-9141-439D-B220-D587B13A4594}" dt="2024-08-21T20:31:33.136" v="252" actId="207"/>
          <ac:spMkLst>
            <pc:docMk/>
            <pc:sldMk cId="4209381652" sldId="693"/>
            <ac:spMk id="45" creationId="{D65CD9E4-EF19-B770-A732-2783CEB570E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5622799" y="0"/>
            <a:ext cx="4301543" cy="341064"/>
          </a:xfrm>
          <a:prstGeom prst="rect">
            <a:avLst/>
          </a:prstGeom>
        </p:spPr>
        <p:txBody>
          <a:bodyPr vert="horz" lIns="91440" tIns="45720" rIns="91440" bIns="45720" rtlCol="0"/>
          <a:lstStyle>
            <a:lvl1pPr algn="r">
              <a:defRPr sz="1200"/>
            </a:lvl1pPr>
          </a:lstStyle>
          <a:p>
            <a:fld id="{FC236691-0096-4290-81B8-40D931113E0A}" type="datetimeFigureOut">
              <a:rPr lang="en-NZ" smtClean="0"/>
              <a:t>27/08/2024</a:t>
            </a:fld>
            <a:endParaRPr lang="en-NZ"/>
          </a:p>
        </p:txBody>
      </p:sp>
      <p:sp>
        <p:nvSpPr>
          <p:cNvPr id="4" name="Slide Image Placeholder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vl1pPr>
          </a:lstStyle>
          <a:p>
            <a:fld id="{D92F742F-2D19-4A77-8E5C-3CE0FD7C4744}" type="slidenum">
              <a:rPr lang="en-NZ" smtClean="0"/>
              <a:t>‹#›</a:t>
            </a:fld>
            <a:endParaRPr lang="en-NZ"/>
          </a:p>
        </p:txBody>
      </p:sp>
    </p:spTree>
    <p:extLst>
      <p:ext uri="{BB962C8B-B14F-4D97-AF65-F5344CB8AC3E}">
        <p14:creationId xmlns:p14="http://schemas.microsoft.com/office/powerpoint/2010/main" val="1096410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92F742F-2D19-4A77-8E5C-3CE0FD7C4744}" type="slidenum">
              <a:rPr lang="en-NZ" smtClean="0"/>
              <a:t>1</a:t>
            </a:fld>
            <a:endParaRPr lang="en-NZ"/>
          </a:p>
        </p:txBody>
      </p:sp>
    </p:spTree>
    <p:extLst>
      <p:ext uri="{BB962C8B-B14F-4D97-AF65-F5344CB8AC3E}">
        <p14:creationId xmlns:p14="http://schemas.microsoft.com/office/powerpoint/2010/main" val="2772581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earlier with increased funding demand, our granting will focus on those groups that have the most ability to help us achieve our Theory of Change as I have outlined in this slide.  I note that we have continued to refine and review our strategy, however the basic buildings blocks of what we support have not changed, a flourishing environment, healthy homes, supporting Maori aspirations and community wellbeing will lead to great equity, better health and well-being, strong communities and a flourishing environment in the BOP.</a:t>
            </a:r>
          </a:p>
          <a:p>
            <a:endParaRPr lang="en-US" dirty="0"/>
          </a:p>
          <a:p>
            <a:r>
              <a:rPr lang="en-US" dirty="0"/>
              <a:t>In Feb. next year we will have a full refresh on what our goals will be for these four areas in 2050.  2050 is now only 25 years away (or effectively a generation) and once we have reset these we will then determine our medium-term (5-year 2030) and short-term goals and KPI’s.</a:t>
            </a:r>
          </a:p>
          <a:p>
            <a:endParaRPr lang="en-US" dirty="0"/>
          </a:p>
          <a:p>
            <a:r>
              <a:rPr lang="en-US" dirty="0"/>
              <a:t>I will now touch on our key goals for each of these four areas for the year ahead.</a:t>
            </a:r>
          </a:p>
          <a:p>
            <a:endParaRPr lang="en-US" dirty="0"/>
          </a:p>
        </p:txBody>
      </p:sp>
      <p:sp>
        <p:nvSpPr>
          <p:cNvPr id="4" name="Slide Number Placeholder 3"/>
          <p:cNvSpPr>
            <a:spLocks noGrp="1"/>
          </p:cNvSpPr>
          <p:nvPr>
            <p:ph type="sldNum" sz="quarter" idx="5"/>
          </p:nvPr>
        </p:nvSpPr>
        <p:spPr/>
        <p:txBody>
          <a:bodyPr/>
          <a:lstStyle/>
          <a:p>
            <a:fld id="{D92F742F-2D19-4A77-8E5C-3CE0FD7C4744}" type="slidenum">
              <a:rPr lang="en-NZ" smtClean="0"/>
              <a:t>10</a:t>
            </a:fld>
            <a:endParaRPr lang="en-NZ"/>
          </a:p>
        </p:txBody>
      </p:sp>
    </p:spTree>
    <p:extLst>
      <p:ext uri="{BB962C8B-B14F-4D97-AF65-F5344CB8AC3E}">
        <p14:creationId xmlns:p14="http://schemas.microsoft.com/office/powerpoint/2010/main" val="1539250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a:p>
            <a:r>
              <a:rPr lang="en-US" dirty="0"/>
              <a:t>Our view continues that the environment is the foundation of our communities, its one of the key reasons people choose to live in the BOP and without the environment we have nothing and </a:t>
            </a:r>
            <a:r>
              <a:rPr lang="en-US" dirty="0" err="1"/>
              <a:t>lisa</a:t>
            </a:r>
            <a:r>
              <a:rPr lang="en-US" dirty="0"/>
              <a:t> in my team does a fantastic job as the stream lead in this area.  As such, we want to play a leading role in assisting the BOP to become a place where BOP people live in harmony with the environment and it can support our future generations, where waterways are swimmable, and coast ecosystems are sustainable and where we are carbon neutral to name just a few.</a:t>
            </a:r>
          </a:p>
          <a:p>
            <a:endParaRPr lang="en-US" dirty="0"/>
          </a:p>
          <a:p>
            <a:r>
              <a:rPr lang="en-US" dirty="0"/>
              <a:t>However, we </a:t>
            </a:r>
            <a:r>
              <a:rPr lang="en-US" dirty="0" err="1"/>
              <a:t>realise</a:t>
            </a:r>
            <a:r>
              <a:rPr lang="en-US" dirty="0"/>
              <a:t> that alone we cannot achieve this and k</a:t>
            </a:r>
            <a:r>
              <a:rPr lang="en-NZ" dirty="0" err="1"/>
              <a:t>ey</a:t>
            </a:r>
            <a:r>
              <a:rPr lang="en-NZ" dirty="0"/>
              <a:t> actions in FY25 include:</a:t>
            </a:r>
          </a:p>
          <a:p>
            <a:pPr marL="171450" indent="-171450">
              <a:buFont typeface="Arial" panose="020B0604020202020204" pitchFamily="34" charset="0"/>
              <a:buChar char="•"/>
            </a:pPr>
            <a:r>
              <a:rPr lang="en-NZ" dirty="0"/>
              <a:t>Exploring a BOP Carbon offset opportunity whereby we want all BayTrust's scope 1,2 and 3 emissions offset locally with co-benefits by 2050 that others can also co-invest into.</a:t>
            </a:r>
          </a:p>
          <a:p>
            <a:pPr marL="171450" indent="-171450">
              <a:buFont typeface="Arial" panose="020B0604020202020204" pitchFamily="34" charset="0"/>
              <a:buChar char="•"/>
            </a:pPr>
            <a:r>
              <a:rPr lang="en-NZ" dirty="0"/>
              <a:t>Explore co-funding and combined funding pool with other BOP funders.</a:t>
            </a:r>
          </a:p>
          <a:p>
            <a:pPr marL="171450" indent="-171450">
              <a:buFont typeface="Arial" panose="020B0604020202020204" pitchFamily="34" charset="0"/>
              <a:buChar char="•"/>
            </a:pPr>
            <a:r>
              <a:rPr lang="en-NZ" dirty="0"/>
              <a:t>Continue to commit ~ 25% of our funding to environmental initiatives</a:t>
            </a:r>
          </a:p>
        </p:txBody>
      </p:sp>
      <p:sp>
        <p:nvSpPr>
          <p:cNvPr id="4" name="Slide Number Placeholder 3"/>
          <p:cNvSpPr>
            <a:spLocks noGrp="1"/>
          </p:cNvSpPr>
          <p:nvPr>
            <p:ph type="sldNum" sz="quarter" idx="5"/>
          </p:nvPr>
        </p:nvSpPr>
        <p:spPr/>
        <p:txBody>
          <a:bodyPr/>
          <a:lstStyle/>
          <a:p>
            <a:fld id="{D92F742F-2D19-4A77-8E5C-3CE0FD7C4744}" type="slidenum">
              <a:rPr lang="en-NZ" smtClean="0"/>
              <a:t>11</a:t>
            </a:fld>
            <a:endParaRPr lang="en-NZ"/>
          </a:p>
        </p:txBody>
      </p:sp>
    </p:spTree>
    <p:extLst>
      <p:ext uri="{BB962C8B-B14F-4D97-AF65-F5344CB8AC3E}">
        <p14:creationId xmlns:p14="http://schemas.microsoft.com/office/powerpoint/2010/main" val="548218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continue to believe that </a:t>
            </a:r>
            <a:r>
              <a:rPr lang="en-NZ" sz="1200" kern="1200" dirty="0">
                <a:solidFill>
                  <a:schemeClr val="tx1"/>
                </a:solidFill>
                <a:latin typeface="+mn-lt"/>
                <a:ea typeface="+mn-ea"/>
                <a:cs typeface="+mn-cs"/>
              </a:rPr>
              <a:t>everyone in the BOP should be housed in suitable, adequate and affordable accommodation that fits their whanau and cultural requirements and Terri in my team is the expert in this, where we are using our balance sheet to maximise our impact.  For a region as rich as ours to have children living in cars and motels is not acceptable.  For me, the disaster that we have in housing really hit home when a billboard that had been up for five years down the road for me by </a:t>
            </a:r>
            <a:r>
              <a:rPr lang="en-NZ" sz="1200" kern="1200" dirty="0" err="1">
                <a:solidFill>
                  <a:schemeClr val="tx1"/>
                </a:solidFill>
                <a:latin typeface="+mn-lt"/>
                <a:ea typeface="+mn-ea"/>
                <a:cs typeface="+mn-cs"/>
              </a:rPr>
              <a:t>Baypark</a:t>
            </a:r>
            <a:r>
              <a:rPr lang="en-NZ" sz="1200" kern="1200" dirty="0">
                <a:solidFill>
                  <a:schemeClr val="tx1"/>
                </a:solidFill>
                <a:latin typeface="+mn-lt"/>
                <a:ea typeface="+mn-ea"/>
                <a:cs typeface="+mn-cs"/>
              </a:rPr>
              <a:t> advertised house and land packages for $500k is now for a smaller house and land over $1m.  That is unaffordable! </a:t>
            </a:r>
          </a:p>
          <a:p>
            <a:endParaRPr lang="en-NZ" dirty="0"/>
          </a:p>
          <a:p>
            <a:endParaRPr lang="en-NZ" dirty="0"/>
          </a:p>
          <a:p>
            <a:r>
              <a:rPr lang="en-NZ" dirty="0"/>
              <a:t>Key actions in FY25 include:</a:t>
            </a:r>
          </a:p>
          <a:p>
            <a:pPr marL="171450" indent="-171450">
              <a:buFontTx/>
              <a:buChar char="-"/>
            </a:pPr>
            <a:r>
              <a:rPr lang="en-NZ" b="0" dirty="0">
                <a:solidFill>
                  <a:srgbClr val="FF0000"/>
                </a:solidFill>
              </a:rPr>
              <a:t>Assist in addressing existing shortages housing investment through the BOP Housing Equity Fund and impactfully deploy ~30% of its $120m in capital.  This is one of the most exciting and impactful initiatives we have launched where with our $10m of seed capital we have attracted a further $50m of equity cheques and when coupled with debt of $60m means we now have $120m of capital to deploy.  The long-term intentions of this fund are to attract kiwisaver investment once a strong track record is obtained, I have a vision in 5 years that KiwiSaver's can go to all BOP residents do they want to invest in a local fund with strong track records building the housing we need in our communities.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b="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dirty="0">
                <a:solidFill>
                  <a:srgbClr val="FF0000"/>
                </a:solidFill>
              </a:rPr>
              <a:t>Provide leadership in the housing space through active participation and financial support for research, attendance at forums, development of materials supporting housing investment, driving impact evaluations, provide advocacy to CHP sector.</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b="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dirty="0">
                <a:solidFill>
                  <a:srgbClr val="FF0000"/>
                </a:solidFill>
              </a:rPr>
              <a:t>Increase Housing Impact Investment from 3% to ~6% of portfolio and across the spectrum of need.</a:t>
            </a:r>
            <a:endParaRPr lang="en-NZ" sz="1200" b="0" dirty="0">
              <a:solidFill>
                <a:srgbClr val="FF0000"/>
              </a:solidFill>
            </a:endParaRPr>
          </a:p>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5"/>
          </p:nvPr>
        </p:nvSpPr>
        <p:spPr/>
        <p:txBody>
          <a:bodyPr/>
          <a:lstStyle/>
          <a:p>
            <a:fld id="{D92F742F-2D19-4A77-8E5C-3CE0FD7C4744}" type="slidenum">
              <a:rPr lang="en-NZ" smtClean="0"/>
              <a:t>12</a:t>
            </a:fld>
            <a:endParaRPr lang="en-NZ"/>
          </a:p>
        </p:txBody>
      </p:sp>
    </p:spTree>
    <p:extLst>
      <p:ext uri="{BB962C8B-B14F-4D97-AF65-F5344CB8AC3E}">
        <p14:creationId xmlns:p14="http://schemas.microsoft.com/office/powerpoint/2010/main" val="2957790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a:p>
            <a:r>
              <a:rPr lang="en-NZ" sz="1200" kern="1200" dirty="0">
                <a:solidFill>
                  <a:schemeClr val="tx1"/>
                </a:solidFill>
                <a:latin typeface="+mn-lt"/>
                <a:ea typeface="+mn-ea"/>
                <a:cs typeface="+mn-cs"/>
              </a:rPr>
              <a:t>One of the areas we are really excited about </a:t>
            </a:r>
            <a:r>
              <a:rPr lang="en-NZ" sz="1200" kern="1200" dirty="0" err="1">
                <a:solidFill>
                  <a:schemeClr val="tx1"/>
                </a:solidFill>
                <a:latin typeface="+mn-lt"/>
                <a:ea typeface="+mn-ea"/>
                <a:cs typeface="+mn-cs"/>
              </a:rPr>
              <a:t>about</a:t>
            </a:r>
            <a:r>
              <a:rPr lang="en-NZ" sz="1200" kern="1200" dirty="0">
                <a:solidFill>
                  <a:schemeClr val="tx1"/>
                </a:solidFill>
                <a:latin typeface="+mn-lt"/>
                <a:ea typeface="+mn-ea"/>
                <a:cs typeface="+mn-cs"/>
              </a:rPr>
              <a:t> is our increased focus on Tū Māori Mai with Loti in our team focussed on this area.  To increase our impact, we are committed to engaging and maintaining meaningful relationships with Iwi, Hapū, and Māori organisations in the BOP. Creating an opportunity to support Māori aspiration and intergenerational solutions with focus on the positive of what Māori are doing for the community and whenua. We accept that the best outcome for Māori is achieved when services being provided, are by Māori and support Māori aspirations, which Tū Māori Mai is designed to support.</a:t>
            </a:r>
          </a:p>
          <a:p>
            <a:endParaRPr lang="en-NZ" dirty="0"/>
          </a:p>
          <a:p>
            <a:endParaRPr lang="en-NZ" dirty="0"/>
          </a:p>
          <a:p>
            <a:r>
              <a:rPr lang="en-NZ" dirty="0"/>
              <a:t>Key </a:t>
            </a:r>
            <a:r>
              <a:rPr lang="en-NZ" b="0" dirty="0"/>
              <a:t>actions in FY25 include:</a:t>
            </a:r>
          </a:p>
          <a:p>
            <a:r>
              <a:rPr lang="en-US" b="0" u="none" strike="noStrike" dirty="0">
                <a:solidFill>
                  <a:srgbClr val="FF0000"/>
                </a:solidFill>
                <a:effectLst/>
                <a:latin typeface="+mn-lt"/>
              </a:rPr>
              <a:t>- Successfully Implement funding for Marae as part of Quarterly Strategic Funding.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strike="noStrike" dirty="0">
                <a:solidFill>
                  <a:srgbClr val="FF0000"/>
                </a:solidFill>
                <a:effectLst/>
                <a:latin typeface="+mn-lt"/>
              </a:rPr>
              <a:t>- Increase % of support towards Tū Māori Mai applications from ~12% to 15% of grants budget, recognizing that 40% of direct beneficiaries are Māori.</a:t>
            </a:r>
          </a:p>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5"/>
          </p:nvPr>
        </p:nvSpPr>
        <p:spPr/>
        <p:txBody>
          <a:bodyPr/>
          <a:lstStyle/>
          <a:p>
            <a:fld id="{D92F742F-2D19-4A77-8E5C-3CE0FD7C4744}" type="slidenum">
              <a:rPr lang="en-NZ" smtClean="0"/>
              <a:t>13</a:t>
            </a:fld>
            <a:endParaRPr lang="en-NZ"/>
          </a:p>
        </p:txBody>
      </p:sp>
    </p:spTree>
    <p:extLst>
      <p:ext uri="{BB962C8B-B14F-4D97-AF65-F5344CB8AC3E}">
        <p14:creationId xmlns:p14="http://schemas.microsoft.com/office/powerpoint/2010/main" val="4258519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Lastly, but certainly not the least is our traditional community wellbeing funding area, where we are focusing on equity, youth engagement, culture, arts, safety and sport and recreation to ensure BOP communities flourish, are equitable vibrant fun and safe.  Sam who is known as the face of BayTrust leads this area.</a:t>
            </a:r>
            <a:endParaRPr lang="en-NZ" dirty="0"/>
          </a:p>
          <a:p>
            <a:endParaRPr lang="en-NZ" dirty="0"/>
          </a:p>
          <a:p>
            <a:r>
              <a:rPr lang="en-NZ" dirty="0"/>
              <a:t>Key actions in FY25 include: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FF0000"/>
                </a:solidFill>
              </a:rPr>
              <a:t>- Facilitate g</a:t>
            </a:r>
            <a:r>
              <a:rPr lang="en-US" sz="1200" b="0" i="0" u="none" strike="noStrike" dirty="0">
                <a:solidFill>
                  <a:srgbClr val="FF0000"/>
                </a:solidFill>
                <a:effectLst/>
                <a:latin typeface="+mn-lt"/>
              </a:rPr>
              <a:t>reater collaboration with other funders including a collaborative youth funding project</a:t>
            </a:r>
          </a:p>
          <a:p>
            <a:r>
              <a:rPr lang="en-US" sz="1200" b="0" i="0" dirty="0"/>
              <a:t>- Review and simplify funding framework</a:t>
            </a:r>
          </a:p>
          <a:p>
            <a:r>
              <a:rPr lang="en-US" sz="1200" b="0" i="0" dirty="0"/>
              <a:t>- Encourage collaboration between community groups</a:t>
            </a:r>
            <a:endParaRPr lang="en-US" sz="1200" b="0" i="0" u="none" strike="noStrike" dirty="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effectLst/>
                <a:latin typeface="+mn-lt"/>
              </a:rPr>
              <a:t>- Meet our Trust </a:t>
            </a:r>
            <a:r>
              <a:rPr lang="en-US" sz="1200" b="0" i="0" dirty="0"/>
              <a:t>D</a:t>
            </a:r>
            <a:r>
              <a:rPr lang="en-US" sz="1200" b="0" i="0" u="none" strike="noStrike" dirty="0">
                <a:effectLst/>
                <a:latin typeface="+mn-lt"/>
              </a:rPr>
              <a:t>eed obligations of being an intergenerational funder to all beneficiaries</a:t>
            </a:r>
            <a:endParaRPr lang="en-NZ" sz="1200" b="0" i="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b="1" u="none" strike="noStrike" dirty="0">
              <a:solidFill>
                <a:srgbClr val="FF0000"/>
              </a:solidFill>
              <a:effectLst/>
              <a:latin typeface="+mn-lt"/>
            </a:endParaRPr>
          </a:p>
        </p:txBody>
      </p:sp>
      <p:sp>
        <p:nvSpPr>
          <p:cNvPr id="4" name="Slide Number Placeholder 3"/>
          <p:cNvSpPr>
            <a:spLocks noGrp="1"/>
          </p:cNvSpPr>
          <p:nvPr>
            <p:ph type="sldNum" sz="quarter" idx="5"/>
          </p:nvPr>
        </p:nvSpPr>
        <p:spPr/>
        <p:txBody>
          <a:bodyPr/>
          <a:lstStyle/>
          <a:p>
            <a:fld id="{D92F742F-2D19-4A77-8E5C-3CE0FD7C4744}" type="slidenum">
              <a:rPr lang="en-NZ" smtClean="0"/>
              <a:t>14</a:t>
            </a:fld>
            <a:endParaRPr lang="en-NZ"/>
          </a:p>
        </p:txBody>
      </p:sp>
    </p:spTree>
    <p:extLst>
      <p:ext uri="{BB962C8B-B14F-4D97-AF65-F5344CB8AC3E}">
        <p14:creationId xmlns:p14="http://schemas.microsoft.com/office/powerpoint/2010/main" val="3580367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NZ" sz="1200" kern="1200" dirty="0">
                <a:solidFill>
                  <a:schemeClr val="tx1"/>
                </a:solidFill>
                <a:latin typeface="+mn-lt"/>
                <a:ea typeface="+mn-ea"/>
                <a:cs typeface="+mn-cs"/>
              </a:rPr>
              <a:t>Lastly, as well as our four priority areas,  I want to touch base on how we are also looking to make a positive impact with our investments and it also would be remiss of me not to also thank Yvonne in my team who is the backbone of our Trust and keeps everything together.</a:t>
            </a:r>
          </a:p>
          <a:p>
            <a:pPr marL="285750" indent="-285750">
              <a:buFont typeface="Arial" panose="020B0604020202020204" pitchFamily="34" charset="0"/>
              <a:buChar char="•"/>
            </a:pPr>
            <a:endParaRPr lang="en-NZ" sz="1200" kern="1200" dirty="0">
              <a:solidFill>
                <a:schemeClr val="tx1"/>
              </a:solidFill>
              <a:latin typeface="+mn-lt"/>
              <a:ea typeface="+mn-ea"/>
              <a:cs typeface="+mn-cs"/>
            </a:endParaRPr>
          </a:p>
          <a:p>
            <a:pPr marL="0" indent="0">
              <a:buFont typeface="Arial" panose="020B0604020202020204" pitchFamily="34" charset="0"/>
              <a:buNone/>
            </a:pPr>
            <a:r>
              <a:rPr lang="en-NZ" sz="1200" kern="1200" dirty="0">
                <a:solidFill>
                  <a:schemeClr val="tx1"/>
                </a:solidFill>
                <a:latin typeface="+mn-lt"/>
                <a:ea typeface="+mn-ea"/>
                <a:cs typeface="+mn-cs"/>
              </a:rPr>
              <a:t>In terms of our investments, as part of our commitment to be bold and to use all our resources including our investments to make a difference, we are in the process of transitioning our entire $250m global investment portfolio to be sustainable and carbon neutral within 10 years where what we invest in is </a:t>
            </a:r>
            <a:r>
              <a:rPr lang="en-US" sz="1200" kern="1200" dirty="0">
                <a:solidFill>
                  <a:schemeClr val="tx1"/>
                </a:solidFill>
                <a:latin typeface="+mn-lt"/>
                <a:ea typeface="+mn-ea"/>
                <a:cs typeface="+mn-cs"/>
              </a:rPr>
              <a:t>consistent with a low-carbon, prosperous, equitable, healthy and safe society.  </a:t>
            </a:r>
          </a:p>
          <a:p>
            <a:pPr marL="0" indent="0">
              <a:buFont typeface="Arial" panose="020B0604020202020204" pitchFamily="34" charset="0"/>
              <a:buNone/>
            </a:pPr>
            <a:endParaRPr lang="en-US" sz="1200" kern="1200" dirty="0">
              <a:solidFill>
                <a:schemeClr val="tx1"/>
              </a:solidFill>
              <a:latin typeface="+mn-lt"/>
              <a:ea typeface="+mn-ea"/>
              <a:cs typeface="+mn-cs"/>
            </a:endParaRPr>
          </a:p>
          <a:p>
            <a:pPr marL="0" indent="0">
              <a:buFont typeface="Arial" panose="020B0604020202020204" pitchFamily="34" charset="0"/>
              <a:buNone/>
            </a:pPr>
            <a:r>
              <a:rPr lang="en-US" sz="1200" kern="1200" dirty="0">
                <a:solidFill>
                  <a:schemeClr val="tx1"/>
                </a:solidFill>
                <a:latin typeface="+mn-lt"/>
                <a:ea typeface="+mn-ea"/>
                <a:cs typeface="+mn-cs"/>
              </a:rPr>
              <a:t>We have already decreased our carbon investment exposure by over 50% in the last few years and believe we can have our investments carbon neutral by 2030.  We </a:t>
            </a:r>
            <a:r>
              <a:rPr lang="en-NZ" sz="1200" kern="1200" dirty="0">
                <a:solidFill>
                  <a:schemeClr val="tx1"/>
                </a:solidFill>
                <a:latin typeface="+mn-lt"/>
                <a:ea typeface="+mn-ea"/>
                <a:cs typeface="+mn-cs"/>
              </a:rPr>
              <a:t>are doing this and moving to sustainable investments not just because it’s the right thing to do and aligns with our Kaupapa as a perpetual Trust, but also because we fundamentally believe </a:t>
            </a:r>
            <a:r>
              <a:rPr lang="en-NZ" dirty="0"/>
              <a:t>this will also drive superior financial returns as the best and brightest want to work in this sustainable space, the regulatory environment supports it, this is where the innovation is occurring, and capital is flowing into it.  Our strong returns that Tane just spoke about back this statement up.</a:t>
            </a:r>
          </a:p>
          <a:p>
            <a:pPr marL="0" indent="0">
              <a:buFont typeface="Arial" panose="020B0604020202020204" pitchFamily="34" charset="0"/>
              <a:buNone/>
            </a:pPr>
            <a:endParaRPr lang="en-NZ" dirty="0"/>
          </a:p>
          <a:p>
            <a:pPr marL="0" indent="0">
              <a:buFont typeface="Arial" panose="020B0604020202020204" pitchFamily="34" charset="0"/>
              <a:buNone/>
            </a:pPr>
            <a:r>
              <a:rPr lang="en-NZ" dirty="0"/>
              <a:t>As part of this we approach we will:</a:t>
            </a:r>
          </a:p>
          <a:p>
            <a:pPr marL="171450" indent="-171450">
              <a:buFont typeface="Arial" panose="020B0604020202020204" pitchFamily="34" charset="0"/>
              <a:buChar char="•"/>
            </a:pPr>
            <a:r>
              <a:rPr lang="en-NZ" dirty="0"/>
              <a:t>Grow and be much more active in the private investment space where there is a better opportunity for the Trust to target sectors that perform and align with our Kaupapa of making a positive impact on the community and environment.</a:t>
            </a:r>
          </a:p>
          <a:p>
            <a:pPr marL="171450" indent="-171450">
              <a:buFont typeface="Arial" panose="020B0604020202020204" pitchFamily="34" charset="0"/>
              <a:buChar char="•"/>
            </a:pPr>
            <a:r>
              <a:rPr lang="en-NZ" dirty="0"/>
              <a:t>Significantly increase our BOP impact investments - predominately in the housing and CC areas, where they have co-benefits (i.e. jobs, clean rivers etc) and where we are likely to invest alongside Māori/ iwi and other similar mission-aligned investors. </a:t>
            </a:r>
          </a:p>
          <a:p>
            <a:pPr marL="171450" indent="-171450">
              <a:buFont typeface="Arial" panose="020B0604020202020204" pitchFamily="34" charset="0"/>
              <a:buChar char="•"/>
            </a:pPr>
            <a:endParaRPr lang="en-NZ" dirty="0"/>
          </a:p>
          <a:p>
            <a:pPr marL="0" indent="0">
              <a:buFont typeface="Arial" panose="020B0604020202020204" pitchFamily="34" charset="0"/>
              <a:buNone/>
            </a:pPr>
            <a:endParaRPr lang="en-NZ" dirty="0"/>
          </a:p>
          <a:p>
            <a:pPr marL="0" indent="0">
              <a:buFont typeface="Arial" panose="020B0604020202020204" pitchFamily="34" charset="0"/>
              <a:buNone/>
            </a:pPr>
            <a:r>
              <a:rPr lang="en-NZ" dirty="0"/>
              <a:t>I also want to acknowledge Bill Cleghorn who was our Investment chair when I first started at BayTrust and who helped start us on this investment journey who sadly passed away last month from natural causes after a long and impactful life.</a:t>
            </a:r>
          </a:p>
          <a:p>
            <a:pPr marL="171450" indent="-171450">
              <a:buFont typeface="Arial" panose="020B0604020202020204" pitchFamily="34" charset="0"/>
              <a:buChar char="•"/>
            </a:pPr>
            <a:endParaRPr lang="en-NZ" dirty="0"/>
          </a:p>
          <a:p>
            <a:pPr marL="0" indent="0">
              <a:buFont typeface="Arial" panose="020B0604020202020204" pitchFamily="34" charset="0"/>
              <a:buNone/>
            </a:pPr>
            <a:r>
              <a:rPr lang="en-NZ" dirty="0"/>
              <a:t>I would now like to handover to Sarah Wharekura from the Te Arawa Lakes Trust who are one of our key strategic environmental partners, with Baytrust committing $600k over 3 years to help them restore the mauri of the Rotorua lakes and he will share some of the amazing mahi they are doing around this area before </a:t>
            </a:r>
            <a:r>
              <a:rPr lang="en-NZ" dirty="0" err="1"/>
              <a:t>tane</a:t>
            </a:r>
            <a:r>
              <a:rPr lang="en-NZ" dirty="0"/>
              <a:t> and I close things off with the had questions.</a:t>
            </a:r>
          </a:p>
          <a:p>
            <a:pPr marL="0" indent="0">
              <a:buFont typeface="Arial" panose="020B0604020202020204" pitchFamily="34" charset="0"/>
              <a:buNone/>
            </a:pPr>
            <a:endParaRPr lang="en-NZ" dirty="0"/>
          </a:p>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5"/>
          </p:nvPr>
        </p:nvSpPr>
        <p:spPr/>
        <p:txBody>
          <a:bodyPr/>
          <a:lstStyle/>
          <a:p>
            <a:fld id="{D92F742F-2D19-4A77-8E5C-3CE0FD7C4744}" type="slidenum">
              <a:rPr lang="en-NZ" smtClean="0"/>
              <a:t>15</a:t>
            </a:fld>
            <a:endParaRPr lang="en-NZ"/>
          </a:p>
        </p:txBody>
      </p:sp>
    </p:spTree>
    <p:extLst>
      <p:ext uri="{BB962C8B-B14F-4D97-AF65-F5344CB8AC3E}">
        <p14:creationId xmlns:p14="http://schemas.microsoft.com/office/powerpoint/2010/main" val="3949366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5"/>
          </p:nvPr>
        </p:nvSpPr>
        <p:spPr/>
        <p:txBody>
          <a:bodyPr/>
          <a:lstStyle/>
          <a:p>
            <a:fld id="{D92F742F-2D19-4A77-8E5C-3CE0FD7C4744}" type="slidenum">
              <a:rPr lang="en-NZ" smtClean="0"/>
              <a:t>16</a:t>
            </a:fld>
            <a:endParaRPr lang="en-NZ"/>
          </a:p>
        </p:txBody>
      </p:sp>
    </p:spTree>
    <p:extLst>
      <p:ext uri="{BB962C8B-B14F-4D97-AF65-F5344CB8AC3E}">
        <p14:creationId xmlns:p14="http://schemas.microsoft.com/office/powerpoint/2010/main" val="353739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a:p>
            <a:endParaRPr lang="en-NZ" dirty="0"/>
          </a:p>
          <a:p>
            <a:r>
              <a:rPr lang="en-NZ" dirty="0"/>
              <a:t> </a:t>
            </a:r>
          </a:p>
          <a:p>
            <a:r>
              <a:rPr lang="en-NZ" dirty="0"/>
              <a:t>Tane</a:t>
            </a:r>
          </a:p>
          <a:p>
            <a:endParaRPr lang="en-NZ" dirty="0"/>
          </a:p>
          <a:p>
            <a:r>
              <a:rPr lang="en-NZ" dirty="0"/>
              <a:t>I would now like to open the floor for questions.</a:t>
            </a:r>
          </a:p>
          <a:p>
            <a:endParaRPr lang="en-NZ" dirty="0"/>
          </a:p>
          <a:p>
            <a:r>
              <a:rPr lang="en-NZ" dirty="0"/>
              <a:t>Post questions, I would like to finish by thanking everyone for your time today and I look forward to myself and the rest of the BayTrust team working with you all to help achieve our </a:t>
            </a:r>
            <a:r>
              <a:rPr lang="en-NZ" dirty="0" err="1"/>
              <a:t>kaupapa</a:t>
            </a:r>
            <a:r>
              <a:rPr lang="en-NZ" dirty="0"/>
              <a:t> </a:t>
            </a:r>
            <a:r>
              <a:rPr lang="en-NZ" sz="1200" b="1" dirty="0">
                <a:solidFill>
                  <a:schemeClr val="tx2"/>
                </a:solidFill>
                <a:latin typeface="Maax Medium"/>
              </a:rPr>
              <a:t>“To accelerate bold, meaningful change, assisting BOP communities and the environment to flourish.</a:t>
            </a:r>
          </a:p>
          <a:p>
            <a:endParaRPr lang="en-NZ" sz="1200" b="1" dirty="0">
              <a:solidFill>
                <a:schemeClr val="tx2"/>
              </a:solidFill>
              <a:latin typeface="Maax Medium"/>
            </a:endParaRPr>
          </a:p>
          <a:p>
            <a:r>
              <a:rPr lang="en-NZ" dirty="0"/>
              <a:t>Stay safe and look after each other.</a:t>
            </a:r>
          </a:p>
          <a:p>
            <a:endParaRPr lang="en-NZ" dirty="0"/>
          </a:p>
          <a:p>
            <a:r>
              <a:rPr lang="en-NZ" dirty="0"/>
              <a:t>kia </a:t>
            </a:r>
            <a:r>
              <a:rPr lang="en-NZ" dirty="0" err="1"/>
              <a:t>ora</a:t>
            </a:r>
            <a:r>
              <a:rPr lang="en-NZ" dirty="0"/>
              <a:t> koutou </a:t>
            </a:r>
            <a:r>
              <a:rPr lang="en-NZ" dirty="0" err="1"/>
              <a:t>katoa</a:t>
            </a:r>
            <a:endParaRPr lang="en-NZ" dirty="0"/>
          </a:p>
          <a:p>
            <a:endParaRPr lang="en-NZ" dirty="0"/>
          </a:p>
          <a:p>
            <a:endParaRPr lang="en-NZ" dirty="0"/>
          </a:p>
          <a:p>
            <a:endParaRPr lang="en-NZ" dirty="0"/>
          </a:p>
          <a:p>
            <a:r>
              <a:rPr lang="en-NZ" dirty="0">
                <a:highlight>
                  <a:srgbClr val="FFFF00"/>
                </a:highlight>
              </a:rPr>
              <a:t>Haimona </a:t>
            </a:r>
            <a:r>
              <a:rPr lang="en-NZ" dirty="0"/>
              <a:t>to close with Karakia and thank Haimona</a:t>
            </a:r>
          </a:p>
          <a:p>
            <a:endParaRPr lang="en-NZ" dirty="0"/>
          </a:p>
        </p:txBody>
      </p:sp>
      <p:sp>
        <p:nvSpPr>
          <p:cNvPr id="4" name="Slide Number Placeholder 3"/>
          <p:cNvSpPr>
            <a:spLocks noGrp="1"/>
          </p:cNvSpPr>
          <p:nvPr>
            <p:ph type="sldNum" sz="quarter" idx="5"/>
          </p:nvPr>
        </p:nvSpPr>
        <p:spPr/>
        <p:txBody>
          <a:bodyPr/>
          <a:lstStyle/>
          <a:p>
            <a:fld id="{D92F742F-2D19-4A77-8E5C-3CE0FD7C4744}" type="slidenum">
              <a:rPr lang="en-NZ" smtClean="0"/>
              <a:t>17</a:t>
            </a:fld>
            <a:endParaRPr lang="en-NZ"/>
          </a:p>
        </p:txBody>
      </p:sp>
    </p:spTree>
    <p:extLst>
      <p:ext uri="{BB962C8B-B14F-4D97-AF65-F5344CB8AC3E}">
        <p14:creationId xmlns:p14="http://schemas.microsoft.com/office/powerpoint/2010/main" val="355145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Tane</a:t>
            </a:r>
          </a:p>
          <a:p>
            <a:endParaRPr lang="en-NZ" dirty="0"/>
          </a:p>
          <a:p>
            <a:r>
              <a:rPr lang="en-NZ" dirty="0"/>
              <a:t>Tena </a:t>
            </a:r>
            <a:r>
              <a:rPr lang="en-NZ" dirty="0" err="1"/>
              <a:t>Koutu</a:t>
            </a:r>
            <a:r>
              <a:rPr lang="en-NZ" dirty="0"/>
              <a:t>, Tena </a:t>
            </a:r>
            <a:r>
              <a:rPr lang="en-NZ" dirty="0" err="1"/>
              <a:t>Koutu</a:t>
            </a:r>
            <a:r>
              <a:rPr lang="en-NZ" dirty="0"/>
              <a:t>, Tena </a:t>
            </a:r>
            <a:r>
              <a:rPr lang="en-NZ" dirty="0" err="1"/>
              <a:t>Koutu</a:t>
            </a:r>
            <a:r>
              <a:rPr lang="en-NZ" dirty="0"/>
              <a:t> Katoa </a:t>
            </a:r>
            <a:r>
              <a:rPr lang="en-NZ" baseline="0" dirty="0"/>
              <a:t>and thank you for joining us today at the 36</a:t>
            </a:r>
            <a:r>
              <a:rPr lang="en-NZ" baseline="30000" dirty="0"/>
              <a:t>th</a:t>
            </a:r>
            <a:r>
              <a:rPr lang="en-NZ" baseline="0" dirty="0"/>
              <a:t> annual public meeting of BayTrust.  My name is Tane Phillips, and I am privileged to be the current Chair of BayTrust.  Before we start, I would like to thank everyone who has joined us today and note we have received apologies from several people who unfortunately could not be with us today.</a:t>
            </a:r>
            <a:endParaRPr lang="en-NZ" sz="1200" kern="1200" baseline="0" dirty="0">
              <a:solidFill>
                <a:schemeClr val="tx1"/>
              </a:solidFill>
              <a:latin typeface="+mn-lt"/>
              <a:ea typeface="+mn-ea"/>
              <a:cs typeface="+mn-cs"/>
            </a:endParaRPr>
          </a:p>
          <a:p>
            <a:endParaRPr lang="en-NZ" sz="1200" kern="1200" baseline="0" dirty="0">
              <a:solidFill>
                <a:schemeClr val="tx1"/>
              </a:solidFill>
              <a:latin typeface="+mn-lt"/>
              <a:ea typeface="+mn-ea"/>
              <a:cs typeface="+mn-cs"/>
            </a:endParaRPr>
          </a:p>
          <a:p>
            <a:r>
              <a:rPr lang="en-NZ" sz="1200" kern="1200" baseline="0" dirty="0">
                <a:solidFill>
                  <a:schemeClr val="tx1"/>
                </a:solidFill>
                <a:latin typeface="+mn-lt"/>
                <a:ea typeface="+mn-ea"/>
                <a:cs typeface="+mn-cs"/>
              </a:rPr>
              <a:t>I would now  like to welcome </a:t>
            </a:r>
            <a:r>
              <a:rPr lang="en-NZ" sz="1200" kern="1200" baseline="0" dirty="0">
                <a:solidFill>
                  <a:schemeClr val="tx1"/>
                </a:solidFill>
                <a:highlight>
                  <a:srgbClr val="FFFF00"/>
                </a:highlight>
                <a:latin typeface="+mn-lt"/>
                <a:ea typeface="+mn-ea"/>
                <a:cs typeface="+mn-cs"/>
              </a:rPr>
              <a:t>Haimona from the Te Arawa Lakes Trust who are </a:t>
            </a:r>
            <a:r>
              <a:rPr lang="en-NZ" sz="1200" kern="1200" baseline="0" dirty="0">
                <a:solidFill>
                  <a:schemeClr val="tx1"/>
                </a:solidFill>
                <a:latin typeface="+mn-lt"/>
                <a:ea typeface="+mn-ea"/>
                <a:cs typeface="+mn-cs"/>
              </a:rPr>
              <a:t>one of our key strategic partners and who as mana whenua will lead us in a karakia to open our meeting.  (after karakia, thank Haimona).</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baseline="0" dirty="0">
                <a:solidFill>
                  <a:schemeClr val="tx1"/>
                </a:solidFill>
                <a:latin typeface="+mn-lt"/>
                <a:ea typeface="+mn-ea"/>
                <a:cs typeface="+mn-cs"/>
              </a:rPr>
              <a:t>Today is an opportunity for us to share with you our story over the past year and to talk about our plans for the future.</a:t>
            </a:r>
          </a:p>
          <a:p>
            <a:pPr marL="0" marR="0" indent="0" algn="l" defTabSz="914400" rtl="0" eaLnBrk="1" fontAlgn="auto" latinLnBrk="0" hangingPunct="1">
              <a:lnSpc>
                <a:spcPct val="100000"/>
              </a:lnSpc>
              <a:spcBef>
                <a:spcPts val="0"/>
              </a:spcBef>
              <a:spcAft>
                <a:spcPts val="0"/>
              </a:spcAft>
              <a:buClrTx/>
              <a:buSzTx/>
              <a:buFontTx/>
              <a:buNone/>
              <a:tabLst/>
              <a:defRPr/>
            </a:pPr>
            <a:endParaRPr lang="en-NZ" baseline="0" dirty="0"/>
          </a:p>
          <a:p>
            <a:r>
              <a:rPr lang="en-NZ" baseline="0" dirty="0"/>
              <a:t>Firstly, I will cover the formal part of the meeting including confirming the minutes from our last APM, our financial results, and highlights of the past year. </a:t>
            </a:r>
          </a:p>
          <a:p>
            <a:endParaRPr lang="en-NZ" baseline="0" dirty="0"/>
          </a:p>
          <a:p>
            <a:r>
              <a:rPr lang="en-NZ" baseline="0" dirty="0"/>
              <a:t>With regards to this formal part of the proceedings, I note that this is</a:t>
            </a:r>
            <a:r>
              <a:rPr lang="en-US" sz="1200" i="1" kern="1200" dirty="0">
                <a:solidFill>
                  <a:schemeClr val="tx1"/>
                </a:solidFill>
                <a:effectLst/>
                <a:latin typeface="+mn-lt"/>
                <a:ea typeface="+mn-ea"/>
                <a:cs typeface="+mn-cs"/>
              </a:rPr>
              <a:t> a Public meeting, not a General meeting, i.e. it’s a meeting of the Trustees held in public,</a:t>
            </a:r>
            <a:r>
              <a:rPr lang="en-US" sz="1200" i="1" kern="1200" baseline="0" dirty="0">
                <a:solidFill>
                  <a:schemeClr val="tx1"/>
                </a:solidFill>
                <a:effectLst/>
                <a:latin typeface="+mn-lt"/>
                <a:ea typeface="+mn-ea"/>
                <a:cs typeface="+mn-cs"/>
              </a:rPr>
              <a:t> which means that members of </a:t>
            </a:r>
            <a:r>
              <a:rPr lang="en-US" sz="1200" i="1" kern="1200" dirty="0">
                <a:solidFill>
                  <a:schemeClr val="tx1"/>
                </a:solidFill>
                <a:effectLst/>
                <a:latin typeface="+mn-lt"/>
                <a:ea typeface="+mn-ea"/>
                <a:cs typeface="+mn-cs"/>
              </a:rPr>
              <a:t>the public cannot vote, but are welcome to raise questions and comments.</a:t>
            </a:r>
          </a:p>
          <a:p>
            <a:endParaRPr lang="en-NZ"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a:t>We will then hear from our CEO Alastair Rhodes who will outline the year ahead which will be followed by a presentation from Te Arawa Lakes Trust on some of the fantastic work they are doing in this region, and we will then finish with plenty of time for questions and afternoon tea.</a:t>
            </a:r>
            <a:endParaRPr lang="en-NZ" dirty="0"/>
          </a:p>
        </p:txBody>
      </p:sp>
      <p:sp>
        <p:nvSpPr>
          <p:cNvPr id="4" name="Slide Number Placeholder 3"/>
          <p:cNvSpPr>
            <a:spLocks noGrp="1"/>
          </p:cNvSpPr>
          <p:nvPr>
            <p:ph type="sldNum" sz="quarter" idx="5"/>
          </p:nvPr>
        </p:nvSpPr>
        <p:spPr/>
        <p:txBody>
          <a:bodyPr/>
          <a:lstStyle/>
          <a:p>
            <a:fld id="{D92F742F-2D19-4A77-8E5C-3CE0FD7C4744}" type="slidenum">
              <a:rPr lang="en-NZ" smtClean="0"/>
              <a:t>2</a:t>
            </a:fld>
            <a:endParaRPr lang="en-NZ"/>
          </a:p>
        </p:txBody>
      </p:sp>
    </p:spTree>
    <p:extLst>
      <p:ext uri="{BB962C8B-B14F-4D97-AF65-F5344CB8AC3E}">
        <p14:creationId xmlns:p14="http://schemas.microsoft.com/office/powerpoint/2010/main" val="99045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a:p>
            <a:r>
              <a:rPr lang="en-NZ" dirty="0"/>
              <a:t>Tane</a:t>
            </a:r>
          </a:p>
          <a:p>
            <a:endParaRPr lang="en-NZ" dirty="0"/>
          </a:p>
          <a:p>
            <a:r>
              <a:rPr lang="en-NZ" dirty="0"/>
              <a:t>Whilst a lot has changed within the Trust and within our communities over the years, the purpose of the Trust and the region we support remains the same and we are incredibly proud to be able to support Bay of Plenty communities as required under our deed.</a:t>
            </a:r>
          </a:p>
          <a:p>
            <a:endParaRPr lang="en-NZ" dirty="0"/>
          </a:p>
          <a:p>
            <a:r>
              <a:rPr lang="en-NZ" dirty="0"/>
              <a:t>I would like to quickly acknowledge and introduce our Trustees.  We currently have 9 fantastic and dedicated Trustees ~representing a region from Katikati to Te Kaha, from Turangi to Tauranga and all places in between, who act as custodians of this Taonga for you.</a:t>
            </a:r>
          </a:p>
          <a:p>
            <a:endParaRPr lang="en-NZ" dirty="0"/>
          </a:p>
          <a:p>
            <a:r>
              <a:rPr lang="en-NZ" dirty="0"/>
              <a:t>From the Eastern Bay we have Mawera Karetai and Te Aorangi Murphy–Fell (our Deputy Chair).  From the Western Bay we have Sara Carley, Rita Nabney, Steve Napier and Gary Smith (an apology today).  From Rotorua we have Stephanie Northey and myself and from the Taupo region Judy Harris.   </a:t>
            </a:r>
          </a:p>
          <a:p>
            <a:endParaRPr lang="en-NZ" dirty="0"/>
          </a:p>
          <a:p>
            <a:r>
              <a:rPr lang="en-NZ" dirty="0"/>
              <a:t>Note that our Trustees are appointed by the Associate Minister of Finance on terms of four years with a maximum of a two-term limit to represent the ~350,000 individuals in the BOP and we anticipate we will have some new trustees appointed later this year. </a:t>
            </a:r>
          </a:p>
          <a:p>
            <a:endParaRPr lang="en-NZ" dirty="0"/>
          </a:p>
          <a:p>
            <a:r>
              <a:rPr lang="en-NZ" dirty="0"/>
              <a:t>Looking back over the past 2 years since I have been Chair, it has been a real pleasure for myself to work alongside Alastair and his very capable team (Yvonne, Sam, Terri, Lisa and Loti) plus our dedicated Trustees, Advisors and Community Groups and I feel we are in a great place to continue to deliver on our purpose of accelerating bold meaningful change assisting BOP communities and the environment to flourish.</a:t>
            </a:r>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If there are no objections from any of our Trustees, I will now confirm that the Minutes from last year’s APM held in Taupo on 25 August 2023 are correct and </a:t>
            </a:r>
            <a:r>
              <a:rPr lang="en-NZ" sz="1200" kern="1200" dirty="0">
                <a:solidFill>
                  <a:schemeClr val="tx1"/>
                </a:solidFill>
                <a:latin typeface="+mn-lt"/>
                <a:ea typeface="+mn-ea"/>
                <a:cs typeface="+mn-cs"/>
              </a:rPr>
              <a:t>that </a:t>
            </a:r>
            <a:r>
              <a:rPr lang="en-US" sz="1200" kern="1200" dirty="0">
                <a:solidFill>
                  <a:schemeClr val="tx1"/>
                </a:solidFill>
                <a:latin typeface="+mn-lt"/>
                <a:ea typeface="+mn-ea"/>
                <a:cs typeface="+mn-cs"/>
              </a:rPr>
              <a:t>the Chair and CEO’s consolidated report on the operation of BayTrust which includes Bay of Plenty Community Trust Inc and its 100% owned subsidiary BayTrust Charities Limited for the 12 months to 31 March 2024 and the Annual Accounts and Annual Report to the same date is received and adopted.</a:t>
            </a:r>
            <a:endParaRPr lang="en-NZ" sz="1200" kern="1200" dirty="0">
              <a:solidFill>
                <a:schemeClr val="tx1"/>
              </a:solidFill>
              <a:latin typeface="+mn-lt"/>
              <a:ea typeface="+mn-ea"/>
              <a:cs typeface="+mn-cs"/>
            </a:endParaRPr>
          </a:p>
          <a:p>
            <a:endParaRPr lang="en-NZ" dirty="0"/>
          </a:p>
          <a:p>
            <a:endParaRPr lang="en-NZ" dirty="0"/>
          </a:p>
          <a:p>
            <a:r>
              <a:rPr lang="en-NZ" dirty="0"/>
              <a:t>Thank you.</a:t>
            </a:r>
          </a:p>
          <a:p>
            <a:endParaRPr lang="en-NZ" dirty="0"/>
          </a:p>
          <a:p>
            <a:r>
              <a:rPr lang="en-NZ" dirty="0"/>
              <a:t>Last year was an extremely busy year for the Trust and I would like to quickly touch on the key highlights in the following slides and note that further details are included in the annual report, which is available on our website.</a:t>
            </a:r>
          </a:p>
          <a:p>
            <a:endParaRPr lang="en-NZ" dirty="0"/>
          </a:p>
          <a:p>
            <a:endParaRPr lang="en-NZ" dirty="0"/>
          </a:p>
        </p:txBody>
      </p:sp>
      <p:sp>
        <p:nvSpPr>
          <p:cNvPr id="4" name="Slide Number Placeholder 3"/>
          <p:cNvSpPr>
            <a:spLocks noGrp="1"/>
          </p:cNvSpPr>
          <p:nvPr>
            <p:ph type="sldNum" sz="quarter" idx="5"/>
          </p:nvPr>
        </p:nvSpPr>
        <p:spPr/>
        <p:txBody>
          <a:bodyPr/>
          <a:lstStyle/>
          <a:p>
            <a:fld id="{D92F742F-2D19-4A77-8E5C-3CE0FD7C4744}" type="slidenum">
              <a:rPr lang="en-NZ" smtClean="0"/>
              <a:t>3</a:t>
            </a:fld>
            <a:endParaRPr lang="en-NZ"/>
          </a:p>
        </p:txBody>
      </p:sp>
    </p:spTree>
    <p:extLst>
      <p:ext uri="{BB962C8B-B14F-4D97-AF65-F5344CB8AC3E}">
        <p14:creationId xmlns:p14="http://schemas.microsoft.com/office/powerpoint/2010/main" val="1809142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Tane</a:t>
            </a:r>
          </a:p>
          <a:p>
            <a:endParaRPr lang="en-NZ" dirty="0"/>
          </a:p>
          <a:p>
            <a:r>
              <a:rPr lang="en-NZ" sz="1200" kern="1200" dirty="0">
                <a:solidFill>
                  <a:schemeClr val="tx1"/>
                </a:solidFill>
                <a:effectLst/>
                <a:latin typeface="+mn-lt"/>
                <a:ea typeface="+mn-ea"/>
                <a:cs typeface="+mn-cs"/>
              </a:rPr>
              <a:t>Overall, it has been a very strong year financially and operationally for the Trust, with our total equity increasing from $233m to $255m.</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During this time, we have continued our move to a lower carbon and more impactful investment portfolio, not only helping the planet but also assisting in maximising our impact in our communities as well as delivering strong investment returns.  We and our advisors, Cambridge Associates, have a firm view that investing sustainably is where the best and brightest want to work, where the consumer demand is growing, where the regulatory environment will support, and where investment capital is flowing which will not just maximise our positive impact but also our financial returns. </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We have continued to refine and significantly grow our impact investments in particular in the Housing space, actioned our Trust’s Climate Change Action Plan and our 2025/2030 strategy which Alastair will take you through in more detail in his session.  All of this, whilst maintaining a stable and well-respected team of Trustees and staff actively involved in the community and aligned to our core values and funding priorities.</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Looking at the Trust’s financial performance; the Trust’s investments performed strongly.  The Trust returned 12.1% or $30m for the year which is a welcome improvement on our $5m loss last year.  This volatility in investment markets from year to year (which we expect to continue), re-enforces our approach with regards to making consistent long-term investment decisions and our desire for stable granting with our grant budget being based on ~3.4% of our average 3 prior years investment values.</a:t>
            </a:r>
          </a:p>
          <a:p>
            <a:endParaRPr lang="en-NZ" sz="1200" kern="1200" dirty="0">
              <a:solidFill>
                <a:schemeClr val="tx1"/>
              </a:solidFill>
              <a:effectLst/>
              <a:latin typeface="+mn-lt"/>
              <a:ea typeface="+mn-ea"/>
              <a:cs typeface="+mn-cs"/>
            </a:endParaRPr>
          </a:p>
          <a:p>
            <a:pPr lvl="0"/>
            <a:r>
              <a:rPr lang="en-NZ" sz="1200" kern="1200" dirty="0">
                <a:solidFill>
                  <a:schemeClr val="tx1"/>
                </a:solidFill>
                <a:effectLst/>
                <a:latin typeface="+mn-lt"/>
                <a:ea typeface="+mn-ea"/>
                <a:cs typeface="+mn-cs"/>
              </a:rPr>
              <a:t>As a result of this strong revenue performance and keeping a close eye on costs, BayTrust’s expenses and committed granting were more than covered, leading to an overall surplus of $22m for the year.  Further, I note that although it appears that our granting has reduced from $8.6m to $5.9m, this is committed granting, and our cash grants that were paid out last year were in alignment with our budget at $8.4m and comparable to the previous years $8.9m.</a:t>
            </a:r>
          </a:p>
          <a:p>
            <a:pPr lvl="0"/>
            <a:endParaRPr lang="en-NZ" sz="1200" kern="1200" dirty="0">
              <a:solidFill>
                <a:schemeClr val="tx1"/>
              </a:solidFill>
              <a:effectLst/>
              <a:latin typeface="+mn-lt"/>
              <a:ea typeface="+mn-ea"/>
              <a:cs typeface="+mn-cs"/>
            </a:endParaRPr>
          </a:p>
          <a:p>
            <a:pPr lvl="0"/>
            <a:endParaRPr lang="en-NZ" sz="1200" kern="1200" dirty="0">
              <a:solidFill>
                <a:schemeClr val="tx1"/>
              </a:solidFill>
              <a:effectLst/>
              <a:latin typeface="+mn-lt"/>
              <a:ea typeface="+mn-ea"/>
              <a:cs typeface="+mn-cs"/>
            </a:endParaRPr>
          </a:p>
          <a:p>
            <a:endParaRPr lang="en-NZ" dirty="0"/>
          </a:p>
          <a:p>
            <a:endParaRPr lang="en-NZ" dirty="0"/>
          </a:p>
        </p:txBody>
      </p:sp>
      <p:sp>
        <p:nvSpPr>
          <p:cNvPr id="4" name="Slide Number Placeholder 3"/>
          <p:cNvSpPr>
            <a:spLocks noGrp="1"/>
          </p:cNvSpPr>
          <p:nvPr>
            <p:ph type="sldNum" sz="quarter" idx="5"/>
          </p:nvPr>
        </p:nvSpPr>
        <p:spPr/>
        <p:txBody>
          <a:bodyPr/>
          <a:lstStyle/>
          <a:p>
            <a:fld id="{D92F742F-2D19-4A77-8E5C-3CE0FD7C4744}" type="slidenum">
              <a:rPr lang="en-NZ" smtClean="0"/>
              <a:t>4</a:t>
            </a:fld>
            <a:endParaRPr lang="en-NZ"/>
          </a:p>
        </p:txBody>
      </p:sp>
    </p:spTree>
    <p:extLst>
      <p:ext uri="{BB962C8B-B14F-4D97-AF65-F5344CB8AC3E}">
        <p14:creationId xmlns:p14="http://schemas.microsoft.com/office/powerpoint/2010/main" val="1399399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Tane - </a:t>
            </a:r>
          </a:p>
          <a:p>
            <a:r>
              <a:rPr lang="en-NZ" dirty="0"/>
              <a:t> </a:t>
            </a:r>
          </a:p>
          <a:p>
            <a:r>
              <a:rPr lang="en-NZ" dirty="0"/>
              <a:t>As mentioned earlier, BayTrust paid out over $8.4m of grants last year into our BOP communities</a:t>
            </a:r>
            <a:r>
              <a:rPr lang="en-NZ" sz="1200" kern="1200" dirty="0">
                <a:solidFill>
                  <a:schemeClr val="tx1"/>
                </a:solidFill>
                <a:latin typeface="+mn-lt"/>
                <a:ea typeface="+mn-ea"/>
                <a:cs typeface="+mn-cs"/>
              </a:rPr>
              <a:t>.  These grants were made to 251 community organisations and over 50 of our groups we support are now multi-year funded which is fantastic in these challenging times. </a:t>
            </a:r>
          </a:p>
          <a:p>
            <a:endParaRPr lang="en-NZ" dirty="0"/>
          </a:p>
          <a:p>
            <a:pPr algn="l"/>
            <a:r>
              <a:rPr lang="en-NZ" dirty="0"/>
              <a:t>2024 saw a continuation of our investment into the environmental space, with many of the groups we support being hit hard due to the cessation of the Jobs for Nature programme. It's pleasing to see our increased commitment and focus on the environment being reflected in grant applications and we also anticipate granting into the Tu Māori Mai outcome area will increase this year, noting that the % in this chart does not reflect all funding that we provide that impacts on Maori which we estimate is over 40% of our funding.</a:t>
            </a:r>
          </a:p>
          <a:p>
            <a:endParaRPr lang="en-NZ" dirty="0"/>
          </a:p>
          <a:p>
            <a:r>
              <a:rPr lang="en-NZ" dirty="0"/>
              <a:t>Along with our grants, the Trust also provided other significant </a:t>
            </a:r>
            <a:r>
              <a:rPr lang="en-NZ" sz="1200" kern="1200" dirty="0">
                <a:solidFill>
                  <a:schemeClr val="tx1"/>
                </a:solidFill>
                <a:latin typeface="+mn-lt"/>
                <a:ea typeface="+mn-ea"/>
                <a:cs typeface="+mn-cs"/>
              </a:rPr>
              <a:t>community support during the year delivered in a variety of ways including capacity-building opportunities such as workshops, which were extremely well received within our communities with 16 organisations receiving toolbox funding. We also worked hard with our funding partners contributing to the BOP Regional Council School Sustainability and Resilience Fund that enabled more schools and early child education centres to receive grants this year and to the Climate Action Aotearoa’s Kaupapa of National Significance Fund that enabled multi-year granting to climate action projects.</a:t>
            </a:r>
          </a:p>
          <a:p>
            <a:endParaRPr lang="en-NZ" dirty="0"/>
          </a:p>
          <a:p>
            <a:r>
              <a:rPr lang="en-NZ" dirty="0"/>
              <a:t>Going forward we will look to support more innovative ideas and projects, work in a true partnership manner with many organisations and our communities including increasing our multi-year funding whilst ensuring our climate change and treaty commitments are embedded in everything we do.  In these tough times, we are also working closely with our other BOP funding partners on granting efficiencies and collaborative funding opportunities.</a:t>
            </a:r>
          </a:p>
          <a:p>
            <a:endParaRPr lang="en-NZ" dirty="0"/>
          </a:p>
          <a:p>
            <a:endParaRPr lang="en-NZ" dirty="0"/>
          </a:p>
          <a:p>
            <a:r>
              <a:rPr lang="en-NZ" dirty="0"/>
              <a:t> </a:t>
            </a:r>
          </a:p>
          <a:p>
            <a:r>
              <a:rPr lang="en-NZ" dirty="0"/>
              <a:t>		</a:t>
            </a:r>
          </a:p>
          <a:p>
            <a:endParaRPr lang="en-NZ" dirty="0"/>
          </a:p>
        </p:txBody>
      </p:sp>
      <p:sp>
        <p:nvSpPr>
          <p:cNvPr id="4" name="Slide Number Placeholder 3"/>
          <p:cNvSpPr>
            <a:spLocks noGrp="1"/>
          </p:cNvSpPr>
          <p:nvPr>
            <p:ph type="sldNum" sz="quarter" idx="5"/>
          </p:nvPr>
        </p:nvSpPr>
        <p:spPr/>
        <p:txBody>
          <a:bodyPr/>
          <a:lstStyle/>
          <a:p>
            <a:fld id="{D92F742F-2D19-4A77-8E5C-3CE0FD7C4744}" type="slidenum">
              <a:rPr lang="en-NZ" smtClean="0"/>
              <a:t>5</a:t>
            </a:fld>
            <a:endParaRPr lang="en-NZ"/>
          </a:p>
        </p:txBody>
      </p:sp>
    </p:spTree>
    <p:extLst>
      <p:ext uri="{BB962C8B-B14F-4D97-AF65-F5344CB8AC3E}">
        <p14:creationId xmlns:p14="http://schemas.microsoft.com/office/powerpoint/2010/main" val="1368081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Tane</a:t>
            </a:r>
          </a:p>
          <a:p>
            <a:endParaRPr lang="en-NZ" dirty="0"/>
          </a:p>
          <a:p>
            <a:r>
              <a:rPr lang="en-NZ" dirty="0"/>
              <a:t>Lastly, before I hand over to Alastair, I want to touch base on our projected future granting. As noted earlier, our total equity has grown from $89m - 36 years ago when we were first established to just over $255m at the end of March 2024.  </a:t>
            </a:r>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Looking forward, BayTrust and our Investment Advisors, Cambridge Associates continue to be cautious around future returns, and the recent market volatility is evidence of why this caution is well placed.  However, despite this caution, </a:t>
            </a:r>
            <a:r>
              <a:rPr lang="en-NZ" sz="1200" kern="1200" dirty="0">
                <a:solidFill>
                  <a:schemeClr val="tx1"/>
                </a:solidFill>
                <a:effectLst/>
                <a:latin typeface="+mn-lt"/>
                <a:ea typeface="+mn-ea"/>
                <a:cs typeface="+mn-cs"/>
              </a:rPr>
              <a:t>our significant reserves has allowed us to maintain confidence in our forecast granting levels.  As such, we expect to grant $8.5m this year which is a slight increase from the prior year as well as significantly increase our local impact investments with these forecast to be over $20m within 3 years.</a:t>
            </a:r>
          </a:p>
          <a:p>
            <a:endParaRPr lang="en-NZ" dirty="0"/>
          </a:p>
          <a:p>
            <a:r>
              <a:rPr lang="en-NZ" dirty="0"/>
              <a:t>I would now like to introduce and hand over to our CEO Alastair Rhodes, who will take us through the key priorities for the Trust looking forward.</a:t>
            </a:r>
          </a:p>
          <a:p>
            <a:endParaRPr lang="en-NZ" dirty="0"/>
          </a:p>
          <a:p>
            <a:endParaRPr lang="en-NZ" dirty="0"/>
          </a:p>
        </p:txBody>
      </p:sp>
      <p:sp>
        <p:nvSpPr>
          <p:cNvPr id="4" name="Slide Number Placeholder 3"/>
          <p:cNvSpPr>
            <a:spLocks noGrp="1"/>
          </p:cNvSpPr>
          <p:nvPr>
            <p:ph type="sldNum" sz="quarter" idx="5"/>
          </p:nvPr>
        </p:nvSpPr>
        <p:spPr/>
        <p:txBody>
          <a:bodyPr/>
          <a:lstStyle/>
          <a:p>
            <a:fld id="{D92F742F-2D19-4A77-8E5C-3CE0FD7C4744}" type="slidenum">
              <a:rPr lang="en-NZ" smtClean="0"/>
              <a:t>6</a:t>
            </a:fld>
            <a:endParaRPr lang="en-NZ"/>
          </a:p>
        </p:txBody>
      </p:sp>
    </p:spTree>
    <p:extLst>
      <p:ext uri="{BB962C8B-B14F-4D97-AF65-F5344CB8AC3E}">
        <p14:creationId xmlns:p14="http://schemas.microsoft.com/office/powerpoint/2010/main" val="1411836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dirty="0">
                <a:latin typeface="+mn-lt"/>
              </a:rPr>
              <a:t>Alastair</a:t>
            </a:r>
          </a:p>
          <a:p>
            <a:endParaRPr lang="en-NZ" sz="1200" dirty="0">
              <a:latin typeface="+mn-lt"/>
            </a:endParaRPr>
          </a:p>
          <a:p>
            <a:pPr>
              <a:lnSpc>
                <a:spcPct val="107000"/>
              </a:lnSpc>
              <a:spcAft>
                <a:spcPts val="800"/>
              </a:spcAft>
            </a:pPr>
            <a:r>
              <a:rPr lang="en-NZ" sz="1200" dirty="0" err="1">
                <a:effectLst/>
                <a:latin typeface="+mn-lt"/>
                <a:ea typeface="Calibri" panose="020F0502020204030204" pitchFamily="34" charset="0"/>
                <a:cs typeface="Times New Roman" panose="02020603050405020304" pitchFamily="18" charset="0"/>
              </a:rPr>
              <a:t>Tēnā</a:t>
            </a:r>
            <a:r>
              <a:rPr lang="en-NZ" sz="1200" dirty="0">
                <a:effectLst/>
                <a:latin typeface="+mn-lt"/>
                <a:ea typeface="Calibri" panose="020F0502020204030204" pitchFamily="34" charset="0"/>
                <a:cs typeface="Times New Roman" panose="02020603050405020304" pitchFamily="18" charset="0"/>
              </a:rPr>
              <a:t> koutou, </a:t>
            </a:r>
            <a:r>
              <a:rPr lang="en-NZ" sz="1200" dirty="0" err="1">
                <a:effectLst/>
                <a:latin typeface="+mn-lt"/>
                <a:ea typeface="Calibri" panose="020F0502020204030204" pitchFamily="34" charset="0"/>
                <a:cs typeface="Times New Roman" panose="02020603050405020304" pitchFamily="18" charset="0"/>
              </a:rPr>
              <a:t>tēnā</a:t>
            </a:r>
            <a:r>
              <a:rPr lang="en-NZ" sz="1200" dirty="0">
                <a:effectLst/>
                <a:latin typeface="+mn-lt"/>
                <a:ea typeface="Calibri" panose="020F0502020204030204" pitchFamily="34" charset="0"/>
                <a:cs typeface="Times New Roman" panose="02020603050405020304" pitchFamily="18" charset="0"/>
              </a:rPr>
              <a:t> koutou, </a:t>
            </a:r>
            <a:r>
              <a:rPr lang="en-NZ" sz="1200" dirty="0" err="1">
                <a:effectLst/>
                <a:latin typeface="+mn-lt"/>
                <a:ea typeface="Calibri" panose="020F0502020204030204" pitchFamily="34" charset="0"/>
                <a:cs typeface="Times New Roman" panose="02020603050405020304" pitchFamily="18" charset="0"/>
              </a:rPr>
              <a:t>tēnā</a:t>
            </a:r>
            <a:r>
              <a:rPr lang="en-NZ" sz="1200" dirty="0">
                <a:effectLst/>
                <a:latin typeface="+mn-lt"/>
                <a:ea typeface="Calibri" panose="020F0502020204030204" pitchFamily="34" charset="0"/>
                <a:cs typeface="Times New Roman" panose="02020603050405020304" pitchFamily="18" charset="0"/>
              </a:rPr>
              <a:t> koutou </a:t>
            </a:r>
            <a:r>
              <a:rPr lang="en-NZ" sz="1200" dirty="0" err="1">
                <a:effectLst/>
                <a:latin typeface="+mn-lt"/>
                <a:ea typeface="Calibri" panose="020F0502020204030204" pitchFamily="34" charset="0"/>
                <a:cs typeface="Times New Roman" panose="02020603050405020304" pitchFamily="18" charset="0"/>
              </a:rPr>
              <a:t>katoa</a:t>
            </a:r>
            <a:r>
              <a:rPr lang="en-NZ" sz="1200" dirty="0">
                <a:effectLst/>
                <a:latin typeface="+mn-lt"/>
                <a:ea typeface="Calibri" panose="020F0502020204030204" pitchFamily="34" charset="0"/>
                <a:cs typeface="Times New Roman" panose="02020603050405020304" pitchFamily="18" charset="0"/>
              </a:rPr>
              <a:t>,</a:t>
            </a:r>
          </a:p>
          <a:p>
            <a:pPr>
              <a:lnSpc>
                <a:spcPct val="107000"/>
              </a:lnSpc>
              <a:spcAft>
                <a:spcPts val="800"/>
              </a:spcAft>
            </a:pPr>
            <a:r>
              <a:rPr lang="en-NZ" sz="1200" dirty="0" err="1">
                <a:effectLst/>
                <a:latin typeface="+mn-lt"/>
                <a:ea typeface="Calibri" panose="020F0502020204030204" pitchFamily="34" charset="0"/>
                <a:cs typeface="Times New Roman" panose="02020603050405020304" pitchFamily="18" charset="0"/>
              </a:rPr>
              <a:t>Nō</a:t>
            </a:r>
            <a:r>
              <a:rPr lang="en-NZ" sz="1200" dirty="0">
                <a:effectLst/>
                <a:latin typeface="+mn-lt"/>
                <a:ea typeface="Calibri" panose="020F0502020204030204" pitchFamily="34" charset="0"/>
                <a:cs typeface="Times New Roman" panose="02020603050405020304" pitchFamily="18" charset="0"/>
              </a:rPr>
              <a:t> Scotland </a:t>
            </a:r>
            <a:r>
              <a:rPr lang="en-NZ" sz="1200" dirty="0" err="1">
                <a:effectLst/>
                <a:latin typeface="+mn-lt"/>
                <a:ea typeface="Calibri" panose="020F0502020204030204" pitchFamily="34" charset="0"/>
                <a:cs typeface="Times New Roman" panose="02020603050405020304" pitchFamily="18" charset="0"/>
              </a:rPr>
              <a:t>ōku</a:t>
            </a:r>
            <a:r>
              <a:rPr lang="en-NZ" sz="1200" dirty="0">
                <a:effectLst/>
                <a:latin typeface="+mn-lt"/>
                <a:ea typeface="Calibri" panose="020F0502020204030204" pitchFamily="34" charset="0"/>
                <a:cs typeface="Times New Roman" panose="02020603050405020304" pitchFamily="18" charset="0"/>
              </a:rPr>
              <a:t> </a:t>
            </a:r>
            <a:r>
              <a:rPr lang="en-NZ" sz="1200" dirty="0" err="1">
                <a:effectLst/>
                <a:latin typeface="+mn-lt"/>
                <a:ea typeface="Calibri" panose="020F0502020204030204" pitchFamily="34" charset="0"/>
                <a:cs typeface="Times New Roman" panose="02020603050405020304" pitchFamily="18" charset="0"/>
              </a:rPr>
              <a:t>tīpuna</a:t>
            </a:r>
            <a:r>
              <a:rPr lang="en-NZ" sz="1200" dirty="0">
                <a:effectLst/>
                <a:latin typeface="+mn-lt"/>
                <a:ea typeface="Calibri" panose="020F0502020204030204" pitchFamily="34" charset="0"/>
                <a:cs typeface="Times New Roman" panose="02020603050405020304" pitchFamily="18" charset="0"/>
              </a:rPr>
              <a:t> </a:t>
            </a:r>
          </a:p>
          <a:p>
            <a:pPr>
              <a:lnSpc>
                <a:spcPct val="107000"/>
              </a:lnSpc>
              <a:spcAft>
                <a:spcPts val="800"/>
              </a:spcAft>
            </a:pPr>
            <a:r>
              <a:rPr lang="en-NZ" sz="1200" dirty="0">
                <a:effectLst/>
                <a:latin typeface="+mn-lt"/>
                <a:ea typeface="Calibri" panose="020F0502020204030204" pitchFamily="34" charset="0"/>
                <a:cs typeface="Times New Roman" panose="02020603050405020304" pitchFamily="18" charset="0"/>
              </a:rPr>
              <a:t>I </a:t>
            </a:r>
            <a:r>
              <a:rPr lang="en-NZ" sz="1200" dirty="0" err="1">
                <a:effectLst/>
                <a:latin typeface="+mn-lt"/>
                <a:ea typeface="Calibri" panose="020F0502020204030204" pitchFamily="34" charset="0"/>
                <a:cs typeface="Times New Roman" panose="02020603050405020304" pitchFamily="18" charset="0"/>
              </a:rPr>
              <a:t>tipu</a:t>
            </a:r>
            <a:r>
              <a:rPr lang="en-NZ" sz="1200" dirty="0">
                <a:effectLst/>
                <a:latin typeface="+mn-lt"/>
                <a:ea typeface="Calibri" panose="020F0502020204030204" pitchFamily="34" charset="0"/>
                <a:cs typeface="Times New Roman" panose="02020603050405020304" pitchFamily="18" charset="0"/>
              </a:rPr>
              <a:t> </a:t>
            </a:r>
            <a:r>
              <a:rPr lang="en-NZ" sz="1200" dirty="0" err="1">
                <a:effectLst/>
                <a:latin typeface="+mn-lt"/>
                <a:ea typeface="Calibri" panose="020F0502020204030204" pitchFamily="34" charset="0"/>
                <a:cs typeface="Times New Roman" panose="02020603050405020304" pitchFamily="18" charset="0"/>
              </a:rPr>
              <a:t>ake</a:t>
            </a:r>
            <a:r>
              <a:rPr lang="en-NZ" sz="1200" dirty="0">
                <a:effectLst/>
                <a:latin typeface="+mn-lt"/>
                <a:ea typeface="Calibri" panose="020F0502020204030204" pitchFamily="34" charset="0"/>
                <a:cs typeface="Times New Roman" panose="02020603050405020304" pitchFamily="18" charset="0"/>
              </a:rPr>
              <a:t> au ki </a:t>
            </a:r>
            <a:r>
              <a:rPr lang="en-NZ" sz="1200" dirty="0" err="1">
                <a:effectLst/>
                <a:latin typeface="+mn-lt"/>
                <a:ea typeface="Calibri" panose="020F0502020204030204" pitchFamily="34" charset="0"/>
                <a:cs typeface="Times New Roman" panose="02020603050405020304" pitchFamily="18" charset="0"/>
              </a:rPr>
              <a:t>Kirikiriroa</a:t>
            </a:r>
            <a:endParaRPr lang="en-NZ"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NZ" sz="1200" dirty="0">
                <a:effectLst/>
                <a:latin typeface="+mn-lt"/>
                <a:ea typeface="Calibri" panose="020F0502020204030204" pitchFamily="34" charset="0"/>
                <a:cs typeface="Times New Roman" panose="02020603050405020304" pitchFamily="18" charset="0"/>
              </a:rPr>
              <a:t>E </a:t>
            </a:r>
            <a:r>
              <a:rPr lang="en-NZ" sz="1200" dirty="0" err="1">
                <a:effectLst/>
                <a:latin typeface="+mn-lt"/>
                <a:ea typeface="Calibri" panose="020F0502020204030204" pitchFamily="34" charset="0"/>
                <a:cs typeface="Times New Roman" panose="02020603050405020304" pitchFamily="18" charset="0"/>
              </a:rPr>
              <a:t>noha</a:t>
            </a:r>
            <a:r>
              <a:rPr lang="en-NZ" sz="1200" dirty="0">
                <a:effectLst/>
                <a:latin typeface="+mn-lt"/>
                <a:ea typeface="Calibri" panose="020F0502020204030204" pitchFamily="34" charset="0"/>
                <a:cs typeface="Times New Roman" panose="02020603050405020304" pitchFamily="18" charset="0"/>
              </a:rPr>
              <a:t> ana au ki Tauranga Moana</a:t>
            </a:r>
          </a:p>
          <a:p>
            <a:pPr>
              <a:lnSpc>
                <a:spcPct val="107000"/>
              </a:lnSpc>
              <a:spcAft>
                <a:spcPts val="800"/>
              </a:spcAft>
            </a:pPr>
            <a:r>
              <a:rPr lang="en-NZ" sz="1200" dirty="0">
                <a:effectLst/>
                <a:latin typeface="+mn-lt"/>
                <a:ea typeface="Calibri" panose="020F0502020204030204" pitchFamily="34" charset="0"/>
                <a:cs typeface="Times New Roman" panose="02020603050405020304" pitchFamily="18" charset="0"/>
              </a:rPr>
              <a:t>Ko Mauao te </a:t>
            </a:r>
            <a:r>
              <a:rPr lang="en-NZ" sz="1200" dirty="0" err="1">
                <a:effectLst/>
                <a:latin typeface="+mn-lt"/>
                <a:ea typeface="Calibri" panose="020F0502020204030204" pitchFamily="34" charset="0"/>
                <a:cs typeface="Times New Roman" panose="02020603050405020304" pitchFamily="18" charset="0"/>
              </a:rPr>
              <a:t>maunga</a:t>
            </a:r>
            <a:endParaRPr lang="en-NZ"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NZ" sz="1200" dirty="0">
                <a:effectLst/>
                <a:latin typeface="+mn-lt"/>
                <a:ea typeface="Calibri" panose="020F0502020204030204" pitchFamily="34" charset="0"/>
                <a:cs typeface="Times New Roman" panose="02020603050405020304" pitchFamily="18" charset="0"/>
              </a:rPr>
              <a:t>Ko mighty Waikato te awa </a:t>
            </a:r>
          </a:p>
          <a:p>
            <a:pPr>
              <a:lnSpc>
                <a:spcPct val="107000"/>
              </a:lnSpc>
              <a:spcAft>
                <a:spcPts val="800"/>
              </a:spcAft>
            </a:pPr>
            <a:r>
              <a:rPr lang="en-NZ" sz="1200" dirty="0">
                <a:effectLst/>
                <a:latin typeface="+mn-lt"/>
                <a:ea typeface="Calibri" panose="020F0502020204030204" pitchFamily="34" charset="0"/>
                <a:cs typeface="Times New Roman" panose="02020603050405020304" pitchFamily="18" charset="0"/>
              </a:rPr>
              <a:t>Ko Indy </a:t>
            </a:r>
            <a:r>
              <a:rPr lang="en-NZ" sz="1200" dirty="0" err="1">
                <a:effectLst/>
                <a:latin typeface="+mn-lt"/>
                <a:ea typeface="Calibri" panose="020F0502020204030204" pitchFamily="34" charset="0"/>
                <a:cs typeface="Times New Roman" panose="02020603050405020304" pitchFamily="18" charset="0"/>
              </a:rPr>
              <a:t>raua</a:t>
            </a:r>
            <a:r>
              <a:rPr lang="en-NZ" sz="1200" dirty="0">
                <a:effectLst/>
                <a:latin typeface="+mn-lt"/>
                <a:ea typeface="Calibri" panose="020F0502020204030204" pitchFamily="34" charset="0"/>
                <a:cs typeface="Times New Roman" panose="02020603050405020304" pitchFamily="18" charset="0"/>
              </a:rPr>
              <a:t> ko Riley </a:t>
            </a:r>
            <a:r>
              <a:rPr lang="en-NZ" sz="1200" dirty="0" err="1">
                <a:effectLst/>
                <a:latin typeface="+mn-lt"/>
                <a:ea typeface="Calibri" panose="020F0502020204030204" pitchFamily="34" charset="0"/>
                <a:cs typeface="Times New Roman" panose="02020603050405020304" pitchFamily="18" charset="0"/>
              </a:rPr>
              <a:t>aku</a:t>
            </a:r>
            <a:r>
              <a:rPr lang="en-NZ" sz="1200" dirty="0">
                <a:effectLst/>
                <a:latin typeface="+mn-lt"/>
                <a:ea typeface="Calibri" panose="020F0502020204030204" pitchFamily="34" charset="0"/>
                <a:cs typeface="Times New Roman" panose="02020603050405020304" pitchFamily="18" charset="0"/>
              </a:rPr>
              <a:t> </a:t>
            </a:r>
            <a:r>
              <a:rPr lang="en-NZ" sz="1200" dirty="0" err="1">
                <a:effectLst/>
                <a:latin typeface="+mn-lt"/>
                <a:ea typeface="Calibri" panose="020F0502020204030204" pitchFamily="34" charset="0"/>
                <a:cs typeface="Times New Roman" panose="02020603050405020304" pitchFamily="18" charset="0"/>
              </a:rPr>
              <a:t>tamāhine</a:t>
            </a:r>
            <a:r>
              <a:rPr lang="en-NZ" sz="1200" dirty="0">
                <a:effectLst/>
                <a:latin typeface="+mn-lt"/>
                <a:ea typeface="Calibri" panose="020F0502020204030204" pitchFamily="34" charset="0"/>
                <a:cs typeface="Times New Roman" panose="02020603050405020304" pitchFamily="18" charset="0"/>
              </a:rPr>
              <a:t>, </a:t>
            </a:r>
          </a:p>
          <a:p>
            <a:pPr>
              <a:lnSpc>
                <a:spcPct val="107000"/>
              </a:lnSpc>
              <a:spcAft>
                <a:spcPts val="800"/>
              </a:spcAft>
            </a:pPr>
            <a:r>
              <a:rPr lang="en-NZ" sz="1200" dirty="0">
                <a:effectLst/>
                <a:latin typeface="+mn-lt"/>
                <a:ea typeface="Calibri" panose="020F0502020204030204" pitchFamily="34" charset="0"/>
                <a:cs typeface="Times New Roman" panose="02020603050405020304" pitchFamily="18" charset="0"/>
              </a:rPr>
              <a:t>Ko au te CEO o BayTrust</a:t>
            </a:r>
          </a:p>
          <a:p>
            <a:pPr>
              <a:lnSpc>
                <a:spcPct val="107000"/>
              </a:lnSpc>
              <a:spcAft>
                <a:spcPts val="800"/>
              </a:spcAft>
            </a:pPr>
            <a:r>
              <a:rPr lang="en-NZ" sz="1200" dirty="0">
                <a:effectLst/>
                <a:latin typeface="+mn-lt"/>
                <a:ea typeface="Calibri" panose="020F0502020204030204" pitchFamily="34" charset="0"/>
                <a:cs typeface="Times New Roman" panose="02020603050405020304" pitchFamily="18" charset="0"/>
              </a:rPr>
              <a:t>Ko Alistair </a:t>
            </a:r>
            <a:r>
              <a:rPr lang="en-NZ" sz="1200" dirty="0" err="1">
                <a:effectLst/>
                <a:latin typeface="+mn-lt"/>
                <a:ea typeface="Calibri" panose="020F0502020204030204" pitchFamily="34" charset="0"/>
                <a:cs typeface="Times New Roman" panose="02020603050405020304" pitchFamily="18" charset="0"/>
              </a:rPr>
              <a:t>toku</a:t>
            </a:r>
            <a:r>
              <a:rPr lang="en-NZ" sz="1200" dirty="0">
                <a:effectLst/>
                <a:latin typeface="+mn-lt"/>
                <a:ea typeface="Calibri" panose="020F0502020204030204" pitchFamily="34" charset="0"/>
                <a:cs typeface="Times New Roman" panose="02020603050405020304" pitchFamily="18" charset="0"/>
              </a:rPr>
              <a:t> </a:t>
            </a:r>
            <a:r>
              <a:rPr lang="en-NZ" sz="1200" dirty="0" err="1">
                <a:effectLst/>
                <a:latin typeface="+mn-lt"/>
                <a:ea typeface="Calibri" panose="020F0502020204030204" pitchFamily="34" charset="0"/>
                <a:cs typeface="Times New Roman" panose="02020603050405020304" pitchFamily="18" charset="0"/>
              </a:rPr>
              <a:t>ingoa</a:t>
            </a:r>
            <a:endParaRPr lang="en-NZ"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NZ" sz="1200" dirty="0" err="1">
                <a:effectLst/>
                <a:latin typeface="+mn-lt"/>
                <a:ea typeface="Calibri" panose="020F0502020204030204" pitchFamily="34" charset="0"/>
                <a:cs typeface="Times New Roman" panose="02020603050405020304" pitchFamily="18" charset="0"/>
              </a:rPr>
              <a:t>Nō</a:t>
            </a:r>
            <a:r>
              <a:rPr lang="en-NZ" sz="1200" dirty="0">
                <a:effectLst/>
                <a:latin typeface="+mn-lt"/>
                <a:ea typeface="Calibri" panose="020F0502020204030204" pitchFamily="34" charset="0"/>
                <a:cs typeface="Times New Roman" panose="02020603050405020304" pitchFamily="18" charset="0"/>
              </a:rPr>
              <a:t> </a:t>
            </a:r>
            <a:r>
              <a:rPr lang="en-NZ" sz="1200" dirty="0" err="1">
                <a:effectLst/>
                <a:latin typeface="+mn-lt"/>
                <a:ea typeface="Calibri" panose="020F0502020204030204" pitchFamily="34" charset="0"/>
                <a:cs typeface="Times New Roman" panose="02020603050405020304" pitchFamily="18" charset="0"/>
              </a:rPr>
              <a:t>reira</a:t>
            </a:r>
            <a:r>
              <a:rPr lang="en-NZ" sz="1200" dirty="0">
                <a:effectLst/>
                <a:latin typeface="+mn-lt"/>
                <a:ea typeface="Calibri" panose="020F0502020204030204" pitchFamily="34" charset="0"/>
                <a:cs typeface="Times New Roman" panose="02020603050405020304" pitchFamily="18" charset="0"/>
              </a:rPr>
              <a:t>, </a:t>
            </a:r>
            <a:r>
              <a:rPr lang="en-NZ" sz="1200" dirty="0" err="1">
                <a:effectLst/>
                <a:latin typeface="+mn-lt"/>
                <a:ea typeface="Calibri" panose="020F0502020204030204" pitchFamily="34" charset="0"/>
                <a:cs typeface="Times New Roman" panose="02020603050405020304" pitchFamily="18" charset="0"/>
              </a:rPr>
              <a:t>tēnā</a:t>
            </a:r>
            <a:r>
              <a:rPr lang="en-NZ" sz="1200" dirty="0">
                <a:effectLst/>
                <a:latin typeface="+mn-lt"/>
                <a:ea typeface="Calibri" panose="020F0502020204030204" pitchFamily="34" charset="0"/>
                <a:cs typeface="Times New Roman" panose="02020603050405020304" pitchFamily="18" charset="0"/>
              </a:rPr>
              <a:t> koutou </a:t>
            </a:r>
            <a:r>
              <a:rPr lang="en-NZ" sz="1200" dirty="0" err="1">
                <a:effectLst/>
                <a:latin typeface="+mn-lt"/>
                <a:ea typeface="Calibri" panose="020F0502020204030204" pitchFamily="34" charset="0"/>
                <a:cs typeface="Times New Roman" panose="02020603050405020304" pitchFamily="18" charset="0"/>
              </a:rPr>
              <a:t>katoa</a:t>
            </a:r>
            <a:r>
              <a:rPr lang="en-NZ" sz="1200" dirty="0">
                <a:effectLst/>
                <a:latin typeface="+mn-lt"/>
                <a:ea typeface="Calibri" panose="020F0502020204030204" pitchFamily="34" charset="0"/>
                <a:cs typeface="Times New Roman" panose="02020603050405020304" pitchFamily="18" charset="0"/>
              </a:rPr>
              <a:t>!”</a:t>
            </a:r>
          </a:p>
          <a:p>
            <a:endParaRPr lang="en-NZ" sz="1200" dirty="0">
              <a:latin typeface="+mn-lt"/>
            </a:endParaRPr>
          </a:p>
          <a:p>
            <a:r>
              <a:rPr lang="en-NZ" sz="1200" dirty="0">
                <a:latin typeface="+mn-lt"/>
              </a:rPr>
              <a:t>and welcome everyone.</a:t>
            </a:r>
          </a:p>
          <a:p>
            <a:endParaRPr lang="en-NZ" sz="1200" dirty="0">
              <a:latin typeface="+mn-lt"/>
            </a:endParaRPr>
          </a:p>
          <a:p>
            <a:r>
              <a:rPr lang="en-NZ" sz="1200" dirty="0">
                <a:latin typeface="+mn-lt"/>
              </a:rPr>
              <a:t>Thanks for that Tane, </a:t>
            </a:r>
            <a:r>
              <a:rPr lang="en-NZ" sz="1200" baseline="0" dirty="0">
                <a:latin typeface="+mn-lt"/>
              </a:rPr>
              <a:t> BayTrust is a fantastic organisation, and I feel incredibly privileged to be involved in this organisation helping to </a:t>
            </a:r>
            <a:r>
              <a:rPr lang="en-NZ" sz="1200" b="1" dirty="0">
                <a:solidFill>
                  <a:schemeClr val="tx2"/>
                </a:solidFill>
                <a:latin typeface="+mn-lt"/>
              </a:rPr>
              <a:t>accelerate bold, meaningful change, assisting BOP communities and the environment to flourish</a:t>
            </a:r>
            <a:r>
              <a:rPr lang="en-NZ" sz="1200" baseline="0" dirty="0">
                <a:latin typeface="+mn-lt"/>
              </a:rPr>
              <a:t>.  As we all know it is Friday afternoon, and you will be looking forward to your weekend so I will try as hard as I can to </a:t>
            </a:r>
            <a:r>
              <a:rPr lang="en-NZ" sz="1200" dirty="0">
                <a:latin typeface="+mn-lt"/>
              </a:rPr>
              <a:t>keep this fairly short and sharp, also please feel free to ask questions afterwards as I feel that questions encourage the best discussions, and if you don’t ask any then, I'm likely to ask a few myself</a:t>
            </a:r>
            <a:r>
              <a:rPr lang="en-NZ" sz="1200" baseline="0" dirty="0">
                <a:latin typeface="+mn-lt"/>
              </a:rPr>
              <a:t>.</a:t>
            </a:r>
            <a:r>
              <a:rPr lang="en-NZ" sz="1200" dirty="0">
                <a:latin typeface="+mn-lt"/>
              </a:rPr>
              <a:t> </a:t>
            </a:r>
          </a:p>
          <a:p>
            <a:endParaRPr lang="en-NZ" sz="1200" dirty="0">
              <a:latin typeface="+mn-lt"/>
            </a:endParaRPr>
          </a:p>
          <a:p>
            <a:r>
              <a:rPr lang="en-NZ" sz="1200" baseline="0" dirty="0">
                <a:latin typeface="+mn-lt"/>
              </a:rPr>
              <a:t>I </a:t>
            </a:r>
            <a:r>
              <a:rPr lang="en-NZ" sz="1200" dirty="0">
                <a:latin typeface="+mn-lt"/>
              </a:rPr>
              <a:t>want to</a:t>
            </a:r>
            <a:r>
              <a:rPr lang="en-NZ" sz="1200" baseline="0" dirty="0">
                <a:latin typeface="+mn-lt"/>
              </a:rPr>
              <a:t> start by </a:t>
            </a:r>
            <a:r>
              <a:rPr lang="en-NZ" baseline="0" dirty="0"/>
              <a:t>briefly focusing on the world we are living in – which will help give context to our priorities for the year ahead. </a:t>
            </a:r>
            <a:endParaRPr lang="en-NZ" dirty="0"/>
          </a:p>
          <a:p>
            <a:endParaRPr lang="en-NZ" dirty="0"/>
          </a:p>
          <a:p>
            <a:r>
              <a:rPr lang="en-NZ" dirty="0"/>
              <a:t>Last year I mentioned our view is that it's</a:t>
            </a:r>
            <a:r>
              <a:rPr lang="en-NZ" baseline="0" dirty="0"/>
              <a:t> an increasingly volatile and challenging world out there and since then although inflation and covid fears are receding we continue to confront the very real threat of nuclear/global war, the cost-of-living crisis, increasing inequality and political and cultural polarisation.  Whilst there are many things that we cannot control, we are convinced as a Trust that moving to a more pro-active system funding approach in the areas that we can make a difference is what will have the biggest impact on our communities.</a:t>
            </a:r>
          </a:p>
          <a:p>
            <a:endParaRPr lang="en-NZ" baseline="0" dirty="0"/>
          </a:p>
          <a:p>
            <a:r>
              <a:rPr lang="en-NZ" baseline="0" dirty="0"/>
              <a:t>As a community and despite the current challenges, we do need to prepare for a driverless world, increased working from home, the impacts of climate change and geo-political tensions.  These changes will create opportunities for some and challenges for others and for BayTrust, this complex world is reflected in the changing needs and demographics of the communities we support.  </a:t>
            </a:r>
            <a:r>
              <a:rPr lang="en-NZ" dirty="0"/>
              <a:t>As a funder we have accepted that there is a burning platform for change, and we must also change and innovate to support our communities.   - As Winston Churchill said, – “never waste a good crisis!”</a:t>
            </a:r>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Funders like ourselves have traditionally focussed on using their granting to help achieve their mission and we will continue to do this.  However, with grant funding very limited and with key wellbeing metrics deteriorating (environment, housing, inequality, child poverty)  if we are to truly make a positive change in our communities then we will increasingly focus on our other tools to maximise our impact.  We are now also engaging in advocacy, leadership and increasingly using our investment base to make a difference (and to attract other commercial capital into this space) I believe we are positioned as well as we possible can be to help our communities through these volatile times. </a:t>
            </a:r>
          </a:p>
          <a:p>
            <a:endParaRPr lang="en-NZ" dirty="0"/>
          </a:p>
          <a:p>
            <a:endParaRPr lang="en-NZ" dirty="0"/>
          </a:p>
        </p:txBody>
      </p:sp>
      <p:sp>
        <p:nvSpPr>
          <p:cNvPr id="4" name="Slide Number Placeholder 3"/>
          <p:cNvSpPr>
            <a:spLocks noGrp="1"/>
          </p:cNvSpPr>
          <p:nvPr>
            <p:ph type="sldNum" sz="quarter" idx="10"/>
          </p:nvPr>
        </p:nvSpPr>
        <p:spPr/>
        <p:txBody>
          <a:bodyPr/>
          <a:lstStyle/>
          <a:p>
            <a:fld id="{B882ED53-3393-4F84-BF26-D613BFDF6FC7}" type="slidenum">
              <a:rPr lang="en-NZ" smtClean="0"/>
              <a:t>7</a:t>
            </a:fld>
            <a:endParaRPr lang="en-NZ"/>
          </a:p>
        </p:txBody>
      </p:sp>
    </p:spTree>
    <p:extLst>
      <p:ext uri="{BB962C8B-B14F-4D97-AF65-F5344CB8AC3E}">
        <p14:creationId xmlns:p14="http://schemas.microsoft.com/office/powerpoint/2010/main" val="4213420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And I do want to acknowledge the pressure the NFP sector is under, and I feel like there is a lot of truth in the saying, survive till !!25.</a:t>
            </a:r>
          </a:p>
          <a:p>
            <a:endParaRPr lang="en-NZ" dirty="0"/>
          </a:p>
          <a:p>
            <a:r>
              <a:rPr lang="en-NZ" dirty="0"/>
              <a:t>I have been in this sector nearly 10 years and I cannot think of a more difficult time with local and central govt funding cuts, increased demand for services and higher costs and we are doing everything we can to assist but unfortunately, we do know that for some groups that may not survive, and my advise would be if you are in difficulties the earlier you can have a discussion with our staff on how we may be able to assist the better.</a:t>
            </a:r>
          </a:p>
          <a:p>
            <a:endParaRPr lang="en-NZ" dirty="0"/>
          </a:p>
          <a:p>
            <a:r>
              <a:rPr lang="en-NZ" dirty="0"/>
              <a:t>As such, I want to shed some light on how we make our grant decisions by utilizing an impact assessment tool which is critically important with our grants funding coming under increasing pressure.</a:t>
            </a:r>
          </a:p>
        </p:txBody>
      </p:sp>
      <p:sp>
        <p:nvSpPr>
          <p:cNvPr id="4" name="Slide Number Placeholder 3"/>
          <p:cNvSpPr>
            <a:spLocks noGrp="1"/>
          </p:cNvSpPr>
          <p:nvPr>
            <p:ph type="sldNum" sz="quarter" idx="10"/>
          </p:nvPr>
        </p:nvSpPr>
        <p:spPr/>
        <p:txBody>
          <a:bodyPr/>
          <a:lstStyle/>
          <a:p>
            <a:fld id="{B882ED53-3393-4F84-BF26-D613BFDF6FC7}" type="slidenum">
              <a:rPr lang="en-NZ" smtClean="0"/>
              <a:t>8</a:t>
            </a:fld>
            <a:endParaRPr lang="en-NZ"/>
          </a:p>
        </p:txBody>
      </p:sp>
    </p:spTree>
    <p:extLst>
      <p:ext uri="{BB962C8B-B14F-4D97-AF65-F5344CB8AC3E}">
        <p14:creationId xmlns:p14="http://schemas.microsoft.com/office/powerpoint/2010/main" val="2652112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Whilst we acknowledge that this tool is not perfect, and it contains elements of subjectivity,, it does mean that grants will target those groups that align most closely with our purpose, our four priorities, community needs, climate change, and treaty commitments as well as those that are innovating.    </a:t>
            </a:r>
          </a:p>
          <a:p>
            <a:endParaRPr lang="en-NZ" dirty="0"/>
          </a:p>
          <a:p>
            <a:r>
              <a:rPr lang="en-NZ" dirty="0"/>
              <a:t>If you have any questions on this, our website contains a much better description and </a:t>
            </a:r>
            <a:r>
              <a:rPr lang="en-NZ" dirty="0" err="1"/>
              <a:t>sam</a:t>
            </a:r>
            <a:r>
              <a:rPr lang="en-NZ" dirty="0"/>
              <a:t> and loti in my team are also always available to answer any questions.</a:t>
            </a:r>
          </a:p>
          <a:p>
            <a:endParaRPr lang="en-NZ" dirty="0"/>
          </a:p>
          <a:p>
            <a:endParaRPr lang="en-NZ" dirty="0"/>
          </a:p>
          <a:p>
            <a:endParaRPr lang="en-NZ" dirty="0"/>
          </a:p>
        </p:txBody>
      </p:sp>
      <p:sp>
        <p:nvSpPr>
          <p:cNvPr id="4" name="Slide Number Placeholder 3"/>
          <p:cNvSpPr>
            <a:spLocks noGrp="1"/>
          </p:cNvSpPr>
          <p:nvPr>
            <p:ph type="sldNum" sz="quarter" idx="10"/>
          </p:nvPr>
        </p:nvSpPr>
        <p:spPr/>
        <p:txBody>
          <a:bodyPr/>
          <a:lstStyle/>
          <a:p>
            <a:fld id="{B882ED53-3393-4F84-BF26-D613BFDF6FC7}" type="slidenum">
              <a:rPr lang="en-NZ" smtClean="0"/>
              <a:t>9</a:t>
            </a:fld>
            <a:endParaRPr lang="en-NZ"/>
          </a:p>
        </p:txBody>
      </p:sp>
    </p:spTree>
    <p:extLst>
      <p:ext uri="{BB962C8B-B14F-4D97-AF65-F5344CB8AC3E}">
        <p14:creationId xmlns:p14="http://schemas.microsoft.com/office/powerpoint/2010/main" val="1543448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FC6F6-0110-46D7-A488-02C6DFD3E4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215BF1FF-3F4F-4BC9-8D68-ECED41FCC7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0250A211-B09B-468F-BCA7-2012981BC65A}"/>
              </a:ext>
            </a:extLst>
          </p:cNvPr>
          <p:cNvSpPr>
            <a:spLocks noGrp="1"/>
          </p:cNvSpPr>
          <p:nvPr>
            <p:ph type="dt" sz="half" idx="10"/>
          </p:nvPr>
        </p:nvSpPr>
        <p:spPr/>
        <p:txBody>
          <a:bodyPr/>
          <a:lstStyle/>
          <a:p>
            <a:fld id="{F09D7933-4C19-41BB-81E5-6424CC9710D2}" type="datetimeFigureOut">
              <a:rPr lang="en-NZ" smtClean="0"/>
              <a:pPr/>
              <a:t>27/08/2024</a:t>
            </a:fld>
            <a:endParaRPr lang="en-NZ"/>
          </a:p>
        </p:txBody>
      </p:sp>
      <p:sp>
        <p:nvSpPr>
          <p:cNvPr id="5" name="Footer Placeholder 4">
            <a:extLst>
              <a:ext uri="{FF2B5EF4-FFF2-40B4-BE49-F238E27FC236}">
                <a16:creationId xmlns:a16="http://schemas.microsoft.com/office/drawing/2014/main" id="{46698CA6-8CEE-4FB4-87A3-D361B25EB51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17690907-4084-4078-A19A-594517552C95}"/>
              </a:ext>
            </a:extLst>
          </p:cNvPr>
          <p:cNvSpPr>
            <a:spLocks noGrp="1"/>
          </p:cNvSpPr>
          <p:nvPr>
            <p:ph type="sldNum" sz="quarter" idx="12"/>
          </p:nvPr>
        </p:nvSpPr>
        <p:spPr/>
        <p:txBody>
          <a:bodyPr/>
          <a:lstStyle/>
          <a:p>
            <a:fld id="{EEEB4C2B-139F-48FB-835B-7CC76588908B}" type="slidenum">
              <a:rPr lang="en-NZ" smtClean="0"/>
              <a:pPr/>
              <a:t>‹#›</a:t>
            </a:fld>
            <a:endParaRPr lang="en-NZ"/>
          </a:p>
        </p:txBody>
      </p:sp>
    </p:spTree>
    <p:extLst>
      <p:ext uri="{BB962C8B-B14F-4D97-AF65-F5344CB8AC3E}">
        <p14:creationId xmlns:p14="http://schemas.microsoft.com/office/powerpoint/2010/main" val="2165520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52062-3805-4EEF-B976-9D019CD4A8E0}"/>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F95D3B35-AEB7-4C9F-BD8E-245AA12094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B5FD551-E6A6-4A19-89DC-ECD449F3997B}"/>
              </a:ext>
            </a:extLst>
          </p:cNvPr>
          <p:cNvSpPr>
            <a:spLocks noGrp="1"/>
          </p:cNvSpPr>
          <p:nvPr>
            <p:ph type="dt" sz="half" idx="10"/>
          </p:nvPr>
        </p:nvSpPr>
        <p:spPr/>
        <p:txBody>
          <a:bodyPr/>
          <a:lstStyle/>
          <a:p>
            <a:fld id="{F09D7933-4C19-41BB-81E5-6424CC9710D2}" type="datetimeFigureOut">
              <a:rPr lang="en-NZ" smtClean="0"/>
              <a:pPr/>
              <a:t>27/08/2024</a:t>
            </a:fld>
            <a:endParaRPr lang="en-NZ"/>
          </a:p>
        </p:txBody>
      </p:sp>
      <p:sp>
        <p:nvSpPr>
          <p:cNvPr id="5" name="Footer Placeholder 4">
            <a:extLst>
              <a:ext uri="{FF2B5EF4-FFF2-40B4-BE49-F238E27FC236}">
                <a16:creationId xmlns:a16="http://schemas.microsoft.com/office/drawing/2014/main" id="{51D012F3-BAB3-45F0-ABC1-5F6723A37BE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95935923-B7EC-4FAF-AA94-D3255A040E4F}"/>
              </a:ext>
            </a:extLst>
          </p:cNvPr>
          <p:cNvSpPr>
            <a:spLocks noGrp="1"/>
          </p:cNvSpPr>
          <p:nvPr>
            <p:ph type="sldNum" sz="quarter" idx="12"/>
          </p:nvPr>
        </p:nvSpPr>
        <p:spPr/>
        <p:txBody>
          <a:bodyPr/>
          <a:lstStyle/>
          <a:p>
            <a:fld id="{EEEB4C2B-139F-48FB-835B-7CC76588908B}" type="slidenum">
              <a:rPr lang="en-NZ" smtClean="0"/>
              <a:pPr/>
              <a:t>‹#›</a:t>
            </a:fld>
            <a:endParaRPr lang="en-NZ"/>
          </a:p>
        </p:txBody>
      </p:sp>
    </p:spTree>
    <p:extLst>
      <p:ext uri="{BB962C8B-B14F-4D97-AF65-F5344CB8AC3E}">
        <p14:creationId xmlns:p14="http://schemas.microsoft.com/office/powerpoint/2010/main" val="1041513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3264E2-BACD-4BF3-B851-FB4DAF8E7543}"/>
              </a:ext>
            </a:extLst>
          </p:cNvPr>
          <p:cNvSpPr>
            <a:spLocks noGrp="1"/>
          </p:cNvSpPr>
          <p:nvPr>
            <p:ph type="title" orient="vert"/>
          </p:nvPr>
        </p:nvSpPr>
        <p:spPr>
          <a:xfrm>
            <a:off x="8724899"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7FE2138D-CDAF-4E8A-99AC-F6CD35509A39}"/>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A5D09CC-CABD-4A50-B70B-B776534750D4}"/>
              </a:ext>
            </a:extLst>
          </p:cNvPr>
          <p:cNvSpPr>
            <a:spLocks noGrp="1"/>
          </p:cNvSpPr>
          <p:nvPr>
            <p:ph type="dt" sz="half" idx="10"/>
          </p:nvPr>
        </p:nvSpPr>
        <p:spPr/>
        <p:txBody>
          <a:bodyPr/>
          <a:lstStyle/>
          <a:p>
            <a:fld id="{F09D7933-4C19-41BB-81E5-6424CC9710D2}" type="datetimeFigureOut">
              <a:rPr lang="en-NZ" smtClean="0"/>
              <a:pPr/>
              <a:t>27/08/2024</a:t>
            </a:fld>
            <a:endParaRPr lang="en-NZ"/>
          </a:p>
        </p:txBody>
      </p:sp>
      <p:sp>
        <p:nvSpPr>
          <p:cNvPr id="5" name="Footer Placeholder 4">
            <a:extLst>
              <a:ext uri="{FF2B5EF4-FFF2-40B4-BE49-F238E27FC236}">
                <a16:creationId xmlns:a16="http://schemas.microsoft.com/office/drawing/2014/main" id="{542EC205-D4C4-4F40-9D6E-415C4730D9B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E371B65-6D7A-4753-8EAA-95C7DDC0F995}"/>
              </a:ext>
            </a:extLst>
          </p:cNvPr>
          <p:cNvSpPr>
            <a:spLocks noGrp="1"/>
          </p:cNvSpPr>
          <p:nvPr>
            <p:ph type="sldNum" sz="quarter" idx="12"/>
          </p:nvPr>
        </p:nvSpPr>
        <p:spPr/>
        <p:txBody>
          <a:bodyPr/>
          <a:lstStyle/>
          <a:p>
            <a:fld id="{EEEB4C2B-139F-48FB-835B-7CC76588908B}" type="slidenum">
              <a:rPr lang="en-NZ" smtClean="0"/>
              <a:pPr/>
              <a:t>‹#›</a:t>
            </a:fld>
            <a:endParaRPr lang="en-NZ"/>
          </a:p>
        </p:txBody>
      </p:sp>
    </p:spTree>
    <p:extLst>
      <p:ext uri="{BB962C8B-B14F-4D97-AF65-F5344CB8AC3E}">
        <p14:creationId xmlns:p14="http://schemas.microsoft.com/office/powerpoint/2010/main" val="82743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1F1A6-E1E3-4DB7-858E-FD181569044D}"/>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D40BDAA4-30C2-47BC-838A-C6678C57E5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F503F1E-551B-4B2E-8C0D-D137A3E7679F}"/>
              </a:ext>
            </a:extLst>
          </p:cNvPr>
          <p:cNvSpPr>
            <a:spLocks noGrp="1"/>
          </p:cNvSpPr>
          <p:nvPr>
            <p:ph type="dt" sz="half" idx="10"/>
          </p:nvPr>
        </p:nvSpPr>
        <p:spPr/>
        <p:txBody>
          <a:bodyPr/>
          <a:lstStyle/>
          <a:p>
            <a:fld id="{F09D7933-4C19-41BB-81E5-6424CC9710D2}" type="datetimeFigureOut">
              <a:rPr lang="en-NZ" smtClean="0"/>
              <a:pPr/>
              <a:t>27/08/2024</a:t>
            </a:fld>
            <a:endParaRPr lang="en-NZ"/>
          </a:p>
        </p:txBody>
      </p:sp>
      <p:sp>
        <p:nvSpPr>
          <p:cNvPr id="5" name="Footer Placeholder 4">
            <a:extLst>
              <a:ext uri="{FF2B5EF4-FFF2-40B4-BE49-F238E27FC236}">
                <a16:creationId xmlns:a16="http://schemas.microsoft.com/office/drawing/2014/main" id="{9CA50414-E0B6-45D4-A2FB-02252C5B7A7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C0003BE-9E35-49BF-A749-480F8D90BF56}"/>
              </a:ext>
            </a:extLst>
          </p:cNvPr>
          <p:cNvSpPr>
            <a:spLocks noGrp="1"/>
          </p:cNvSpPr>
          <p:nvPr>
            <p:ph type="sldNum" sz="quarter" idx="12"/>
          </p:nvPr>
        </p:nvSpPr>
        <p:spPr/>
        <p:txBody>
          <a:bodyPr/>
          <a:lstStyle/>
          <a:p>
            <a:fld id="{EEEB4C2B-139F-48FB-835B-7CC76588908B}" type="slidenum">
              <a:rPr lang="en-NZ" smtClean="0"/>
              <a:pPr/>
              <a:t>‹#›</a:t>
            </a:fld>
            <a:endParaRPr lang="en-NZ"/>
          </a:p>
        </p:txBody>
      </p:sp>
    </p:spTree>
    <p:extLst>
      <p:ext uri="{BB962C8B-B14F-4D97-AF65-F5344CB8AC3E}">
        <p14:creationId xmlns:p14="http://schemas.microsoft.com/office/powerpoint/2010/main" val="2849123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05F9-D752-4F05-8BB1-4C6A7671325B}"/>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F04EB706-65CE-4EE6-B9E0-5E051F3C1B35}"/>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78C745-F7F1-421C-A1A2-89ADB6707FA4}"/>
              </a:ext>
            </a:extLst>
          </p:cNvPr>
          <p:cNvSpPr>
            <a:spLocks noGrp="1"/>
          </p:cNvSpPr>
          <p:nvPr>
            <p:ph type="dt" sz="half" idx="10"/>
          </p:nvPr>
        </p:nvSpPr>
        <p:spPr/>
        <p:txBody>
          <a:bodyPr/>
          <a:lstStyle/>
          <a:p>
            <a:fld id="{F09D7933-4C19-41BB-81E5-6424CC9710D2}" type="datetimeFigureOut">
              <a:rPr lang="en-NZ" smtClean="0"/>
              <a:pPr/>
              <a:t>27/08/2024</a:t>
            </a:fld>
            <a:endParaRPr lang="en-NZ"/>
          </a:p>
        </p:txBody>
      </p:sp>
      <p:sp>
        <p:nvSpPr>
          <p:cNvPr id="5" name="Footer Placeholder 4">
            <a:extLst>
              <a:ext uri="{FF2B5EF4-FFF2-40B4-BE49-F238E27FC236}">
                <a16:creationId xmlns:a16="http://schemas.microsoft.com/office/drawing/2014/main" id="{1F47FC55-3EE6-44C9-8AF0-24B39AD53544}"/>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FAEDFBF4-C9B3-4C24-8F40-DFEBF2C3C0C2}"/>
              </a:ext>
            </a:extLst>
          </p:cNvPr>
          <p:cNvSpPr>
            <a:spLocks noGrp="1"/>
          </p:cNvSpPr>
          <p:nvPr>
            <p:ph type="sldNum" sz="quarter" idx="12"/>
          </p:nvPr>
        </p:nvSpPr>
        <p:spPr/>
        <p:txBody>
          <a:bodyPr/>
          <a:lstStyle/>
          <a:p>
            <a:fld id="{EEEB4C2B-139F-48FB-835B-7CC76588908B}" type="slidenum">
              <a:rPr lang="en-NZ" smtClean="0"/>
              <a:pPr/>
              <a:t>‹#›</a:t>
            </a:fld>
            <a:endParaRPr lang="en-NZ"/>
          </a:p>
        </p:txBody>
      </p:sp>
    </p:spTree>
    <p:extLst>
      <p:ext uri="{BB962C8B-B14F-4D97-AF65-F5344CB8AC3E}">
        <p14:creationId xmlns:p14="http://schemas.microsoft.com/office/powerpoint/2010/main" val="1587256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C09C8-BF82-4AAA-BB74-5684AB034F24}"/>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FC739C53-5AA8-465E-8CCB-4732F478AB6E}"/>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42A4496F-15D2-4D75-9090-0701974CA259}"/>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5DDF9373-CFF8-49D8-9C64-9034232BAB76}"/>
              </a:ext>
            </a:extLst>
          </p:cNvPr>
          <p:cNvSpPr>
            <a:spLocks noGrp="1"/>
          </p:cNvSpPr>
          <p:nvPr>
            <p:ph type="dt" sz="half" idx="10"/>
          </p:nvPr>
        </p:nvSpPr>
        <p:spPr/>
        <p:txBody>
          <a:bodyPr/>
          <a:lstStyle/>
          <a:p>
            <a:fld id="{F09D7933-4C19-41BB-81E5-6424CC9710D2}" type="datetimeFigureOut">
              <a:rPr lang="en-NZ" smtClean="0"/>
              <a:pPr/>
              <a:t>27/08/2024</a:t>
            </a:fld>
            <a:endParaRPr lang="en-NZ"/>
          </a:p>
        </p:txBody>
      </p:sp>
      <p:sp>
        <p:nvSpPr>
          <p:cNvPr id="6" name="Footer Placeholder 5">
            <a:extLst>
              <a:ext uri="{FF2B5EF4-FFF2-40B4-BE49-F238E27FC236}">
                <a16:creationId xmlns:a16="http://schemas.microsoft.com/office/drawing/2014/main" id="{AC7DE22C-A86A-460F-9862-64AA2159C05C}"/>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DBCC384E-8177-4918-A322-F0F763C65146}"/>
              </a:ext>
            </a:extLst>
          </p:cNvPr>
          <p:cNvSpPr>
            <a:spLocks noGrp="1"/>
          </p:cNvSpPr>
          <p:nvPr>
            <p:ph type="sldNum" sz="quarter" idx="12"/>
          </p:nvPr>
        </p:nvSpPr>
        <p:spPr/>
        <p:txBody>
          <a:bodyPr/>
          <a:lstStyle/>
          <a:p>
            <a:fld id="{EEEB4C2B-139F-48FB-835B-7CC76588908B}" type="slidenum">
              <a:rPr lang="en-NZ" smtClean="0"/>
              <a:pPr/>
              <a:t>‹#›</a:t>
            </a:fld>
            <a:endParaRPr lang="en-NZ"/>
          </a:p>
        </p:txBody>
      </p:sp>
    </p:spTree>
    <p:extLst>
      <p:ext uri="{BB962C8B-B14F-4D97-AF65-F5344CB8AC3E}">
        <p14:creationId xmlns:p14="http://schemas.microsoft.com/office/powerpoint/2010/main" val="1739126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76720-1681-4C28-BD02-2022567ABEC2}"/>
              </a:ext>
            </a:extLst>
          </p:cNvPr>
          <p:cNvSpPr>
            <a:spLocks noGrp="1"/>
          </p:cNvSpPr>
          <p:nvPr>
            <p:ph type="title"/>
          </p:nvPr>
        </p:nvSpPr>
        <p:spPr>
          <a:xfrm>
            <a:off x="839789"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FD8D7C58-FAAA-4D48-8FFE-4D28074536D3}"/>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4DAEF5-E800-474C-B898-4CA6D901B3A4}"/>
              </a:ext>
            </a:extLst>
          </p:cNvPr>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DB7A53C3-0785-437B-B874-A0DFF99B79E3}"/>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0F0D21-B5F5-4D0E-8639-D60B658BB646}"/>
              </a:ext>
            </a:extLst>
          </p:cNvPr>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B042A32D-F89A-4E1F-BBA8-5969137AE106}"/>
              </a:ext>
            </a:extLst>
          </p:cNvPr>
          <p:cNvSpPr>
            <a:spLocks noGrp="1"/>
          </p:cNvSpPr>
          <p:nvPr>
            <p:ph type="dt" sz="half" idx="10"/>
          </p:nvPr>
        </p:nvSpPr>
        <p:spPr/>
        <p:txBody>
          <a:bodyPr/>
          <a:lstStyle/>
          <a:p>
            <a:fld id="{F09D7933-4C19-41BB-81E5-6424CC9710D2}" type="datetimeFigureOut">
              <a:rPr lang="en-NZ" smtClean="0"/>
              <a:pPr/>
              <a:t>27/08/2024</a:t>
            </a:fld>
            <a:endParaRPr lang="en-NZ"/>
          </a:p>
        </p:txBody>
      </p:sp>
      <p:sp>
        <p:nvSpPr>
          <p:cNvPr id="8" name="Footer Placeholder 7">
            <a:extLst>
              <a:ext uri="{FF2B5EF4-FFF2-40B4-BE49-F238E27FC236}">
                <a16:creationId xmlns:a16="http://schemas.microsoft.com/office/drawing/2014/main" id="{AC5F49E2-0B02-41BB-BF9A-FDDCF755A093}"/>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438CAADE-7CB1-4BF9-BC2E-00A16DEE7A31}"/>
              </a:ext>
            </a:extLst>
          </p:cNvPr>
          <p:cNvSpPr>
            <a:spLocks noGrp="1"/>
          </p:cNvSpPr>
          <p:nvPr>
            <p:ph type="sldNum" sz="quarter" idx="12"/>
          </p:nvPr>
        </p:nvSpPr>
        <p:spPr/>
        <p:txBody>
          <a:bodyPr/>
          <a:lstStyle/>
          <a:p>
            <a:fld id="{EEEB4C2B-139F-48FB-835B-7CC76588908B}" type="slidenum">
              <a:rPr lang="en-NZ" smtClean="0"/>
              <a:pPr/>
              <a:t>‹#›</a:t>
            </a:fld>
            <a:endParaRPr lang="en-NZ"/>
          </a:p>
        </p:txBody>
      </p:sp>
    </p:spTree>
    <p:extLst>
      <p:ext uri="{BB962C8B-B14F-4D97-AF65-F5344CB8AC3E}">
        <p14:creationId xmlns:p14="http://schemas.microsoft.com/office/powerpoint/2010/main" val="3998421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2ACB8-CABA-4646-8132-7F78020A454C}"/>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DF7E6CC6-3FE9-42FB-B08F-25B898462FF4}"/>
              </a:ext>
            </a:extLst>
          </p:cNvPr>
          <p:cNvSpPr>
            <a:spLocks noGrp="1"/>
          </p:cNvSpPr>
          <p:nvPr>
            <p:ph type="dt" sz="half" idx="10"/>
          </p:nvPr>
        </p:nvSpPr>
        <p:spPr/>
        <p:txBody>
          <a:bodyPr/>
          <a:lstStyle/>
          <a:p>
            <a:fld id="{F09D7933-4C19-41BB-81E5-6424CC9710D2}" type="datetimeFigureOut">
              <a:rPr lang="en-NZ" smtClean="0"/>
              <a:pPr/>
              <a:t>27/08/2024</a:t>
            </a:fld>
            <a:endParaRPr lang="en-NZ"/>
          </a:p>
        </p:txBody>
      </p:sp>
      <p:sp>
        <p:nvSpPr>
          <p:cNvPr id="4" name="Footer Placeholder 3">
            <a:extLst>
              <a:ext uri="{FF2B5EF4-FFF2-40B4-BE49-F238E27FC236}">
                <a16:creationId xmlns:a16="http://schemas.microsoft.com/office/drawing/2014/main" id="{3F1E7E00-9E01-41F8-9F49-D44686C34A30}"/>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E8D19761-17ED-4113-8869-7C4CDC8AA4A1}"/>
              </a:ext>
            </a:extLst>
          </p:cNvPr>
          <p:cNvSpPr>
            <a:spLocks noGrp="1"/>
          </p:cNvSpPr>
          <p:nvPr>
            <p:ph type="sldNum" sz="quarter" idx="12"/>
          </p:nvPr>
        </p:nvSpPr>
        <p:spPr/>
        <p:txBody>
          <a:bodyPr/>
          <a:lstStyle/>
          <a:p>
            <a:fld id="{EEEB4C2B-139F-48FB-835B-7CC76588908B}" type="slidenum">
              <a:rPr lang="en-NZ" smtClean="0"/>
              <a:pPr/>
              <a:t>‹#›</a:t>
            </a:fld>
            <a:endParaRPr lang="en-NZ"/>
          </a:p>
        </p:txBody>
      </p:sp>
    </p:spTree>
    <p:extLst>
      <p:ext uri="{BB962C8B-B14F-4D97-AF65-F5344CB8AC3E}">
        <p14:creationId xmlns:p14="http://schemas.microsoft.com/office/powerpoint/2010/main" val="1796538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811A22-0137-42D9-992B-6D6389A7DDC0}"/>
              </a:ext>
            </a:extLst>
          </p:cNvPr>
          <p:cNvSpPr>
            <a:spLocks noGrp="1"/>
          </p:cNvSpPr>
          <p:nvPr>
            <p:ph type="dt" sz="half" idx="10"/>
          </p:nvPr>
        </p:nvSpPr>
        <p:spPr/>
        <p:txBody>
          <a:bodyPr/>
          <a:lstStyle/>
          <a:p>
            <a:fld id="{F09D7933-4C19-41BB-81E5-6424CC9710D2}" type="datetimeFigureOut">
              <a:rPr lang="en-NZ" smtClean="0"/>
              <a:pPr/>
              <a:t>27/08/2024</a:t>
            </a:fld>
            <a:endParaRPr lang="en-NZ"/>
          </a:p>
        </p:txBody>
      </p:sp>
      <p:sp>
        <p:nvSpPr>
          <p:cNvPr id="3" name="Footer Placeholder 2">
            <a:extLst>
              <a:ext uri="{FF2B5EF4-FFF2-40B4-BE49-F238E27FC236}">
                <a16:creationId xmlns:a16="http://schemas.microsoft.com/office/drawing/2014/main" id="{27926F18-726B-478A-941A-28A9E982B97D}"/>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BB4F297E-7AA0-468C-962A-C4D8544E17C9}"/>
              </a:ext>
            </a:extLst>
          </p:cNvPr>
          <p:cNvSpPr>
            <a:spLocks noGrp="1"/>
          </p:cNvSpPr>
          <p:nvPr>
            <p:ph type="sldNum" sz="quarter" idx="12"/>
          </p:nvPr>
        </p:nvSpPr>
        <p:spPr/>
        <p:txBody>
          <a:bodyPr/>
          <a:lstStyle/>
          <a:p>
            <a:fld id="{EEEB4C2B-139F-48FB-835B-7CC76588908B}" type="slidenum">
              <a:rPr lang="en-NZ" smtClean="0"/>
              <a:pPr/>
              <a:t>‹#›</a:t>
            </a:fld>
            <a:endParaRPr lang="en-NZ"/>
          </a:p>
        </p:txBody>
      </p:sp>
    </p:spTree>
    <p:extLst>
      <p:ext uri="{BB962C8B-B14F-4D97-AF65-F5344CB8AC3E}">
        <p14:creationId xmlns:p14="http://schemas.microsoft.com/office/powerpoint/2010/main" val="3748714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394BA-7381-4CAC-A71E-E985F022137B}"/>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EF6CC39D-187F-464C-9A67-5B5DF0C3C43A}"/>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DF50F304-EE51-47D8-A1F4-48F85749D2D6}"/>
              </a:ext>
            </a:extLst>
          </p:cNvPr>
          <p:cNvSpPr>
            <a:spLocks noGrp="1"/>
          </p:cNvSpPr>
          <p:nvPr>
            <p:ph type="body" sz="half" idx="2"/>
          </p:nvPr>
        </p:nvSpPr>
        <p:spPr>
          <a:xfrm>
            <a:off x="839790"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D24321-DE48-4880-86B8-221577AC2DF7}"/>
              </a:ext>
            </a:extLst>
          </p:cNvPr>
          <p:cNvSpPr>
            <a:spLocks noGrp="1"/>
          </p:cNvSpPr>
          <p:nvPr>
            <p:ph type="dt" sz="half" idx="10"/>
          </p:nvPr>
        </p:nvSpPr>
        <p:spPr/>
        <p:txBody>
          <a:bodyPr/>
          <a:lstStyle/>
          <a:p>
            <a:fld id="{F09D7933-4C19-41BB-81E5-6424CC9710D2}" type="datetimeFigureOut">
              <a:rPr lang="en-NZ" smtClean="0"/>
              <a:pPr/>
              <a:t>27/08/2024</a:t>
            </a:fld>
            <a:endParaRPr lang="en-NZ"/>
          </a:p>
        </p:txBody>
      </p:sp>
      <p:sp>
        <p:nvSpPr>
          <p:cNvPr id="6" name="Footer Placeholder 5">
            <a:extLst>
              <a:ext uri="{FF2B5EF4-FFF2-40B4-BE49-F238E27FC236}">
                <a16:creationId xmlns:a16="http://schemas.microsoft.com/office/drawing/2014/main" id="{84896195-A8DD-4FD4-A7BB-36563FFE9E6E}"/>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6641683F-4951-4C09-B85A-AC884F676C20}"/>
              </a:ext>
            </a:extLst>
          </p:cNvPr>
          <p:cNvSpPr>
            <a:spLocks noGrp="1"/>
          </p:cNvSpPr>
          <p:nvPr>
            <p:ph type="sldNum" sz="quarter" idx="12"/>
          </p:nvPr>
        </p:nvSpPr>
        <p:spPr/>
        <p:txBody>
          <a:bodyPr/>
          <a:lstStyle/>
          <a:p>
            <a:fld id="{EEEB4C2B-139F-48FB-835B-7CC76588908B}" type="slidenum">
              <a:rPr lang="en-NZ" smtClean="0"/>
              <a:pPr/>
              <a:t>‹#›</a:t>
            </a:fld>
            <a:endParaRPr lang="en-NZ"/>
          </a:p>
        </p:txBody>
      </p:sp>
    </p:spTree>
    <p:extLst>
      <p:ext uri="{BB962C8B-B14F-4D97-AF65-F5344CB8AC3E}">
        <p14:creationId xmlns:p14="http://schemas.microsoft.com/office/powerpoint/2010/main" val="3892910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37BF3-6C51-45FC-B7DB-2D188D87CF9D}"/>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DDB0583B-82D6-43F0-A71D-0A1A89C05FCE}"/>
              </a:ext>
            </a:extLst>
          </p:cNvPr>
          <p:cNvSpPr>
            <a:spLocks noGrp="1"/>
          </p:cNvSpPr>
          <p:nvPr>
            <p:ph type="pic" idx="1"/>
          </p:nvPr>
        </p:nvSpPr>
        <p:spPr>
          <a:xfrm>
            <a:off x="5183188" y="987425"/>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C27FFDA0-CF57-4D0C-BC6A-B168AED1D92C}"/>
              </a:ext>
            </a:extLst>
          </p:cNvPr>
          <p:cNvSpPr>
            <a:spLocks noGrp="1"/>
          </p:cNvSpPr>
          <p:nvPr>
            <p:ph type="body" sz="half" idx="2"/>
          </p:nvPr>
        </p:nvSpPr>
        <p:spPr>
          <a:xfrm>
            <a:off x="839790"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9C14-001A-4B21-AA91-E329B1C8D65E}"/>
              </a:ext>
            </a:extLst>
          </p:cNvPr>
          <p:cNvSpPr>
            <a:spLocks noGrp="1"/>
          </p:cNvSpPr>
          <p:nvPr>
            <p:ph type="dt" sz="half" idx="10"/>
          </p:nvPr>
        </p:nvSpPr>
        <p:spPr/>
        <p:txBody>
          <a:bodyPr/>
          <a:lstStyle/>
          <a:p>
            <a:fld id="{F09D7933-4C19-41BB-81E5-6424CC9710D2}" type="datetimeFigureOut">
              <a:rPr lang="en-NZ" smtClean="0"/>
              <a:pPr/>
              <a:t>27/08/2024</a:t>
            </a:fld>
            <a:endParaRPr lang="en-NZ"/>
          </a:p>
        </p:txBody>
      </p:sp>
      <p:sp>
        <p:nvSpPr>
          <p:cNvPr id="6" name="Footer Placeholder 5">
            <a:extLst>
              <a:ext uri="{FF2B5EF4-FFF2-40B4-BE49-F238E27FC236}">
                <a16:creationId xmlns:a16="http://schemas.microsoft.com/office/drawing/2014/main" id="{F85C31ED-8DFB-40CF-BC41-F6AD05FABC97}"/>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CB7EA4E9-7DAD-4AC9-BFCE-7C3D36BB3CEF}"/>
              </a:ext>
            </a:extLst>
          </p:cNvPr>
          <p:cNvSpPr>
            <a:spLocks noGrp="1"/>
          </p:cNvSpPr>
          <p:nvPr>
            <p:ph type="sldNum" sz="quarter" idx="12"/>
          </p:nvPr>
        </p:nvSpPr>
        <p:spPr/>
        <p:txBody>
          <a:bodyPr/>
          <a:lstStyle/>
          <a:p>
            <a:fld id="{EEEB4C2B-139F-48FB-835B-7CC76588908B}" type="slidenum">
              <a:rPr lang="en-NZ" smtClean="0"/>
              <a:pPr/>
              <a:t>‹#›</a:t>
            </a:fld>
            <a:endParaRPr lang="en-NZ"/>
          </a:p>
        </p:txBody>
      </p:sp>
    </p:spTree>
    <p:extLst>
      <p:ext uri="{BB962C8B-B14F-4D97-AF65-F5344CB8AC3E}">
        <p14:creationId xmlns:p14="http://schemas.microsoft.com/office/powerpoint/2010/main" val="2171981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C412A7-F056-4A89-93FB-A6650D1D10A5}"/>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66FEF6B7-BC29-4934-8A5A-A31FD17E0C5D}"/>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3247925-D7B1-48AD-9F4B-2774372B7F16}"/>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9D7933-4C19-41BB-81E5-6424CC9710D2}" type="datetimeFigureOut">
              <a:rPr lang="en-NZ" smtClean="0"/>
              <a:pPr/>
              <a:t>27/08/2024</a:t>
            </a:fld>
            <a:endParaRPr lang="en-NZ"/>
          </a:p>
        </p:txBody>
      </p:sp>
      <p:sp>
        <p:nvSpPr>
          <p:cNvPr id="5" name="Footer Placeholder 4">
            <a:extLst>
              <a:ext uri="{FF2B5EF4-FFF2-40B4-BE49-F238E27FC236}">
                <a16:creationId xmlns:a16="http://schemas.microsoft.com/office/drawing/2014/main" id="{5DA93C59-A1E1-4E1A-A1C6-8BE426DAC400}"/>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44D9CB2E-6626-475F-AC00-6DC4B3CF9271}"/>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B4C2B-139F-48FB-835B-7CC76588908B}" type="slidenum">
              <a:rPr lang="en-NZ" smtClean="0"/>
              <a:pPr/>
              <a:t>‹#›</a:t>
            </a:fld>
            <a:endParaRPr lang="en-NZ"/>
          </a:p>
        </p:txBody>
      </p:sp>
    </p:spTree>
    <p:extLst>
      <p:ext uri="{BB962C8B-B14F-4D97-AF65-F5344CB8AC3E}">
        <p14:creationId xmlns:p14="http://schemas.microsoft.com/office/powerpoint/2010/main" val="2326118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18.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5.xml"/><Relationship Id="rId5" Type="http://schemas.openxmlformats.org/officeDocument/2006/relationships/image" Target="../media/image18.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7.xml"/><Relationship Id="rId5" Type="http://schemas.openxmlformats.org/officeDocument/2006/relationships/image" Target="../media/image18.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8.xml"/><Relationship Id="rId5" Type="http://schemas.openxmlformats.org/officeDocument/2006/relationships/image" Target="../media/image18.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7.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jpe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16.png"/><Relationship Id="rId5" Type="http://schemas.openxmlformats.org/officeDocument/2006/relationships/image" Target="../media/image2.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197EF-A9E0-4038-A139-F1D36ED463B5}"/>
              </a:ext>
            </a:extLst>
          </p:cNvPr>
          <p:cNvSpPr>
            <a:spLocks noGrp="1"/>
          </p:cNvSpPr>
          <p:nvPr>
            <p:ph type="title"/>
          </p:nvPr>
        </p:nvSpPr>
        <p:spPr>
          <a:xfrm>
            <a:off x="838202" y="723900"/>
            <a:ext cx="10515600" cy="5715000"/>
          </a:xfrm>
        </p:spPr>
        <p:txBody>
          <a:bodyPr anchor="t">
            <a:noAutofit/>
          </a:bodyPr>
          <a:lstStyle/>
          <a:p>
            <a:pPr algn="ctr"/>
            <a:br>
              <a:rPr lang="en-NZ"/>
            </a:br>
            <a:br>
              <a:rPr lang="en-NZ"/>
            </a:br>
            <a:br>
              <a:rPr lang="en-NZ"/>
            </a:br>
            <a:br>
              <a:rPr lang="en-NZ"/>
            </a:br>
            <a:br>
              <a:rPr lang="en-NZ"/>
            </a:br>
            <a:br>
              <a:rPr lang="en-NZ"/>
            </a:br>
            <a:br>
              <a:rPr lang="en-NZ"/>
            </a:br>
            <a:endParaRPr lang="en-NZ">
              <a:latin typeface="Maax Medium"/>
              <a:cs typeface="Maax Medium"/>
            </a:endParaRPr>
          </a:p>
        </p:txBody>
      </p:sp>
      <p:pic>
        <p:nvPicPr>
          <p:cNvPr id="8" name="Picture 7" descr="A close up of a sign&#10;&#10;Description automatically generated">
            <a:extLst>
              <a:ext uri="{FF2B5EF4-FFF2-40B4-BE49-F238E27FC236}">
                <a16:creationId xmlns:a16="http://schemas.microsoft.com/office/drawing/2014/main" id="{2E48D2BC-E8CB-4013-8AAC-C6F7BC7EF9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6035" y="723900"/>
            <a:ext cx="4239929" cy="2164802"/>
          </a:xfrm>
          <a:prstGeom prst="rect">
            <a:avLst/>
          </a:prstGeom>
        </p:spPr>
      </p:pic>
      <p:sp>
        <p:nvSpPr>
          <p:cNvPr id="9" name="TextBox 8">
            <a:extLst>
              <a:ext uri="{FF2B5EF4-FFF2-40B4-BE49-F238E27FC236}">
                <a16:creationId xmlns:a16="http://schemas.microsoft.com/office/drawing/2014/main" id="{F644BF4A-1132-4351-89C1-7E0C87BA0B3C}"/>
              </a:ext>
            </a:extLst>
          </p:cNvPr>
          <p:cNvSpPr txBox="1"/>
          <p:nvPr/>
        </p:nvSpPr>
        <p:spPr>
          <a:xfrm>
            <a:off x="838199" y="3429000"/>
            <a:ext cx="10515600" cy="954107"/>
          </a:xfrm>
          <a:prstGeom prst="rect">
            <a:avLst/>
          </a:prstGeom>
          <a:noFill/>
        </p:spPr>
        <p:txBody>
          <a:bodyPr wrap="square" rtlCol="0">
            <a:spAutoFit/>
          </a:bodyPr>
          <a:lstStyle/>
          <a:p>
            <a:pPr algn="ctr"/>
            <a:r>
              <a:rPr lang="en-NZ" sz="2800" b="1" dirty="0">
                <a:solidFill>
                  <a:schemeClr val="tx2"/>
                </a:solidFill>
                <a:latin typeface="Maax Medium"/>
              </a:rPr>
              <a:t>“To accelerate bold, meaningful change, assisting BOP communities and the environment to flourish”</a:t>
            </a:r>
          </a:p>
        </p:txBody>
      </p:sp>
      <p:sp>
        <p:nvSpPr>
          <p:cNvPr id="3" name="TextBox 2">
            <a:extLst>
              <a:ext uri="{FF2B5EF4-FFF2-40B4-BE49-F238E27FC236}">
                <a16:creationId xmlns:a16="http://schemas.microsoft.com/office/drawing/2014/main" id="{08D3398B-6387-430B-8A26-2155AD68D5B7}"/>
              </a:ext>
            </a:extLst>
          </p:cNvPr>
          <p:cNvSpPr txBox="1"/>
          <p:nvPr/>
        </p:nvSpPr>
        <p:spPr>
          <a:xfrm>
            <a:off x="177798" y="5132137"/>
            <a:ext cx="11836401" cy="923330"/>
          </a:xfrm>
          <a:prstGeom prst="rect">
            <a:avLst/>
          </a:prstGeom>
          <a:noFill/>
        </p:spPr>
        <p:txBody>
          <a:bodyPr wrap="square" rtlCol="0">
            <a:spAutoFit/>
          </a:bodyPr>
          <a:lstStyle/>
          <a:p>
            <a:pPr algn="ctr"/>
            <a:r>
              <a:rPr lang="en-NZ" b="1" dirty="0"/>
              <a:t>Bay of Plenty Community Trust and its 100% owned subsidiary BayTrust Charities Limited</a:t>
            </a:r>
          </a:p>
          <a:p>
            <a:pPr algn="ctr"/>
            <a:endParaRPr lang="en-NZ" b="1" dirty="0"/>
          </a:p>
          <a:p>
            <a:pPr algn="ctr"/>
            <a:r>
              <a:rPr lang="en-NZ" b="1" dirty="0"/>
              <a:t>36th Annual Public Meeting – 6 September 2024</a:t>
            </a:r>
          </a:p>
        </p:txBody>
      </p:sp>
    </p:spTree>
    <p:extLst>
      <p:ext uri="{BB962C8B-B14F-4D97-AF65-F5344CB8AC3E}">
        <p14:creationId xmlns:p14="http://schemas.microsoft.com/office/powerpoint/2010/main" val="4182807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2F531B96-0DDD-1E11-35BB-343959BEFF7A}"/>
              </a:ext>
            </a:extLst>
          </p:cNvPr>
          <p:cNvCxnSpPr>
            <a:cxnSpLocks/>
          </p:cNvCxnSpPr>
          <p:nvPr/>
        </p:nvCxnSpPr>
        <p:spPr>
          <a:xfrm>
            <a:off x="3858322" y="2185639"/>
            <a:ext cx="4501050" cy="0"/>
          </a:xfrm>
          <a:prstGeom prst="line">
            <a:avLst/>
          </a:prstGeom>
          <a:ln w="28575">
            <a:solidFill>
              <a:srgbClr val="006386"/>
            </a:solidFill>
          </a:ln>
        </p:spPr>
        <p:style>
          <a:lnRef idx="1">
            <a:schemeClr val="accent1"/>
          </a:lnRef>
          <a:fillRef idx="0">
            <a:schemeClr val="accent1"/>
          </a:fillRef>
          <a:effectRef idx="0">
            <a:schemeClr val="accent1"/>
          </a:effectRef>
          <a:fontRef idx="minor">
            <a:schemeClr val="tx1"/>
          </a:fontRef>
        </p:style>
      </p:cxnSp>
      <p:sp>
        <p:nvSpPr>
          <p:cNvPr id="13" name="Arrow: Chevron 12">
            <a:extLst>
              <a:ext uri="{FF2B5EF4-FFF2-40B4-BE49-F238E27FC236}">
                <a16:creationId xmlns:a16="http://schemas.microsoft.com/office/drawing/2014/main" id="{DFEB6304-0E38-4A4C-E9A1-6AF0006D43A4}"/>
              </a:ext>
            </a:extLst>
          </p:cNvPr>
          <p:cNvSpPr/>
          <p:nvPr/>
        </p:nvSpPr>
        <p:spPr>
          <a:xfrm rot="16200000">
            <a:off x="3889201" y="1721208"/>
            <a:ext cx="2558872" cy="1795186"/>
          </a:xfrm>
          <a:prstGeom prst="chevron">
            <a:avLst>
              <a:gd name="adj" fmla="val 21774"/>
            </a:avLst>
          </a:prstGeom>
          <a:gradFill flip="none" rotWithShape="1">
            <a:gsLst>
              <a:gs pos="0">
                <a:srgbClr val="008AB0">
                  <a:tint val="66000"/>
                  <a:satMod val="160000"/>
                </a:srgbClr>
              </a:gs>
              <a:gs pos="50000">
                <a:srgbClr val="008AB0">
                  <a:tint val="44500"/>
                  <a:satMod val="160000"/>
                </a:srgbClr>
              </a:gs>
              <a:gs pos="100000">
                <a:srgbClr val="008AB0">
                  <a:tint val="23500"/>
                  <a:satMod val="160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cxnSp>
        <p:nvCxnSpPr>
          <p:cNvPr id="15" name="Straight Connector 14">
            <a:extLst>
              <a:ext uri="{FF2B5EF4-FFF2-40B4-BE49-F238E27FC236}">
                <a16:creationId xmlns:a16="http://schemas.microsoft.com/office/drawing/2014/main" id="{A36D8B93-F95D-03F3-FA30-C3ED9F1E6629}"/>
              </a:ext>
            </a:extLst>
          </p:cNvPr>
          <p:cNvCxnSpPr>
            <a:cxnSpLocks/>
          </p:cNvCxnSpPr>
          <p:nvPr/>
        </p:nvCxnSpPr>
        <p:spPr>
          <a:xfrm>
            <a:off x="3815705" y="5228414"/>
            <a:ext cx="4501050" cy="0"/>
          </a:xfrm>
          <a:prstGeom prst="line">
            <a:avLst/>
          </a:prstGeom>
          <a:ln w="28575">
            <a:solidFill>
              <a:srgbClr val="A5E7FF"/>
            </a:solidFill>
          </a:ln>
        </p:spPr>
        <p:style>
          <a:lnRef idx="1">
            <a:schemeClr val="accent1"/>
          </a:lnRef>
          <a:fillRef idx="0">
            <a:schemeClr val="accent1"/>
          </a:fillRef>
          <a:effectRef idx="0">
            <a:schemeClr val="accent1"/>
          </a:effectRef>
          <a:fontRef idx="minor">
            <a:schemeClr val="tx1"/>
          </a:fontRef>
        </p:style>
      </p:cxnSp>
      <p:sp>
        <p:nvSpPr>
          <p:cNvPr id="16" name="Arrow: Pentagon 15">
            <a:extLst>
              <a:ext uri="{FF2B5EF4-FFF2-40B4-BE49-F238E27FC236}">
                <a16:creationId xmlns:a16="http://schemas.microsoft.com/office/drawing/2014/main" id="{002AD831-4BE6-6190-105A-F05FA48AD86D}"/>
              </a:ext>
            </a:extLst>
          </p:cNvPr>
          <p:cNvSpPr/>
          <p:nvPr/>
        </p:nvSpPr>
        <p:spPr>
          <a:xfrm rot="5400000">
            <a:off x="-739998" y="3234769"/>
            <a:ext cx="4695334" cy="1176658"/>
          </a:xfrm>
          <a:prstGeom prst="homePlate">
            <a:avLst>
              <a:gd name="adj" fmla="val 115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Arrow: Pentagon 16">
            <a:extLst>
              <a:ext uri="{FF2B5EF4-FFF2-40B4-BE49-F238E27FC236}">
                <a16:creationId xmlns:a16="http://schemas.microsoft.com/office/drawing/2014/main" id="{96C25FA5-FE42-1940-ADAF-6E6FEF11DBE9}"/>
              </a:ext>
            </a:extLst>
          </p:cNvPr>
          <p:cNvSpPr/>
          <p:nvPr/>
        </p:nvSpPr>
        <p:spPr>
          <a:xfrm>
            <a:off x="2268670" y="713974"/>
            <a:ext cx="7654659" cy="691262"/>
          </a:xfrm>
          <a:prstGeom prst="homePlate">
            <a:avLst>
              <a:gd name="adj" fmla="val 0"/>
            </a:avLst>
          </a:prstGeom>
          <a:solidFill>
            <a:srgbClr val="003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TextBox 18">
            <a:extLst>
              <a:ext uri="{FF2B5EF4-FFF2-40B4-BE49-F238E27FC236}">
                <a16:creationId xmlns:a16="http://schemas.microsoft.com/office/drawing/2014/main" id="{8CCBA986-51D9-771D-1629-3040CFD1D1A9}"/>
              </a:ext>
            </a:extLst>
          </p:cNvPr>
          <p:cNvSpPr txBox="1"/>
          <p:nvPr/>
        </p:nvSpPr>
        <p:spPr>
          <a:xfrm>
            <a:off x="10718813" y="103919"/>
            <a:ext cx="1296392" cy="707886"/>
          </a:xfrm>
          <a:prstGeom prst="rect">
            <a:avLst/>
          </a:prstGeom>
          <a:noFill/>
        </p:spPr>
        <p:txBody>
          <a:bodyPr wrap="square" rtlCol="0">
            <a:spAutoFit/>
          </a:bodyPr>
          <a:lstStyle/>
          <a:p>
            <a:pPr algn="r"/>
            <a:r>
              <a:rPr lang="en-US" sz="1000">
                <a:solidFill>
                  <a:srgbClr val="264D7C"/>
                </a:solidFill>
              </a:rPr>
              <a:t>Toi tāngata</a:t>
            </a:r>
            <a:endParaRPr lang="en-NZ" sz="1000">
              <a:solidFill>
                <a:srgbClr val="264D7C"/>
              </a:solidFill>
            </a:endParaRPr>
          </a:p>
          <a:p>
            <a:pPr algn="r"/>
            <a:r>
              <a:rPr lang="en-US" sz="1000">
                <a:solidFill>
                  <a:srgbClr val="264D7C"/>
                </a:solidFill>
              </a:rPr>
              <a:t>Toi tute taiao</a:t>
            </a:r>
            <a:endParaRPr lang="en-NZ" sz="1000">
              <a:solidFill>
                <a:srgbClr val="264D7C"/>
              </a:solidFill>
            </a:endParaRPr>
          </a:p>
          <a:p>
            <a:pPr algn="r"/>
            <a:r>
              <a:rPr lang="en-US" sz="1000">
                <a:solidFill>
                  <a:srgbClr val="264D7C"/>
                </a:solidFill>
              </a:rPr>
              <a:t>Toi te hua mākoha koha</a:t>
            </a:r>
            <a:endParaRPr lang="en-NZ" sz="1000">
              <a:solidFill>
                <a:srgbClr val="264D7C"/>
              </a:solidFill>
            </a:endParaRPr>
          </a:p>
        </p:txBody>
      </p:sp>
      <p:pic>
        <p:nvPicPr>
          <p:cNvPr id="20" name="Content Placeholder 3">
            <a:extLst>
              <a:ext uri="{FF2B5EF4-FFF2-40B4-BE49-F238E27FC236}">
                <a16:creationId xmlns:a16="http://schemas.microsoft.com/office/drawing/2014/main" id="{36E9E037-3CD8-4550-7C32-1AF60F4A7883}"/>
              </a:ext>
            </a:extLst>
          </p:cNvPr>
          <p:cNvPicPr>
            <a:picLocks noChangeAspect="1"/>
          </p:cNvPicPr>
          <p:nvPr/>
        </p:nvPicPr>
        <p:blipFill>
          <a:blip r:embed="rId5"/>
          <a:stretch>
            <a:fillRect/>
          </a:stretch>
        </p:blipFill>
        <p:spPr>
          <a:xfrm>
            <a:off x="176999" y="154040"/>
            <a:ext cx="860366" cy="592463"/>
          </a:xfrm>
          <a:prstGeom prst="rect">
            <a:avLst/>
          </a:prstGeom>
        </p:spPr>
      </p:pic>
      <p:sp>
        <p:nvSpPr>
          <p:cNvPr id="21" name="Arrow: Chevron 20">
            <a:extLst>
              <a:ext uri="{FF2B5EF4-FFF2-40B4-BE49-F238E27FC236}">
                <a16:creationId xmlns:a16="http://schemas.microsoft.com/office/drawing/2014/main" id="{3EA336CB-B5E3-A46A-AF99-EA0F8B359E7D}"/>
              </a:ext>
            </a:extLst>
          </p:cNvPr>
          <p:cNvSpPr/>
          <p:nvPr/>
        </p:nvSpPr>
        <p:spPr>
          <a:xfrm rot="16200000">
            <a:off x="2270548" y="4357588"/>
            <a:ext cx="1818220" cy="1605047"/>
          </a:xfrm>
          <a:prstGeom prst="chevron">
            <a:avLst>
              <a:gd name="adj" fmla="val 28840"/>
            </a:avLst>
          </a:prstGeom>
          <a:gradFill flip="none" rotWithShape="1">
            <a:gsLst>
              <a:gs pos="0">
                <a:srgbClr val="008AB0">
                  <a:shade val="30000"/>
                  <a:satMod val="115000"/>
                </a:srgbClr>
              </a:gs>
              <a:gs pos="50000">
                <a:srgbClr val="008AB0">
                  <a:shade val="67500"/>
                  <a:satMod val="115000"/>
                </a:srgbClr>
              </a:gs>
              <a:gs pos="100000">
                <a:srgbClr val="008AB0">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2" name="TextBox 21">
            <a:extLst>
              <a:ext uri="{FF2B5EF4-FFF2-40B4-BE49-F238E27FC236}">
                <a16:creationId xmlns:a16="http://schemas.microsoft.com/office/drawing/2014/main" id="{CF8880E2-F8C9-0E88-12A9-F235AC15E056}"/>
              </a:ext>
            </a:extLst>
          </p:cNvPr>
          <p:cNvSpPr txBox="1"/>
          <p:nvPr/>
        </p:nvSpPr>
        <p:spPr>
          <a:xfrm>
            <a:off x="2328361" y="4730025"/>
            <a:ext cx="1712223" cy="757130"/>
          </a:xfrm>
          <a:prstGeom prst="rect">
            <a:avLst/>
          </a:prstGeom>
          <a:noFill/>
        </p:spPr>
        <p:txBody>
          <a:bodyPr wrap="square" rtlCol="0">
            <a:spAutoFit/>
          </a:bodyPr>
          <a:lstStyle/>
          <a:p>
            <a:pPr lvl="0" algn="ctr" defTabSz="622300">
              <a:lnSpc>
                <a:spcPct val="90000"/>
              </a:lnSpc>
              <a:spcBef>
                <a:spcPct val="0"/>
              </a:spcBef>
            </a:pPr>
            <a:r>
              <a:rPr lang="en-NZ" sz="1600">
                <a:solidFill>
                  <a:schemeClr val="bg1"/>
                </a:solidFill>
              </a:rPr>
              <a:t>Healthy, secure affordable housing</a:t>
            </a:r>
          </a:p>
        </p:txBody>
      </p:sp>
      <p:sp>
        <p:nvSpPr>
          <p:cNvPr id="23" name="TextBox 22">
            <a:extLst>
              <a:ext uri="{FF2B5EF4-FFF2-40B4-BE49-F238E27FC236}">
                <a16:creationId xmlns:a16="http://schemas.microsoft.com/office/drawing/2014/main" id="{59D3BC50-015B-E0DF-1DD3-0CC5AC724602}"/>
              </a:ext>
            </a:extLst>
          </p:cNvPr>
          <p:cNvSpPr txBox="1"/>
          <p:nvPr/>
        </p:nvSpPr>
        <p:spPr>
          <a:xfrm>
            <a:off x="9862143" y="862917"/>
            <a:ext cx="2112585" cy="5201424"/>
          </a:xfrm>
          <a:prstGeom prst="rect">
            <a:avLst/>
          </a:prstGeom>
          <a:solidFill>
            <a:schemeClr val="bg1">
              <a:lumMod val="85000"/>
            </a:schemeClr>
          </a:solidFill>
        </p:spPr>
        <p:txBody>
          <a:bodyPr wrap="square" rtlCol="0">
            <a:spAutoFit/>
          </a:bodyPr>
          <a:lstStyle/>
          <a:p>
            <a:r>
              <a:rPr lang="en-NZ" sz="1400" b="1" dirty="0"/>
              <a:t>We will:</a:t>
            </a:r>
          </a:p>
          <a:p>
            <a:pPr marL="171450" indent="-171450" fontAlgn="t">
              <a:spcAft>
                <a:spcPts val="600"/>
              </a:spcAft>
              <a:buFont typeface="Arial" panose="020B0604020202020204" pitchFamily="34" charset="0"/>
              <a:buChar char="•"/>
            </a:pPr>
            <a:r>
              <a:rPr lang="en-NZ" sz="1200" dirty="0">
                <a:effectLst/>
                <a:ea typeface="Calibri" panose="020F0502020204030204" pitchFamily="34" charset="0"/>
              </a:rPr>
              <a:t>Use all our resources including investments, personnel and granting to progress our priorities</a:t>
            </a:r>
          </a:p>
          <a:p>
            <a:pPr marL="171450" indent="-171450" fontAlgn="t">
              <a:spcAft>
                <a:spcPts val="600"/>
              </a:spcAft>
              <a:buFont typeface="Arial" panose="020B0604020202020204" pitchFamily="34" charset="0"/>
              <a:buChar char="•"/>
            </a:pPr>
            <a:r>
              <a:rPr lang="en-NZ" sz="1200" dirty="0">
                <a:effectLst/>
                <a:ea typeface="Calibri" panose="020F0502020204030204" pitchFamily="34" charset="0"/>
              </a:rPr>
              <a:t>Operate in true partnerships with our communities</a:t>
            </a:r>
          </a:p>
          <a:p>
            <a:pPr marL="171450" indent="-171450" fontAlgn="t">
              <a:spcAft>
                <a:spcPts val="600"/>
              </a:spcAft>
              <a:buFont typeface="Arial" panose="020B0604020202020204" pitchFamily="34" charset="0"/>
              <a:buChar char="•"/>
            </a:pPr>
            <a:r>
              <a:rPr lang="en-NZ" sz="1200" dirty="0">
                <a:effectLst/>
                <a:ea typeface="Calibri" panose="020F0502020204030204" pitchFamily="34" charset="0"/>
              </a:rPr>
              <a:t>Be bold, flexible, innovative and provide leadership</a:t>
            </a:r>
          </a:p>
          <a:p>
            <a:pPr marL="171450" indent="-171450" fontAlgn="t">
              <a:spcAft>
                <a:spcPts val="600"/>
              </a:spcAft>
              <a:buFont typeface="Arial" panose="020B0604020202020204" pitchFamily="34" charset="0"/>
              <a:buChar char="•"/>
            </a:pPr>
            <a:r>
              <a:rPr lang="en-NZ" sz="1200" dirty="0">
                <a:effectLst/>
                <a:ea typeface="Calibri" panose="020F0502020204030204" pitchFamily="34" charset="0"/>
              </a:rPr>
              <a:t>Live and practice our Kaupapa in everything we do</a:t>
            </a:r>
          </a:p>
          <a:p>
            <a:pPr marL="171450" indent="-171450" fontAlgn="t">
              <a:spcAft>
                <a:spcPts val="600"/>
              </a:spcAft>
              <a:buFont typeface="Arial" panose="020B0604020202020204" pitchFamily="34" charset="0"/>
              <a:buChar char="•"/>
            </a:pPr>
            <a:r>
              <a:rPr lang="en-NZ" sz="1200" dirty="0">
                <a:effectLst/>
                <a:ea typeface="Calibri" panose="020F0502020204030204" pitchFamily="34" charset="0"/>
              </a:rPr>
              <a:t>Become a climate responsible (Tiakina te ao tūroa) organisation</a:t>
            </a:r>
          </a:p>
          <a:p>
            <a:pPr marL="171450" indent="-171450" fontAlgn="t">
              <a:spcAft>
                <a:spcPts val="600"/>
              </a:spcAft>
              <a:buFont typeface="Arial" panose="020B0604020202020204" pitchFamily="34" charset="0"/>
              <a:buChar char="•"/>
            </a:pPr>
            <a:r>
              <a:rPr lang="en-NZ" sz="1200" dirty="0">
                <a:effectLst/>
                <a:ea typeface="Calibri" panose="020F0502020204030204" pitchFamily="34" charset="0"/>
              </a:rPr>
              <a:t>Work with Māori in a way that is consistent with the principles of Te Tiriti o Waitangi</a:t>
            </a:r>
          </a:p>
          <a:p>
            <a:pPr marL="171450" indent="-171450" fontAlgn="t">
              <a:spcAft>
                <a:spcPts val="600"/>
              </a:spcAft>
              <a:buFont typeface="Arial" panose="020B0604020202020204" pitchFamily="34" charset="0"/>
              <a:buChar char="•"/>
            </a:pPr>
            <a:r>
              <a:rPr lang="en-NZ" sz="1200" dirty="0">
                <a:effectLst/>
                <a:ea typeface="Calibri" panose="020F0502020204030204" pitchFamily="34" charset="0"/>
              </a:rPr>
              <a:t>Recognise that there are significant interdependencies between the strategic priorities and leverage these to maximise our impact</a:t>
            </a:r>
          </a:p>
        </p:txBody>
      </p:sp>
      <p:sp>
        <p:nvSpPr>
          <p:cNvPr id="24" name="Rectangle 23">
            <a:extLst>
              <a:ext uri="{FF2B5EF4-FFF2-40B4-BE49-F238E27FC236}">
                <a16:creationId xmlns:a16="http://schemas.microsoft.com/office/drawing/2014/main" id="{205D4677-2B40-0D08-2FE5-E1B03A51BEAF}"/>
              </a:ext>
            </a:extLst>
          </p:cNvPr>
          <p:cNvSpPr/>
          <p:nvPr/>
        </p:nvSpPr>
        <p:spPr>
          <a:xfrm>
            <a:off x="3520217" y="125236"/>
            <a:ext cx="4502331" cy="523220"/>
          </a:xfrm>
          <a:prstGeom prst="rect">
            <a:avLst/>
          </a:prstGeom>
        </p:spPr>
        <p:txBody>
          <a:bodyPr wrap="square">
            <a:spAutoFit/>
          </a:bodyPr>
          <a:lstStyle/>
          <a:p>
            <a:r>
              <a:rPr lang="en-NZ" sz="2800" b="1">
                <a:solidFill>
                  <a:srgbClr val="264D7C"/>
                </a:solidFill>
              </a:rPr>
              <a:t>BayTrust Theory of Change</a:t>
            </a:r>
            <a:endParaRPr lang="en-NZ" sz="2800">
              <a:solidFill>
                <a:srgbClr val="264D7C"/>
              </a:solidFill>
            </a:endParaRPr>
          </a:p>
        </p:txBody>
      </p:sp>
      <p:sp>
        <p:nvSpPr>
          <p:cNvPr id="25" name="Arrow: Chevron 24">
            <a:extLst>
              <a:ext uri="{FF2B5EF4-FFF2-40B4-BE49-F238E27FC236}">
                <a16:creationId xmlns:a16="http://schemas.microsoft.com/office/drawing/2014/main" id="{2E8E2FAD-660D-648C-05DE-D156EAB70670}"/>
              </a:ext>
            </a:extLst>
          </p:cNvPr>
          <p:cNvSpPr/>
          <p:nvPr/>
        </p:nvSpPr>
        <p:spPr>
          <a:xfrm rot="16200000">
            <a:off x="6046985" y="4319228"/>
            <a:ext cx="1818220" cy="1605047"/>
          </a:xfrm>
          <a:prstGeom prst="chevron">
            <a:avLst>
              <a:gd name="adj" fmla="val 28840"/>
            </a:avLst>
          </a:prstGeom>
          <a:gradFill flip="none" rotWithShape="1">
            <a:gsLst>
              <a:gs pos="0">
                <a:srgbClr val="008AB0">
                  <a:shade val="30000"/>
                  <a:satMod val="115000"/>
                </a:srgbClr>
              </a:gs>
              <a:gs pos="50000">
                <a:srgbClr val="008AB0">
                  <a:shade val="67500"/>
                  <a:satMod val="115000"/>
                </a:srgbClr>
              </a:gs>
              <a:gs pos="100000">
                <a:srgbClr val="008AB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6" name="Arrow: Chevron 25">
            <a:extLst>
              <a:ext uri="{FF2B5EF4-FFF2-40B4-BE49-F238E27FC236}">
                <a16:creationId xmlns:a16="http://schemas.microsoft.com/office/drawing/2014/main" id="{8112E994-6ECD-EEA1-4D2D-D64B62CC444E}"/>
              </a:ext>
            </a:extLst>
          </p:cNvPr>
          <p:cNvSpPr/>
          <p:nvPr/>
        </p:nvSpPr>
        <p:spPr>
          <a:xfrm rot="16200000">
            <a:off x="7856743" y="4364636"/>
            <a:ext cx="1818220" cy="1605047"/>
          </a:xfrm>
          <a:prstGeom prst="chevron">
            <a:avLst>
              <a:gd name="adj" fmla="val 28840"/>
            </a:avLst>
          </a:prstGeom>
          <a:gradFill flip="none" rotWithShape="1">
            <a:gsLst>
              <a:gs pos="0">
                <a:srgbClr val="008AB0">
                  <a:shade val="30000"/>
                  <a:satMod val="115000"/>
                </a:srgbClr>
              </a:gs>
              <a:gs pos="50000">
                <a:srgbClr val="008AB0">
                  <a:shade val="67500"/>
                  <a:satMod val="115000"/>
                </a:srgbClr>
              </a:gs>
              <a:gs pos="100000">
                <a:srgbClr val="008AB0">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7" name="TextBox 26">
            <a:extLst>
              <a:ext uri="{FF2B5EF4-FFF2-40B4-BE49-F238E27FC236}">
                <a16:creationId xmlns:a16="http://schemas.microsoft.com/office/drawing/2014/main" id="{C41F4722-784C-E1BB-6DE8-AFDD4092EE87}"/>
              </a:ext>
            </a:extLst>
          </p:cNvPr>
          <p:cNvSpPr txBox="1"/>
          <p:nvPr/>
        </p:nvSpPr>
        <p:spPr>
          <a:xfrm>
            <a:off x="6039215" y="4730025"/>
            <a:ext cx="1787236" cy="584775"/>
          </a:xfrm>
          <a:prstGeom prst="rect">
            <a:avLst/>
          </a:prstGeom>
          <a:noFill/>
        </p:spPr>
        <p:txBody>
          <a:bodyPr wrap="square" rtlCol="0">
            <a:spAutoFit/>
          </a:bodyPr>
          <a:lstStyle/>
          <a:p>
            <a:pPr algn="ctr"/>
            <a:r>
              <a:rPr lang="en-NZ" sz="1600">
                <a:solidFill>
                  <a:schemeClr val="bg1"/>
                </a:solidFill>
              </a:rPr>
              <a:t>Community Wellbeing</a:t>
            </a:r>
          </a:p>
        </p:txBody>
      </p:sp>
      <p:sp>
        <p:nvSpPr>
          <p:cNvPr id="28" name="TextBox 27">
            <a:extLst>
              <a:ext uri="{FF2B5EF4-FFF2-40B4-BE49-F238E27FC236}">
                <a16:creationId xmlns:a16="http://schemas.microsoft.com/office/drawing/2014/main" id="{B8FA348A-E91F-9CFD-0730-F0409556E97F}"/>
              </a:ext>
            </a:extLst>
          </p:cNvPr>
          <p:cNvSpPr txBox="1"/>
          <p:nvPr/>
        </p:nvSpPr>
        <p:spPr>
          <a:xfrm>
            <a:off x="7883161" y="4969107"/>
            <a:ext cx="1787236" cy="338554"/>
          </a:xfrm>
          <a:prstGeom prst="rect">
            <a:avLst/>
          </a:prstGeom>
          <a:noFill/>
        </p:spPr>
        <p:txBody>
          <a:bodyPr wrap="square" rtlCol="0">
            <a:spAutoFit/>
          </a:bodyPr>
          <a:lstStyle/>
          <a:p>
            <a:pPr algn="ctr"/>
            <a:r>
              <a:rPr lang="en-NZ" sz="1600">
                <a:solidFill>
                  <a:schemeClr val="bg1"/>
                </a:solidFill>
              </a:rPr>
              <a:t>Tu Māori Mai</a:t>
            </a:r>
          </a:p>
        </p:txBody>
      </p:sp>
      <p:sp>
        <p:nvSpPr>
          <p:cNvPr id="29" name="TextBox 28">
            <a:extLst>
              <a:ext uri="{FF2B5EF4-FFF2-40B4-BE49-F238E27FC236}">
                <a16:creationId xmlns:a16="http://schemas.microsoft.com/office/drawing/2014/main" id="{F5D9ED5F-786B-B62C-8D56-74A13E44EB44}"/>
              </a:ext>
            </a:extLst>
          </p:cNvPr>
          <p:cNvSpPr txBox="1"/>
          <p:nvPr/>
        </p:nvSpPr>
        <p:spPr>
          <a:xfrm>
            <a:off x="1042020" y="2434135"/>
            <a:ext cx="1280161" cy="369332"/>
          </a:xfrm>
          <a:prstGeom prst="rect">
            <a:avLst/>
          </a:prstGeom>
          <a:noFill/>
        </p:spPr>
        <p:txBody>
          <a:bodyPr wrap="square" rtlCol="0">
            <a:spAutoFit/>
          </a:bodyPr>
          <a:lstStyle/>
          <a:p>
            <a:r>
              <a:rPr lang="en-NZ" b="1"/>
              <a:t>Outcomes</a:t>
            </a:r>
            <a:endParaRPr lang="en-NZ"/>
          </a:p>
        </p:txBody>
      </p:sp>
      <p:sp>
        <p:nvSpPr>
          <p:cNvPr id="30" name="Arrow: Chevron 29">
            <a:extLst>
              <a:ext uri="{FF2B5EF4-FFF2-40B4-BE49-F238E27FC236}">
                <a16:creationId xmlns:a16="http://schemas.microsoft.com/office/drawing/2014/main" id="{4AB6F943-E718-DE45-376B-B7EEFC596968}"/>
              </a:ext>
            </a:extLst>
          </p:cNvPr>
          <p:cNvSpPr/>
          <p:nvPr/>
        </p:nvSpPr>
        <p:spPr>
          <a:xfrm rot="16200000">
            <a:off x="1978945" y="1785400"/>
            <a:ext cx="2558872" cy="1795186"/>
          </a:xfrm>
          <a:prstGeom prst="chevron">
            <a:avLst>
              <a:gd name="adj" fmla="val 21774"/>
            </a:avLst>
          </a:prstGeom>
          <a:gradFill flip="none" rotWithShape="1">
            <a:gsLst>
              <a:gs pos="0">
                <a:srgbClr val="008AB0">
                  <a:tint val="66000"/>
                  <a:satMod val="160000"/>
                </a:srgbClr>
              </a:gs>
              <a:gs pos="50000">
                <a:srgbClr val="008AB0">
                  <a:tint val="44500"/>
                  <a:satMod val="160000"/>
                </a:srgbClr>
              </a:gs>
              <a:gs pos="100000">
                <a:srgbClr val="008AB0">
                  <a:tint val="23500"/>
                  <a:satMod val="160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31" name="TextBox 30">
            <a:extLst>
              <a:ext uri="{FF2B5EF4-FFF2-40B4-BE49-F238E27FC236}">
                <a16:creationId xmlns:a16="http://schemas.microsoft.com/office/drawing/2014/main" id="{9922DB85-4B20-C5DD-BBDB-EF31C88586E6}"/>
              </a:ext>
            </a:extLst>
          </p:cNvPr>
          <p:cNvSpPr txBox="1"/>
          <p:nvPr/>
        </p:nvSpPr>
        <p:spPr>
          <a:xfrm>
            <a:off x="1113259" y="4848151"/>
            <a:ext cx="1023356" cy="646331"/>
          </a:xfrm>
          <a:prstGeom prst="rect">
            <a:avLst/>
          </a:prstGeom>
          <a:noFill/>
        </p:spPr>
        <p:txBody>
          <a:bodyPr wrap="square" rtlCol="0">
            <a:spAutoFit/>
          </a:bodyPr>
          <a:lstStyle/>
          <a:p>
            <a:r>
              <a:rPr lang="en-NZ" b="1"/>
              <a:t>Strategic Priority</a:t>
            </a:r>
            <a:endParaRPr lang="en-NZ"/>
          </a:p>
        </p:txBody>
      </p:sp>
      <p:sp>
        <p:nvSpPr>
          <p:cNvPr id="32" name="TextBox 31">
            <a:extLst>
              <a:ext uri="{FF2B5EF4-FFF2-40B4-BE49-F238E27FC236}">
                <a16:creationId xmlns:a16="http://schemas.microsoft.com/office/drawing/2014/main" id="{BC4F0AC9-4413-E8FE-6D7F-6123F43B90D8}"/>
              </a:ext>
            </a:extLst>
          </p:cNvPr>
          <p:cNvSpPr txBox="1"/>
          <p:nvPr/>
        </p:nvSpPr>
        <p:spPr>
          <a:xfrm>
            <a:off x="1242489" y="3804485"/>
            <a:ext cx="906380" cy="369332"/>
          </a:xfrm>
          <a:prstGeom prst="rect">
            <a:avLst/>
          </a:prstGeom>
          <a:noFill/>
        </p:spPr>
        <p:txBody>
          <a:bodyPr wrap="square" rtlCol="0">
            <a:spAutoFit/>
          </a:bodyPr>
          <a:lstStyle/>
          <a:p>
            <a:r>
              <a:rPr lang="en-NZ" b="1"/>
              <a:t>Inputs</a:t>
            </a:r>
            <a:endParaRPr lang="en-NZ"/>
          </a:p>
        </p:txBody>
      </p:sp>
      <p:sp>
        <p:nvSpPr>
          <p:cNvPr id="33" name="TextBox 32">
            <a:extLst>
              <a:ext uri="{FF2B5EF4-FFF2-40B4-BE49-F238E27FC236}">
                <a16:creationId xmlns:a16="http://schemas.microsoft.com/office/drawing/2014/main" id="{C28D7E72-4779-823C-481D-80EA74E29634}"/>
              </a:ext>
            </a:extLst>
          </p:cNvPr>
          <p:cNvSpPr txBox="1"/>
          <p:nvPr/>
        </p:nvSpPr>
        <p:spPr>
          <a:xfrm>
            <a:off x="2437340" y="1872812"/>
            <a:ext cx="1864102" cy="1537344"/>
          </a:xfrm>
          <a:prstGeom prst="rect">
            <a:avLst/>
          </a:prstGeom>
          <a:noFill/>
        </p:spPr>
        <p:txBody>
          <a:bodyPr wrap="square" rtlCol="0">
            <a:spAutoFit/>
          </a:bodyPr>
          <a:lstStyle/>
          <a:p>
            <a:pPr marL="182563" lvl="0" indent="-182563" defTabSz="622300">
              <a:lnSpc>
                <a:spcPct val="90000"/>
              </a:lnSpc>
              <a:spcBef>
                <a:spcPct val="0"/>
              </a:spcBef>
              <a:spcAft>
                <a:spcPts val="300"/>
              </a:spcAft>
              <a:buFont typeface="Arial" panose="020B0604020202020204" pitchFamily="34" charset="0"/>
              <a:buChar char="•"/>
            </a:pPr>
            <a:r>
              <a:rPr lang="en-NZ" sz="1200"/>
              <a:t>Increased housing affordability</a:t>
            </a:r>
          </a:p>
          <a:p>
            <a:pPr marL="182563" lvl="0" indent="-182563" defTabSz="622300">
              <a:lnSpc>
                <a:spcPct val="90000"/>
              </a:lnSpc>
              <a:spcBef>
                <a:spcPct val="0"/>
              </a:spcBef>
              <a:spcAft>
                <a:spcPts val="300"/>
              </a:spcAft>
              <a:buFont typeface="Arial" panose="020B0604020202020204" pitchFamily="34" charset="0"/>
              <a:buChar char="•"/>
            </a:pPr>
            <a:r>
              <a:rPr lang="en-NZ" sz="1200"/>
              <a:t>Decreased homelessness</a:t>
            </a:r>
          </a:p>
          <a:p>
            <a:pPr marL="182563" lvl="0" indent="-182563" defTabSz="622300">
              <a:lnSpc>
                <a:spcPct val="90000"/>
              </a:lnSpc>
              <a:spcBef>
                <a:spcPct val="0"/>
              </a:spcBef>
              <a:spcAft>
                <a:spcPts val="300"/>
              </a:spcAft>
              <a:buFont typeface="Arial" panose="020B0604020202020204" pitchFamily="34" charset="0"/>
              <a:buChar char="•"/>
            </a:pPr>
            <a:r>
              <a:rPr lang="en-NZ" sz="1200"/>
              <a:t>Reduced housing shortage</a:t>
            </a:r>
          </a:p>
          <a:p>
            <a:pPr marL="182563" lvl="0" indent="-182563" defTabSz="622300">
              <a:lnSpc>
                <a:spcPct val="90000"/>
              </a:lnSpc>
              <a:spcBef>
                <a:spcPct val="0"/>
              </a:spcBef>
              <a:spcAft>
                <a:spcPts val="300"/>
              </a:spcAft>
              <a:buFont typeface="Arial" panose="020B0604020202020204" pitchFamily="34" charset="0"/>
              <a:buChar char="•"/>
            </a:pPr>
            <a:r>
              <a:rPr lang="en-NZ" sz="1200"/>
              <a:t>Better housing outcomes for Māori</a:t>
            </a:r>
          </a:p>
        </p:txBody>
      </p:sp>
      <p:sp>
        <p:nvSpPr>
          <p:cNvPr id="34" name="Arrow: Chevron 33">
            <a:extLst>
              <a:ext uri="{FF2B5EF4-FFF2-40B4-BE49-F238E27FC236}">
                <a16:creationId xmlns:a16="http://schemas.microsoft.com/office/drawing/2014/main" id="{465B028D-5F67-FAE6-A112-5880F7F721D7}"/>
              </a:ext>
            </a:extLst>
          </p:cNvPr>
          <p:cNvSpPr/>
          <p:nvPr/>
        </p:nvSpPr>
        <p:spPr>
          <a:xfrm rot="16200000">
            <a:off x="5716413" y="1883843"/>
            <a:ext cx="2607255" cy="1646685"/>
          </a:xfrm>
          <a:prstGeom prst="chevron">
            <a:avLst>
              <a:gd name="adj" fmla="val 28840"/>
            </a:avLst>
          </a:prstGeom>
          <a:gradFill flip="none" rotWithShape="1">
            <a:gsLst>
              <a:gs pos="0">
                <a:srgbClr val="008AB0">
                  <a:tint val="66000"/>
                  <a:satMod val="160000"/>
                </a:srgbClr>
              </a:gs>
              <a:gs pos="50000">
                <a:srgbClr val="008AB0">
                  <a:tint val="44500"/>
                  <a:satMod val="160000"/>
                </a:srgbClr>
              </a:gs>
              <a:gs pos="100000">
                <a:srgbClr val="008AB0">
                  <a:tint val="23500"/>
                  <a:satMod val="160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35" name="Arrow: Chevron 34">
            <a:extLst>
              <a:ext uri="{FF2B5EF4-FFF2-40B4-BE49-F238E27FC236}">
                <a16:creationId xmlns:a16="http://schemas.microsoft.com/office/drawing/2014/main" id="{7246B460-AA01-C9A1-525B-05E2C498B610}"/>
              </a:ext>
            </a:extLst>
          </p:cNvPr>
          <p:cNvSpPr/>
          <p:nvPr/>
        </p:nvSpPr>
        <p:spPr>
          <a:xfrm rot="16200000">
            <a:off x="7510428" y="1826702"/>
            <a:ext cx="2537380" cy="1701995"/>
          </a:xfrm>
          <a:prstGeom prst="chevron">
            <a:avLst>
              <a:gd name="adj" fmla="val 28840"/>
            </a:avLst>
          </a:prstGeom>
          <a:gradFill flip="none" rotWithShape="1">
            <a:gsLst>
              <a:gs pos="0">
                <a:srgbClr val="008AB0">
                  <a:tint val="66000"/>
                  <a:satMod val="160000"/>
                </a:srgbClr>
              </a:gs>
              <a:gs pos="50000">
                <a:srgbClr val="008AB0">
                  <a:tint val="44500"/>
                  <a:satMod val="160000"/>
                </a:srgbClr>
              </a:gs>
              <a:gs pos="100000">
                <a:srgbClr val="008AB0">
                  <a:tint val="23500"/>
                  <a:satMod val="160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36" name="TextBox 35">
            <a:extLst>
              <a:ext uri="{FF2B5EF4-FFF2-40B4-BE49-F238E27FC236}">
                <a16:creationId xmlns:a16="http://schemas.microsoft.com/office/drawing/2014/main" id="{3CDDFAC3-0A05-EC78-E73F-DEAD95B7E36F}"/>
              </a:ext>
            </a:extLst>
          </p:cNvPr>
          <p:cNvSpPr txBox="1"/>
          <p:nvPr/>
        </p:nvSpPr>
        <p:spPr>
          <a:xfrm>
            <a:off x="6161706" y="1810314"/>
            <a:ext cx="1765284" cy="1883593"/>
          </a:xfrm>
          <a:prstGeom prst="rect">
            <a:avLst/>
          </a:prstGeom>
          <a:noFill/>
        </p:spPr>
        <p:txBody>
          <a:bodyPr wrap="square" rtlCol="0">
            <a:spAutoFit/>
          </a:bodyPr>
          <a:lstStyle/>
          <a:p>
            <a:pPr marL="182563" indent="-182563" defTabSz="622300">
              <a:lnSpc>
                <a:spcPct val="90000"/>
              </a:lnSpc>
              <a:spcBef>
                <a:spcPct val="0"/>
              </a:spcBef>
              <a:spcAft>
                <a:spcPts val="300"/>
              </a:spcAft>
              <a:buFont typeface="Arial" panose="020B0604020202020204" pitchFamily="34" charset="0"/>
              <a:buChar char="•"/>
            </a:pPr>
            <a:r>
              <a:rPr lang="en-NZ" sz="1200"/>
              <a:t>Supported community organisations enabled to deliver community benefits</a:t>
            </a:r>
          </a:p>
          <a:p>
            <a:pPr marL="182563" indent="-182563" defTabSz="622300">
              <a:lnSpc>
                <a:spcPct val="90000"/>
              </a:lnSpc>
              <a:spcBef>
                <a:spcPct val="0"/>
              </a:spcBef>
              <a:spcAft>
                <a:spcPts val="300"/>
              </a:spcAft>
              <a:buFont typeface="Arial" panose="020B0604020202020204" pitchFamily="34" charset="0"/>
              <a:buChar char="•"/>
            </a:pPr>
            <a:r>
              <a:rPr lang="en-NZ" sz="1200"/>
              <a:t>Engaged youth in employment pathways</a:t>
            </a:r>
          </a:p>
          <a:p>
            <a:pPr marL="182563" indent="-182563" defTabSz="622300">
              <a:lnSpc>
                <a:spcPct val="90000"/>
              </a:lnSpc>
              <a:spcBef>
                <a:spcPct val="0"/>
              </a:spcBef>
              <a:spcAft>
                <a:spcPts val="300"/>
              </a:spcAft>
              <a:buFont typeface="Arial" panose="020B0604020202020204" pitchFamily="34" charset="0"/>
              <a:buChar char="•"/>
            </a:pPr>
            <a:r>
              <a:rPr lang="en-NZ" sz="1200"/>
              <a:t>Greater participation in sport and rec</a:t>
            </a:r>
          </a:p>
          <a:p>
            <a:pPr marL="182563" indent="-182563" defTabSz="622300">
              <a:lnSpc>
                <a:spcPct val="90000"/>
              </a:lnSpc>
              <a:spcBef>
                <a:spcPct val="0"/>
              </a:spcBef>
              <a:spcAft>
                <a:spcPts val="300"/>
              </a:spcAft>
              <a:buFont typeface="Arial" panose="020B0604020202020204" pitchFamily="34" charset="0"/>
              <a:buChar char="•"/>
            </a:pPr>
            <a:endParaRPr lang="en-NZ" sz="1300"/>
          </a:p>
        </p:txBody>
      </p:sp>
      <p:sp>
        <p:nvSpPr>
          <p:cNvPr id="37" name="TextBox 36">
            <a:extLst>
              <a:ext uri="{FF2B5EF4-FFF2-40B4-BE49-F238E27FC236}">
                <a16:creationId xmlns:a16="http://schemas.microsoft.com/office/drawing/2014/main" id="{E7FA4A88-6B3F-E920-D387-533E34BB07DE}"/>
              </a:ext>
            </a:extLst>
          </p:cNvPr>
          <p:cNvSpPr txBox="1"/>
          <p:nvPr/>
        </p:nvSpPr>
        <p:spPr>
          <a:xfrm>
            <a:off x="7918146" y="1902706"/>
            <a:ext cx="1765284" cy="1498872"/>
          </a:xfrm>
          <a:prstGeom prst="rect">
            <a:avLst/>
          </a:prstGeom>
          <a:noFill/>
        </p:spPr>
        <p:txBody>
          <a:bodyPr wrap="square" rtlCol="0">
            <a:spAutoFit/>
          </a:bodyPr>
          <a:lstStyle/>
          <a:p>
            <a:pPr marL="182563" lvl="0" indent="-182563" defTabSz="622300">
              <a:lnSpc>
                <a:spcPct val="90000"/>
              </a:lnSpc>
              <a:spcBef>
                <a:spcPct val="0"/>
              </a:spcBef>
              <a:spcAft>
                <a:spcPts val="300"/>
              </a:spcAft>
              <a:buFont typeface="Arial" panose="020B0604020202020204" pitchFamily="34" charset="0"/>
              <a:buChar char="•"/>
            </a:pPr>
            <a:r>
              <a:rPr lang="en-NZ" sz="1200"/>
              <a:t>Māori aspirations supported</a:t>
            </a:r>
          </a:p>
          <a:p>
            <a:pPr marL="182563" lvl="0" indent="-182563" defTabSz="622300">
              <a:lnSpc>
                <a:spcPct val="90000"/>
              </a:lnSpc>
              <a:spcBef>
                <a:spcPct val="0"/>
              </a:spcBef>
              <a:spcAft>
                <a:spcPts val="300"/>
              </a:spcAft>
              <a:buFont typeface="Arial" panose="020B0604020202020204" pitchFamily="34" charset="0"/>
              <a:buChar char="•"/>
            </a:pPr>
            <a:r>
              <a:rPr lang="en-NZ" sz="1200"/>
              <a:t>Well established relationships with iwi/ hapū</a:t>
            </a:r>
          </a:p>
          <a:p>
            <a:pPr marL="182563" lvl="0" indent="-182563" defTabSz="622300">
              <a:lnSpc>
                <a:spcPct val="90000"/>
              </a:lnSpc>
              <a:spcBef>
                <a:spcPct val="0"/>
              </a:spcBef>
              <a:spcAft>
                <a:spcPts val="300"/>
              </a:spcAft>
              <a:buFont typeface="Arial" panose="020B0604020202020204" pitchFamily="34" charset="0"/>
              <a:buChar char="•"/>
            </a:pPr>
            <a:r>
              <a:rPr lang="en-NZ" sz="1200" u="none" strike="noStrike">
                <a:effectLst/>
                <a:latin typeface="+mn-lt"/>
              </a:rPr>
              <a:t>Increased community appreciation for Te Ao Māori culture</a:t>
            </a:r>
            <a:endParaRPr lang="en-NZ" sz="1200"/>
          </a:p>
        </p:txBody>
      </p:sp>
      <p:sp>
        <p:nvSpPr>
          <p:cNvPr id="38" name="TextBox 37">
            <a:extLst>
              <a:ext uri="{FF2B5EF4-FFF2-40B4-BE49-F238E27FC236}">
                <a16:creationId xmlns:a16="http://schemas.microsoft.com/office/drawing/2014/main" id="{B8009DD0-29C8-A86B-5D13-71AA01BC63C7}"/>
              </a:ext>
            </a:extLst>
          </p:cNvPr>
          <p:cNvSpPr txBox="1"/>
          <p:nvPr/>
        </p:nvSpPr>
        <p:spPr>
          <a:xfrm>
            <a:off x="2340798" y="3768273"/>
            <a:ext cx="7268082" cy="492443"/>
          </a:xfrm>
          <a:prstGeom prst="rect">
            <a:avLst/>
          </a:prstGeom>
          <a:solidFill>
            <a:srgbClr val="5D7495"/>
          </a:solidFill>
        </p:spPr>
        <p:txBody>
          <a:bodyPr wrap="square" rtlCol="0">
            <a:spAutoFit/>
          </a:bodyPr>
          <a:lstStyle/>
          <a:p>
            <a:pPr algn="ctr"/>
            <a:r>
              <a:rPr lang="en-NZ" sz="1300">
                <a:solidFill>
                  <a:schemeClr val="bg1"/>
                </a:solidFill>
              </a:rPr>
              <a:t>Grants budget, impact &amp; other investments, staff resources, advocacy and leadership, partnership with Māori, community, other funders and investors</a:t>
            </a:r>
          </a:p>
        </p:txBody>
      </p:sp>
      <p:sp>
        <p:nvSpPr>
          <p:cNvPr id="39" name="TextBox 38">
            <a:extLst>
              <a:ext uri="{FF2B5EF4-FFF2-40B4-BE49-F238E27FC236}">
                <a16:creationId xmlns:a16="http://schemas.microsoft.com/office/drawing/2014/main" id="{81E3F32F-F599-3A36-56FA-05F38F4C36B5}"/>
              </a:ext>
            </a:extLst>
          </p:cNvPr>
          <p:cNvSpPr txBox="1"/>
          <p:nvPr/>
        </p:nvSpPr>
        <p:spPr>
          <a:xfrm>
            <a:off x="2268670" y="6036683"/>
            <a:ext cx="7412339" cy="646331"/>
          </a:xfrm>
          <a:prstGeom prst="rect">
            <a:avLst/>
          </a:prstGeom>
          <a:gradFill flip="none" rotWithShape="1">
            <a:gsLst>
              <a:gs pos="0">
                <a:srgbClr val="006386">
                  <a:shade val="30000"/>
                  <a:satMod val="115000"/>
                </a:srgbClr>
              </a:gs>
              <a:gs pos="50000">
                <a:srgbClr val="006386">
                  <a:shade val="67500"/>
                  <a:satMod val="115000"/>
                </a:srgbClr>
              </a:gs>
              <a:gs pos="100000">
                <a:srgbClr val="006386">
                  <a:shade val="100000"/>
                  <a:satMod val="115000"/>
                </a:srgbClr>
              </a:gs>
            </a:gsLst>
            <a:lin ang="5400000" scaled="1"/>
            <a:tileRect/>
          </a:gradFill>
          <a:ln>
            <a:noFill/>
          </a:ln>
        </p:spPr>
        <p:txBody>
          <a:bodyPr wrap="square" rtlCol="0">
            <a:spAutoFit/>
          </a:bodyPr>
          <a:lstStyle/>
          <a:p>
            <a:pPr algn="ctr"/>
            <a:r>
              <a:rPr lang="en-NZ" b="1" i="0">
                <a:solidFill>
                  <a:schemeClr val="bg1"/>
                </a:solidFill>
                <a:effectLst/>
                <a:latin typeface="soleil"/>
              </a:rPr>
              <a:t>To accelerate bold meaningful change, assisting BOP communities and the environment to flourish</a:t>
            </a:r>
            <a:endParaRPr lang="en-NZ" b="1">
              <a:solidFill>
                <a:schemeClr val="bg1"/>
              </a:solidFill>
            </a:endParaRPr>
          </a:p>
        </p:txBody>
      </p:sp>
      <p:sp>
        <p:nvSpPr>
          <p:cNvPr id="40" name="TextBox 39">
            <a:extLst>
              <a:ext uri="{FF2B5EF4-FFF2-40B4-BE49-F238E27FC236}">
                <a16:creationId xmlns:a16="http://schemas.microsoft.com/office/drawing/2014/main" id="{B2BA8E29-AF13-E6C5-674E-73A268F3A4A2}"/>
              </a:ext>
            </a:extLst>
          </p:cNvPr>
          <p:cNvSpPr txBox="1"/>
          <p:nvPr/>
        </p:nvSpPr>
        <p:spPr>
          <a:xfrm>
            <a:off x="1002408" y="6168817"/>
            <a:ext cx="1256682" cy="461665"/>
          </a:xfrm>
          <a:prstGeom prst="rect">
            <a:avLst/>
          </a:prstGeom>
          <a:noFill/>
        </p:spPr>
        <p:txBody>
          <a:bodyPr wrap="square" rtlCol="0">
            <a:spAutoFit/>
          </a:bodyPr>
          <a:lstStyle/>
          <a:p>
            <a:r>
              <a:rPr lang="en-NZ" sz="2400" b="1"/>
              <a:t>Purpose</a:t>
            </a:r>
            <a:endParaRPr lang="en-NZ" sz="2400"/>
          </a:p>
        </p:txBody>
      </p:sp>
      <p:sp>
        <p:nvSpPr>
          <p:cNvPr id="41" name="TextBox 40">
            <a:extLst>
              <a:ext uri="{FF2B5EF4-FFF2-40B4-BE49-F238E27FC236}">
                <a16:creationId xmlns:a16="http://schemas.microsoft.com/office/drawing/2014/main" id="{F8BD1F83-2F94-F26E-0B0B-8B20479B3A82}"/>
              </a:ext>
            </a:extLst>
          </p:cNvPr>
          <p:cNvSpPr txBox="1"/>
          <p:nvPr/>
        </p:nvSpPr>
        <p:spPr>
          <a:xfrm>
            <a:off x="2309043" y="730602"/>
            <a:ext cx="7025823" cy="646331"/>
          </a:xfrm>
          <a:prstGeom prst="rect">
            <a:avLst/>
          </a:prstGeom>
          <a:noFill/>
        </p:spPr>
        <p:txBody>
          <a:bodyPr wrap="square" rtlCol="0">
            <a:spAutoFit/>
          </a:bodyPr>
          <a:lstStyle/>
          <a:p>
            <a:pPr algn="ctr"/>
            <a:r>
              <a:rPr lang="en-NZ" b="1">
                <a:solidFill>
                  <a:schemeClr val="bg1"/>
                </a:solidFill>
              </a:rPr>
              <a:t>Greater equity; better health and wellbeing; strong communities and flourishing environment in the BOP</a:t>
            </a:r>
          </a:p>
        </p:txBody>
      </p:sp>
      <p:sp>
        <p:nvSpPr>
          <p:cNvPr id="42" name="Arrow: Chevron 41">
            <a:extLst>
              <a:ext uri="{FF2B5EF4-FFF2-40B4-BE49-F238E27FC236}">
                <a16:creationId xmlns:a16="http://schemas.microsoft.com/office/drawing/2014/main" id="{A802D25F-17C7-B704-1458-D94F59AA7F6A}"/>
              </a:ext>
            </a:extLst>
          </p:cNvPr>
          <p:cNvSpPr/>
          <p:nvPr/>
        </p:nvSpPr>
        <p:spPr>
          <a:xfrm rot="16200000">
            <a:off x="4176124" y="4341025"/>
            <a:ext cx="1818220" cy="1605047"/>
          </a:xfrm>
          <a:prstGeom prst="chevron">
            <a:avLst>
              <a:gd name="adj" fmla="val 28840"/>
            </a:avLst>
          </a:prstGeom>
          <a:gradFill flip="none" rotWithShape="1">
            <a:gsLst>
              <a:gs pos="0">
                <a:srgbClr val="008AB0">
                  <a:shade val="30000"/>
                  <a:satMod val="115000"/>
                </a:srgbClr>
              </a:gs>
              <a:gs pos="50000">
                <a:srgbClr val="008AB0">
                  <a:shade val="67500"/>
                  <a:satMod val="115000"/>
                </a:srgbClr>
              </a:gs>
              <a:gs pos="100000">
                <a:srgbClr val="008AB0">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43" name="TextBox 42">
            <a:extLst>
              <a:ext uri="{FF2B5EF4-FFF2-40B4-BE49-F238E27FC236}">
                <a16:creationId xmlns:a16="http://schemas.microsoft.com/office/drawing/2014/main" id="{C3E72FF3-C0DB-B096-7DE9-F7F103211A67}"/>
              </a:ext>
            </a:extLst>
          </p:cNvPr>
          <p:cNvSpPr txBox="1"/>
          <p:nvPr/>
        </p:nvSpPr>
        <p:spPr>
          <a:xfrm>
            <a:off x="4441378" y="4969107"/>
            <a:ext cx="1277811" cy="338554"/>
          </a:xfrm>
          <a:prstGeom prst="rect">
            <a:avLst/>
          </a:prstGeom>
          <a:noFill/>
        </p:spPr>
        <p:txBody>
          <a:bodyPr wrap="square" rtlCol="0">
            <a:spAutoFit/>
          </a:bodyPr>
          <a:lstStyle/>
          <a:p>
            <a:r>
              <a:rPr lang="en-NZ" sz="1600">
                <a:solidFill>
                  <a:schemeClr val="bg1"/>
                </a:solidFill>
              </a:rPr>
              <a:t>Kaitiakitanga</a:t>
            </a:r>
          </a:p>
        </p:txBody>
      </p:sp>
      <p:sp>
        <p:nvSpPr>
          <p:cNvPr id="44" name="TextBox 43">
            <a:extLst>
              <a:ext uri="{FF2B5EF4-FFF2-40B4-BE49-F238E27FC236}">
                <a16:creationId xmlns:a16="http://schemas.microsoft.com/office/drawing/2014/main" id="{4E0823ED-5053-F4EB-EBC3-66A720E8CB2A}"/>
              </a:ext>
            </a:extLst>
          </p:cNvPr>
          <p:cNvSpPr txBox="1"/>
          <p:nvPr/>
        </p:nvSpPr>
        <p:spPr>
          <a:xfrm>
            <a:off x="4231655" y="1693136"/>
            <a:ext cx="1920806" cy="1869743"/>
          </a:xfrm>
          <a:prstGeom prst="rect">
            <a:avLst/>
          </a:prstGeom>
          <a:noFill/>
        </p:spPr>
        <p:txBody>
          <a:bodyPr wrap="square" rtlCol="0">
            <a:spAutoFit/>
          </a:bodyPr>
          <a:lstStyle/>
          <a:p>
            <a:pPr marL="182563" lvl="0" indent="-182563" defTabSz="622300">
              <a:lnSpc>
                <a:spcPct val="90000"/>
              </a:lnSpc>
              <a:spcBef>
                <a:spcPct val="0"/>
              </a:spcBef>
              <a:spcAft>
                <a:spcPts val="300"/>
              </a:spcAft>
              <a:buFont typeface="Arial" panose="020B0604020202020204" pitchFamily="34" charset="0"/>
              <a:buChar char="•"/>
            </a:pPr>
            <a:r>
              <a:rPr lang="en-NZ" sz="1200"/>
              <a:t>Improvement in environmental indicators and increased biodiversity</a:t>
            </a:r>
          </a:p>
          <a:p>
            <a:pPr marL="182563" lvl="0" indent="-182563" defTabSz="622300">
              <a:lnSpc>
                <a:spcPct val="90000"/>
              </a:lnSpc>
              <a:spcBef>
                <a:spcPct val="0"/>
              </a:spcBef>
              <a:spcAft>
                <a:spcPts val="300"/>
              </a:spcAft>
              <a:buFont typeface="Arial" panose="020B0604020202020204" pitchFamily="34" charset="0"/>
              <a:buChar char="•"/>
            </a:pPr>
            <a:r>
              <a:rPr lang="en-NZ" sz="1200"/>
              <a:t>Climate Change responsiveness</a:t>
            </a:r>
          </a:p>
          <a:p>
            <a:pPr marL="182563" lvl="0" indent="-182563" defTabSz="622300">
              <a:lnSpc>
                <a:spcPct val="90000"/>
              </a:lnSpc>
              <a:spcBef>
                <a:spcPct val="0"/>
              </a:spcBef>
              <a:spcAft>
                <a:spcPts val="300"/>
              </a:spcAft>
              <a:buFont typeface="Arial" panose="020B0604020202020204" pitchFamily="34" charset="0"/>
              <a:buChar char="•"/>
            </a:pPr>
            <a:r>
              <a:rPr lang="en-NZ" sz="1200"/>
              <a:t>GHG reduction in BT, BOP and beyond</a:t>
            </a:r>
          </a:p>
          <a:p>
            <a:pPr marL="182563" lvl="0" indent="-182563" defTabSz="622300">
              <a:lnSpc>
                <a:spcPct val="90000"/>
              </a:lnSpc>
              <a:spcBef>
                <a:spcPct val="0"/>
              </a:spcBef>
              <a:spcAft>
                <a:spcPts val="300"/>
              </a:spcAft>
              <a:buFont typeface="Arial" panose="020B0604020202020204" pitchFamily="34" charset="0"/>
              <a:buChar char="•"/>
            </a:pPr>
            <a:r>
              <a:rPr lang="en-NZ" sz="1200"/>
              <a:t>Supported </a:t>
            </a:r>
            <a:r>
              <a:rPr lang="mi-NZ" sz="1200"/>
              <a:t>Mātauranga Māori</a:t>
            </a:r>
            <a:endParaRPr lang="en-NZ" sz="1200"/>
          </a:p>
        </p:txBody>
      </p:sp>
      <p:sp>
        <p:nvSpPr>
          <p:cNvPr id="45" name="Arrow: Right 44">
            <a:extLst>
              <a:ext uri="{FF2B5EF4-FFF2-40B4-BE49-F238E27FC236}">
                <a16:creationId xmlns:a16="http://schemas.microsoft.com/office/drawing/2014/main" id="{E6DBE881-3638-8BEE-9D33-7A4456DE0A98}"/>
              </a:ext>
            </a:extLst>
          </p:cNvPr>
          <p:cNvSpPr/>
          <p:nvPr/>
        </p:nvSpPr>
        <p:spPr>
          <a:xfrm>
            <a:off x="972210" y="645053"/>
            <a:ext cx="1266825" cy="896740"/>
          </a:xfrm>
          <a:prstGeom prst="rightArrow">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6" name="TextBox 45">
            <a:extLst>
              <a:ext uri="{FF2B5EF4-FFF2-40B4-BE49-F238E27FC236}">
                <a16:creationId xmlns:a16="http://schemas.microsoft.com/office/drawing/2014/main" id="{4C214D72-256C-AD72-9C4C-126528EE509B}"/>
              </a:ext>
            </a:extLst>
          </p:cNvPr>
          <p:cNvSpPr txBox="1"/>
          <p:nvPr/>
        </p:nvSpPr>
        <p:spPr>
          <a:xfrm>
            <a:off x="957608" y="811805"/>
            <a:ext cx="1266825" cy="461665"/>
          </a:xfrm>
          <a:prstGeom prst="rect">
            <a:avLst/>
          </a:prstGeom>
          <a:noFill/>
        </p:spPr>
        <p:txBody>
          <a:bodyPr wrap="square" rtlCol="0">
            <a:spAutoFit/>
          </a:bodyPr>
          <a:lstStyle/>
          <a:p>
            <a:r>
              <a:rPr lang="en-NZ" sz="2400" b="1"/>
              <a:t>Impacts</a:t>
            </a:r>
            <a:endParaRPr lang="en-NZ" sz="2400"/>
          </a:p>
        </p:txBody>
      </p:sp>
    </p:spTree>
    <p:extLst>
      <p:ext uri="{BB962C8B-B14F-4D97-AF65-F5344CB8AC3E}">
        <p14:creationId xmlns:p14="http://schemas.microsoft.com/office/powerpoint/2010/main" val="173901825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E02D892-A716-4298-BAD7-42B414EFE070}"/>
              </a:ext>
            </a:extLst>
          </p:cNvPr>
          <p:cNvPicPr>
            <a:picLocks noChangeAspect="1"/>
          </p:cNvPicPr>
          <p:nvPr/>
        </p:nvPicPr>
        <p:blipFill>
          <a:blip r:embed="rId5"/>
          <a:stretch>
            <a:fillRect/>
          </a:stretch>
        </p:blipFill>
        <p:spPr>
          <a:xfrm>
            <a:off x="10490686" y="78519"/>
            <a:ext cx="1493600" cy="1028518"/>
          </a:xfrm>
          <a:prstGeom prst="rect">
            <a:avLst/>
          </a:prstGeom>
        </p:spPr>
      </p:pic>
      <p:sp>
        <p:nvSpPr>
          <p:cNvPr id="19" name="Title 1">
            <a:extLst>
              <a:ext uri="{FF2B5EF4-FFF2-40B4-BE49-F238E27FC236}">
                <a16:creationId xmlns:a16="http://schemas.microsoft.com/office/drawing/2014/main" id="{FD214A3E-A5CE-B950-C18F-7117205DD5A4}"/>
              </a:ext>
            </a:extLst>
          </p:cNvPr>
          <p:cNvSpPr>
            <a:spLocks noGrp="1"/>
          </p:cNvSpPr>
          <p:nvPr>
            <p:ph type="title"/>
          </p:nvPr>
        </p:nvSpPr>
        <p:spPr>
          <a:xfrm>
            <a:off x="313716" y="3043344"/>
            <a:ext cx="4946711" cy="552284"/>
          </a:xfrm>
        </p:spPr>
        <p:txBody>
          <a:bodyPr>
            <a:normAutofit fontScale="90000"/>
          </a:bodyPr>
          <a:lstStyle/>
          <a:p>
            <a:r>
              <a:rPr lang="en-NZ" sz="4000" b="1" dirty="0">
                <a:solidFill>
                  <a:srgbClr val="006D8C"/>
                </a:solidFill>
              </a:rPr>
              <a:t>FY25 BT will…</a:t>
            </a:r>
          </a:p>
        </p:txBody>
      </p:sp>
      <p:sp>
        <p:nvSpPr>
          <p:cNvPr id="35" name="Title 1">
            <a:extLst>
              <a:ext uri="{FF2B5EF4-FFF2-40B4-BE49-F238E27FC236}">
                <a16:creationId xmlns:a16="http://schemas.microsoft.com/office/drawing/2014/main" id="{613DB9F7-78E9-436A-5CEB-6F47B54F7297}"/>
              </a:ext>
            </a:extLst>
          </p:cNvPr>
          <p:cNvSpPr txBox="1">
            <a:spLocks/>
          </p:cNvSpPr>
          <p:nvPr/>
        </p:nvSpPr>
        <p:spPr>
          <a:xfrm>
            <a:off x="257888" y="1303379"/>
            <a:ext cx="3514011" cy="306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2400" b="1" dirty="0"/>
              <a:t>Kaitiakitanga</a:t>
            </a:r>
          </a:p>
          <a:p>
            <a:endParaRPr lang="en-NZ" sz="2400" b="1" i="1" dirty="0"/>
          </a:p>
          <a:p>
            <a:r>
              <a:rPr lang="en-NZ" sz="2000" i="1" dirty="0"/>
              <a:t>BOP people live in harmony with the natural environment enabling it to support our future generations. </a:t>
            </a:r>
          </a:p>
        </p:txBody>
      </p:sp>
      <p:sp>
        <p:nvSpPr>
          <p:cNvPr id="27" name="Freeform 4">
            <a:extLst>
              <a:ext uri="{FF2B5EF4-FFF2-40B4-BE49-F238E27FC236}">
                <a16:creationId xmlns:a16="http://schemas.microsoft.com/office/drawing/2014/main" id="{D41122BD-16F7-5EB1-C3CE-F3583D4350A8}"/>
              </a:ext>
            </a:extLst>
          </p:cNvPr>
          <p:cNvSpPr>
            <a:spLocks/>
          </p:cNvSpPr>
          <p:nvPr/>
        </p:nvSpPr>
        <p:spPr bwMode="auto">
          <a:xfrm>
            <a:off x="4285271" y="3110601"/>
            <a:ext cx="2783976" cy="2604105"/>
          </a:xfrm>
          <a:custGeom>
            <a:avLst/>
            <a:gdLst>
              <a:gd name="T0" fmla="*/ 1682237 w 1616"/>
              <a:gd name="T1" fmla="*/ 1724956 h 1618"/>
              <a:gd name="T2" fmla="*/ 1729310 w 1616"/>
              <a:gd name="T3" fmla="*/ 1732391 h 1618"/>
              <a:gd name="T4" fmla="*/ 1751607 w 1616"/>
              <a:gd name="T5" fmla="*/ 1799307 h 1618"/>
              <a:gd name="T6" fmla="*/ 1773905 w 1616"/>
              <a:gd name="T7" fmla="*/ 1868702 h 1618"/>
              <a:gd name="T8" fmla="*/ 1823455 w 1616"/>
              <a:gd name="T9" fmla="*/ 1886051 h 1618"/>
              <a:gd name="T10" fmla="*/ 1912646 w 1616"/>
              <a:gd name="T11" fmla="*/ 1838961 h 1618"/>
              <a:gd name="T12" fmla="*/ 1977062 w 1616"/>
              <a:gd name="T13" fmla="*/ 1754696 h 1618"/>
              <a:gd name="T14" fmla="*/ 1999359 w 1616"/>
              <a:gd name="T15" fmla="*/ 1623342 h 1618"/>
              <a:gd name="T16" fmla="*/ 1964674 w 1616"/>
              <a:gd name="T17" fmla="*/ 1568817 h 1618"/>
              <a:gd name="T18" fmla="*/ 1917601 w 1616"/>
              <a:gd name="T19" fmla="*/ 1561382 h 1618"/>
              <a:gd name="T20" fmla="*/ 1833366 w 1616"/>
              <a:gd name="T21" fmla="*/ 1596080 h 1618"/>
              <a:gd name="T22" fmla="*/ 1788770 w 1616"/>
              <a:gd name="T23" fmla="*/ 1578731 h 1618"/>
              <a:gd name="T24" fmla="*/ 1788770 w 1616"/>
              <a:gd name="T25" fmla="*/ 1484552 h 1618"/>
              <a:gd name="T26" fmla="*/ 1811068 w 1616"/>
              <a:gd name="T27" fmla="*/ 859999 h 1618"/>
              <a:gd name="T28" fmla="*/ 1726832 w 1616"/>
              <a:gd name="T29" fmla="*/ 810432 h 1618"/>
              <a:gd name="T30" fmla="*/ 1689669 w 1616"/>
              <a:gd name="T31" fmla="*/ 840172 h 1618"/>
              <a:gd name="T32" fmla="*/ 1677282 w 1616"/>
              <a:gd name="T33" fmla="*/ 931873 h 1618"/>
              <a:gd name="T34" fmla="*/ 1647551 w 1616"/>
              <a:gd name="T35" fmla="*/ 969048 h 1618"/>
              <a:gd name="T36" fmla="*/ 1583136 w 1616"/>
              <a:gd name="T37" fmla="*/ 971527 h 1618"/>
              <a:gd name="T38" fmla="*/ 1481558 w 1616"/>
              <a:gd name="T39" fmla="*/ 887262 h 1618"/>
              <a:gd name="T40" fmla="*/ 1439440 w 1616"/>
              <a:gd name="T41" fmla="*/ 790605 h 1618"/>
              <a:gd name="T42" fmla="*/ 1441917 w 1616"/>
              <a:gd name="T43" fmla="*/ 688991 h 1618"/>
              <a:gd name="T44" fmla="*/ 1484035 w 1616"/>
              <a:gd name="T45" fmla="*/ 654293 h 1618"/>
              <a:gd name="T46" fmla="*/ 1553406 w 1616"/>
              <a:gd name="T47" fmla="*/ 669164 h 1618"/>
              <a:gd name="T48" fmla="*/ 1625254 w 1616"/>
              <a:gd name="T49" fmla="*/ 684034 h 1618"/>
              <a:gd name="T50" fmla="*/ 1654984 w 1616"/>
              <a:gd name="T51" fmla="*/ 646858 h 1618"/>
              <a:gd name="T52" fmla="*/ 1484035 w 1616"/>
              <a:gd name="T53" fmla="*/ 294928 h 1618"/>
              <a:gd name="T54" fmla="*/ 1117362 w 1616"/>
              <a:gd name="T55" fmla="*/ 285014 h 1618"/>
              <a:gd name="T56" fmla="*/ 1109929 w 1616"/>
              <a:gd name="T57" fmla="*/ 280057 h 1618"/>
              <a:gd name="T58" fmla="*/ 1102497 w 1616"/>
              <a:gd name="T59" fmla="*/ 277579 h 1618"/>
              <a:gd name="T60" fmla="*/ 1097542 w 1616"/>
              <a:gd name="T61" fmla="*/ 272622 h 1618"/>
              <a:gd name="T62" fmla="*/ 1090109 w 1616"/>
              <a:gd name="T63" fmla="*/ 267666 h 1618"/>
              <a:gd name="T64" fmla="*/ 1085154 w 1616"/>
              <a:gd name="T65" fmla="*/ 262709 h 1618"/>
              <a:gd name="T66" fmla="*/ 1082677 w 1616"/>
              <a:gd name="T67" fmla="*/ 257752 h 1618"/>
              <a:gd name="T68" fmla="*/ 1080199 w 1616"/>
              <a:gd name="T69" fmla="*/ 255274 h 1618"/>
              <a:gd name="T70" fmla="*/ 1075244 w 1616"/>
              <a:gd name="T71" fmla="*/ 247838 h 1618"/>
              <a:gd name="T72" fmla="*/ 1075244 w 1616"/>
              <a:gd name="T73" fmla="*/ 240403 h 1618"/>
              <a:gd name="T74" fmla="*/ 1075244 w 1616"/>
              <a:gd name="T75" fmla="*/ 240403 h 1618"/>
              <a:gd name="T76" fmla="*/ 1107452 w 1616"/>
              <a:gd name="T77" fmla="*/ 183400 h 1618"/>
              <a:gd name="T78" fmla="*/ 1169390 w 1616"/>
              <a:gd name="T79" fmla="*/ 131354 h 1618"/>
              <a:gd name="T80" fmla="*/ 1169390 w 1616"/>
              <a:gd name="T81" fmla="*/ 79308 h 1618"/>
              <a:gd name="T82" fmla="*/ 1107452 w 1616"/>
              <a:gd name="T83" fmla="*/ 22305 h 1618"/>
              <a:gd name="T84" fmla="*/ 995963 w 1616"/>
              <a:gd name="T85" fmla="*/ 0 h 1618"/>
              <a:gd name="T86" fmla="*/ 859700 w 1616"/>
              <a:gd name="T87" fmla="*/ 37176 h 1618"/>
              <a:gd name="T88" fmla="*/ 820059 w 1616"/>
              <a:gd name="T89" fmla="*/ 91700 h 1618"/>
              <a:gd name="T90" fmla="*/ 827492 w 1616"/>
              <a:gd name="T91" fmla="*/ 141268 h 1618"/>
              <a:gd name="T92" fmla="*/ 901818 w 1616"/>
              <a:gd name="T93" fmla="*/ 195792 h 1618"/>
              <a:gd name="T94" fmla="*/ 916683 w 1616"/>
              <a:gd name="T95" fmla="*/ 240403 h 1618"/>
              <a:gd name="T96" fmla="*/ 916683 w 1616"/>
              <a:gd name="T97" fmla="*/ 240403 h 1618"/>
              <a:gd name="T98" fmla="*/ 916683 w 1616"/>
              <a:gd name="T99" fmla="*/ 250317 h 1618"/>
              <a:gd name="T100" fmla="*/ 914205 w 1616"/>
              <a:gd name="T101" fmla="*/ 255274 h 1618"/>
              <a:gd name="T102" fmla="*/ 909250 w 1616"/>
              <a:gd name="T103" fmla="*/ 260230 h 1618"/>
              <a:gd name="T104" fmla="*/ 906773 w 1616"/>
              <a:gd name="T105" fmla="*/ 262709 h 1618"/>
              <a:gd name="T106" fmla="*/ 899340 w 1616"/>
              <a:gd name="T107" fmla="*/ 270144 h 1618"/>
              <a:gd name="T108" fmla="*/ 894385 w 1616"/>
              <a:gd name="T109" fmla="*/ 272622 h 1618"/>
              <a:gd name="T110" fmla="*/ 886953 w 1616"/>
              <a:gd name="T111" fmla="*/ 277579 h 1618"/>
              <a:gd name="T112" fmla="*/ 881997 w 1616"/>
              <a:gd name="T113" fmla="*/ 280057 h 1618"/>
              <a:gd name="T114" fmla="*/ 874565 w 1616"/>
              <a:gd name="T115" fmla="*/ 285014 h 1618"/>
              <a:gd name="T116" fmla="*/ 0 w 1616"/>
              <a:gd name="T117" fmla="*/ 1147492 h 16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16" h="1618">
                <a:moveTo>
                  <a:pt x="1312" y="1426"/>
                </a:moveTo>
                <a:lnTo>
                  <a:pt x="1312" y="1426"/>
                </a:lnTo>
                <a:lnTo>
                  <a:pt x="1328" y="1410"/>
                </a:lnTo>
                <a:lnTo>
                  <a:pt x="1348" y="1396"/>
                </a:lnTo>
                <a:lnTo>
                  <a:pt x="1358" y="1392"/>
                </a:lnTo>
                <a:lnTo>
                  <a:pt x="1368" y="1388"/>
                </a:lnTo>
                <a:lnTo>
                  <a:pt x="1378" y="1388"/>
                </a:lnTo>
                <a:lnTo>
                  <a:pt x="1386" y="1390"/>
                </a:lnTo>
                <a:lnTo>
                  <a:pt x="1396" y="1398"/>
                </a:lnTo>
                <a:lnTo>
                  <a:pt x="1402" y="1404"/>
                </a:lnTo>
                <a:lnTo>
                  <a:pt x="1408" y="1412"/>
                </a:lnTo>
                <a:lnTo>
                  <a:pt x="1412" y="1420"/>
                </a:lnTo>
                <a:lnTo>
                  <a:pt x="1414" y="1436"/>
                </a:lnTo>
                <a:lnTo>
                  <a:pt x="1414" y="1452"/>
                </a:lnTo>
                <a:lnTo>
                  <a:pt x="1414" y="1470"/>
                </a:lnTo>
                <a:lnTo>
                  <a:pt x="1418" y="1486"/>
                </a:lnTo>
                <a:lnTo>
                  <a:pt x="1420" y="1494"/>
                </a:lnTo>
                <a:lnTo>
                  <a:pt x="1426" y="1502"/>
                </a:lnTo>
                <a:lnTo>
                  <a:pt x="1432" y="1508"/>
                </a:lnTo>
                <a:lnTo>
                  <a:pt x="1442" y="1516"/>
                </a:lnTo>
                <a:lnTo>
                  <a:pt x="1452" y="1520"/>
                </a:lnTo>
                <a:lnTo>
                  <a:pt x="1462" y="1522"/>
                </a:lnTo>
                <a:lnTo>
                  <a:pt x="1472" y="1522"/>
                </a:lnTo>
                <a:lnTo>
                  <a:pt x="1484" y="1522"/>
                </a:lnTo>
                <a:lnTo>
                  <a:pt x="1494" y="1518"/>
                </a:lnTo>
                <a:lnTo>
                  <a:pt x="1504" y="1514"/>
                </a:lnTo>
                <a:lnTo>
                  <a:pt x="1526" y="1500"/>
                </a:lnTo>
                <a:lnTo>
                  <a:pt x="1544" y="1484"/>
                </a:lnTo>
                <a:lnTo>
                  <a:pt x="1562" y="1466"/>
                </a:lnTo>
                <a:lnTo>
                  <a:pt x="1576" y="1448"/>
                </a:lnTo>
                <a:lnTo>
                  <a:pt x="1586" y="1432"/>
                </a:lnTo>
                <a:lnTo>
                  <a:pt x="1596" y="1416"/>
                </a:lnTo>
                <a:lnTo>
                  <a:pt x="1604" y="1394"/>
                </a:lnTo>
                <a:lnTo>
                  <a:pt x="1610" y="1370"/>
                </a:lnTo>
                <a:lnTo>
                  <a:pt x="1614" y="1346"/>
                </a:lnTo>
                <a:lnTo>
                  <a:pt x="1616" y="1322"/>
                </a:lnTo>
                <a:lnTo>
                  <a:pt x="1614" y="1310"/>
                </a:lnTo>
                <a:lnTo>
                  <a:pt x="1612" y="1298"/>
                </a:lnTo>
                <a:lnTo>
                  <a:pt x="1608" y="1288"/>
                </a:lnTo>
                <a:lnTo>
                  <a:pt x="1602" y="1280"/>
                </a:lnTo>
                <a:lnTo>
                  <a:pt x="1594" y="1272"/>
                </a:lnTo>
                <a:lnTo>
                  <a:pt x="1586" y="1266"/>
                </a:lnTo>
                <a:lnTo>
                  <a:pt x="1574" y="1262"/>
                </a:lnTo>
                <a:lnTo>
                  <a:pt x="1566" y="1258"/>
                </a:lnTo>
                <a:lnTo>
                  <a:pt x="1556" y="1258"/>
                </a:lnTo>
                <a:lnTo>
                  <a:pt x="1548" y="1260"/>
                </a:lnTo>
                <a:lnTo>
                  <a:pt x="1532" y="1266"/>
                </a:lnTo>
                <a:lnTo>
                  <a:pt x="1518" y="1274"/>
                </a:lnTo>
                <a:lnTo>
                  <a:pt x="1504" y="1282"/>
                </a:lnTo>
                <a:lnTo>
                  <a:pt x="1488" y="1288"/>
                </a:lnTo>
                <a:lnTo>
                  <a:pt x="1480" y="1288"/>
                </a:lnTo>
                <a:lnTo>
                  <a:pt x="1470" y="1288"/>
                </a:lnTo>
                <a:lnTo>
                  <a:pt x="1460" y="1286"/>
                </a:lnTo>
                <a:lnTo>
                  <a:pt x="1450" y="1280"/>
                </a:lnTo>
                <a:lnTo>
                  <a:pt x="1444" y="1274"/>
                </a:lnTo>
                <a:lnTo>
                  <a:pt x="1438" y="1266"/>
                </a:lnTo>
                <a:lnTo>
                  <a:pt x="1436" y="1256"/>
                </a:lnTo>
                <a:lnTo>
                  <a:pt x="1436" y="1244"/>
                </a:lnTo>
                <a:lnTo>
                  <a:pt x="1438" y="1220"/>
                </a:lnTo>
                <a:lnTo>
                  <a:pt x="1444" y="1198"/>
                </a:lnTo>
                <a:lnTo>
                  <a:pt x="1598" y="930"/>
                </a:lnTo>
                <a:lnTo>
                  <a:pt x="1600" y="926"/>
                </a:lnTo>
                <a:lnTo>
                  <a:pt x="1596" y="926"/>
                </a:lnTo>
                <a:lnTo>
                  <a:pt x="1462" y="694"/>
                </a:lnTo>
                <a:lnTo>
                  <a:pt x="1446" y="678"/>
                </a:lnTo>
                <a:lnTo>
                  <a:pt x="1426" y="664"/>
                </a:lnTo>
                <a:lnTo>
                  <a:pt x="1414" y="658"/>
                </a:lnTo>
                <a:lnTo>
                  <a:pt x="1404" y="656"/>
                </a:lnTo>
                <a:lnTo>
                  <a:pt x="1394" y="654"/>
                </a:lnTo>
                <a:lnTo>
                  <a:pt x="1386" y="658"/>
                </a:lnTo>
                <a:lnTo>
                  <a:pt x="1376" y="664"/>
                </a:lnTo>
                <a:lnTo>
                  <a:pt x="1368" y="672"/>
                </a:lnTo>
                <a:lnTo>
                  <a:pt x="1364" y="678"/>
                </a:lnTo>
                <a:lnTo>
                  <a:pt x="1360" y="686"/>
                </a:lnTo>
                <a:lnTo>
                  <a:pt x="1358" y="702"/>
                </a:lnTo>
                <a:lnTo>
                  <a:pt x="1358" y="720"/>
                </a:lnTo>
                <a:lnTo>
                  <a:pt x="1358" y="736"/>
                </a:lnTo>
                <a:lnTo>
                  <a:pt x="1354" y="752"/>
                </a:lnTo>
                <a:lnTo>
                  <a:pt x="1352" y="760"/>
                </a:lnTo>
                <a:lnTo>
                  <a:pt x="1346" y="768"/>
                </a:lnTo>
                <a:lnTo>
                  <a:pt x="1340" y="776"/>
                </a:lnTo>
                <a:lnTo>
                  <a:pt x="1330" y="782"/>
                </a:lnTo>
                <a:lnTo>
                  <a:pt x="1320" y="786"/>
                </a:lnTo>
                <a:lnTo>
                  <a:pt x="1310" y="790"/>
                </a:lnTo>
                <a:lnTo>
                  <a:pt x="1300" y="790"/>
                </a:lnTo>
                <a:lnTo>
                  <a:pt x="1288" y="788"/>
                </a:lnTo>
                <a:lnTo>
                  <a:pt x="1278" y="784"/>
                </a:lnTo>
                <a:lnTo>
                  <a:pt x="1268" y="780"/>
                </a:lnTo>
                <a:lnTo>
                  <a:pt x="1246" y="768"/>
                </a:lnTo>
                <a:lnTo>
                  <a:pt x="1228" y="752"/>
                </a:lnTo>
                <a:lnTo>
                  <a:pt x="1210" y="734"/>
                </a:lnTo>
                <a:lnTo>
                  <a:pt x="1196" y="716"/>
                </a:lnTo>
                <a:lnTo>
                  <a:pt x="1186" y="700"/>
                </a:lnTo>
                <a:lnTo>
                  <a:pt x="1176" y="682"/>
                </a:lnTo>
                <a:lnTo>
                  <a:pt x="1168" y="660"/>
                </a:lnTo>
                <a:lnTo>
                  <a:pt x="1162" y="638"/>
                </a:lnTo>
                <a:lnTo>
                  <a:pt x="1156" y="612"/>
                </a:lnTo>
                <a:lnTo>
                  <a:pt x="1156" y="588"/>
                </a:lnTo>
                <a:lnTo>
                  <a:pt x="1158" y="576"/>
                </a:lnTo>
                <a:lnTo>
                  <a:pt x="1160" y="566"/>
                </a:lnTo>
                <a:lnTo>
                  <a:pt x="1164" y="556"/>
                </a:lnTo>
                <a:lnTo>
                  <a:pt x="1170" y="546"/>
                </a:lnTo>
                <a:lnTo>
                  <a:pt x="1178" y="538"/>
                </a:lnTo>
                <a:lnTo>
                  <a:pt x="1186" y="532"/>
                </a:lnTo>
                <a:lnTo>
                  <a:pt x="1198" y="528"/>
                </a:lnTo>
                <a:lnTo>
                  <a:pt x="1206" y="526"/>
                </a:lnTo>
                <a:lnTo>
                  <a:pt x="1216" y="524"/>
                </a:lnTo>
                <a:lnTo>
                  <a:pt x="1224" y="526"/>
                </a:lnTo>
                <a:lnTo>
                  <a:pt x="1240" y="532"/>
                </a:lnTo>
                <a:lnTo>
                  <a:pt x="1254" y="540"/>
                </a:lnTo>
                <a:lnTo>
                  <a:pt x="1268" y="548"/>
                </a:lnTo>
                <a:lnTo>
                  <a:pt x="1284" y="554"/>
                </a:lnTo>
                <a:lnTo>
                  <a:pt x="1292" y="556"/>
                </a:lnTo>
                <a:lnTo>
                  <a:pt x="1302" y="554"/>
                </a:lnTo>
                <a:lnTo>
                  <a:pt x="1312" y="552"/>
                </a:lnTo>
                <a:lnTo>
                  <a:pt x="1322" y="546"/>
                </a:lnTo>
                <a:lnTo>
                  <a:pt x="1328" y="540"/>
                </a:lnTo>
                <a:lnTo>
                  <a:pt x="1334" y="532"/>
                </a:lnTo>
                <a:lnTo>
                  <a:pt x="1336" y="522"/>
                </a:lnTo>
                <a:lnTo>
                  <a:pt x="1336" y="510"/>
                </a:lnTo>
                <a:lnTo>
                  <a:pt x="1334" y="484"/>
                </a:lnTo>
                <a:lnTo>
                  <a:pt x="1328" y="462"/>
                </a:lnTo>
                <a:lnTo>
                  <a:pt x="1198" y="238"/>
                </a:lnTo>
                <a:lnTo>
                  <a:pt x="924" y="238"/>
                </a:lnTo>
                <a:lnTo>
                  <a:pt x="902" y="230"/>
                </a:lnTo>
                <a:lnTo>
                  <a:pt x="898" y="228"/>
                </a:lnTo>
                <a:lnTo>
                  <a:pt x="896" y="226"/>
                </a:lnTo>
                <a:lnTo>
                  <a:pt x="894" y="226"/>
                </a:lnTo>
                <a:lnTo>
                  <a:pt x="892" y="224"/>
                </a:lnTo>
                <a:lnTo>
                  <a:pt x="890" y="224"/>
                </a:lnTo>
                <a:lnTo>
                  <a:pt x="888" y="222"/>
                </a:lnTo>
                <a:lnTo>
                  <a:pt x="886" y="220"/>
                </a:lnTo>
                <a:lnTo>
                  <a:pt x="884" y="220"/>
                </a:lnTo>
                <a:lnTo>
                  <a:pt x="882" y="218"/>
                </a:lnTo>
                <a:lnTo>
                  <a:pt x="880" y="216"/>
                </a:lnTo>
                <a:lnTo>
                  <a:pt x="878" y="214"/>
                </a:lnTo>
                <a:lnTo>
                  <a:pt x="876" y="212"/>
                </a:lnTo>
                <a:lnTo>
                  <a:pt x="874" y="210"/>
                </a:lnTo>
                <a:lnTo>
                  <a:pt x="874" y="208"/>
                </a:lnTo>
                <a:lnTo>
                  <a:pt x="872" y="206"/>
                </a:lnTo>
                <a:lnTo>
                  <a:pt x="870" y="204"/>
                </a:lnTo>
                <a:lnTo>
                  <a:pt x="870" y="202"/>
                </a:lnTo>
                <a:lnTo>
                  <a:pt x="868" y="200"/>
                </a:lnTo>
                <a:lnTo>
                  <a:pt x="868" y="198"/>
                </a:lnTo>
                <a:lnTo>
                  <a:pt x="868" y="194"/>
                </a:lnTo>
                <a:lnTo>
                  <a:pt x="870" y="182"/>
                </a:lnTo>
                <a:lnTo>
                  <a:pt x="872" y="172"/>
                </a:lnTo>
                <a:lnTo>
                  <a:pt x="876" y="164"/>
                </a:lnTo>
                <a:lnTo>
                  <a:pt x="880" y="158"/>
                </a:lnTo>
                <a:lnTo>
                  <a:pt x="894" y="148"/>
                </a:lnTo>
                <a:lnTo>
                  <a:pt x="908" y="138"/>
                </a:lnTo>
                <a:lnTo>
                  <a:pt x="922" y="130"/>
                </a:lnTo>
                <a:lnTo>
                  <a:pt x="936" y="120"/>
                </a:lnTo>
                <a:lnTo>
                  <a:pt x="940" y="114"/>
                </a:lnTo>
                <a:lnTo>
                  <a:pt x="944" y="106"/>
                </a:lnTo>
                <a:lnTo>
                  <a:pt x="948" y="96"/>
                </a:lnTo>
                <a:lnTo>
                  <a:pt x="948" y="84"/>
                </a:lnTo>
                <a:lnTo>
                  <a:pt x="948" y="74"/>
                </a:lnTo>
                <a:lnTo>
                  <a:pt x="944" y="64"/>
                </a:lnTo>
                <a:lnTo>
                  <a:pt x="940" y="54"/>
                </a:lnTo>
                <a:lnTo>
                  <a:pt x="932" y="46"/>
                </a:lnTo>
                <a:lnTo>
                  <a:pt x="924" y="38"/>
                </a:lnTo>
                <a:lnTo>
                  <a:pt x="916" y="30"/>
                </a:lnTo>
                <a:lnTo>
                  <a:pt x="894" y="18"/>
                </a:lnTo>
                <a:lnTo>
                  <a:pt x="870" y="10"/>
                </a:lnTo>
                <a:lnTo>
                  <a:pt x="846" y="4"/>
                </a:lnTo>
                <a:lnTo>
                  <a:pt x="824" y="2"/>
                </a:lnTo>
                <a:lnTo>
                  <a:pt x="804" y="0"/>
                </a:lnTo>
                <a:lnTo>
                  <a:pt x="786" y="2"/>
                </a:lnTo>
                <a:lnTo>
                  <a:pt x="762" y="4"/>
                </a:lnTo>
                <a:lnTo>
                  <a:pt x="738" y="10"/>
                </a:lnTo>
                <a:lnTo>
                  <a:pt x="714" y="18"/>
                </a:lnTo>
                <a:lnTo>
                  <a:pt x="694" y="30"/>
                </a:lnTo>
                <a:lnTo>
                  <a:pt x="684" y="38"/>
                </a:lnTo>
                <a:lnTo>
                  <a:pt x="676" y="46"/>
                </a:lnTo>
                <a:lnTo>
                  <a:pt x="670" y="54"/>
                </a:lnTo>
                <a:lnTo>
                  <a:pt x="664" y="64"/>
                </a:lnTo>
                <a:lnTo>
                  <a:pt x="662" y="74"/>
                </a:lnTo>
                <a:lnTo>
                  <a:pt x="660" y="84"/>
                </a:lnTo>
                <a:lnTo>
                  <a:pt x="662" y="96"/>
                </a:lnTo>
                <a:lnTo>
                  <a:pt x="664" y="106"/>
                </a:lnTo>
                <a:lnTo>
                  <a:pt x="668" y="114"/>
                </a:lnTo>
                <a:lnTo>
                  <a:pt x="674" y="120"/>
                </a:lnTo>
                <a:lnTo>
                  <a:pt x="686" y="130"/>
                </a:lnTo>
                <a:lnTo>
                  <a:pt x="700" y="138"/>
                </a:lnTo>
                <a:lnTo>
                  <a:pt x="716" y="148"/>
                </a:lnTo>
                <a:lnTo>
                  <a:pt x="728" y="158"/>
                </a:lnTo>
                <a:lnTo>
                  <a:pt x="734" y="164"/>
                </a:lnTo>
                <a:lnTo>
                  <a:pt x="736" y="172"/>
                </a:lnTo>
                <a:lnTo>
                  <a:pt x="740" y="182"/>
                </a:lnTo>
                <a:lnTo>
                  <a:pt x="740" y="194"/>
                </a:lnTo>
                <a:lnTo>
                  <a:pt x="740" y="198"/>
                </a:lnTo>
                <a:lnTo>
                  <a:pt x="740" y="200"/>
                </a:lnTo>
                <a:lnTo>
                  <a:pt x="740" y="202"/>
                </a:lnTo>
                <a:lnTo>
                  <a:pt x="738" y="204"/>
                </a:lnTo>
                <a:lnTo>
                  <a:pt x="738" y="206"/>
                </a:lnTo>
                <a:lnTo>
                  <a:pt x="736" y="206"/>
                </a:lnTo>
                <a:lnTo>
                  <a:pt x="736" y="208"/>
                </a:lnTo>
                <a:lnTo>
                  <a:pt x="734" y="210"/>
                </a:lnTo>
                <a:lnTo>
                  <a:pt x="734" y="212"/>
                </a:lnTo>
                <a:lnTo>
                  <a:pt x="732" y="212"/>
                </a:lnTo>
                <a:lnTo>
                  <a:pt x="730" y="214"/>
                </a:lnTo>
                <a:lnTo>
                  <a:pt x="730" y="216"/>
                </a:lnTo>
                <a:lnTo>
                  <a:pt x="726" y="218"/>
                </a:lnTo>
                <a:lnTo>
                  <a:pt x="724" y="220"/>
                </a:lnTo>
                <a:lnTo>
                  <a:pt x="722" y="220"/>
                </a:lnTo>
                <a:lnTo>
                  <a:pt x="720" y="222"/>
                </a:lnTo>
                <a:lnTo>
                  <a:pt x="718" y="224"/>
                </a:lnTo>
                <a:lnTo>
                  <a:pt x="716" y="224"/>
                </a:lnTo>
                <a:lnTo>
                  <a:pt x="714" y="226"/>
                </a:lnTo>
                <a:lnTo>
                  <a:pt x="712" y="226"/>
                </a:lnTo>
                <a:lnTo>
                  <a:pt x="710" y="228"/>
                </a:lnTo>
                <a:lnTo>
                  <a:pt x="708" y="230"/>
                </a:lnTo>
                <a:lnTo>
                  <a:pt x="706" y="230"/>
                </a:lnTo>
                <a:lnTo>
                  <a:pt x="684" y="238"/>
                </a:lnTo>
                <a:lnTo>
                  <a:pt x="400" y="238"/>
                </a:lnTo>
                <a:lnTo>
                  <a:pt x="398" y="236"/>
                </a:lnTo>
                <a:lnTo>
                  <a:pt x="0" y="926"/>
                </a:lnTo>
                <a:lnTo>
                  <a:pt x="400" y="1618"/>
                </a:lnTo>
                <a:lnTo>
                  <a:pt x="1198" y="1618"/>
                </a:lnTo>
                <a:lnTo>
                  <a:pt x="1200" y="1618"/>
                </a:lnTo>
                <a:lnTo>
                  <a:pt x="1312" y="1426"/>
                </a:lnTo>
                <a:close/>
              </a:path>
            </a:pathLst>
          </a:custGeom>
          <a:solidFill>
            <a:srgbClr val="277D89"/>
          </a:solidFill>
          <a:ln w="38100" cap="flat" cmpd="sng">
            <a:solidFill>
              <a:srgbClr val="5F5F5F"/>
            </a:solidFill>
            <a:prstDash val="solid"/>
            <a:round/>
            <a:headEnd type="none" w="med" len="med"/>
            <a:tailEnd type="none" w="med" len="med"/>
          </a:ln>
          <a:effectLst/>
        </p:spPr>
        <p:txBody>
          <a:bodyPr/>
          <a:lstStyle/>
          <a:p>
            <a:endParaRPr lang="en-GB"/>
          </a:p>
        </p:txBody>
      </p:sp>
      <p:sp>
        <p:nvSpPr>
          <p:cNvPr id="43" name="Text Box 13">
            <a:extLst>
              <a:ext uri="{FF2B5EF4-FFF2-40B4-BE49-F238E27FC236}">
                <a16:creationId xmlns:a16="http://schemas.microsoft.com/office/drawing/2014/main" id="{C54339FA-9E08-67CE-22D8-BB03E0743BFC}"/>
              </a:ext>
            </a:extLst>
          </p:cNvPr>
          <p:cNvSpPr txBox="1">
            <a:spLocks noChangeArrowheads="1"/>
          </p:cNvSpPr>
          <p:nvPr/>
        </p:nvSpPr>
        <p:spPr bwMode="auto">
          <a:xfrm>
            <a:off x="4771498" y="3806375"/>
            <a:ext cx="1670247" cy="170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08000"/>
              </a:lnSpc>
              <a:spcAft>
                <a:spcPts val="600"/>
              </a:spcAft>
            </a:pPr>
            <a:r>
              <a:rPr lang="en-US" sz="1400" b="1" dirty="0">
                <a:solidFill>
                  <a:srgbClr val="99FF33"/>
                </a:solidFill>
              </a:rPr>
              <a:t>Demonstrate leadership and collaboration and explore co funding pools with other BOP Funders</a:t>
            </a:r>
          </a:p>
        </p:txBody>
      </p:sp>
      <p:sp>
        <p:nvSpPr>
          <p:cNvPr id="24" name="Freeform 2">
            <a:extLst>
              <a:ext uri="{FF2B5EF4-FFF2-40B4-BE49-F238E27FC236}">
                <a16:creationId xmlns:a16="http://schemas.microsoft.com/office/drawing/2014/main" id="{0B17BD72-AFCD-6C2F-8AB0-4B70DDD87FB7}"/>
              </a:ext>
            </a:extLst>
          </p:cNvPr>
          <p:cNvSpPr>
            <a:spLocks/>
          </p:cNvSpPr>
          <p:nvPr/>
        </p:nvSpPr>
        <p:spPr bwMode="auto">
          <a:xfrm>
            <a:off x="6278872" y="2002075"/>
            <a:ext cx="2912028" cy="2995854"/>
          </a:xfrm>
          <a:custGeom>
            <a:avLst/>
            <a:gdLst>
              <a:gd name="T0" fmla="*/ 1129970 w 1690"/>
              <a:gd name="T1" fmla="*/ 250237 h 1862"/>
              <a:gd name="T2" fmla="*/ 1159706 w 1690"/>
              <a:gd name="T3" fmla="*/ 180864 h 1862"/>
              <a:gd name="T4" fmla="*/ 1226612 w 1690"/>
              <a:gd name="T5" fmla="*/ 104059 h 1862"/>
              <a:gd name="T6" fmla="*/ 1186964 w 1690"/>
              <a:gd name="T7" fmla="*/ 37164 h 1862"/>
              <a:gd name="T8" fmla="*/ 1025893 w 1690"/>
              <a:gd name="T9" fmla="*/ 0 h 1862"/>
              <a:gd name="T10" fmla="*/ 882169 w 1690"/>
              <a:gd name="T11" fmla="*/ 66895 h 1862"/>
              <a:gd name="T12" fmla="*/ 879691 w 1690"/>
              <a:gd name="T13" fmla="*/ 138745 h 1862"/>
              <a:gd name="T14" fmla="*/ 963943 w 1690"/>
              <a:gd name="T15" fmla="*/ 213073 h 1862"/>
              <a:gd name="T16" fmla="*/ 936685 w 1690"/>
              <a:gd name="T17" fmla="*/ 277490 h 1862"/>
              <a:gd name="T18" fmla="*/ 332052 w 1690"/>
              <a:gd name="T19" fmla="*/ 636741 h 1862"/>
              <a:gd name="T20" fmla="*/ 262668 w 1690"/>
              <a:gd name="T21" fmla="*/ 626831 h 1862"/>
              <a:gd name="T22" fmla="*/ 242844 w 1690"/>
              <a:gd name="T23" fmla="*/ 515339 h 1862"/>
              <a:gd name="T24" fmla="*/ 175938 w 1690"/>
              <a:gd name="T25" fmla="*/ 480653 h 1862"/>
              <a:gd name="T26" fmla="*/ 49560 w 1690"/>
              <a:gd name="T27" fmla="*/ 572324 h 1862"/>
              <a:gd name="T28" fmla="*/ 0 w 1690"/>
              <a:gd name="T29" fmla="*/ 730890 h 1862"/>
              <a:gd name="T30" fmla="*/ 37170 w 1690"/>
              <a:gd name="T31" fmla="*/ 797785 h 1862"/>
              <a:gd name="T32" fmla="*/ 138768 w 1690"/>
              <a:gd name="T33" fmla="*/ 777964 h 1862"/>
              <a:gd name="T34" fmla="*/ 213108 w 1690"/>
              <a:gd name="T35" fmla="*/ 787874 h 1862"/>
              <a:gd name="T36" fmla="*/ 220542 w 1690"/>
              <a:gd name="T37" fmla="*/ 1427093 h 1862"/>
              <a:gd name="T38" fmla="*/ 213108 w 1690"/>
              <a:gd name="T39" fmla="*/ 1531152 h 1862"/>
              <a:gd name="T40" fmla="*/ 128856 w 1690"/>
              <a:gd name="T41" fmla="*/ 1523719 h 1862"/>
              <a:gd name="T42" fmla="*/ 44604 w 1690"/>
              <a:gd name="T43" fmla="*/ 1513809 h 1862"/>
              <a:gd name="T44" fmla="*/ 7434 w 1690"/>
              <a:gd name="T45" fmla="*/ 1612912 h 1862"/>
              <a:gd name="T46" fmla="*/ 74340 w 1690"/>
              <a:gd name="T47" fmla="*/ 1764045 h 1862"/>
              <a:gd name="T48" fmla="*/ 198240 w 1690"/>
              <a:gd name="T49" fmla="*/ 1833418 h 1862"/>
              <a:gd name="T50" fmla="*/ 252756 w 1690"/>
              <a:gd name="T51" fmla="*/ 1786344 h 1862"/>
              <a:gd name="T52" fmla="*/ 280014 w 1690"/>
              <a:gd name="T53" fmla="*/ 1677330 h 1862"/>
              <a:gd name="T54" fmla="*/ 366745 w 1690"/>
              <a:gd name="T55" fmla="*/ 1694673 h 1862"/>
              <a:gd name="T56" fmla="*/ 949075 w 1690"/>
              <a:gd name="T57" fmla="*/ 2036580 h 1862"/>
              <a:gd name="T58" fmla="*/ 961465 w 1690"/>
              <a:gd name="T59" fmla="*/ 2103475 h 1862"/>
              <a:gd name="T60" fmla="*/ 874735 w 1690"/>
              <a:gd name="T61" fmla="*/ 2177803 h 1862"/>
              <a:gd name="T62" fmla="*/ 889603 w 1690"/>
              <a:gd name="T63" fmla="*/ 2252131 h 1862"/>
              <a:gd name="T64" fmla="*/ 1048196 w 1690"/>
              <a:gd name="T65" fmla="*/ 2306638 h 1862"/>
              <a:gd name="T66" fmla="*/ 1196876 w 1690"/>
              <a:gd name="T67" fmla="*/ 2262041 h 1862"/>
              <a:gd name="T68" fmla="*/ 1226612 w 1690"/>
              <a:gd name="T69" fmla="*/ 2187714 h 1862"/>
              <a:gd name="T70" fmla="*/ 1142360 w 1690"/>
              <a:gd name="T71" fmla="*/ 2110908 h 1862"/>
              <a:gd name="T72" fmla="*/ 1137404 w 1690"/>
              <a:gd name="T73" fmla="*/ 2046491 h 1862"/>
              <a:gd name="T74" fmla="*/ 1717256 w 1690"/>
              <a:gd name="T75" fmla="*/ 1709538 h 1862"/>
              <a:gd name="T76" fmla="*/ 1803987 w 1690"/>
              <a:gd name="T77" fmla="*/ 1672374 h 1862"/>
              <a:gd name="T78" fmla="*/ 1838679 w 1690"/>
              <a:gd name="T79" fmla="*/ 1771478 h 1862"/>
              <a:gd name="T80" fmla="*/ 1883283 w 1690"/>
              <a:gd name="T81" fmla="*/ 1833418 h 1862"/>
              <a:gd name="T82" fmla="*/ 1999749 w 1690"/>
              <a:gd name="T83" fmla="*/ 1788821 h 1862"/>
              <a:gd name="T84" fmla="*/ 2081523 w 1690"/>
              <a:gd name="T85" fmla="*/ 1647599 h 1862"/>
              <a:gd name="T86" fmla="*/ 2061699 w 1690"/>
              <a:gd name="T87" fmla="*/ 1526197 h 1862"/>
              <a:gd name="T88" fmla="*/ 1984881 w 1690"/>
              <a:gd name="T89" fmla="*/ 1516286 h 1862"/>
              <a:gd name="T90" fmla="*/ 1883283 w 1690"/>
              <a:gd name="T91" fmla="*/ 1536107 h 1862"/>
              <a:gd name="T92" fmla="*/ 1870893 w 1690"/>
              <a:gd name="T93" fmla="*/ 1441958 h 1862"/>
              <a:gd name="T94" fmla="*/ 1873371 w 1690"/>
              <a:gd name="T95" fmla="*/ 785397 h 1862"/>
              <a:gd name="T96" fmla="*/ 1935321 w 1690"/>
              <a:gd name="T97" fmla="*/ 758143 h 1862"/>
              <a:gd name="T98" fmla="*/ 2041875 w 1690"/>
              <a:gd name="T99" fmla="*/ 792829 h 1862"/>
              <a:gd name="T100" fmla="*/ 2091435 w 1690"/>
              <a:gd name="T101" fmla="*/ 730890 h 1862"/>
              <a:gd name="T102" fmla="*/ 2056743 w 1690"/>
              <a:gd name="T103" fmla="*/ 579756 h 1862"/>
              <a:gd name="T104" fmla="*/ 1927887 w 1690"/>
              <a:gd name="T105" fmla="*/ 468265 h 1862"/>
              <a:gd name="T106" fmla="*/ 1856025 w 1690"/>
              <a:gd name="T107" fmla="*/ 495518 h 1862"/>
              <a:gd name="T108" fmla="*/ 1836201 w 1690"/>
              <a:gd name="T109" fmla="*/ 604532 h 1862"/>
              <a:gd name="T110" fmla="*/ 1774251 w 1690"/>
              <a:gd name="T111" fmla="*/ 631786 h 18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90" h="1862">
                <a:moveTo>
                  <a:pt x="982" y="242"/>
                </a:moveTo>
                <a:lnTo>
                  <a:pt x="982" y="242"/>
                </a:lnTo>
                <a:lnTo>
                  <a:pt x="960" y="236"/>
                </a:lnTo>
                <a:lnTo>
                  <a:pt x="936" y="224"/>
                </a:lnTo>
                <a:lnTo>
                  <a:pt x="926" y="218"/>
                </a:lnTo>
                <a:lnTo>
                  <a:pt x="918" y="212"/>
                </a:lnTo>
                <a:lnTo>
                  <a:pt x="912" y="202"/>
                </a:lnTo>
                <a:lnTo>
                  <a:pt x="910" y="194"/>
                </a:lnTo>
                <a:lnTo>
                  <a:pt x="912" y="182"/>
                </a:lnTo>
                <a:lnTo>
                  <a:pt x="914" y="172"/>
                </a:lnTo>
                <a:lnTo>
                  <a:pt x="918" y="164"/>
                </a:lnTo>
                <a:lnTo>
                  <a:pt x="922" y="158"/>
                </a:lnTo>
                <a:lnTo>
                  <a:pt x="936" y="146"/>
                </a:lnTo>
                <a:lnTo>
                  <a:pt x="950" y="138"/>
                </a:lnTo>
                <a:lnTo>
                  <a:pt x="964" y="130"/>
                </a:lnTo>
                <a:lnTo>
                  <a:pt x="978" y="120"/>
                </a:lnTo>
                <a:lnTo>
                  <a:pt x="982" y="112"/>
                </a:lnTo>
                <a:lnTo>
                  <a:pt x="986" y="104"/>
                </a:lnTo>
                <a:lnTo>
                  <a:pt x="990" y="96"/>
                </a:lnTo>
                <a:lnTo>
                  <a:pt x="990" y="84"/>
                </a:lnTo>
                <a:lnTo>
                  <a:pt x="990" y="72"/>
                </a:lnTo>
                <a:lnTo>
                  <a:pt x="986" y="62"/>
                </a:lnTo>
                <a:lnTo>
                  <a:pt x="982" y="54"/>
                </a:lnTo>
                <a:lnTo>
                  <a:pt x="974" y="44"/>
                </a:lnTo>
                <a:lnTo>
                  <a:pt x="966" y="36"/>
                </a:lnTo>
                <a:lnTo>
                  <a:pt x="958" y="30"/>
                </a:lnTo>
                <a:lnTo>
                  <a:pt x="936" y="18"/>
                </a:lnTo>
                <a:lnTo>
                  <a:pt x="912" y="10"/>
                </a:lnTo>
                <a:lnTo>
                  <a:pt x="888" y="4"/>
                </a:lnTo>
                <a:lnTo>
                  <a:pt x="866" y="0"/>
                </a:lnTo>
                <a:lnTo>
                  <a:pt x="846" y="0"/>
                </a:lnTo>
                <a:lnTo>
                  <a:pt x="828" y="0"/>
                </a:lnTo>
                <a:lnTo>
                  <a:pt x="804" y="4"/>
                </a:lnTo>
                <a:lnTo>
                  <a:pt x="780" y="10"/>
                </a:lnTo>
                <a:lnTo>
                  <a:pt x="756" y="18"/>
                </a:lnTo>
                <a:lnTo>
                  <a:pt x="736" y="30"/>
                </a:lnTo>
                <a:lnTo>
                  <a:pt x="726" y="36"/>
                </a:lnTo>
                <a:lnTo>
                  <a:pt x="718" y="44"/>
                </a:lnTo>
                <a:lnTo>
                  <a:pt x="712" y="54"/>
                </a:lnTo>
                <a:lnTo>
                  <a:pt x="706" y="62"/>
                </a:lnTo>
                <a:lnTo>
                  <a:pt x="704" y="72"/>
                </a:lnTo>
                <a:lnTo>
                  <a:pt x="702" y="84"/>
                </a:lnTo>
                <a:lnTo>
                  <a:pt x="704" y="96"/>
                </a:lnTo>
                <a:lnTo>
                  <a:pt x="706" y="104"/>
                </a:lnTo>
                <a:lnTo>
                  <a:pt x="710" y="112"/>
                </a:lnTo>
                <a:lnTo>
                  <a:pt x="716" y="120"/>
                </a:lnTo>
                <a:lnTo>
                  <a:pt x="728" y="130"/>
                </a:lnTo>
                <a:lnTo>
                  <a:pt x="742" y="138"/>
                </a:lnTo>
                <a:lnTo>
                  <a:pt x="758" y="146"/>
                </a:lnTo>
                <a:lnTo>
                  <a:pt x="770" y="158"/>
                </a:lnTo>
                <a:lnTo>
                  <a:pt x="776" y="164"/>
                </a:lnTo>
                <a:lnTo>
                  <a:pt x="778" y="172"/>
                </a:lnTo>
                <a:lnTo>
                  <a:pt x="782" y="182"/>
                </a:lnTo>
                <a:lnTo>
                  <a:pt x="782" y="194"/>
                </a:lnTo>
                <a:lnTo>
                  <a:pt x="780" y="202"/>
                </a:lnTo>
                <a:lnTo>
                  <a:pt x="774" y="212"/>
                </a:lnTo>
                <a:lnTo>
                  <a:pt x="766" y="218"/>
                </a:lnTo>
                <a:lnTo>
                  <a:pt x="756" y="224"/>
                </a:lnTo>
                <a:lnTo>
                  <a:pt x="734" y="236"/>
                </a:lnTo>
                <a:lnTo>
                  <a:pt x="712" y="242"/>
                </a:lnTo>
                <a:lnTo>
                  <a:pt x="446" y="238"/>
                </a:lnTo>
                <a:lnTo>
                  <a:pt x="306" y="484"/>
                </a:lnTo>
                <a:lnTo>
                  <a:pt x="288" y="500"/>
                </a:lnTo>
                <a:lnTo>
                  <a:pt x="268" y="514"/>
                </a:lnTo>
                <a:lnTo>
                  <a:pt x="258" y="518"/>
                </a:lnTo>
                <a:lnTo>
                  <a:pt x="248" y="522"/>
                </a:lnTo>
                <a:lnTo>
                  <a:pt x="238" y="522"/>
                </a:lnTo>
                <a:lnTo>
                  <a:pt x="230" y="520"/>
                </a:lnTo>
                <a:lnTo>
                  <a:pt x="220" y="514"/>
                </a:lnTo>
                <a:lnTo>
                  <a:pt x="212" y="506"/>
                </a:lnTo>
                <a:lnTo>
                  <a:pt x="208" y="498"/>
                </a:lnTo>
                <a:lnTo>
                  <a:pt x="204" y="490"/>
                </a:lnTo>
                <a:lnTo>
                  <a:pt x="200" y="474"/>
                </a:lnTo>
                <a:lnTo>
                  <a:pt x="200" y="458"/>
                </a:lnTo>
                <a:lnTo>
                  <a:pt x="200" y="442"/>
                </a:lnTo>
                <a:lnTo>
                  <a:pt x="198" y="424"/>
                </a:lnTo>
                <a:lnTo>
                  <a:pt x="196" y="416"/>
                </a:lnTo>
                <a:lnTo>
                  <a:pt x="190" y="410"/>
                </a:lnTo>
                <a:lnTo>
                  <a:pt x="184" y="402"/>
                </a:lnTo>
                <a:lnTo>
                  <a:pt x="174" y="396"/>
                </a:lnTo>
                <a:lnTo>
                  <a:pt x="164" y="390"/>
                </a:lnTo>
                <a:lnTo>
                  <a:pt x="154" y="388"/>
                </a:lnTo>
                <a:lnTo>
                  <a:pt x="142" y="388"/>
                </a:lnTo>
                <a:lnTo>
                  <a:pt x="132" y="390"/>
                </a:lnTo>
                <a:lnTo>
                  <a:pt x="122" y="392"/>
                </a:lnTo>
                <a:lnTo>
                  <a:pt x="110" y="398"/>
                </a:lnTo>
                <a:lnTo>
                  <a:pt x="90" y="410"/>
                </a:lnTo>
                <a:lnTo>
                  <a:pt x="70" y="426"/>
                </a:lnTo>
                <a:lnTo>
                  <a:pt x="54" y="444"/>
                </a:lnTo>
                <a:lnTo>
                  <a:pt x="40" y="462"/>
                </a:lnTo>
                <a:lnTo>
                  <a:pt x="30" y="478"/>
                </a:lnTo>
                <a:lnTo>
                  <a:pt x="20" y="496"/>
                </a:lnTo>
                <a:lnTo>
                  <a:pt x="12" y="516"/>
                </a:lnTo>
                <a:lnTo>
                  <a:pt x="4" y="540"/>
                </a:lnTo>
                <a:lnTo>
                  <a:pt x="0" y="566"/>
                </a:lnTo>
                <a:lnTo>
                  <a:pt x="0" y="590"/>
                </a:lnTo>
                <a:lnTo>
                  <a:pt x="2" y="602"/>
                </a:lnTo>
                <a:lnTo>
                  <a:pt x="4" y="612"/>
                </a:lnTo>
                <a:lnTo>
                  <a:pt x="8" y="622"/>
                </a:lnTo>
                <a:lnTo>
                  <a:pt x="14" y="630"/>
                </a:lnTo>
                <a:lnTo>
                  <a:pt x="20" y="638"/>
                </a:lnTo>
                <a:lnTo>
                  <a:pt x="30" y="644"/>
                </a:lnTo>
                <a:lnTo>
                  <a:pt x="40" y="650"/>
                </a:lnTo>
                <a:lnTo>
                  <a:pt x="50" y="652"/>
                </a:lnTo>
                <a:lnTo>
                  <a:pt x="58" y="652"/>
                </a:lnTo>
                <a:lnTo>
                  <a:pt x="68" y="652"/>
                </a:lnTo>
                <a:lnTo>
                  <a:pt x="82" y="646"/>
                </a:lnTo>
                <a:lnTo>
                  <a:pt x="98" y="638"/>
                </a:lnTo>
                <a:lnTo>
                  <a:pt x="112" y="628"/>
                </a:lnTo>
                <a:lnTo>
                  <a:pt x="128" y="624"/>
                </a:lnTo>
                <a:lnTo>
                  <a:pt x="136" y="622"/>
                </a:lnTo>
                <a:lnTo>
                  <a:pt x="144" y="622"/>
                </a:lnTo>
                <a:lnTo>
                  <a:pt x="154" y="626"/>
                </a:lnTo>
                <a:lnTo>
                  <a:pt x="166" y="630"/>
                </a:lnTo>
                <a:lnTo>
                  <a:pt x="172" y="636"/>
                </a:lnTo>
                <a:lnTo>
                  <a:pt x="176" y="646"/>
                </a:lnTo>
                <a:lnTo>
                  <a:pt x="178" y="656"/>
                </a:lnTo>
                <a:lnTo>
                  <a:pt x="180" y="668"/>
                </a:lnTo>
                <a:lnTo>
                  <a:pt x="176" y="692"/>
                </a:lnTo>
                <a:lnTo>
                  <a:pt x="172" y="714"/>
                </a:lnTo>
                <a:lnTo>
                  <a:pt x="48" y="928"/>
                </a:lnTo>
                <a:lnTo>
                  <a:pt x="178" y="1152"/>
                </a:lnTo>
                <a:lnTo>
                  <a:pt x="184" y="1174"/>
                </a:lnTo>
                <a:lnTo>
                  <a:pt x="186" y="1200"/>
                </a:lnTo>
                <a:lnTo>
                  <a:pt x="186" y="1212"/>
                </a:lnTo>
                <a:lnTo>
                  <a:pt x="184" y="1222"/>
                </a:lnTo>
                <a:lnTo>
                  <a:pt x="178" y="1230"/>
                </a:lnTo>
                <a:lnTo>
                  <a:pt x="172" y="1236"/>
                </a:lnTo>
                <a:lnTo>
                  <a:pt x="162" y="1242"/>
                </a:lnTo>
                <a:lnTo>
                  <a:pt x="152" y="1244"/>
                </a:lnTo>
                <a:lnTo>
                  <a:pt x="142" y="1246"/>
                </a:lnTo>
                <a:lnTo>
                  <a:pt x="134" y="1244"/>
                </a:lnTo>
                <a:lnTo>
                  <a:pt x="118" y="1238"/>
                </a:lnTo>
                <a:lnTo>
                  <a:pt x="104" y="1230"/>
                </a:lnTo>
                <a:lnTo>
                  <a:pt x="90" y="1222"/>
                </a:lnTo>
                <a:lnTo>
                  <a:pt x="74" y="1216"/>
                </a:lnTo>
                <a:lnTo>
                  <a:pt x="66" y="1214"/>
                </a:lnTo>
                <a:lnTo>
                  <a:pt x="56" y="1216"/>
                </a:lnTo>
                <a:lnTo>
                  <a:pt x="48" y="1218"/>
                </a:lnTo>
                <a:lnTo>
                  <a:pt x="36" y="1222"/>
                </a:lnTo>
                <a:lnTo>
                  <a:pt x="28" y="1228"/>
                </a:lnTo>
                <a:lnTo>
                  <a:pt x="20" y="1236"/>
                </a:lnTo>
                <a:lnTo>
                  <a:pt x="14" y="1246"/>
                </a:lnTo>
                <a:lnTo>
                  <a:pt x="10" y="1256"/>
                </a:lnTo>
                <a:lnTo>
                  <a:pt x="8" y="1266"/>
                </a:lnTo>
                <a:lnTo>
                  <a:pt x="6" y="1278"/>
                </a:lnTo>
                <a:lnTo>
                  <a:pt x="6" y="1302"/>
                </a:lnTo>
                <a:lnTo>
                  <a:pt x="12" y="1328"/>
                </a:lnTo>
                <a:lnTo>
                  <a:pt x="18" y="1350"/>
                </a:lnTo>
                <a:lnTo>
                  <a:pt x="26" y="1372"/>
                </a:lnTo>
                <a:lnTo>
                  <a:pt x="36" y="1390"/>
                </a:lnTo>
                <a:lnTo>
                  <a:pt x="46" y="1406"/>
                </a:lnTo>
                <a:lnTo>
                  <a:pt x="60" y="1424"/>
                </a:lnTo>
                <a:lnTo>
                  <a:pt x="78" y="1442"/>
                </a:lnTo>
                <a:lnTo>
                  <a:pt x="96" y="1458"/>
                </a:lnTo>
                <a:lnTo>
                  <a:pt x="118" y="1470"/>
                </a:lnTo>
                <a:lnTo>
                  <a:pt x="128" y="1474"/>
                </a:lnTo>
                <a:lnTo>
                  <a:pt x="138" y="1478"/>
                </a:lnTo>
                <a:lnTo>
                  <a:pt x="150" y="1480"/>
                </a:lnTo>
                <a:lnTo>
                  <a:pt x="160" y="1480"/>
                </a:lnTo>
                <a:lnTo>
                  <a:pt x="170" y="1476"/>
                </a:lnTo>
                <a:lnTo>
                  <a:pt x="180" y="1472"/>
                </a:lnTo>
                <a:lnTo>
                  <a:pt x="190" y="1466"/>
                </a:lnTo>
                <a:lnTo>
                  <a:pt x="196" y="1458"/>
                </a:lnTo>
                <a:lnTo>
                  <a:pt x="202" y="1450"/>
                </a:lnTo>
                <a:lnTo>
                  <a:pt x="204" y="1442"/>
                </a:lnTo>
                <a:lnTo>
                  <a:pt x="208" y="1426"/>
                </a:lnTo>
                <a:lnTo>
                  <a:pt x="208" y="1410"/>
                </a:lnTo>
                <a:lnTo>
                  <a:pt x="208" y="1392"/>
                </a:lnTo>
                <a:lnTo>
                  <a:pt x="210" y="1376"/>
                </a:lnTo>
                <a:lnTo>
                  <a:pt x="214" y="1368"/>
                </a:lnTo>
                <a:lnTo>
                  <a:pt x="218" y="1362"/>
                </a:lnTo>
                <a:lnTo>
                  <a:pt x="226" y="1354"/>
                </a:lnTo>
                <a:lnTo>
                  <a:pt x="236" y="1348"/>
                </a:lnTo>
                <a:lnTo>
                  <a:pt x="244" y="1344"/>
                </a:lnTo>
                <a:lnTo>
                  <a:pt x="254" y="1346"/>
                </a:lnTo>
                <a:lnTo>
                  <a:pt x="264" y="1348"/>
                </a:lnTo>
                <a:lnTo>
                  <a:pt x="276" y="1354"/>
                </a:lnTo>
                <a:lnTo>
                  <a:pt x="296" y="1368"/>
                </a:lnTo>
                <a:lnTo>
                  <a:pt x="312" y="1384"/>
                </a:lnTo>
                <a:lnTo>
                  <a:pt x="448" y="1620"/>
                </a:lnTo>
                <a:lnTo>
                  <a:pt x="712" y="1620"/>
                </a:lnTo>
                <a:lnTo>
                  <a:pt x="734" y="1628"/>
                </a:lnTo>
                <a:lnTo>
                  <a:pt x="756" y="1638"/>
                </a:lnTo>
                <a:lnTo>
                  <a:pt x="766" y="1644"/>
                </a:lnTo>
                <a:lnTo>
                  <a:pt x="774" y="1652"/>
                </a:lnTo>
                <a:lnTo>
                  <a:pt x="780" y="1660"/>
                </a:lnTo>
                <a:lnTo>
                  <a:pt x="782" y="1668"/>
                </a:lnTo>
                <a:lnTo>
                  <a:pt x="782" y="1680"/>
                </a:lnTo>
                <a:lnTo>
                  <a:pt x="778" y="1690"/>
                </a:lnTo>
                <a:lnTo>
                  <a:pt x="776" y="1698"/>
                </a:lnTo>
                <a:lnTo>
                  <a:pt x="770" y="1704"/>
                </a:lnTo>
                <a:lnTo>
                  <a:pt x="758" y="1716"/>
                </a:lnTo>
                <a:lnTo>
                  <a:pt x="742" y="1724"/>
                </a:lnTo>
                <a:lnTo>
                  <a:pt x="728" y="1732"/>
                </a:lnTo>
                <a:lnTo>
                  <a:pt x="716" y="1742"/>
                </a:lnTo>
                <a:lnTo>
                  <a:pt x="710" y="1750"/>
                </a:lnTo>
                <a:lnTo>
                  <a:pt x="706" y="1758"/>
                </a:lnTo>
                <a:lnTo>
                  <a:pt x="704" y="1766"/>
                </a:lnTo>
                <a:lnTo>
                  <a:pt x="702" y="1778"/>
                </a:lnTo>
                <a:lnTo>
                  <a:pt x="704" y="1790"/>
                </a:lnTo>
                <a:lnTo>
                  <a:pt x="706" y="1800"/>
                </a:lnTo>
                <a:lnTo>
                  <a:pt x="712" y="1810"/>
                </a:lnTo>
                <a:lnTo>
                  <a:pt x="718" y="1818"/>
                </a:lnTo>
                <a:lnTo>
                  <a:pt x="726" y="1826"/>
                </a:lnTo>
                <a:lnTo>
                  <a:pt x="736" y="1832"/>
                </a:lnTo>
                <a:lnTo>
                  <a:pt x="756" y="1844"/>
                </a:lnTo>
                <a:lnTo>
                  <a:pt x="780" y="1852"/>
                </a:lnTo>
                <a:lnTo>
                  <a:pt x="804" y="1858"/>
                </a:lnTo>
                <a:lnTo>
                  <a:pt x="828" y="1862"/>
                </a:lnTo>
                <a:lnTo>
                  <a:pt x="846" y="1862"/>
                </a:lnTo>
                <a:lnTo>
                  <a:pt x="866" y="1862"/>
                </a:lnTo>
                <a:lnTo>
                  <a:pt x="888" y="1858"/>
                </a:lnTo>
                <a:lnTo>
                  <a:pt x="912" y="1852"/>
                </a:lnTo>
                <a:lnTo>
                  <a:pt x="936" y="1844"/>
                </a:lnTo>
                <a:lnTo>
                  <a:pt x="958" y="1832"/>
                </a:lnTo>
                <a:lnTo>
                  <a:pt x="966" y="1826"/>
                </a:lnTo>
                <a:lnTo>
                  <a:pt x="974" y="1818"/>
                </a:lnTo>
                <a:lnTo>
                  <a:pt x="982" y="1810"/>
                </a:lnTo>
                <a:lnTo>
                  <a:pt x="986" y="1800"/>
                </a:lnTo>
                <a:lnTo>
                  <a:pt x="990" y="1790"/>
                </a:lnTo>
                <a:lnTo>
                  <a:pt x="990" y="1778"/>
                </a:lnTo>
                <a:lnTo>
                  <a:pt x="990" y="1766"/>
                </a:lnTo>
                <a:lnTo>
                  <a:pt x="986" y="1758"/>
                </a:lnTo>
                <a:lnTo>
                  <a:pt x="982" y="1750"/>
                </a:lnTo>
                <a:lnTo>
                  <a:pt x="978" y="1742"/>
                </a:lnTo>
                <a:lnTo>
                  <a:pt x="964" y="1732"/>
                </a:lnTo>
                <a:lnTo>
                  <a:pt x="950" y="1724"/>
                </a:lnTo>
                <a:lnTo>
                  <a:pt x="936" y="1716"/>
                </a:lnTo>
                <a:lnTo>
                  <a:pt x="922" y="1704"/>
                </a:lnTo>
                <a:lnTo>
                  <a:pt x="918" y="1698"/>
                </a:lnTo>
                <a:lnTo>
                  <a:pt x="914" y="1690"/>
                </a:lnTo>
                <a:lnTo>
                  <a:pt x="912" y="1680"/>
                </a:lnTo>
                <a:lnTo>
                  <a:pt x="910" y="1668"/>
                </a:lnTo>
                <a:lnTo>
                  <a:pt x="912" y="1660"/>
                </a:lnTo>
                <a:lnTo>
                  <a:pt x="918" y="1652"/>
                </a:lnTo>
                <a:lnTo>
                  <a:pt x="926" y="1644"/>
                </a:lnTo>
                <a:lnTo>
                  <a:pt x="936" y="1638"/>
                </a:lnTo>
                <a:lnTo>
                  <a:pt x="960" y="1628"/>
                </a:lnTo>
                <a:lnTo>
                  <a:pt x="982" y="1620"/>
                </a:lnTo>
                <a:lnTo>
                  <a:pt x="1248" y="1620"/>
                </a:lnTo>
                <a:lnTo>
                  <a:pt x="1386" y="1380"/>
                </a:lnTo>
                <a:lnTo>
                  <a:pt x="1402" y="1366"/>
                </a:lnTo>
                <a:lnTo>
                  <a:pt x="1420" y="1354"/>
                </a:lnTo>
                <a:lnTo>
                  <a:pt x="1430" y="1350"/>
                </a:lnTo>
                <a:lnTo>
                  <a:pt x="1440" y="1348"/>
                </a:lnTo>
                <a:lnTo>
                  <a:pt x="1448" y="1348"/>
                </a:lnTo>
                <a:lnTo>
                  <a:pt x="1456" y="1350"/>
                </a:lnTo>
                <a:lnTo>
                  <a:pt x="1464" y="1356"/>
                </a:lnTo>
                <a:lnTo>
                  <a:pt x="1472" y="1364"/>
                </a:lnTo>
                <a:lnTo>
                  <a:pt x="1478" y="1372"/>
                </a:lnTo>
                <a:lnTo>
                  <a:pt x="1480" y="1380"/>
                </a:lnTo>
                <a:lnTo>
                  <a:pt x="1484" y="1396"/>
                </a:lnTo>
                <a:lnTo>
                  <a:pt x="1484" y="1412"/>
                </a:lnTo>
                <a:lnTo>
                  <a:pt x="1484" y="1430"/>
                </a:lnTo>
                <a:lnTo>
                  <a:pt x="1486" y="1446"/>
                </a:lnTo>
                <a:lnTo>
                  <a:pt x="1490" y="1454"/>
                </a:lnTo>
                <a:lnTo>
                  <a:pt x="1494" y="1460"/>
                </a:lnTo>
                <a:lnTo>
                  <a:pt x="1502" y="1468"/>
                </a:lnTo>
                <a:lnTo>
                  <a:pt x="1510" y="1474"/>
                </a:lnTo>
                <a:lnTo>
                  <a:pt x="1520" y="1480"/>
                </a:lnTo>
                <a:lnTo>
                  <a:pt x="1530" y="1482"/>
                </a:lnTo>
                <a:lnTo>
                  <a:pt x="1542" y="1482"/>
                </a:lnTo>
                <a:lnTo>
                  <a:pt x="1552" y="1480"/>
                </a:lnTo>
                <a:lnTo>
                  <a:pt x="1564" y="1478"/>
                </a:lnTo>
                <a:lnTo>
                  <a:pt x="1574" y="1474"/>
                </a:lnTo>
                <a:lnTo>
                  <a:pt x="1594" y="1460"/>
                </a:lnTo>
                <a:lnTo>
                  <a:pt x="1614" y="1444"/>
                </a:lnTo>
                <a:lnTo>
                  <a:pt x="1630" y="1426"/>
                </a:lnTo>
                <a:lnTo>
                  <a:pt x="1644" y="1408"/>
                </a:lnTo>
                <a:lnTo>
                  <a:pt x="1656" y="1392"/>
                </a:lnTo>
                <a:lnTo>
                  <a:pt x="1664" y="1374"/>
                </a:lnTo>
                <a:lnTo>
                  <a:pt x="1672" y="1354"/>
                </a:lnTo>
                <a:lnTo>
                  <a:pt x="1680" y="1330"/>
                </a:lnTo>
                <a:lnTo>
                  <a:pt x="1684" y="1306"/>
                </a:lnTo>
                <a:lnTo>
                  <a:pt x="1684" y="1280"/>
                </a:lnTo>
                <a:lnTo>
                  <a:pt x="1684" y="1270"/>
                </a:lnTo>
                <a:lnTo>
                  <a:pt x="1680" y="1258"/>
                </a:lnTo>
                <a:lnTo>
                  <a:pt x="1676" y="1248"/>
                </a:lnTo>
                <a:lnTo>
                  <a:pt x="1670" y="1240"/>
                </a:lnTo>
                <a:lnTo>
                  <a:pt x="1664" y="1232"/>
                </a:lnTo>
                <a:lnTo>
                  <a:pt x="1654" y="1226"/>
                </a:lnTo>
                <a:lnTo>
                  <a:pt x="1644" y="1220"/>
                </a:lnTo>
                <a:lnTo>
                  <a:pt x="1634" y="1218"/>
                </a:lnTo>
                <a:lnTo>
                  <a:pt x="1626" y="1218"/>
                </a:lnTo>
                <a:lnTo>
                  <a:pt x="1618" y="1218"/>
                </a:lnTo>
                <a:lnTo>
                  <a:pt x="1602" y="1224"/>
                </a:lnTo>
                <a:lnTo>
                  <a:pt x="1588" y="1234"/>
                </a:lnTo>
                <a:lnTo>
                  <a:pt x="1572" y="1242"/>
                </a:lnTo>
                <a:lnTo>
                  <a:pt x="1558" y="1248"/>
                </a:lnTo>
                <a:lnTo>
                  <a:pt x="1548" y="1248"/>
                </a:lnTo>
                <a:lnTo>
                  <a:pt x="1540" y="1248"/>
                </a:lnTo>
                <a:lnTo>
                  <a:pt x="1530" y="1244"/>
                </a:lnTo>
                <a:lnTo>
                  <a:pt x="1520" y="1240"/>
                </a:lnTo>
                <a:lnTo>
                  <a:pt x="1514" y="1234"/>
                </a:lnTo>
                <a:lnTo>
                  <a:pt x="1508" y="1226"/>
                </a:lnTo>
                <a:lnTo>
                  <a:pt x="1506" y="1218"/>
                </a:lnTo>
                <a:lnTo>
                  <a:pt x="1506" y="1208"/>
                </a:lnTo>
                <a:lnTo>
                  <a:pt x="1506" y="1186"/>
                </a:lnTo>
                <a:lnTo>
                  <a:pt x="1510" y="1164"/>
                </a:lnTo>
                <a:lnTo>
                  <a:pt x="1648" y="928"/>
                </a:lnTo>
                <a:lnTo>
                  <a:pt x="1516" y="700"/>
                </a:lnTo>
                <a:lnTo>
                  <a:pt x="1512" y="678"/>
                </a:lnTo>
                <a:lnTo>
                  <a:pt x="1510" y="656"/>
                </a:lnTo>
                <a:lnTo>
                  <a:pt x="1510" y="644"/>
                </a:lnTo>
                <a:lnTo>
                  <a:pt x="1512" y="634"/>
                </a:lnTo>
                <a:lnTo>
                  <a:pt x="1518" y="626"/>
                </a:lnTo>
                <a:lnTo>
                  <a:pt x="1524" y="620"/>
                </a:lnTo>
                <a:lnTo>
                  <a:pt x="1534" y="616"/>
                </a:lnTo>
                <a:lnTo>
                  <a:pt x="1544" y="612"/>
                </a:lnTo>
                <a:lnTo>
                  <a:pt x="1552" y="612"/>
                </a:lnTo>
                <a:lnTo>
                  <a:pt x="1562" y="612"/>
                </a:lnTo>
                <a:lnTo>
                  <a:pt x="1576" y="618"/>
                </a:lnTo>
                <a:lnTo>
                  <a:pt x="1592" y="626"/>
                </a:lnTo>
                <a:lnTo>
                  <a:pt x="1606" y="636"/>
                </a:lnTo>
                <a:lnTo>
                  <a:pt x="1622" y="642"/>
                </a:lnTo>
                <a:lnTo>
                  <a:pt x="1630" y="642"/>
                </a:lnTo>
                <a:lnTo>
                  <a:pt x="1638" y="642"/>
                </a:lnTo>
                <a:lnTo>
                  <a:pt x="1648" y="640"/>
                </a:lnTo>
                <a:lnTo>
                  <a:pt x="1658" y="634"/>
                </a:lnTo>
                <a:lnTo>
                  <a:pt x="1668" y="628"/>
                </a:lnTo>
                <a:lnTo>
                  <a:pt x="1676" y="620"/>
                </a:lnTo>
                <a:lnTo>
                  <a:pt x="1682" y="612"/>
                </a:lnTo>
                <a:lnTo>
                  <a:pt x="1686" y="602"/>
                </a:lnTo>
                <a:lnTo>
                  <a:pt x="1688" y="590"/>
                </a:lnTo>
                <a:lnTo>
                  <a:pt x="1690" y="580"/>
                </a:lnTo>
                <a:lnTo>
                  <a:pt x="1688" y="554"/>
                </a:lnTo>
                <a:lnTo>
                  <a:pt x="1684" y="530"/>
                </a:lnTo>
                <a:lnTo>
                  <a:pt x="1678" y="506"/>
                </a:lnTo>
                <a:lnTo>
                  <a:pt x="1668" y="486"/>
                </a:lnTo>
                <a:lnTo>
                  <a:pt x="1660" y="468"/>
                </a:lnTo>
                <a:lnTo>
                  <a:pt x="1650" y="452"/>
                </a:lnTo>
                <a:lnTo>
                  <a:pt x="1636" y="434"/>
                </a:lnTo>
                <a:lnTo>
                  <a:pt x="1618" y="416"/>
                </a:lnTo>
                <a:lnTo>
                  <a:pt x="1598" y="400"/>
                </a:lnTo>
                <a:lnTo>
                  <a:pt x="1578" y="386"/>
                </a:lnTo>
                <a:lnTo>
                  <a:pt x="1568" y="382"/>
                </a:lnTo>
                <a:lnTo>
                  <a:pt x="1556" y="378"/>
                </a:lnTo>
                <a:lnTo>
                  <a:pt x="1546" y="378"/>
                </a:lnTo>
                <a:lnTo>
                  <a:pt x="1536" y="378"/>
                </a:lnTo>
                <a:lnTo>
                  <a:pt x="1524" y="380"/>
                </a:lnTo>
                <a:lnTo>
                  <a:pt x="1514" y="386"/>
                </a:lnTo>
                <a:lnTo>
                  <a:pt x="1506" y="392"/>
                </a:lnTo>
                <a:lnTo>
                  <a:pt x="1498" y="400"/>
                </a:lnTo>
                <a:lnTo>
                  <a:pt x="1494" y="406"/>
                </a:lnTo>
                <a:lnTo>
                  <a:pt x="1490" y="414"/>
                </a:lnTo>
                <a:lnTo>
                  <a:pt x="1488" y="430"/>
                </a:lnTo>
                <a:lnTo>
                  <a:pt x="1488" y="448"/>
                </a:lnTo>
                <a:lnTo>
                  <a:pt x="1488" y="464"/>
                </a:lnTo>
                <a:lnTo>
                  <a:pt x="1486" y="480"/>
                </a:lnTo>
                <a:lnTo>
                  <a:pt x="1482" y="488"/>
                </a:lnTo>
                <a:lnTo>
                  <a:pt x="1476" y="496"/>
                </a:lnTo>
                <a:lnTo>
                  <a:pt x="1470" y="502"/>
                </a:lnTo>
                <a:lnTo>
                  <a:pt x="1460" y="510"/>
                </a:lnTo>
                <a:lnTo>
                  <a:pt x="1452" y="512"/>
                </a:lnTo>
                <a:lnTo>
                  <a:pt x="1442" y="512"/>
                </a:lnTo>
                <a:lnTo>
                  <a:pt x="1432" y="510"/>
                </a:lnTo>
                <a:lnTo>
                  <a:pt x="1422" y="504"/>
                </a:lnTo>
                <a:lnTo>
                  <a:pt x="1404" y="490"/>
                </a:lnTo>
                <a:lnTo>
                  <a:pt x="1386" y="476"/>
                </a:lnTo>
                <a:lnTo>
                  <a:pt x="1246" y="236"/>
                </a:lnTo>
                <a:lnTo>
                  <a:pt x="982" y="242"/>
                </a:lnTo>
                <a:close/>
              </a:path>
            </a:pathLst>
          </a:custGeom>
          <a:solidFill>
            <a:srgbClr val="32A3B2"/>
          </a:solidFill>
          <a:ln w="38100" cap="flat" cmpd="sng">
            <a:solidFill>
              <a:srgbClr val="5F5F5F"/>
            </a:solidFill>
            <a:prstDash val="solid"/>
            <a:round/>
            <a:headEnd type="none" w="med" len="med"/>
            <a:tailEnd type="none" w="med" len="med"/>
          </a:ln>
          <a:effectLst/>
        </p:spPr>
        <p:txBody>
          <a:bodyPr/>
          <a:lstStyle/>
          <a:p>
            <a:endParaRPr lang="en-GB"/>
          </a:p>
        </p:txBody>
      </p:sp>
      <p:sp>
        <p:nvSpPr>
          <p:cNvPr id="26" name="Freeform 3">
            <a:extLst>
              <a:ext uri="{FF2B5EF4-FFF2-40B4-BE49-F238E27FC236}">
                <a16:creationId xmlns:a16="http://schemas.microsoft.com/office/drawing/2014/main" id="{DC9AA3F3-617D-55E7-8DAD-867C86D15CEE}"/>
              </a:ext>
            </a:extLst>
          </p:cNvPr>
          <p:cNvSpPr>
            <a:spLocks/>
          </p:cNvSpPr>
          <p:nvPr/>
        </p:nvSpPr>
        <p:spPr bwMode="auto">
          <a:xfrm>
            <a:off x="6342897" y="4606180"/>
            <a:ext cx="2810470" cy="2120175"/>
          </a:xfrm>
          <a:custGeom>
            <a:avLst/>
            <a:gdLst>
              <a:gd name="T0" fmla="*/ 1983738 w 1632"/>
              <a:gd name="T1" fmla="*/ 473414 h 1386"/>
              <a:gd name="T2" fmla="*/ 2010981 w 1632"/>
              <a:gd name="T3" fmla="*/ 446149 h 1386"/>
              <a:gd name="T4" fmla="*/ 2020887 w 1632"/>
              <a:gd name="T5" fmla="*/ 374270 h 1386"/>
              <a:gd name="T6" fmla="*/ 1983738 w 1632"/>
              <a:gd name="T7" fmla="*/ 267690 h 1386"/>
              <a:gd name="T8" fmla="*/ 1944113 w 1632"/>
              <a:gd name="T9" fmla="*/ 213160 h 1386"/>
              <a:gd name="T10" fmla="*/ 1862386 w 1632"/>
              <a:gd name="T11" fmla="*/ 158631 h 1386"/>
              <a:gd name="T12" fmla="*/ 1825237 w 1632"/>
              <a:gd name="T13" fmla="*/ 158631 h 1386"/>
              <a:gd name="T14" fmla="*/ 1788089 w 1632"/>
              <a:gd name="T15" fmla="*/ 183417 h 1386"/>
              <a:gd name="T16" fmla="*/ 1775706 w 1632"/>
              <a:gd name="T17" fmla="*/ 242904 h 1386"/>
              <a:gd name="T18" fmla="*/ 1760846 w 1632"/>
              <a:gd name="T19" fmla="*/ 302390 h 1386"/>
              <a:gd name="T20" fmla="*/ 1733604 w 1632"/>
              <a:gd name="T21" fmla="*/ 322219 h 1386"/>
              <a:gd name="T22" fmla="*/ 1703885 w 1632"/>
              <a:gd name="T23" fmla="*/ 319740 h 1386"/>
              <a:gd name="T24" fmla="*/ 1485946 w 1632"/>
              <a:gd name="T25" fmla="*/ 0 h 1386"/>
              <a:gd name="T26" fmla="*/ 1102077 w 1632"/>
              <a:gd name="T27" fmla="*/ 22307 h 1386"/>
              <a:gd name="T28" fmla="*/ 1069881 w 1632"/>
              <a:gd name="T29" fmla="*/ 59487 h 1386"/>
              <a:gd name="T30" fmla="*/ 1079788 w 1632"/>
              <a:gd name="T31" fmla="*/ 96666 h 1386"/>
              <a:gd name="T32" fmla="*/ 1136749 w 1632"/>
              <a:gd name="T33" fmla="*/ 138802 h 1386"/>
              <a:gd name="T34" fmla="*/ 1168944 w 1632"/>
              <a:gd name="T35" fmla="*/ 180938 h 1386"/>
              <a:gd name="T36" fmla="*/ 1163991 w 1632"/>
              <a:gd name="T37" fmla="*/ 223075 h 1386"/>
              <a:gd name="T38" fmla="*/ 1129319 w 1632"/>
              <a:gd name="T39" fmla="*/ 262732 h 1386"/>
              <a:gd name="T40" fmla="*/ 1015397 w 1632"/>
              <a:gd name="T41" fmla="*/ 299912 h 1386"/>
              <a:gd name="T42" fmla="*/ 938623 w 1632"/>
              <a:gd name="T43" fmla="*/ 294954 h 1386"/>
              <a:gd name="T44" fmla="*/ 842036 w 1632"/>
              <a:gd name="T45" fmla="*/ 255297 h 1386"/>
              <a:gd name="T46" fmla="*/ 814794 w 1632"/>
              <a:gd name="T47" fmla="*/ 210682 h 1386"/>
              <a:gd name="T48" fmla="*/ 817270 w 1632"/>
              <a:gd name="T49" fmla="*/ 171024 h 1386"/>
              <a:gd name="T50" fmla="*/ 861849 w 1632"/>
              <a:gd name="T51" fmla="*/ 128888 h 1386"/>
              <a:gd name="T52" fmla="*/ 906427 w 1632"/>
              <a:gd name="T53" fmla="*/ 86751 h 1386"/>
              <a:gd name="T54" fmla="*/ 908904 w 1632"/>
              <a:gd name="T55" fmla="*/ 49572 h 1386"/>
              <a:gd name="T56" fmla="*/ 851943 w 1632"/>
              <a:gd name="T57" fmla="*/ 9914 h 1386"/>
              <a:gd name="T58" fmla="*/ 307096 w 1632"/>
              <a:gd name="T59" fmla="*/ 332133 h 1386"/>
              <a:gd name="T60" fmla="*/ 299666 w 1632"/>
              <a:gd name="T61" fmla="*/ 416406 h 1386"/>
              <a:gd name="T62" fmla="*/ 326908 w 1632"/>
              <a:gd name="T63" fmla="*/ 441192 h 1386"/>
              <a:gd name="T64" fmla="*/ 381393 w 1632"/>
              <a:gd name="T65" fmla="*/ 436235 h 1386"/>
              <a:gd name="T66" fmla="*/ 445784 w 1632"/>
              <a:gd name="T67" fmla="*/ 406492 h 1386"/>
              <a:gd name="T68" fmla="*/ 482933 w 1632"/>
              <a:gd name="T69" fmla="*/ 416406 h 1386"/>
              <a:gd name="T70" fmla="*/ 515128 w 1632"/>
              <a:gd name="T71" fmla="*/ 456064 h 1386"/>
              <a:gd name="T72" fmla="*/ 512651 w 1632"/>
              <a:gd name="T73" fmla="*/ 545294 h 1386"/>
              <a:gd name="T74" fmla="*/ 482933 w 1632"/>
              <a:gd name="T75" fmla="*/ 622130 h 1386"/>
              <a:gd name="T76" fmla="*/ 408635 w 1632"/>
              <a:gd name="T77" fmla="*/ 706403 h 1386"/>
              <a:gd name="T78" fmla="*/ 341768 w 1632"/>
              <a:gd name="T79" fmla="*/ 733668 h 1386"/>
              <a:gd name="T80" fmla="*/ 304619 w 1632"/>
              <a:gd name="T81" fmla="*/ 726232 h 1386"/>
              <a:gd name="T82" fmla="*/ 274900 w 1632"/>
              <a:gd name="T83" fmla="*/ 689053 h 1386"/>
              <a:gd name="T84" fmla="*/ 267470 w 1632"/>
              <a:gd name="T85" fmla="*/ 607259 h 1386"/>
              <a:gd name="T86" fmla="*/ 235275 w 1632"/>
              <a:gd name="T87" fmla="*/ 570080 h 1386"/>
              <a:gd name="T88" fmla="*/ 200603 w 1632"/>
              <a:gd name="T89" fmla="*/ 572558 h 1386"/>
              <a:gd name="T90" fmla="*/ 4953 w 1632"/>
              <a:gd name="T91" fmla="*/ 852641 h 1386"/>
              <a:gd name="T92" fmla="*/ 1485946 w 1632"/>
              <a:gd name="T93" fmla="*/ 1717675 h 1386"/>
              <a:gd name="T94" fmla="*/ 1805425 w 1632"/>
              <a:gd name="T95" fmla="*/ 555208 h 1386"/>
              <a:gd name="T96" fmla="*/ 1802948 w 1632"/>
              <a:gd name="T97" fmla="*/ 473414 h 1386"/>
              <a:gd name="T98" fmla="*/ 1835144 w 1632"/>
              <a:gd name="T99" fmla="*/ 448628 h 1386"/>
              <a:gd name="T100" fmla="*/ 1879722 w 1632"/>
              <a:gd name="T101" fmla="*/ 451107 h 1386"/>
              <a:gd name="T102" fmla="*/ 1951543 w 1632"/>
              <a:gd name="T103" fmla="*/ 483328 h 13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632" h="1386">
                <a:moveTo>
                  <a:pt x="1576" y="390"/>
                </a:moveTo>
                <a:lnTo>
                  <a:pt x="1576" y="390"/>
                </a:lnTo>
                <a:lnTo>
                  <a:pt x="1588" y="388"/>
                </a:lnTo>
                <a:lnTo>
                  <a:pt x="1602" y="382"/>
                </a:lnTo>
                <a:lnTo>
                  <a:pt x="1610" y="376"/>
                </a:lnTo>
                <a:lnTo>
                  <a:pt x="1618" y="368"/>
                </a:lnTo>
                <a:lnTo>
                  <a:pt x="1624" y="360"/>
                </a:lnTo>
                <a:lnTo>
                  <a:pt x="1628" y="350"/>
                </a:lnTo>
                <a:lnTo>
                  <a:pt x="1630" y="338"/>
                </a:lnTo>
                <a:lnTo>
                  <a:pt x="1632" y="328"/>
                </a:lnTo>
                <a:lnTo>
                  <a:pt x="1632" y="302"/>
                </a:lnTo>
                <a:lnTo>
                  <a:pt x="1626" y="278"/>
                </a:lnTo>
                <a:lnTo>
                  <a:pt x="1620" y="254"/>
                </a:lnTo>
                <a:lnTo>
                  <a:pt x="1612" y="234"/>
                </a:lnTo>
                <a:lnTo>
                  <a:pt x="1602" y="216"/>
                </a:lnTo>
                <a:lnTo>
                  <a:pt x="1594" y="202"/>
                </a:lnTo>
                <a:lnTo>
                  <a:pt x="1584" y="188"/>
                </a:lnTo>
                <a:lnTo>
                  <a:pt x="1570" y="172"/>
                </a:lnTo>
                <a:lnTo>
                  <a:pt x="1556" y="158"/>
                </a:lnTo>
                <a:lnTo>
                  <a:pt x="1540" y="146"/>
                </a:lnTo>
                <a:lnTo>
                  <a:pt x="1522" y="136"/>
                </a:lnTo>
                <a:lnTo>
                  <a:pt x="1504" y="128"/>
                </a:lnTo>
                <a:lnTo>
                  <a:pt x="1496" y="126"/>
                </a:lnTo>
                <a:lnTo>
                  <a:pt x="1486" y="126"/>
                </a:lnTo>
                <a:lnTo>
                  <a:pt x="1474" y="128"/>
                </a:lnTo>
                <a:lnTo>
                  <a:pt x="1460" y="134"/>
                </a:lnTo>
                <a:lnTo>
                  <a:pt x="1452" y="140"/>
                </a:lnTo>
                <a:lnTo>
                  <a:pt x="1444" y="148"/>
                </a:lnTo>
                <a:lnTo>
                  <a:pt x="1440" y="154"/>
                </a:lnTo>
                <a:lnTo>
                  <a:pt x="1436" y="162"/>
                </a:lnTo>
                <a:lnTo>
                  <a:pt x="1434" y="178"/>
                </a:lnTo>
                <a:lnTo>
                  <a:pt x="1434" y="196"/>
                </a:lnTo>
                <a:lnTo>
                  <a:pt x="1434" y="212"/>
                </a:lnTo>
                <a:lnTo>
                  <a:pt x="1432" y="228"/>
                </a:lnTo>
                <a:lnTo>
                  <a:pt x="1428" y="236"/>
                </a:lnTo>
                <a:lnTo>
                  <a:pt x="1422" y="244"/>
                </a:lnTo>
                <a:lnTo>
                  <a:pt x="1416" y="250"/>
                </a:lnTo>
                <a:lnTo>
                  <a:pt x="1406" y="258"/>
                </a:lnTo>
                <a:lnTo>
                  <a:pt x="1400" y="260"/>
                </a:lnTo>
                <a:lnTo>
                  <a:pt x="1392" y="260"/>
                </a:lnTo>
                <a:lnTo>
                  <a:pt x="1384" y="260"/>
                </a:lnTo>
                <a:lnTo>
                  <a:pt x="1376" y="258"/>
                </a:lnTo>
                <a:lnTo>
                  <a:pt x="1360" y="248"/>
                </a:lnTo>
                <a:lnTo>
                  <a:pt x="1344" y="236"/>
                </a:lnTo>
                <a:lnTo>
                  <a:pt x="1330" y="224"/>
                </a:lnTo>
                <a:lnTo>
                  <a:pt x="1200" y="0"/>
                </a:lnTo>
                <a:lnTo>
                  <a:pt x="936" y="0"/>
                </a:lnTo>
                <a:lnTo>
                  <a:pt x="914" y="8"/>
                </a:lnTo>
                <a:lnTo>
                  <a:pt x="890" y="18"/>
                </a:lnTo>
                <a:lnTo>
                  <a:pt x="880" y="24"/>
                </a:lnTo>
                <a:lnTo>
                  <a:pt x="872" y="32"/>
                </a:lnTo>
                <a:lnTo>
                  <a:pt x="866" y="40"/>
                </a:lnTo>
                <a:lnTo>
                  <a:pt x="864" y="48"/>
                </a:lnTo>
                <a:lnTo>
                  <a:pt x="866" y="60"/>
                </a:lnTo>
                <a:lnTo>
                  <a:pt x="868" y="70"/>
                </a:lnTo>
                <a:lnTo>
                  <a:pt x="872" y="78"/>
                </a:lnTo>
                <a:lnTo>
                  <a:pt x="876" y="84"/>
                </a:lnTo>
                <a:lnTo>
                  <a:pt x="890" y="96"/>
                </a:lnTo>
                <a:lnTo>
                  <a:pt x="904" y="104"/>
                </a:lnTo>
                <a:lnTo>
                  <a:pt x="918" y="112"/>
                </a:lnTo>
                <a:lnTo>
                  <a:pt x="932" y="122"/>
                </a:lnTo>
                <a:lnTo>
                  <a:pt x="936" y="130"/>
                </a:lnTo>
                <a:lnTo>
                  <a:pt x="940" y="138"/>
                </a:lnTo>
                <a:lnTo>
                  <a:pt x="944" y="146"/>
                </a:lnTo>
                <a:lnTo>
                  <a:pt x="944" y="158"/>
                </a:lnTo>
                <a:lnTo>
                  <a:pt x="944" y="170"/>
                </a:lnTo>
                <a:lnTo>
                  <a:pt x="940" y="180"/>
                </a:lnTo>
                <a:lnTo>
                  <a:pt x="936" y="190"/>
                </a:lnTo>
                <a:lnTo>
                  <a:pt x="928" y="198"/>
                </a:lnTo>
                <a:lnTo>
                  <a:pt x="920" y="206"/>
                </a:lnTo>
                <a:lnTo>
                  <a:pt x="912" y="212"/>
                </a:lnTo>
                <a:lnTo>
                  <a:pt x="890" y="224"/>
                </a:lnTo>
                <a:lnTo>
                  <a:pt x="866" y="232"/>
                </a:lnTo>
                <a:lnTo>
                  <a:pt x="842" y="238"/>
                </a:lnTo>
                <a:lnTo>
                  <a:pt x="820" y="242"/>
                </a:lnTo>
                <a:lnTo>
                  <a:pt x="800" y="242"/>
                </a:lnTo>
                <a:lnTo>
                  <a:pt x="782" y="242"/>
                </a:lnTo>
                <a:lnTo>
                  <a:pt x="758" y="238"/>
                </a:lnTo>
                <a:lnTo>
                  <a:pt x="734" y="232"/>
                </a:lnTo>
                <a:lnTo>
                  <a:pt x="710" y="224"/>
                </a:lnTo>
                <a:lnTo>
                  <a:pt x="690" y="212"/>
                </a:lnTo>
                <a:lnTo>
                  <a:pt x="680" y="206"/>
                </a:lnTo>
                <a:lnTo>
                  <a:pt x="672" y="198"/>
                </a:lnTo>
                <a:lnTo>
                  <a:pt x="666" y="190"/>
                </a:lnTo>
                <a:lnTo>
                  <a:pt x="660" y="180"/>
                </a:lnTo>
                <a:lnTo>
                  <a:pt x="658" y="170"/>
                </a:lnTo>
                <a:lnTo>
                  <a:pt x="656" y="158"/>
                </a:lnTo>
                <a:lnTo>
                  <a:pt x="658" y="146"/>
                </a:lnTo>
                <a:lnTo>
                  <a:pt x="660" y="138"/>
                </a:lnTo>
                <a:lnTo>
                  <a:pt x="664" y="130"/>
                </a:lnTo>
                <a:lnTo>
                  <a:pt x="670" y="122"/>
                </a:lnTo>
                <a:lnTo>
                  <a:pt x="682" y="112"/>
                </a:lnTo>
                <a:lnTo>
                  <a:pt x="696" y="104"/>
                </a:lnTo>
                <a:lnTo>
                  <a:pt x="712" y="96"/>
                </a:lnTo>
                <a:lnTo>
                  <a:pt x="724" y="84"/>
                </a:lnTo>
                <a:lnTo>
                  <a:pt x="730" y="78"/>
                </a:lnTo>
                <a:lnTo>
                  <a:pt x="732" y="70"/>
                </a:lnTo>
                <a:lnTo>
                  <a:pt x="736" y="60"/>
                </a:lnTo>
                <a:lnTo>
                  <a:pt x="736" y="48"/>
                </a:lnTo>
                <a:lnTo>
                  <a:pt x="734" y="40"/>
                </a:lnTo>
                <a:lnTo>
                  <a:pt x="728" y="32"/>
                </a:lnTo>
                <a:lnTo>
                  <a:pt x="720" y="24"/>
                </a:lnTo>
                <a:lnTo>
                  <a:pt x="710" y="18"/>
                </a:lnTo>
                <a:lnTo>
                  <a:pt x="688" y="8"/>
                </a:lnTo>
                <a:lnTo>
                  <a:pt x="666" y="0"/>
                </a:lnTo>
                <a:lnTo>
                  <a:pt x="402" y="0"/>
                </a:lnTo>
                <a:lnTo>
                  <a:pt x="248" y="268"/>
                </a:lnTo>
                <a:lnTo>
                  <a:pt x="242" y="290"/>
                </a:lnTo>
                <a:lnTo>
                  <a:pt x="240" y="314"/>
                </a:lnTo>
                <a:lnTo>
                  <a:pt x="240" y="326"/>
                </a:lnTo>
                <a:lnTo>
                  <a:pt x="242" y="336"/>
                </a:lnTo>
                <a:lnTo>
                  <a:pt x="248" y="344"/>
                </a:lnTo>
                <a:lnTo>
                  <a:pt x="254" y="350"/>
                </a:lnTo>
                <a:lnTo>
                  <a:pt x="264" y="356"/>
                </a:lnTo>
                <a:lnTo>
                  <a:pt x="274" y="358"/>
                </a:lnTo>
                <a:lnTo>
                  <a:pt x="284" y="358"/>
                </a:lnTo>
                <a:lnTo>
                  <a:pt x="292" y="358"/>
                </a:lnTo>
                <a:lnTo>
                  <a:pt x="308" y="352"/>
                </a:lnTo>
                <a:lnTo>
                  <a:pt x="322" y="344"/>
                </a:lnTo>
                <a:lnTo>
                  <a:pt x="336" y="336"/>
                </a:lnTo>
                <a:lnTo>
                  <a:pt x="352" y="330"/>
                </a:lnTo>
                <a:lnTo>
                  <a:pt x="360" y="328"/>
                </a:lnTo>
                <a:lnTo>
                  <a:pt x="370" y="328"/>
                </a:lnTo>
                <a:lnTo>
                  <a:pt x="378" y="332"/>
                </a:lnTo>
                <a:lnTo>
                  <a:pt x="390" y="336"/>
                </a:lnTo>
                <a:lnTo>
                  <a:pt x="398" y="342"/>
                </a:lnTo>
                <a:lnTo>
                  <a:pt x="406" y="350"/>
                </a:lnTo>
                <a:lnTo>
                  <a:pt x="412" y="358"/>
                </a:lnTo>
                <a:lnTo>
                  <a:pt x="416" y="368"/>
                </a:lnTo>
                <a:lnTo>
                  <a:pt x="418" y="380"/>
                </a:lnTo>
                <a:lnTo>
                  <a:pt x="420" y="392"/>
                </a:lnTo>
                <a:lnTo>
                  <a:pt x="418" y="416"/>
                </a:lnTo>
                <a:lnTo>
                  <a:pt x="414" y="440"/>
                </a:lnTo>
                <a:lnTo>
                  <a:pt x="408" y="464"/>
                </a:lnTo>
                <a:lnTo>
                  <a:pt x="400" y="486"/>
                </a:lnTo>
                <a:lnTo>
                  <a:pt x="390" y="502"/>
                </a:lnTo>
                <a:lnTo>
                  <a:pt x="380" y="518"/>
                </a:lnTo>
                <a:lnTo>
                  <a:pt x="366" y="536"/>
                </a:lnTo>
                <a:lnTo>
                  <a:pt x="348" y="554"/>
                </a:lnTo>
                <a:lnTo>
                  <a:pt x="330" y="570"/>
                </a:lnTo>
                <a:lnTo>
                  <a:pt x="308" y="584"/>
                </a:lnTo>
                <a:lnTo>
                  <a:pt x="298" y="588"/>
                </a:lnTo>
                <a:lnTo>
                  <a:pt x="288" y="592"/>
                </a:lnTo>
                <a:lnTo>
                  <a:pt x="276" y="592"/>
                </a:lnTo>
                <a:lnTo>
                  <a:pt x="266" y="592"/>
                </a:lnTo>
                <a:lnTo>
                  <a:pt x="256" y="590"/>
                </a:lnTo>
                <a:lnTo>
                  <a:pt x="246" y="586"/>
                </a:lnTo>
                <a:lnTo>
                  <a:pt x="236" y="578"/>
                </a:lnTo>
                <a:lnTo>
                  <a:pt x="230" y="572"/>
                </a:lnTo>
                <a:lnTo>
                  <a:pt x="224" y="564"/>
                </a:lnTo>
                <a:lnTo>
                  <a:pt x="222" y="556"/>
                </a:lnTo>
                <a:lnTo>
                  <a:pt x="218" y="540"/>
                </a:lnTo>
                <a:lnTo>
                  <a:pt x="218" y="522"/>
                </a:lnTo>
                <a:lnTo>
                  <a:pt x="218" y="506"/>
                </a:lnTo>
                <a:lnTo>
                  <a:pt x="216" y="490"/>
                </a:lnTo>
                <a:lnTo>
                  <a:pt x="212" y="482"/>
                </a:lnTo>
                <a:lnTo>
                  <a:pt x="206" y="474"/>
                </a:lnTo>
                <a:lnTo>
                  <a:pt x="200" y="468"/>
                </a:lnTo>
                <a:lnTo>
                  <a:pt x="190" y="460"/>
                </a:lnTo>
                <a:lnTo>
                  <a:pt x="182" y="458"/>
                </a:lnTo>
                <a:lnTo>
                  <a:pt x="172" y="458"/>
                </a:lnTo>
                <a:lnTo>
                  <a:pt x="162" y="462"/>
                </a:lnTo>
                <a:lnTo>
                  <a:pt x="152" y="466"/>
                </a:lnTo>
                <a:lnTo>
                  <a:pt x="132" y="480"/>
                </a:lnTo>
                <a:lnTo>
                  <a:pt x="116" y="496"/>
                </a:lnTo>
                <a:lnTo>
                  <a:pt x="4" y="688"/>
                </a:lnTo>
                <a:lnTo>
                  <a:pt x="2" y="688"/>
                </a:lnTo>
                <a:lnTo>
                  <a:pt x="0" y="694"/>
                </a:lnTo>
                <a:lnTo>
                  <a:pt x="400" y="1386"/>
                </a:lnTo>
                <a:lnTo>
                  <a:pt x="1200" y="1386"/>
                </a:lnTo>
                <a:lnTo>
                  <a:pt x="1600" y="694"/>
                </a:lnTo>
                <a:lnTo>
                  <a:pt x="1598" y="688"/>
                </a:lnTo>
                <a:lnTo>
                  <a:pt x="1458" y="448"/>
                </a:lnTo>
                <a:lnTo>
                  <a:pt x="1454" y="426"/>
                </a:lnTo>
                <a:lnTo>
                  <a:pt x="1452" y="402"/>
                </a:lnTo>
                <a:lnTo>
                  <a:pt x="1454" y="392"/>
                </a:lnTo>
                <a:lnTo>
                  <a:pt x="1456" y="382"/>
                </a:lnTo>
                <a:lnTo>
                  <a:pt x="1460" y="374"/>
                </a:lnTo>
                <a:lnTo>
                  <a:pt x="1466" y="368"/>
                </a:lnTo>
                <a:lnTo>
                  <a:pt x="1482" y="362"/>
                </a:lnTo>
                <a:lnTo>
                  <a:pt x="1496" y="360"/>
                </a:lnTo>
                <a:lnTo>
                  <a:pt x="1508" y="360"/>
                </a:lnTo>
                <a:lnTo>
                  <a:pt x="1518" y="364"/>
                </a:lnTo>
                <a:lnTo>
                  <a:pt x="1536" y="374"/>
                </a:lnTo>
                <a:lnTo>
                  <a:pt x="1556" y="384"/>
                </a:lnTo>
                <a:lnTo>
                  <a:pt x="1566" y="388"/>
                </a:lnTo>
                <a:lnTo>
                  <a:pt x="1576" y="390"/>
                </a:lnTo>
                <a:close/>
              </a:path>
            </a:pathLst>
          </a:custGeom>
          <a:solidFill>
            <a:srgbClr val="5DC3D1"/>
          </a:solidFill>
          <a:ln w="38100" cap="flat" cmpd="sng">
            <a:solidFill>
              <a:srgbClr val="5F5F5F"/>
            </a:solidFill>
            <a:prstDash val="solid"/>
            <a:round/>
            <a:headEnd type="none" w="med" len="med"/>
            <a:tailEnd type="none" w="med" len="med"/>
          </a:ln>
          <a:effectLst/>
        </p:spPr>
        <p:txBody>
          <a:bodyPr/>
          <a:lstStyle/>
          <a:p>
            <a:endParaRPr lang="en-GB"/>
          </a:p>
        </p:txBody>
      </p:sp>
      <p:sp>
        <p:nvSpPr>
          <p:cNvPr id="28" name="Freeform 5">
            <a:extLst>
              <a:ext uri="{FF2B5EF4-FFF2-40B4-BE49-F238E27FC236}">
                <a16:creationId xmlns:a16="http://schemas.microsoft.com/office/drawing/2014/main" id="{CF0C186E-DFFD-1A39-037D-F0A7318762FC}"/>
              </a:ext>
            </a:extLst>
          </p:cNvPr>
          <p:cNvSpPr>
            <a:spLocks/>
          </p:cNvSpPr>
          <p:nvPr/>
        </p:nvSpPr>
        <p:spPr bwMode="auto">
          <a:xfrm>
            <a:off x="4285271" y="1270123"/>
            <a:ext cx="2777354" cy="2230911"/>
          </a:xfrm>
          <a:custGeom>
            <a:avLst/>
            <a:gdLst>
              <a:gd name="T0" fmla="*/ 859783 w 1612"/>
              <a:gd name="T1" fmla="*/ 1712718 h 1386"/>
              <a:gd name="T2" fmla="*/ 879605 w 1612"/>
              <a:gd name="T3" fmla="*/ 1705282 h 1386"/>
              <a:gd name="T4" fmla="*/ 884561 w 1612"/>
              <a:gd name="T5" fmla="*/ 1702803 h 1386"/>
              <a:gd name="T6" fmla="*/ 891994 w 1612"/>
              <a:gd name="T7" fmla="*/ 1697846 h 1386"/>
              <a:gd name="T8" fmla="*/ 896949 w 1612"/>
              <a:gd name="T9" fmla="*/ 1695368 h 1386"/>
              <a:gd name="T10" fmla="*/ 904383 w 1612"/>
              <a:gd name="T11" fmla="*/ 1687932 h 1386"/>
              <a:gd name="T12" fmla="*/ 909338 w 1612"/>
              <a:gd name="T13" fmla="*/ 1685453 h 1386"/>
              <a:gd name="T14" fmla="*/ 911816 w 1612"/>
              <a:gd name="T15" fmla="*/ 1678017 h 1386"/>
              <a:gd name="T16" fmla="*/ 914294 w 1612"/>
              <a:gd name="T17" fmla="*/ 1675539 h 1386"/>
              <a:gd name="T18" fmla="*/ 916771 w 1612"/>
              <a:gd name="T19" fmla="*/ 1668103 h 1386"/>
              <a:gd name="T20" fmla="*/ 916771 w 1612"/>
              <a:gd name="T21" fmla="*/ 1663146 h 1386"/>
              <a:gd name="T22" fmla="*/ 887038 w 1612"/>
              <a:gd name="T23" fmla="*/ 1606138 h 1386"/>
              <a:gd name="T24" fmla="*/ 822617 w 1612"/>
              <a:gd name="T25" fmla="*/ 1554087 h 1386"/>
              <a:gd name="T26" fmla="*/ 817661 w 1612"/>
              <a:gd name="T27" fmla="*/ 1526822 h 1386"/>
              <a:gd name="T28" fmla="*/ 837483 w 1612"/>
              <a:gd name="T29" fmla="*/ 1479729 h 1386"/>
              <a:gd name="T30" fmla="*/ 944027 w 1612"/>
              <a:gd name="T31" fmla="*/ 1427678 h 1386"/>
              <a:gd name="T32" fmla="*/ 1048093 w 1612"/>
              <a:gd name="T33" fmla="*/ 1427678 h 1386"/>
              <a:gd name="T34" fmla="*/ 1154636 w 1612"/>
              <a:gd name="T35" fmla="*/ 1479729 h 1386"/>
              <a:gd name="T36" fmla="*/ 1174458 w 1612"/>
              <a:gd name="T37" fmla="*/ 1526822 h 1386"/>
              <a:gd name="T38" fmla="*/ 1169503 w 1612"/>
              <a:gd name="T39" fmla="*/ 1554087 h 1386"/>
              <a:gd name="T40" fmla="*/ 1107559 w 1612"/>
              <a:gd name="T41" fmla="*/ 1606138 h 1386"/>
              <a:gd name="T42" fmla="*/ 1075348 w 1612"/>
              <a:gd name="T43" fmla="*/ 1663146 h 1386"/>
              <a:gd name="T44" fmla="*/ 1075348 w 1612"/>
              <a:gd name="T45" fmla="*/ 1668103 h 1386"/>
              <a:gd name="T46" fmla="*/ 1077826 w 1612"/>
              <a:gd name="T47" fmla="*/ 1675539 h 1386"/>
              <a:gd name="T48" fmla="*/ 1080304 w 1612"/>
              <a:gd name="T49" fmla="*/ 1678017 h 1386"/>
              <a:gd name="T50" fmla="*/ 1085259 w 1612"/>
              <a:gd name="T51" fmla="*/ 1685453 h 1386"/>
              <a:gd name="T52" fmla="*/ 1087737 w 1612"/>
              <a:gd name="T53" fmla="*/ 1687932 h 1386"/>
              <a:gd name="T54" fmla="*/ 1095170 w 1612"/>
              <a:gd name="T55" fmla="*/ 1695368 h 1386"/>
              <a:gd name="T56" fmla="*/ 1100126 w 1612"/>
              <a:gd name="T57" fmla="*/ 1697846 h 1386"/>
              <a:gd name="T58" fmla="*/ 1107559 w 1612"/>
              <a:gd name="T59" fmla="*/ 1702803 h 1386"/>
              <a:gd name="T60" fmla="*/ 1112514 w 1612"/>
              <a:gd name="T61" fmla="*/ 1705282 h 1386"/>
              <a:gd name="T62" fmla="*/ 1132337 w 1612"/>
              <a:gd name="T63" fmla="*/ 1712718 h 1386"/>
              <a:gd name="T64" fmla="*/ 1637800 w 1612"/>
              <a:gd name="T65" fmla="*/ 1452464 h 1386"/>
              <a:gd name="T66" fmla="*/ 1642755 w 1612"/>
              <a:gd name="T67" fmla="*/ 1368191 h 1386"/>
              <a:gd name="T68" fmla="*/ 1603111 w 1612"/>
              <a:gd name="T69" fmla="*/ 1338448 h 1386"/>
              <a:gd name="T70" fmla="*/ 1526300 w 1612"/>
              <a:gd name="T71" fmla="*/ 1368191 h 1386"/>
              <a:gd name="T72" fmla="*/ 1461879 w 1612"/>
              <a:gd name="T73" fmla="*/ 1365713 h 1386"/>
              <a:gd name="T74" fmla="*/ 1429668 w 1612"/>
              <a:gd name="T75" fmla="*/ 1326055 h 1386"/>
              <a:gd name="T76" fmla="*/ 1439579 w 1612"/>
              <a:gd name="T77" fmla="*/ 1207082 h 1386"/>
              <a:gd name="T78" fmla="*/ 1491612 w 1612"/>
              <a:gd name="T79" fmla="*/ 1117852 h 1386"/>
              <a:gd name="T80" fmla="*/ 1588245 w 1612"/>
              <a:gd name="T81" fmla="*/ 1050930 h 1386"/>
              <a:gd name="T82" fmla="*/ 1640277 w 1612"/>
              <a:gd name="T83" fmla="*/ 1058365 h 1386"/>
              <a:gd name="T84" fmla="*/ 1672488 w 1612"/>
              <a:gd name="T85" fmla="*/ 1115373 h 1386"/>
              <a:gd name="T86" fmla="*/ 1687355 w 1612"/>
              <a:gd name="T87" fmla="*/ 1194689 h 1386"/>
              <a:gd name="T88" fmla="*/ 1731955 w 1612"/>
              <a:gd name="T89" fmla="*/ 1214518 h 1386"/>
              <a:gd name="T90" fmla="*/ 1979731 w 1612"/>
              <a:gd name="T91" fmla="*/ 862555 h 1386"/>
              <a:gd name="T92" fmla="*/ 1774077 w 1612"/>
              <a:gd name="T93" fmla="*/ 473414 h 1386"/>
              <a:gd name="T94" fmla="*/ 1791421 w 1612"/>
              <a:gd name="T95" fmla="*/ 423842 h 1386"/>
              <a:gd name="T96" fmla="*/ 1858320 w 1612"/>
              <a:gd name="T97" fmla="*/ 421363 h 1386"/>
              <a:gd name="T98" fmla="*/ 1935131 w 1612"/>
              <a:gd name="T99" fmla="*/ 451107 h 1386"/>
              <a:gd name="T100" fmla="*/ 1977253 w 1612"/>
              <a:gd name="T101" fmla="*/ 428799 h 1386"/>
              <a:gd name="T102" fmla="*/ 1997075 w 1612"/>
              <a:gd name="T103" fmla="*/ 366834 h 1386"/>
              <a:gd name="T104" fmla="*/ 1959909 w 1612"/>
              <a:gd name="T105" fmla="*/ 245382 h 1386"/>
              <a:gd name="T106" fmla="*/ 1858320 w 1612"/>
              <a:gd name="T107" fmla="*/ 143759 h 1386"/>
              <a:gd name="T108" fmla="*/ 1793899 w 1612"/>
              <a:gd name="T109" fmla="*/ 136323 h 1386"/>
              <a:gd name="T110" fmla="*/ 1754254 w 1612"/>
              <a:gd name="T111" fmla="*/ 171024 h 1386"/>
              <a:gd name="T112" fmla="*/ 1749299 w 1612"/>
              <a:gd name="T113" fmla="*/ 225553 h 1386"/>
              <a:gd name="T114" fmla="*/ 1724521 w 1612"/>
              <a:gd name="T115" fmla="*/ 289997 h 1386"/>
              <a:gd name="T116" fmla="*/ 1684877 w 1612"/>
              <a:gd name="T117" fmla="*/ 297433 h 1386"/>
              <a:gd name="T118" fmla="*/ 495552 w 1612"/>
              <a:gd name="T119" fmla="*/ 0 h 13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12" h="1386">
                <a:moveTo>
                  <a:pt x="674" y="1382"/>
                </a:moveTo>
                <a:lnTo>
                  <a:pt x="674" y="1382"/>
                </a:lnTo>
                <a:lnTo>
                  <a:pt x="670" y="1382"/>
                </a:lnTo>
                <a:lnTo>
                  <a:pt x="694" y="1382"/>
                </a:lnTo>
                <a:lnTo>
                  <a:pt x="706" y="1378"/>
                </a:lnTo>
                <a:lnTo>
                  <a:pt x="708" y="1378"/>
                </a:lnTo>
                <a:lnTo>
                  <a:pt x="710" y="1376"/>
                </a:lnTo>
                <a:lnTo>
                  <a:pt x="712" y="1374"/>
                </a:lnTo>
                <a:lnTo>
                  <a:pt x="714" y="1374"/>
                </a:lnTo>
                <a:lnTo>
                  <a:pt x="716" y="1372"/>
                </a:lnTo>
                <a:lnTo>
                  <a:pt x="718" y="1372"/>
                </a:lnTo>
                <a:lnTo>
                  <a:pt x="720" y="1370"/>
                </a:lnTo>
                <a:lnTo>
                  <a:pt x="722" y="1368"/>
                </a:lnTo>
                <a:lnTo>
                  <a:pt x="724" y="1368"/>
                </a:lnTo>
                <a:lnTo>
                  <a:pt x="726" y="1366"/>
                </a:lnTo>
                <a:lnTo>
                  <a:pt x="730" y="1364"/>
                </a:lnTo>
                <a:lnTo>
                  <a:pt x="730" y="1362"/>
                </a:lnTo>
                <a:lnTo>
                  <a:pt x="732" y="1360"/>
                </a:lnTo>
                <a:lnTo>
                  <a:pt x="734" y="1360"/>
                </a:lnTo>
                <a:lnTo>
                  <a:pt x="734" y="1358"/>
                </a:lnTo>
                <a:lnTo>
                  <a:pt x="736" y="1356"/>
                </a:lnTo>
                <a:lnTo>
                  <a:pt x="736" y="1354"/>
                </a:lnTo>
                <a:lnTo>
                  <a:pt x="738" y="1354"/>
                </a:lnTo>
                <a:lnTo>
                  <a:pt x="738" y="1352"/>
                </a:lnTo>
                <a:lnTo>
                  <a:pt x="740" y="1350"/>
                </a:lnTo>
                <a:lnTo>
                  <a:pt x="740" y="1348"/>
                </a:lnTo>
                <a:lnTo>
                  <a:pt x="740" y="1346"/>
                </a:lnTo>
                <a:lnTo>
                  <a:pt x="740" y="1342"/>
                </a:lnTo>
                <a:lnTo>
                  <a:pt x="740" y="1330"/>
                </a:lnTo>
                <a:lnTo>
                  <a:pt x="736" y="1320"/>
                </a:lnTo>
                <a:lnTo>
                  <a:pt x="734" y="1312"/>
                </a:lnTo>
                <a:lnTo>
                  <a:pt x="728" y="1306"/>
                </a:lnTo>
                <a:lnTo>
                  <a:pt x="716" y="1296"/>
                </a:lnTo>
                <a:lnTo>
                  <a:pt x="700" y="1286"/>
                </a:lnTo>
                <a:lnTo>
                  <a:pt x="686" y="1278"/>
                </a:lnTo>
                <a:lnTo>
                  <a:pt x="674" y="1268"/>
                </a:lnTo>
                <a:lnTo>
                  <a:pt x="668" y="1262"/>
                </a:lnTo>
                <a:lnTo>
                  <a:pt x="664" y="1254"/>
                </a:lnTo>
                <a:lnTo>
                  <a:pt x="662" y="1244"/>
                </a:lnTo>
                <a:lnTo>
                  <a:pt x="660" y="1232"/>
                </a:lnTo>
                <a:lnTo>
                  <a:pt x="662" y="1222"/>
                </a:lnTo>
                <a:lnTo>
                  <a:pt x="664" y="1212"/>
                </a:lnTo>
                <a:lnTo>
                  <a:pt x="670" y="1202"/>
                </a:lnTo>
                <a:lnTo>
                  <a:pt x="676" y="1194"/>
                </a:lnTo>
                <a:lnTo>
                  <a:pt x="684" y="1186"/>
                </a:lnTo>
                <a:lnTo>
                  <a:pt x="694" y="1178"/>
                </a:lnTo>
                <a:lnTo>
                  <a:pt x="714" y="1166"/>
                </a:lnTo>
                <a:lnTo>
                  <a:pt x="738" y="1158"/>
                </a:lnTo>
                <a:lnTo>
                  <a:pt x="762" y="1152"/>
                </a:lnTo>
                <a:lnTo>
                  <a:pt x="786" y="1150"/>
                </a:lnTo>
                <a:lnTo>
                  <a:pt x="804" y="1148"/>
                </a:lnTo>
                <a:lnTo>
                  <a:pt x="824" y="1150"/>
                </a:lnTo>
                <a:lnTo>
                  <a:pt x="846" y="1152"/>
                </a:lnTo>
                <a:lnTo>
                  <a:pt x="870" y="1158"/>
                </a:lnTo>
                <a:lnTo>
                  <a:pt x="894" y="1166"/>
                </a:lnTo>
                <a:lnTo>
                  <a:pt x="916" y="1178"/>
                </a:lnTo>
                <a:lnTo>
                  <a:pt x="924" y="1186"/>
                </a:lnTo>
                <a:lnTo>
                  <a:pt x="932" y="1194"/>
                </a:lnTo>
                <a:lnTo>
                  <a:pt x="940" y="1202"/>
                </a:lnTo>
                <a:lnTo>
                  <a:pt x="944" y="1212"/>
                </a:lnTo>
                <a:lnTo>
                  <a:pt x="948" y="1222"/>
                </a:lnTo>
                <a:lnTo>
                  <a:pt x="948" y="1232"/>
                </a:lnTo>
                <a:lnTo>
                  <a:pt x="948" y="1244"/>
                </a:lnTo>
                <a:lnTo>
                  <a:pt x="944" y="1254"/>
                </a:lnTo>
                <a:lnTo>
                  <a:pt x="940" y="1262"/>
                </a:lnTo>
                <a:lnTo>
                  <a:pt x="936" y="1268"/>
                </a:lnTo>
                <a:lnTo>
                  <a:pt x="922" y="1278"/>
                </a:lnTo>
                <a:lnTo>
                  <a:pt x="908" y="1286"/>
                </a:lnTo>
                <a:lnTo>
                  <a:pt x="894" y="1296"/>
                </a:lnTo>
                <a:lnTo>
                  <a:pt x="880" y="1306"/>
                </a:lnTo>
                <a:lnTo>
                  <a:pt x="876" y="1312"/>
                </a:lnTo>
                <a:lnTo>
                  <a:pt x="872" y="1320"/>
                </a:lnTo>
                <a:lnTo>
                  <a:pt x="870" y="1330"/>
                </a:lnTo>
                <a:lnTo>
                  <a:pt x="868" y="1342"/>
                </a:lnTo>
                <a:lnTo>
                  <a:pt x="868" y="1346"/>
                </a:lnTo>
                <a:lnTo>
                  <a:pt x="868" y="1348"/>
                </a:lnTo>
                <a:lnTo>
                  <a:pt x="870" y="1350"/>
                </a:lnTo>
                <a:lnTo>
                  <a:pt x="870" y="1352"/>
                </a:lnTo>
                <a:lnTo>
                  <a:pt x="872" y="1354"/>
                </a:lnTo>
                <a:lnTo>
                  <a:pt x="874" y="1356"/>
                </a:lnTo>
                <a:lnTo>
                  <a:pt x="874" y="1358"/>
                </a:lnTo>
                <a:lnTo>
                  <a:pt x="876" y="1360"/>
                </a:lnTo>
                <a:lnTo>
                  <a:pt x="878" y="1362"/>
                </a:lnTo>
                <a:lnTo>
                  <a:pt x="880" y="1364"/>
                </a:lnTo>
                <a:lnTo>
                  <a:pt x="882" y="1366"/>
                </a:lnTo>
                <a:lnTo>
                  <a:pt x="884" y="1368"/>
                </a:lnTo>
                <a:lnTo>
                  <a:pt x="886" y="1368"/>
                </a:lnTo>
                <a:lnTo>
                  <a:pt x="888" y="1370"/>
                </a:lnTo>
                <a:lnTo>
                  <a:pt x="890" y="1372"/>
                </a:lnTo>
                <a:lnTo>
                  <a:pt x="892" y="1372"/>
                </a:lnTo>
                <a:lnTo>
                  <a:pt x="894" y="1374"/>
                </a:lnTo>
                <a:lnTo>
                  <a:pt x="896" y="1374"/>
                </a:lnTo>
                <a:lnTo>
                  <a:pt x="898" y="1376"/>
                </a:lnTo>
                <a:lnTo>
                  <a:pt x="902" y="1378"/>
                </a:lnTo>
                <a:lnTo>
                  <a:pt x="914" y="1382"/>
                </a:lnTo>
                <a:lnTo>
                  <a:pt x="940" y="1382"/>
                </a:lnTo>
                <a:lnTo>
                  <a:pt x="934" y="1382"/>
                </a:lnTo>
                <a:lnTo>
                  <a:pt x="1198" y="1386"/>
                </a:lnTo>
                <a:lnTo>
                  <a:pt x="1322" y="1172"/>
                </a:lnTo>
                <a:lnTo>
                  <a:pt x="1326" y="1150"/>
                </a:lnTo>
                <a:lnTo>
                  <a:pt x="1330" y="1126"/>
                </a:lnTo>
                <a:lnTo>
                  <a:pt x="1328" y="1114"/>
                </a:lnTo>
                <a:lnTo>
                  <a:pt x="1326" y="1104"/>
                </a:lnTo>
                <a:lnTo>
                  <a:pt x="1322" y="1094"/>
                </a:lnTo>
                <a:lnTo>
                  <a:pt x="1316" y="1088"/>
                </a:lnTo>
                <a:lnTo>
                  <a:pt x="1304" y="1084"/>
                </a:lnTo>
                <a:lnTo>
                  <a:pt x="1294" y="1080"/>
                </a:lnTo>
                <a:lnTo>
                  <a:pt x="1286" y="1080"/>
                </a:lnTo>
                <a:lnTo>
                  <a:pt x="1278" y="1082"/>
                </a:lnTo>
                <a:lnTo>
                  <a:pt x="1262" y="1086"/>
                </a:lnTo>
                <a:lnTo>
                  <a:pt x="1248" y="1096"/>
                </a:lnTo>
                <a:lnTo>
                  <a:pt x="1232" y="1104"/>
                </a:lnTo>
                <a:lnTo>
                  <a:pt x="1218" y="1110"/>
                </a:lnTo>
                <a:lnTo>
                  <a:pt x="1208" y="1110"/>
                </a:lnTo>
                <a:lnTo>
                  <a:pt x="1200" y="1110"/>
                </a:lnTo>
                <a:lnTo>
                  <a:pt x="1190" y="1108"/>
                </a:lnTo>
                <a:lnTo>
                  <a:pt x="1180" y="1102"/>
                </a:lnTo>
                <a:lnTo>
                  <a:pt x="1170" y="1096"/>
                </a:lnTo>
                <a:lnTo>
                  <a:pt x="1164" y="1088"/>
                </a:lnTo>
                <a:lnTo>
                  <a:pt x="1158" y="1080"/>
                </a:lnTo>
                <a:lnTo>
                  <a:pt x="1154" y="1070"/>
                </a:lnTo>
                <a:lnTo>
                  <a:pt x="1152" y="1060"/>
                </a:lnTo>
                <a:lnTo>
                  <a:pt x="1150" y="1048"/>
                </a:lnTo>
                <a:lnTo>
                  <a:pt x="1150" y="1024"/>
                </a:lnTo>
                <a:lnTo>
                  <a:pt x="1154" y="998"/>
                </a:lnTo>
                <a:lnTo>
                  <a:pt x="1162" y="974"/>
                </a:lnTo>
                <a:lnTo>
                  <a:pt x="1170" y="954"/>
                </a:lnTo>
                <a:lnTo>
                  <a:pt x="1180" y="936"/>
                </a:lnTo>
                <a:lnTo>
                  <a:pt x="1190" y="920"/>
                </a:lnTo>
                <a:lnTo>
                  <a:pt x="1204" y="902"/>
                </a:lnTo>
                <a:lnTo>
                  <a:pt x="1220" y="884"/>
                </a:lnTo>
                <a:lnTo>
                  <a:pt x="1240" y="868"/>
                </a:lnTo>
                <a:lnTo>
                  <a:pt x="1260" y="856"/>
                </a:lnTo>
                <a:lnTo>
                  <a:pt x="1272" y="850"/>
                </a:lnTo>
                <a:lnTo>
                  <a:pt x="1282" y="848"/>
                </a:lnTo>
                <a:lnTo>
                  <a:pt x="1292" y="846"/>
                </a:lnTo>
                <a:lnTo>
                  <a:pt x="1304" y="846"/>
                </a:lnTo>
                <a:lnTo>
                  <a:pt x="1314" y="848"/>
                </a:lnTo>
                <a:lnTo>
                  <a:pt x="1324" y="854"/>
                </a:lnTo>
                <a:lnTo>
                  <a:pt x="1334" y="860"/>
                </a:lnTo>
                <a:lnTo>
                  <a:pt x="1340" y="868"/>
                </a:lnTo>
                <a:lnTo>
                  <a:pt x="1346" y="874"/>
                </a:lnTo>
                <a:lnTo>
                  <a:pt x="1348" y="882"/>
                </a:lnTo>
                <a:lnTo>
                  <a:pt x="1350" y="900"/>
                </a:lnTo>
                <a:lnTo>
                  <a:pt x="1350" y="916"/>
                </a:lnTo>
                <a:lnTo>
                  <a:pt x="1350" y="932"/>
                </a:lnTo>
                <a:lnTo>
                  <a:pt x="1354" y="948"/>
                </a:lnTo>
                <a:lnTo>
                  <a:pt x="1358" y="956"/>
                </a:lnTo>
                <a:lnTo>
                  <a:pt x="1362" y="964"/>
                </a:lnTo>
                <a:lnTo>
                  <a:pt x="1370" y="972"/>
                </a:lnTo>
                <a:lnTo>
                  <a:pt x="1380" y="978"/>
                </a:lnTo>
                <a:lnTo>
                  <a:pt x="1388" y="980"/>
                </a:lnTo>
                <a:lnTo>
                  <a:pt x="1398" y="980"/>
                </a:lnTo>
                <a:lnTo>
                  <a:pt x="1408" y="976"/>
                </a:lnTo>
                <a:lnTo>
                  <a:pt x="1418" y="972"/>
                </a:lnTo>
                <a:lnTo>
                  <a:pt x="1438" y="958"/>
                </a:lnTo>
                <a:lnTo>
                  <a:pt x="1456" y="942"/>
                </a:lnTo>
                <a:lnTo>
                  <a:pt x="1598" y="696"/>
                </a:lnTo>
                <a:lnTo>
                  <a:pt x="1436" y="418"/>
                </a:lnTo>
                <a:lnTo>
                  <a:pt x="1434" y="400"/>
                </a:lnTo>
                <a:lnTo>
                  <a:pt x="1432" y="382"/>
                </a:lnTo>
                <a:lnTo>
                  <a:pt x="1432" y="370"/>
                </a:lnTo>
                <a:lnTo>
                  <a:pt x="1434" y="358"/>
                </a:lnTo>
                <a:lnTo>
                  <a:pt x="1440" y="348"/>
                </a:lnTo>
                <a:lnTo>
                  <a:pt x="1446" y="342"/>
                </a:lnTo>
                <a:lnTo>
                  <a:pt x="1456" y="338"/>
                </a:lnTo>
                <a:lnTo>
                  <a:pt x="1466" y="334"/>
                </a:lnTo>
                <a:lnTo>
                  <a:pt x="1476" y="334"/>
                </a:lnTo>
                <a:lnTo>
                  <a:pt x="1484" y="334"/>
                </a:lnTo>
                <a:lnTo>
                  <a:pt x="1500" y="340"/>
                </a:lnTo>
                <a:lnTo>
                  <a:pt x="1514" y="348"/>
                </a:lnTo>
                <a:lnTo>
                  <a:pt x="1528" y="358"/>
                </a:lnTo>
                <a:lnTo>
                  <a:pt x="1544" y="364"/>
                </a:lnTo>
                <a:lnTo>
                  <a:pt x="1552" y="364"/>
                </a:lnTo>
                <a:lnTo>
                  <a:pt x="1562" y="364"/>
                </a:lnTo>
                <a:lnTo>
                  <a:pt x="1572" y="362"/>
                </a:lnTo>
                <a:lnTo>
                  <a:pt x="1582" y="356"/>
                </a:lnTo>
                <a:lnTo>
                  <a:pt x="1590" y="352"/>
                </a:lnTo>
                <a:lnTo>
                  <a:pt x="1596" y="346"/>
                </a:lnTo>
                <a:lnTo>
                  <a:pt x="1600" y="340"/>
                </a:lnTo>
                <a:lnTo>
                  <a:pt x="1604" y="332"/>
                </a:lnTo>
                <a:lnTo>
                  <a:pt x="1610" y="316"/>
                </a:lnTo>
                <a:lnTo>
                  <a:pt x="1612" y="296"/>
                </a:lnTo>
                <a:lnTo>
                  <a:pt x="1608" y="268"/>
                </a:lnTo>
                <a:lnTo>
                  <a:pt x="1602" y="242"/>
                </a:lnTo>
                <a:lnTo>
                  <a:pt x="1592" y="218"/>
                </a:lnTo>
                <a:lnTo>
                  <a:pt x="1582" y="198"/>
                </a:lnTo>
                <a:lnTo>
                  <a:pt x="1572" y="182"/>
                </a:lnTo>
                <a:lnTo>
                  <a:pt x="1558" y="164"/>
                </a:lnTo>
                <a:lnTo>
                  <a:pt x="1542" y="146"/>
                </a:lnTo>
                <a:lnTo>
                  <a:pt x="1522" y="130"/>
                </a:lnTo>
                <a:lnTo>
                  <a:pt x="1500" y="116"/>
                </a:lnTo>
                <a:lnTo>
                  <a:pt x="1490" y="112"/>
                </a:lnTo>
                <a:lnTo>
                  <a:pt x="1480" y="108"/>
                </a:lnTo>
                <a:lnTo>
                  <a:pt x="1468" y="108"/>
                </a:lnTo>
                <a:lnTo>
                  <a:pt x="1458" y="108"/>
                </a:lnTo>
                <a:lnTo>
                  <a:pt x="1448" y="110"/>
                </a:lnTo>
                <a:lnTo>
                  <a:pt x="1438" y="116"/>
                </a:lnTo>
                <a:lnTo>
                  <a:pt x="1430" y="120"/>
                </a:lnTo>
                <a:lnTo>
                  <a:pt x="1424" y="126"/>
                </a:lnTo>
                <a:lnTo>
                  <a:pt x="1416" y="138"/>
                </a:lnTo>
                <a:lnTo>
                  <a:pt x="1412" y="150"/>
                </a:lnTo>
                <a:lnTo>
                  <a:pt x="1410" y="164"/>
                </a:lnTo>
                <a:lnTo>
                  <a:pt x="1412" y="182"/>
                </a:lnTo>
                <a:lnTo>
                  <a:pt x="1410" y="198"/>
                </a:lnTo>
                <a:lnTo>
                  <a:pt x="1408" y="212"/>
                </a:lnTo>
                <a:lnTo>
                  <a:pt x="1404" y="220"/>
                </a:lnTo>
                <a:lnTo>
                  <a:pt x="1398" y="226"/>
                </a:lnTo>
                <a:lnTo>
                  <a:pt x="1392" y="234"/>
                </a:lnTo>
                <a:lnTo>
                  <a:pt x="1382" y="240"/>
                </a:lnTo>
                <a:lnTo>
                  <a:pt x="1376" y="242"/>
                </a:lnTo>
                <a:lnTo>
                  <a:pt x="1368" y="242"/>
                </a:lnTo>
                <a:lnTo>
                  <a:pt x="1360" y="240"/>
                </a:lnTo>
                <a:lnTo>
                  <a:pt x="1352" y="238"/>
                </a:lnTo>
                <a:lnTo>
                  <a:pt x="1334" y="228"/>
                </a:lnTo>
                <a:lnTo>
                  <a:pt x="1320" y="216"/>
                </a:lnTo>
                <a:lnTo>
                  <a:pt x="1198" y="0"/>
                </a:lnTo>
                <a:lnTo>
                  <a:pt x="400" y="0"/>
                </a:lnTo>
                <a:lnTo>
                  <a:pt x="0" y="694"/>
                </a:lnTo>
                <a:lnTo>
                  <a:pt x="398" y="1384"/>
                </a:lnTo>
                <a:lnTo>
                  <a:pt x="400" y="1382"/>
                </a:lnTo>
                <a:lnTo>
                  <a:pt x="674" y="1382"/>
                </a:lnTo>
                <a:close/>
              </a:path>
            </a:pathLst>
          </a:custGeom>
          <a:solidFill>
            <a:schemeClr val="accent5">
              <a:lumMod val="50000"/>
            </a:schemeClr>
          </a:solidFill>
          <a:ln w="38100" cap="flat" cmpd="sng">
            <a:solidFill>
              <a:srgbClr val="5F5F5F"/>
            </a:solidFill>
            <a:prstDash val="solid"/>
            <a:round/>
            <a:headEnd type="none" w="med" len="med"/>
            <a:tailEnd type="none" w="med" len="med"/>
          </a:ln>
          <a:effectLst/>
        </p:spPr>
        <p:txBody>
          <a:bodyPr/>
          <a:lstStyle/>
          <a:p>
            <a:endParaRPr lang="en-GB"/>
          </a:p>
        </p:txBody>
      </p:sp>
      <p:sp>
        <p:nvSpPr>
          <p:cNvPr id="29" name="Freeform 6">
            <a:extLst>
              <a:ext uri="{FF2B5EF4-FFF2-40B4-BE49-F238E27FC236}">
                <a16:creationId xmlns:a16="http://schemas.microsoft.com/office/drawing/2014/main" id="{88BA71A5-C450-B5C4-65B0-417822F23B28}"/>
              </a:ext>
            </a:extLst>
          </p:cNvPr>
          <p:cNvSpPr>
            <a:spLocks/>
          </p:cNvSpPr>
          <p:nvPr/>
        </p:nvSpPr>
        <p:spPr bwMode="auto">
          <a:xfrm>
            <a:off x="8411562" y="3492786"/>
            <a:ext cx="2755276" cy="2222664"/>
          </a:xfrm>
          <a:custGeom>
            <a:avLst/>
            <a:gdLst>
              <a:gd name="T0" fmla="*/ 1124331 w 1600"/>
              <a:gd name="T1" fmla="*/ 4953 h 1382"/>
              <a:gd name="T2" fmla="*/ 1104519 w 1600"/>
              <a:gd name="T3" fmla="*/ 12383 h 1382"/>
              <a:gd name="T4" fmla="*/ 1094613 w 1600"/>
              <a:gd name="T5" fmla="*/ 17336 h 1382"/>
              <a:gd name="T6" fmla="*/ 1084707 w 1600"/>
              <a:gd name="T7" fmla="*/ 22289 h 1382"/>
              <a:gd name="T8" fmla="*/ 1077278 w 1600"/>
              <a:gd name="T9" fmla="*/ 27243 h 1382"/>
              <a:gd name="T10" fmla="*/ 1067372 w 1600"/>
              <a:gd name="T11" fmla="*/ 34672 h 1382"/>
              <a:gd name="T12" fmla="*/ 1062419 w 1600"/>
              <a:gd name="T13" fmla="*/ 42102 h 1382"/>
              <a:gd name="T14" fmla="*/ 1059942 w 1600"/>
              <a:gd name="T15" fmla="*/ 49532 h 1382"/>
              <a:gd name="T16" fmla="*/ 1057466 w 1600"/>
              <a:gd name="T17" fmla="*/ 56962 h 1382"/>
              <a:gd name="T18" fmla="*/ 1059942 w 1600"/>
              <a:gd name="T19" fmla="*/ 71821 h 1382"/>
              <a:gd name="T20" fmla="*/ 1059942 w 1600"/>
              <a:gd name="T21" fmla="*/ 79251 h 1382"/>
              <a:gd name="T22" fmla="*/ 1072325 w 1600"/>
              <a:gd name="T23" fmla="*/ 101540 h 1382"/>
              <a:gd name="T24" fmla="*/ 1121855 w 1600"/>
              <a:gd name="T25" fmla="*/ 136213 h 1382"/>
              <a:gd name="T26" fmla="*/ 1131761 w 1600"/>
              <a:gd name="T27" fmla="*/ 141166 h 1382"/>
              <a:gd name="T28" fmla="*/ 1144143 w 1600"/>
              <a:gd name="T29" fmla="*/ 153549 h 1382"/>
              <a:gd name="T30" fmla="*/ 1149096 w 1600"/>
              <a:gd name="T31" fmla="*/ 160978 h 1382"/>
              <a:gd name="T32" fmla="*/ 1156526 w 1600"/>
              <a:gd name="T33" fmla="*/ 180791 h 1382"/>
              <a:gd name="T34" fmla="*/ 1156526 w 1600"/>
              <a:gd name="T35" fmla="*/ 193174 h 1382"/>
              <a:gd name="T36" fmla="*/ 1126808 w 1600"/>
              <a:gd name="T37" fmla="*/ 252612 h 1382"/>
              <a:gd name="T38" fmla="*/ 978218 w 1600"/>
              <a:gd name="T39" fmla="*/ 297191 h 1382"/>
              <a:gd name="T40" fmla="*/ 842010 w 1600"/>
              <a:gd name="T41" fmla="*/ 260042 h 1382"/>
              <a:gd name="T42" fmla="*/ 799910 w 1600"/>
              <a:gd name="T43" fmla="*/ 193174 h 1382"/>
              <a:gd name="T44" fmla="*/ 802386 w 1600"/>
              <a:gd name="T45" fmla="*/ 183268 h 1382"/>
              <a:gd name="T46" fmla="*/ 804863 w 1600"/>
              <a:gd name="T47" fmla="*/ 170885 h 1382"/>
              <a:gd name="T48" fmla="*/ 812292 w 1600"/>
              <a:gd name="T49" fmla="*/ 153549 h 1382"/>
              <a:gd name="T50" fmla="*/ 819722 w 1600"/>
              <a:gd name="T51" fmla="*/ 146119 h 1382"/>
              <a:gd name="T52" fmla="*/ 832104 w 1600"/>
              <a:gd name="T53" fmla="*/ 136213 h 1382"/>
              <a:gd name="T54" fmla="*/ 869252 w 1600"/>
              <a:gd name="T55" fmla="*/ 113923 h 1382"/>
              <a:gd name="T56" fmla="*/ 896493 w 1600"/>
              <a:gd name="T57" fmla="*/ 79251 h 1382"/>
              <a:gd name="T58" fmla="*/ 898970 w 1600"/>
              <a:gd name="T59" fmla="*/ 71821 h 1382"/>
              <a:gd name="T60" fmla="*/ 898970 w 1600"/>
              <a:gd name="T61" fmla="*/ 56962 h 1382"/>
              <a:gd name="T62" fmla="*/ 898970 w 1600"/>
              <a:gd name="T63" fmla="*/ 49532 h 1382"/>
              <a:gd name="T64" fmla="*/ 894017 w 1600"/>
              <a:gd name="T65" fmla="*/ 42102 h 1382"/>
              <a:gd name="T66" fmla="*/ 889064 w 1600"/>
              <a:gd name="T67" fmla="*/ 34672 h 1382"/>
              <a:gd name="T68" fmla="*/ 879158 w 1600"/>
              <a:gd name="T69" fmla="*/ 27243 h 1382"/>
              <a:gd name="T70" fmla="*/ 871728 w 1600"/>
              <a:gd name="T71" fmla="*/ 22289 h 1382"/>
              <a:gd name="T72" fmla="*/ 861822 w 1600"/>
              <a:gd name="T73" fmla="*/ 17336 h 1382"/>
              <a:gd name="T74" fmla="*/ 851916 w 1600"/>
              <a:gd name="T75" fmla="*/ 12383 h 1382"/>
              <a:gd name="T76" fmla="*/ 834581 w 1600"/>
              <a:gd name="T77" fmla="*/ 4953 h 1382"/>
              <a:gd name="T78" fmla="*/ 497777 w 1600"/>
              <a:gd name="T79" fmla="*/ 2477 h 1382"/>
              <a:gd name="T80" fmla="*/ 324422 w 1600"/>
              <a:gd name="T81" fmla="*/ 371489 h 1382"/>
              <a:gd name="T82" fmla="*/ 373952 w 1600"/>
              <a:gd name="T83" fmla="*/ 398731 h 1382"/>
              <a:gd name="T84" fmla="*/ 470535 w 1600"/>
              <a:gd name="T85" fmla="*/ 361582 h 1382"/>
              <a:gd name="T86" fmla="*/ 525018 w 1600"/>
              <a:gd name="T87" fmla="*/ 388825 h 1382"/>
              <a:gd name="T88" fmla="*/ 537401 w 1600"/>
              <a:gd name="T89" fmla="*/ 500272 h 1382"/>
              <a:gd name="T90" fmla="*/ 475488 w 1600"/>
              <a:gd name="T91" fmla="*/ 619148 h 1382"/>
              <a:gd name="T92" fmla="*/ 366522 w 1600"/>
              <a:gd name="T93" fmla="*/ 688493 h 1382"/>
              <a:gd name="T94" fmla="*/ 307086 w 1600"/>
              <a:gd name="T95" fmla="*/ 661250 h 1382"/>
              <a:gd name="T96" fmla="*/ 289751 w 1600"/>
              <a:gd name="T97" fmla="*/ 562186 h 1382"/>
              <a:gd name="T98" fmla="*/ 250127 w 1600"/>
              <a:gd name="T99" fmla="*/ 522561 h 1382"/>
              <a:gd name="T100" fmla="*/ 4953 w 1600"/>
              <a:gd name="T101" fmla="*/ 854424 h 1382"/>
              <a:gd name="T102" fmla="*/ 180785 w 1600"/>
              <a:gd name="T103" fmla="*/ 1151615 h 1382"/>
              <a:gd name="T104" fmla="*/ 245174 w 1600"/>
              <a:gd name="T105" fmla="*/ 1181334 h 1382"/>
              <a:gd name="T106" fmla="*/ 282321 w 1600"/>
              <a:gd name="T107" fmla="*/ 1141709 h 1382"/>
              <a:gd name="T108" fmla="*/ 299657 w 1600"/>
              <a:gd name="T109" fmla="*/ 1042645 h 1382"/>
              <a:gd name="T110" fmla="*/ 354140 w 1600"/>
              <a:gd name="T111" fmla="*/ 1015403 h 1382"/>
              <a:gd name="T112" fmla="*/ 460629 w 1600"/>
              <a:gd name="T113" fmla="*/ 1072364 h 1382"/>
              <a:gd name="T114" fmla="*/ 525018 w 1600"/>
              <a:gd name="T115" fmla="*/ 1173905 h 1382"/>
              <a:gd name="T116" fmla="*/ 529971 w 1600"/>
              <a:gd name="T117" fmla="*/ 1305164 h 1382"/>
              <a:gd name="T118" fmla="*/ 465582 w 1600"/>
              <a:gd name="T119" fmla="*/ 1342313 h 1382"/>
              <a:gd name="T120" fmla="*/ 381381 w 1600"/>
              <a:gd name="T121" fmla="*/ 1307641 h 1382"/>
              <a:gd name="T122" fmla="*/ 326898 w 1600"/>
              <a:gd name="T123" fmla="*/ 1322500 h 1382"/>
              <a:gd name="T124" fmla="*/ 497777 w 1600"/>
              <a:gd name="T125" fmla="*/ 1711325 h 13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00" h="1382">
                <a:moveTo>
                  <a:pt x="1200" y="2"/>
                </a:moveTo>
                <a:lnTo>
                  <a:pt x="912" y="2"/>
                </a:lnTo>
                <a:lnTo>
                  <a:pt x="908" y="4"/>
                </a:lnTo>
                <a:lnTo>
                  <a:pt x="906" y="4"/>
                </a:lnTo>
                <a:lnTo>
                  <a:pt x="894" y="8"/>
                </a:lnTo>
                <a:lnTo>
                  <a:pt x="892" y="10"/>
                </a:lnTo>
                <a:lnTo>
                  <a:pt x="890" y="10"/>
                </a:lnTo>
                <a:lnTo>
                  <a:pt x="886" y="12"/>
                </a:lnTo>
                <a:lnTo>
                  <a:pt x="884" y="14"/>
                </a:lnTo>
                <a:lnTo>
                  <a:pt x="882" y="14"/>
                </a:lnTo>
                <a:lnTo>
                  <a:pt x="880" y="16"/>
                </a:lnTo>
                <a:lnTo>
                  <a:pt x="876" y="18"/>
                </a:lnTo>
                <a:lnTo>
                  <a:pt x="874" y="18"/>
                </a:lnTo>
                <a:lnTo>
                  <a:pt x="870" y="22"/>
                </a:lnTo>
                <a:lnTo>
                  <a:pt x="866" y="26"/>
                </a:lnTo>
                <a:lnTo>
                  <a:pt x="864" y="26"/>
                </a:lnTo>
                <a:lnTo>
                  <a:pt x="862" y="28"/>
                </a:lnTo>
                <a:lnTo>
                  <a:pt x="862" y="30"/>
                </a:lnTo>
                <a:lnTo>
                  <a:pt x="860" y="32"/>
                </a:lnTo>
                <a:lnTo>
                  <a:pt x="858" y="34"/>
                </a:lnTo>
                <a:lnTo>
                  <a:pt x="856" y="36"/>
                </a:lnTo>
                <a:lnTo>
                  <a:pt x="856" y="38"/>
                </a:lnTo>
                <a:lnTo>
                  <a:pt x="856" y="40"/>
                </a:lnTo>
                <a:lnTo>
                  <a:pt x="854" y="42"/>
                </a:lnTo>
                <a:lnTo>
                  <a:pt x="854" y="46"/>
                </a:lnTo>
                <a:lnTo>
                  <a:pt x="854" y="52"/>
                </a:lnTo>
                <a:lnTo>
                  <a:pt x="854" y="54"/>
                </a:lnTo>
                <a:lnTo>
                  <a:pt x="856" y="58"/>
                </a:lnTo>
                <a:lnTo>
                  <a:pt x="856" y="60"/>
                </a:lnTo>
                <a:lnTo>
                  <a:pt x="856" y="64"/>
                </a:lnTo>
                <a:lnTo>
                  <a:pt x="858" y="70"/>
                </a:lnTo>
                <a:lnTo>
                  <a:pt x="862" y="76"/>
                </a:lnTo>
                <a:lnTo>
                  <a:pt x="866" y="82"/>
                </a:lnTo>
                <a:lnTo>
                  <a:pt x="878" y="92"/>
                </a:lnTo>
                <a:lnTo>
                  <a:pt x="890" y="100"/>
                </a:lnTo>
                <a:lnTo>
                  <a:pt x="904" y="108"/>
                </a:lnTo>
                <a:lnTo>
                  <a:pt x="906" y="110"/>
                </a:lnTo>
                <a:lnTo>
                  <a:pt x="908" y="110"/>
                </a:lnTo>
                <a:lnTo>
                  <a:pt x="912" y="114"/>
                </a:lnTo>
                <a:lnTo>
                  <a:pt x="914" y="114"/>
                </a:lnTo>
                <a:lnTo>
                  <a:pt x="918" y="118"/>
                </a:lnTo>
                <a:lnTo>
                  <a:pt x="920" y="120"/>
                </a:lnTo>
                <a:lnTo>
                  <a:pt x="924" y="124"/>
                </a:lnTo>
                <a:lnTo>
                  <a:pt x="928" y="130"/>
                </a:lnTo>
                <a:lnTo>
                  <a:pt x="930" y="138"/>
                </a:lnTo>
                <a:lnTo>
                  <a:pt x="932" y="138"/>
                </a:lnTo>
                <a:lnTo>
                  <a:pt x="934" y="146"/>
                </a:lnTo>
                <a:lnTo>
                  <a:pt x="934" y="148"/>
                </a:lnTo>
                <a:lnTo>
                  <a:pt x="934" y="156"/>
                </a:lnTo>
                <a:lnTo>
                  <a:pt x="934" y="168"/>
                </a:lnTo>
                <a:lnTo>
                  <a:pt x="930" y="178"/>
                </a:lnTo>
                <a:lnTo>
                  <a:pt x="926" y="188"/>
                </a:lnTo>
                <a:lnTo>
                  <a:pt x="918" y="196"/>
                </a:lnTo>
                <a:lnTo>
                  <a:pt x="910" y="204"/>
                </a:lnTo>
                <a:lnTo>
                  <a:pt x="902" y="210"/>
                </a:lnTo>
                <a:lnTo>
                  <a:pt x="880" y="222"/>
                </a:lnTo>
                <a:lnTo>
                  <a:pt x="856" y="230"/>
                </a:lnTo>
                <a:lnTo>
                  <a:pt x="832" y="236"/>
                </a:lnTo>
                <a:lnTo>
                  <a:pt x="810" y="240"/>
                </a:lnTo>
                <a:lnTo>
                  <a:pt x="790" y="240"/>
                </a:lnTo>
                <a:lnTo>
                  <a:pt x="770" y="240"/>
                </a:lnTo>
                <a:lnTo>
                  <a:pt x="748" y="236"/>
                </a:lnTo>
                <a:lnTo>
                  <a:pt x="724" y="230"/>
                </a:lnTo>
                <a:lnTo>
                  <a:pt x="700" y="222"/>
                </a:lnTo>
                <a:lnTo>
                  <a:pt x="680" y="210"/>
                </a:lnTo>
                <a:lnTo>
                  <a:pt x="670" y="204"/>
                </a:lnTo>
                <a:lnTo>
                  <a:pt x="662" y="196"/>
                </a:lnTo>
                <a:lnTo>
                  <a:pt x="656" y="188"/>
                </a:lnTo>
                <a:lnTo>
                  <a:pt x="650" y="178"/>
                </a:lnTo>
                <a:lnTo>
                  <a:pt x="648" y="168"/>
                </a:lnTo>
                <a:lnTo>
                  <a:pt x="646" y="156"/>
                </a:lnTo>
                <a:lnTo>
                  <a:pt x="648" y="148"/>
                </a:lnTo>
                <a:lnTo>
                  <a:pt x="648" y="146"/>
                </a:lnTo>
                <a:lnTo>
                  <a:pt x="650" y="138"/>
                </a:lnTo>
                <a:lnTo>
                  <a:pt x="652" y="130"/>
                </a:lnTo>
                <a:lnTo>
                  <a:pt x="656" y="124"/>
                </a:lnTo>
                <a:lnTo>
                  <a:pt x="660" y="120"/>
                </a:lnTo>
                <a:lnTo>
                  <a:pt x="662" y="118"/>
                </a:lnTo>
                <a:lnTo>
                  <a:pt x="666" y="114"/>
                </a:lnTo>
                <a:lnTo>
                  <a:pt x="668" y="114"/>
                </a:lnTo>
                <a:lnTo>
                  <a:pt x="672" y="110"/>
                </a:lnTo>
                <a:lnTo>
                  <a:pt x="674" y="110"/>
                </a:lnTo>
                <a:lnTo>
                  <a:pt x="676" y="108"/>
                </a:lnTo>
                <a:lnTo>
                  <a:pt x="690" y="100"/>
                </a:lnTo>
                <a:lnTo>
                  <a:pt x="702" y="92"/>
                </a:lnTo>
                <a:lnTo>
                  <a:pt x="714" y="82"/>
                </a:lnTo>
                <a:lnTo>
                  <a:pt x="718" y="76"/>
                </a:lnTo>
                <a:lnTo>
                  <a:pt x="722" y="70"/>
                </a:lnTo>
                <a:lnTo>
                  <a:pt x="724" y="64"/>
                </a:lnTo>
                <a:lnTo>
                  <a:pt x="724" y="60"/>
                </a:lnTo>
                <a:lnTo>
                  <a:pt x="726" y="58"/>
                </a:lnTo>
                <a:lnTo>
                  <a:pt x="726" y="54"/>
                </a:lnTo>
                <a:lnTo>
                  <a:pt x="726" y="52"/>
                </a:lnTo>
                <a:lnTo>
                  <a:pt x="726" y="46"/>
                </a:lnTo>
                <a:lnTo>
                  <a:pt x="726" y="42"/>
                </a:lnTo>
                <a:lnTo>
                  <a:pt x="726" y="40"/>
                </a:lnTo>
                <a:lnTo>
                  <a:pt x="724" y="38"/>
                </a:lnTo>
                <a:lnTo>
                  <a:pt x="724" y="36"/>
                </a:lnTo>
                <a:lnTo>
                  <a:pt x="722" y="34"/>
                </a:lnTo>
                <a:lnTo>
                  <a:pt x="722" y="32"/>
                </a:lnTo>
                <a:lnTo>
                  <a:pt x="720" y="30"/>
                </a:lnTo>
                <a:lnTo>
                  <a:pt x="718" y="28"/>
                </a:lnTo>
                <a:lnTo>
                  <a:pt x="716" y="26"/>
                </a:lnTo>
                <a:lnTo>
                  <a:pt x="714" y="26"/>
                </a:lnTo>
                <a:lnTo>
                  <a:pt x="710" y="22"/>
                </a:lnTo>
                <a:lnTo>
                  <a:pt x="706" y="18"/>
                </a:lnTo>
                <a:lnTo>
                  <a:pt x="704" y="18"/>
                </a:lnTo>
                <a:lnTo>
                  <a:pt x="702" y="16"/>
                </a:lnTo>
                <a:lnTo>
                  <a:pt x="700" y="14"/>
                </a:lnTo>
                <a:lnTo>
                  <a:pt x="696" y="14"/>
                </a:lnTo>
                <a:lnTo>
                  <a:pt x="694" y="12"/>
                </a:lnTo>
                <a:lnTo>
                  <a:pt x="692" y="10"/>
                </a:lnTo>
                <a:lnTo>
                  <a:pt x="688" y="10"/>
                </a:lnTo>
                <a:lnTo>
                  <a:pt x="686" y="8"/>
                </a:lnTo>
                <a:lnTo>
                  <a:pt x="674" y="4"/>
                </a:lnTo>
                <a:lnTo>
                  <a:pt x="668" y="2"/>
                </a:lnTo>
                <a:lnTo>
                  <a:pt x="402" y="2"/>
                </a:lnTo>
                <a:lnTo>
                  <a:pt x="264" y="238"/>
                </a:lnTo>
                <a:lnTo>
                  <a:pt x="260" y="260"/>
                </a:lnTo>
                <a:lnTo>
                  <a:pt x="260" y="282"/>
                </a:lnTo>
                <a:lnTo>
                  <a:pt x="260" y="292"/>
                </a:lnTo>
                <a:lnTo>
                  <a:pt x="262" y="300"/>
                </a:lnTo>
                <a:lnTo>
                  <a:pt x="268" y="308"/>
                </a:lnTo>
                <a:lnTo>
                  <a:pt x="274" y="314"/>
                </a:lnTo>
                <a:lnTo>
                  <a:pt x="284" y="318"/>
                </a:lnTo>
                <a:lnTo>
                  <a:pt x="294" y="322"/>
                </a:lnTo>
                <a:lnTo>
                  <a:pt x="302" y="322"/>
                </a:lnTo>
                <a:lnTo>
                  <a:pt x="312" y="322"/>
                </a:lnTo>
                <a:lnTo>
                  <a:pt x="326" y="316"/>
                </a:lnTo>
                <a:lnTo>
                  <a:pt x="342" y="308"/>
                </a:lnTo>
                <a:lnTo>
                  <a:pt x="356" y="298"/>
                </a:lnTo>
                <a:lnTo>
                  <a:pt x="372" y="292"/>
                </a:lnTo>
                <a:lnTo>
                  <a:pt x="380" y="292"/>
                </a:lnTo>
                <a:lnTo>
                  <a:pt x="388" y="292"/>
                </a:lnTo>
                <a:lnTo>
                  <a:pt x="398" y="294"/>
                </a:lnTo>
                <a:lnTo>
                  <a:pt x="408" y="300"/>
                </a:lnTo>
                <a:lnTo>
                  <a:pt x="418" y="306"/>
                </a:lnTo>
                <a:lnTo>
                  <a:pt x="424" y="314"/>
                </a:lnTo>
                <a:lnTo>
                  <a:pt x="430" y="322"/>
                </a:lnTo>
                <a:lnTo>
                  <a:pt x="434" y="332"/>
                </a:lnTo>
                <a:lnTo>
                  <a:pt x="438" y="344"/>
                </a:lnTo>
                <a:lnTo>
                  <a:pt x="438" y="354"/>
                </a:lnTo>
                <a:lnTo>
                  <a:pt x="438" y="380"/>
                </a:lnTo>
                <a:lnTo>
                  <a:pt x="434" y="404"/>
                </a:lnTo>
                <a:lnTo>
                  <a:pt x="426" y="428"/>
                </a:lnTo>
                <a:lnTo>
                  <a:pt x="418" y="448"/>
                </a:lnTo>
                <a:lnTo>
                  <a:pt x="410" y="466"/>
                </a:lnTo>
                <a:lnTo>
                  <a:pt x="398" y="482"/>
                </a:lnTo>
                <a:lnTo>
                  <a:pt x="384" y="500"/>
                </a:lnTo>
                <a:lnTo>
                  <a:pt x="368" y="518"/>
                </a:lnTo>
                <a:lnTo>
                  <a:pt x="348" y="534"/>
                </a:lnTo>
                <a:lnTo>
                  <a:pt x="328" y="548"/>
                </a:lnTo>
                <a:lnTo>
                  <a:pt x="318" y="552"/>
                </a:lnTo>
                <a:lnTo>
                  <a:pt x="306" y="554"/>
                </a:lnTo>
                <a:lnTo>
                  <a:pt x="296" y="556"/>
                </a:lnTo>
                <a:lnTo>
                  <a:pt x="284" y="556"/>
                </a:lnTo>
                <a:lnTo>
                  <a:pt x="274" y="554"/>
                </a:lnTo>
                <a:lnTo>
                  <a:pt x="264" y="548"/>
                </a:lnTo>
                <a:lnTo>
                  <a:pt x="256" y="542"/>
                </a:lnTo>
                <a:lnTo>
                  <a:pt x="248" y="534"/>
                </a:lnTo>
                <a:lnTo>
                  <a:pt x="244" y="528"/>
                </a:lnTo>
                <a:lnTo>
                  <a:pt x="240" y="520"/>
                </a:lnTo>
                <a:lnTo>
                  <a:pt x="238" y="504"/>
                </a:lnTo>
                <a:lnTo>
                  <a:pt x="238" y="486"/>
                </a:lnTo>
                <a:lnTo>
                  <a:pt x="238" y="470"/>
                </a:lnTo>
                <a:lnTo>
                  <a:pt x="234" y="454"/>
                </a:lnTo>
                <a:lnTo>
                  <a:pt x="232" y="446"/>
                </a:lnTo>
                <a:lnTo>
                  <a:pt x="226" y="438"/>
                </a:lnTo>
                <a:lnTo>
                  <a:pt x="218" y="430"/>
                </a:lnTo>
                <a:lnTo>
                  <a:pt x="210" y="424"/>
                </a:lnTo>
                <a:lnTo>
                  <a:pt x="202" y="422"/>
                </a:lnTo>
                <a:lnTo>
                  <a:pt x="194" y="422"/>
                </a:lnTo>
                <a:lnTo>
                  <a:pt x="184" y="424"/>
                </a:lnTo>
                <a:lnTo>
                  <a:pt x="174" y="428"/>
                </a:lnTo>
                <a:lnTo>
                  <a:pt x="156" y="440"/>
                </a:lnTo>
                <a:lnTo>
                  <a:pt x="140" y="454"/>
                </a:lnTo>
                <a:lnTo>
                  <a:pt x="4" y="690"/>
                </a:lnTo>
                <a:lnTo>
                  <a:pt x="0" y="690"/>
                </a:lnTo>
                <a:lnTo>
                  <a:pt x="2" y="694"/>
                </a:lnTo>
                <a:lnTo>
                  <a:pt x="4" y="694"/>
                </a:lnTo>
                <a:lnTo>
                  <a:pt x="132" y="918"/>
                </a:lnTo>
                <a:lnTo>
                  <a:pt x="146" y="930"/>
                </a:lnTo>
                <a:lnTo>
                  <a:pt x="160" y="942"/>
                </a:lnTo>
                <a:lnTo>
                  <a:pt x="176" y="950"/>
                </a:lnTo>
                <a:lnTo>
                  <a:pt x="184" y="954"/>
                </a:lnTo>
                <a:lnTo>
                  <a:pt x="192" y="954"/>
                </a:lnTo>
                <a:lnTo>
                  <a:pt x="198" y="954"/>
                </a:lnTo>
                <a:lnTo>
                  <a:pt x="202" y="952"/>
                </a:lnTo>
                <a:lnTo>
                  <a:pt x="212" y="944"/>
                </a:lnTo>
                <a:lnTo>
                  <a:pt x="220" y="938"/>
                </a:lnTo>
                <a:lnTo>
                  <a:pt x="224" y="930"/>
                </a:lnTo>
                <a:lnTo>
                  <a:pt x="228" y="922"/>
                </a:lnTo>
                <a:lnTo>
                  <a:pt x="230" y="906"/>
                </a:lnTo>
                <a:lnTo>
                  <a:pt x="230" y="890"/>
                </a:lnTo>
                <a:lnTo>
                  <a:pt x="230" y="872"/>
                </a:lnTo>
                <a:lnTo>
                  <a:pt x="234" y="856"/>
                </a:lnTo>
                <a:lnTo>
                  <a:pt x="236" y="848"/>
                </a:lnTo>
                <a:lnTo>
                  <a:pt x="242" y="842"/>
                </a:lnTo>
                <a:lnTo>
                  <a:pt x="248" y="834"/>
                </a:lnTo>
                <a:lnTo>
                  <a:pt x="258" y="828"/>
                </a:lnTo>
                <a:lnTo>
                  <a:pt x="272" y="822"/>
                </a:lnTo>
                <a:lnTo>
                  <a:pt x="286" y="820"/>
                </a:lnTo>
                <a:lnTo>
                  <a:pt x="296" y="820"/>
                </a:lnTo>
                <a:lnTo>
                  <a:pt x="304" y="822"/>
                </a:lnTo>
                <a:lnTo>
                  <a:pt x="322" y="828"/>
                </a:lnTo>
                <a:lnTo>
                  <a:pt x="340" y="838"/>
                </a:lnTo>
                <a:lnTo>
                  <a:pt x="358" y="852"/>
                </a:lnTo>
                <a:lnTo>
                  <a:pt x="372" y="866"/>
                </a:lnTo>
                <a:lnTo>
                  <a:pt x="386" y="882"/>
                </a:lnTo>
                <a:lnTo>
                  <a:pt x="398" y="896"/>
                </a:lnTo>
                <a:lnTo>
                  <a:pt x="406" y="910"/>
                </a:lnTo>
                <a:lnTo>
                  <a:pt x="414" y="928"/>
                </a:lnTo>
                <a:lnTo>
                  <a:pt x="424" y="948"/>
                </a:lnTo>
                <a:lnTo>
                  <a:pt x="430" y="972"/>
                </a:lnTo>
                <a:lnTo>
                  <a:pt x="434" y="996"/>
                </a:lnTo>
                <a:lnTo>
                  <a:pt x="436" y="1022"/>
                </a:lnTo>
                <a:lnTo>
                  <a:pt x="434" y="1032"/>
                </a:lnTo>
                <a:lnTo>
                  <a:pt x="432" y="1044"/>
                </a:lnTo>
                <a:lnTo>
                  <a:pt x="428" y="1054"/>
                </a:lnTo>
                <a:lnTo>
                  <a:pt x="422" y="1062"/>
                </a:lnTo>
                <a:lnTo>
                  <a:pt x="414" y="1070"/>
                </a:lnTo>
                <a:lnTo>
                  <a:pt x="404" y="1076"/>
                </a:lnTo>
                <a:lnTo>
                  <a:pt x="390" y="1082"/>
                </a:lnTo>
                <a:lnTo>
                  <a:pt x="376" y="1084"/>
                </a:lnTo>
                <a:lnTo>
                  <a:pt x="366" y="1084"/>
                </a:lnTo>
                <a:lnTo>
                  <a:pt x="354" y="1080"/>
                </a:lnTo>
                <a:lnTo>
                  <a:pt x="336" y="1070"/>
                </a:lnTo>
                <a:lnTo>
                  <a:pt x="318" y="1060"/>
                </a:lnTo>
                <a:lnTo>
                  <a:pt x="308" y="1056"/>
                </a:lnTo>
                <a:lnTo>
                  <a:pt x="296" y="1054"/>
                </a:lnTo>
                <a:lnTo>
                  <a:pt x="284" y="1056"/>
                </a:lnTo>
                <a:lnTo>
                  <a:pt x="270" y="1062"/>
                </a:lnTo>
                <a:lnTo>
                  <a:pt x="264" y="1068"/>
                </a:lnTo>
                <a:lnTo>
                  <a:pt x="258" y="1076"/>
                </a:lnTo>
                <a:lnTo>
                  <a:pt x="256" y="1086"/>
                </a:lnTo>
                <a:lnTo>
                  <a:pt x="256" y="1096"/>
                </a:lnTo>
                <a:lnTo>
                  <a:pt x="258" y="1120"/>
                </a:lnTo>
                <a:lnTo>
                  <a:pt x="262" y="1142"/>
                </a:lnTo>
                <a:lnTo>
                  <a:pt x="402" y="1382"/>
                </a:lnTo>
                <a:lnTo>
                  <a:pt x="1200" y="1382"/>
                </a:lnTo>
                <a:lnTo>
                  <a:pt x="1600" y="690"/>
                </a:lnTo>
                <a:lnTo>
                  <a:pt x="1200" y="0"/>
                </a:lnTo>
                <a:lnTo>
                  <a:pt x="1200" y="2"/>
                </a:lnTo>
                <a:close/>
              </a:path>
            </a:pathLst>
          </a:custGeom>
          <a:solidFill>
            <a:schemeClr val="accent5">
              <a:lumMod val="50000"/>
            </a:schemeClr>
          </a:solidFill>
          <a:ln w="38100" cap="flat" cmpd="sng">
            <a:solidFill>
              <a:srgbClr val="5F5F5F"/>
            </a:solidFill>
            <a:prstDash val="solid"/>
            <a:round/>
            <a:headEnd type="none" w="med" len="med"/>
            <a:tailEnd type="none" w="med" len="med"/>
          </a:ln>
          <a:effectLst/>
        </p:spPr>
        <p:txBody>
          <a:bodyPr/>
          <a:lstStyle/>
          <a:p>
            <a:endParaRPr lang="en-GB"/>
          </a:p>
        </p:txBody>
      </p:sp>
      <p:sp>
        <p:nvSpPr>
          <p:cNvPr id="30" name="Freeform 7">
            <a:extLst>
              <a:ext uri="{FF2B5EF4-FFF2-40B4-BE49-F238E27FC236}">
                <a16:creationId xmlns:a16="http://schemas.microsoft.com/office/drawing/2014/main" id="{C980B300-1C23-ECCB-2584-01A8F7E1577F}"/>
              </a:ext>
            </a:extLst>
          </p:cNvPr>
          <p:cNvSpPr>
            <a:spLocks/>
          </p:cNvSpPr>
          <p:nvPr/>
        </p:nvSpPr>
        <p:spPr bwMode="auto">
          <a:xfrm>
            <a:off x="6351728" y="162914"/>
            <a:ext cx="2819301" cy="2230911"/>
          </a:xfrm>
          <a:custGeom>
            <a:avLst/>
            <a:gdLst>
              <a:gd name="T0" fmla="*/ 245350 w 1636"/>
              <a:gd name="T1" fmla="*/ 1122809 h 1386"/>
              <a:gd name="T2" fmla="*/ 265176 w 1636"/>
              <a:gd name="T3" fmla="*/ 1075716 h 1386"/>
              <a:gd name="T4" fmla="*/ 265176 w 1636"/>
              <a:gd name="T5" fmla="*/ 1033579 h 1386"/>
              <a:gd name="T6" fmla="*/ 287481 w 1636"/>
              <a:gd name="T7" fmla="*/ 991443 h 1386"/>
              <a:gd name="T8" fmla="*/ 322177 w 1636"/>
              <a:gd name="T9" fmla="*/ 974093 h 1386"/>
              <a:gd name="T10" fmla="*/ 374221 w 1636"/>
              <a:gd name="T11" fmla="*/ 984007 h 1386"/>
              <a:gd name="T12" fmla="*/ 463439 w 1636"/>
              <a:gd name="T13" fmla="*/ 1065801 h 1386"/>
              <a:gd name="T14" fmla="*/ 503092 w 1636"/>
              <a:gd name="T15" fmla="*/ 1145117 h 1386"/>
              <a:gd name="T16" fmla="*/ 513005 w 1636"/>
              <a:gd name="T17" fmla="*/ 1216996 h 1386"/>
              <a:gd name="T18" fmla="*/ 500614 w 1636"/>
              <a:gd name="T19" fmla="*/ 1278961 h 1386"/>
              <a:gd name="T20" fmla="*/ 475831 w 1636"/>
              <a:gd name="T21" fmla="*/ 1301269 h 1386"/>
              <a:gd name="T22" fmla="*/ 428743 w 1636"/>
              <a:gd name="T23" fmla="*/ 1311183 h 1386"/>
              <a:gd name="T24" fmla="*/ 354395 w 1636"/>
              <a:gd name="T25" fmla="*/ 1274004 h 1386"/>
              <a:gd name="T26" fmla="*/ 307307 w 1636"/>
              <a:gd name="T27" fmla="*/ 1283919 h 1386"/>
              <a:gd name="T28" fmla="*/ 292438 w 1636"/>
              <a:gd name="T29" fmla="*/ 1311183 h 1386"/>
              <a:gd name="T30" fmla="*/ 297394 w 1636"/>
              <a:gd name="T31" fmla="*/ 1365713 h 1386"/>
              <a:gd name="T32" fmla="*/ 495657 w 1636"/>
              <a:gd name="T33" fmla="*/ 1712718 h 1386"/>
              <a:gd name="T34" fmla="*/ 822791 w 1636"/>
              <a:gd name="T35" fmla="*/ 1717675 h 1386"/>
              <a:gd name="T36" fmla="*/ 899617 w 1636"/>
              <a:gd name="T37" fmla="*/ 1680496 h 1386"/>
              <a:gd name="T38" fmla="*/ 909531 w 1636"/>
              <a:gd name="T39" fmla="*/ 1643317 h 1386"/>
              <a:gd name="T40" fmla="*/ 879791 w 1636"/>
              <a:gd name="T41" fmla="*/ 1598702 h 1386"/>
              <a:gd name="T42" fmla="*/ 820312 w 1636"/>
              <a:gd name="T43" fmla="*/ 1556566 h 1386"/>
              <a:gd name="T44" fmla="*/ 810399 w 1636"/>
              <a:gd name="T45" fmla="*/ 1521865 h 1386"/>
              <a:gd name="T46" fmla="*/ 830225 w 1636"/>
              <a:gd name="T47" fmla="*/ 1472293 h 1386"/>
              <a:gd name="T48" fmla="*/ 907052 w 1636"/>
              <a:gd name="T49" fmla="*/ 1430157 h 1386"/>
              <a:gd name="T50" fmla="*/ 988836 w 1636"/>
              <a:gd name="T51" fmla="*/ 1417763 h 1386"/>
              <a:gd name="T52" fmla="*/ 1100358 w 1636"/>
              <a:gd name="T53" fmla="*/ 1440071 h 1386"/>
              <a:gd name="T54" fmla="*/ 1157359 w 1636"/>
              <a:gd name="T55" fmla="*/ 1484686 h 1386"/>
              <a:gd name="T56" fmla="*/ 1167272 w 1636"/>
              <a:gd name="T57" fmla="*/ 1521865 h 1386"/>
              <a:gd name="T58" fmla="*/ 1152402 w 1636"/>
              <a:gd name="T59" fmla="*/ 1566480 h 1386"/>
              <a:gd name="T60" fmla="*/ 1083010 w 1636"/>
              <a:gd name="T61" fmla="*/ 1613573 h 1386"/>
              <a:gd name="T62" fmla="*/ 1068141 w 1636"/>
              <a:gd name="T63" fmla="*/ 1658188 h 1386"/>
              <a:gd name="T64" fmla="*/ 1087967 w 1636"/>
              <a:gd name="T65" fmla="*/ 1687932 h 1386"/>
              <a:gd name="T66" fmla="*/ 1479536 w 1636"/>
              <a:gd name="T67" fmla="*/ 1717675 h 1386"/>
              <a:gd name="T68" fmla="*/ 1489449 w 1636"/>
              <a:gd name="T69" fmla="*/ 1707761 h 1386"/>
              <a:gd name="T70" fmla="*/ 1660451 w 1636"/>
              <a:gd name="T71" fmla="*/ 1410328 h 1386"/>
              <a:gd name="T72" fmla="*/ 1727365 w 1636"/>
              <a:gd name="T73" fmla="*/ 1368191 h 1386"/>
              <a:gd name="T74" fmla="*/ 1759582 w 1636"/>
              <a:gd name="T75" fmla="*/ 1380584 h 1386"/>
              <a:gd name="T76" fmla="*/ 1781887 w 1636"/>
              <a:gd name="T77" fmla="*/ 1427678 h 1386"/>
              <a:gd name="T78" fmla="*/ 1789322 w 1636"/>
              <a:gd name="T79" fmla="*/ 1499558 h 1386"/>
              <a:gd name="T80" fmla="*/ 1816583 w 1636"/>
              <a:gd name="T81" fmla="*/ 1526822 h 1386"/>
              <a:gd name="T82" fmla="*/ 1866148 w 1636"/>
              <a:gd name="T83" fmla="*/ 1534258 h 1386"/>
              <a:gd name="T84" fmla="*/ 1942975 w 1636"/>
              <a:gd name="T85" fmla="*/ 1489643 h 1386"/>
              <a:gd name="T86" fmla="*/ 1995019 w 1636"/>
              <a:gd name="T87" fmla="*/ 1425199 h 1386"/>
              <a:gd name="T88" fmla="*/ 2022280 w 1636"/>
              <a:gd name="T89" fmla="*/ 1355798 h 1386"/>
              <a:gd name="T90" fmla="*/ 2024759 w 1636"/>
              <a:gd name="T91" fmla="*/ 1271526 h 1386"/>
              <a:gd name="T92" fmla="*/ 1990063 w 1636"/>
              <a:gd name="T93" fmla="*/ 1226911 h 1386"/>
              <a:gd name="T94" fmla="*/ 1945454 w 1636"/>
              <a:gd name="T95" fmla="*/ 1219475 h 1386"/>
              <a:gd name="T96" fmla="*/ 1871105 w 1636"/>
              <a:gd name="T97" fmla="*/ 1254175 h 1386"/>
              <a:gd name="T98" fmla="*/ 1824018 w 1636"/>
              <a:gd name="T99" fmla="*/ 1244261 h 1386"/>
              <a:gd name="T100" fmla="*/ 1806670 w 1636"/>
              <a:gd name="T101" fmla="*/ 1216996 h 1386"/>
              <a:gd name="T102" fmla="*/ 1814105 w 1636"/>
              <a:gd name="T103" fmla="*/ 1147595 h 1386"/>
              <a:gd name="T104" fmla="*/ 1960323 w 1636"/>
              <a:gd name="T105" fmla="*/ 827855 h 1386"/>
              <a:gd name="T106" fmla="*/ 399004 w 1636"/>
              <a:gd name="T107" fmla="*/ 163588 h 1386"/>
              <a:gd name="T108" fmla="*/ 163567 w 1636"/>
              <a:gd name="T109" fmla="*/ 1117852 h 1386"/>
              <a:gd name="T110" fmla="*/ 218089 w 1636"/>
              <a:gd name="T111" fmla="*/ 1140159 h 13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36" h="1386">
                <a:moveTo>
                  <a:pt x="184" y="918"/>
                </a:moveTo>
                <a:lnTo>
                  <a:pt x="184" y="918"/>
                </a:lnTo>
                <a:lnTo>
                  <a:pt x="192" y="912"/>
                </a:lnTo>
                <a:lnTo>
                  <a:pt x="198" y="906"/>
                </a:lnTo>
                <a:lnTo>
                  <a:pt x="204" y="900"/>
                </a:lnTo>
                <a:lnTo>
                  <a:pt x="208" y="894"/>
                </a:lnTo>
                <a:lnTo>
                  <a:pt x="212" y="882"/>
                </a:lnTo>
                <a:lnTo>
                  <a:pt x="214" y="868"/>
                </a:lnTo>
                <a:lnTo>
                  <a:pt x="212" y="850"/>
                </a:lnTo>
                <a:lnTo>
                  <a:pt x="214" y="834"/>
                </a:lnTo>
                <a:lnTo>
                  <a:pt x="216" y="820"/>
                </a:lnTo>
                <a:lnTo>
                  <a:pt x="220" y="812"/>
                </a:lnTo>
                <a:lnTo>
                  <a:pt x="224" y="806"/>
                </a:lnTo>
                <a:lnTo>
                  <a:pt x="232" y="800"/>
                </a:lnTo>
                <a:lnTo>
                  <a:pt x="240" y="794"/>
                </a:lnTo>
                <a:lnTo>
                  <a:pt x="250" y="788"/>
                </a:lnTo>
                <a:lnTo>
                  <a:pt x="260" y="786"/>
                </a:lnTo>
                <a:lnTo>
                  <a:pt x="270" y="786"/>
                </a:lnTo>
                <a:lnTo>
                  <a:pt x="282" y="786"/>
                </a:lnTo>
                <a:lnTo>
                  <a:pt x="292" y="790"/>
                </a:lnTo>
                <a:lnTo>
                  <a:pt x="302" y="794"/>
                </a:lnTo>
                <a:lnTo>
                  <a:pt x="324" y="808"/>
                </a:lnTo>
                <a:lnTo>
                  <a:pt x="344" y="824"/>
                </a:lnTo>
                <a:lnTo>
                  <a:pt x="360" y="842"/>
                </a:lnTo>
                <a:lnTo>
                  <a:pt x="374" y="860"/>
                </a:lnTo>
                <a:lnTo>
                  <a:pt x="384" y="876"/>
                </a:lnTo>
                <a:lnTo>
                  <a:pt x="396" y="898"/>
                </a:lnTo>
                <a:lnTo>
                  <a:pt x="406" y="924"/>
                </a:lnTo>
                <a:lnTo>
                  <a:pt x="412" y="954"/>
                </a:lnTo>
                <a:lnTo>
                  <a:pt x="414" y="968"/>
                </a:lnTo>
                <a:lnTo>
                  <a:pt x="414" y="982"/>
                </a:lnTo>
                <a:lnTo>
                  <a:pt x="414" y="1004"/>
                </a:lnTo>
                <a:lnTo>
                  <a:pt x="412" y="1014"/>
                </a:lnTo>
                <a:lnTo>
                  <a:pt x="408" y="1022"/>
                </a:lnTo>
                <a:lnTo>
                  <a:pt x="404" y="1032"/>
                </a:lnTo>
                <a:lnTo>
                  <a:pt x="398" y="1038"/>
                </a:lnTo>
                <a:lnTo>
                  <a:pt x="392" y="1046"/>
                </a:lnTo>
                <a:lnTo>
                  <a:pt x="384" y="1050"/>
                </a:lnTo>
                <a:lnTo>
                  <a:pt x="374" y="1056"/>
                </a:lnTo>
                <a:lnTo>
                  <a:pt x="364" y="1058"/>
                </a:lnTo>
                <a:lnTo>
                  <a:pt x="354" y="1058"/>
                </a:lnTo>
                <a:lnTo>
                  <a:pt x="346" y="1058"/>
                </a:lnTo>
                <a:lnTo>
                  <a:pt x="330" y="1052"/>
                </a:lnTo>
                <a:lnTo>
                  <a:pt x="316" y="1042"/>
                </a:lnTo>
                <a:lnTo>
                  <a:pt x="302" y="1034"/>
                </a:lnTo>
                <a:lnTo>
                  <a:pt x="286" y="1028"/>
                </a:lnTo>
                <a:lnTo>
                  <a:pt x="278" y="1028"/>
                </a:lnTo>
                <a:lnTo>
                  <a:pt x="268" y="1028"/>
                </a:lnTo>
                <a:lnTo>
                  <a:pt x="258" y="1032"/>
                </a:lnTo>
                <a:lnTo>
                  <a:pt x="248" y="1036"/>
                </a:lnTo>
                <a:lnTo>
                  <a:pt x="242" y="1042"/>
                </a:lnTo>
                <a:lnTo>
                  <a:pt x="238" y="1048"/>
                </a:lnTo>
                <a:lnTo>
                  <a:pt x="236" y="1058"/>
                </a:lnTo>
                <a:lnTo>
                  <a:pt x="234" y="1068"/>
                </a:lnTo>
                <a:lnTo>
                  <a:pt x="236" y="1086"/>
                </a:lnTo>
                <a:lnTo>
                  <a:pt x="240" y="1102"/>
                </a:lnTo>
                <a:lnTo>
                  <a:pt x="398" y="1378"/>
                </a:lnTo>
                <a:lnTo>
                  <a:pt x="402" y="1378"/>
                </a:lnTo>
                <a:lnTo>
                  <a:pt x="402" y="1380"/>
                </a:lnTo>
                <a:lnTo>
                  <a:pt x="400" y="1382"/>
                </a:lnTo>
                <a:lnTo>
                  <a:pt x="402" y="1386"/>
                </a:lnTo>
                <a:lnTo>
                  <a:pt x="664" y="1386"/>
                </a:lnTo>
                <a:lnTo>
                  <a:pt x="686" y="1380"/>
                </a:lnTo>
                <a:lnTo>
                  <a:pt x="708" y="1368"/>
                </a:lnTo>
                <a:lnTo>
                  <a:pt x="718" y="1362"/>
                </a:lnTo>
                <a:lnTo>
                  <a:pt x="726" y="1356"/>
                </a:lnTo>
                <a:lnTo>
                  <a:pt x="732" y="1346"/>
                </a:lnTo>
                <a:lnTo>
                  <a:pt x="734" y="1338"/>
                </a:lnTo>
                <a:lnTo>
                  <a:pt x="734" y="1326"/>
                </a:lnTo>
                <a:lnTo>
                  <a:pt x="730" y="1316"/>
                </a:lnTo>
                <a:lnTo>
                  <a:pt x="728" y="1308"/>
                </a:lnTo>
                <a:lnTo>
                  <a:pt x="722" y="1302"/>
                </a:lnTo>
                <a:lnTo>
                  <a:pt x="710" y="1290"/>
                </a:lnTo>
                <a:lnTo>
                  <a:pt x="694" y="1282"/>
                </a:lnTo>
                <a:lnTo>
                  <a:pt x="680" y="1274"/>
                </a:lnTo>
                <a:lnTo>
                  <a:pt x="668" y="1264"/>
                </a:lnTo>
                <a:lnTo>
                  <a:pt x="662" y="1256"/>
                </a:lnTo>
                <a:lnTo>
                  <a:pt x="658" y="1248"/>
                </a:lnTo>
                <a:lnTo>
                  <a:pt x="656" y="1240"/>
                </a:lnTo>
                <a:lnTo>
                  <a:pt x="654" y="1228"/>
                </a:lnTo>
                <a:lnTo>
                  <a:pt x="656" y="1216"/>
                </a:lnTo>
                <a:lnTo>
                  <a:pt x="658" y="1206"/>
                </a:lnTo>
                <a:lnTo>
                  <a:pt x="664" y="1198"/>
                </a:lnTo>
                <a:lnTo>
                  <a:pt x="670" y="1188"/>
                </a:lnTo>
                <a:lnTo>
                  <a:pt x="678" y="1180"/>
                </a:lnTo>
                <a:lnTo>
                  <a:pt x="688" y="1174"/>
                </a:lnTo>
                <a:lnTo>
                  <a:pt x="708" y="1162"/>
                </a:lnTo>
                <a:lnTo>
                  <a:pt x="732" y="1154"/>
                </a:lnTo>
                <a:lnTo>
                  <a:pt x="756" y="1148"/>
                </a:lnTo>
                <a:lnTo>
                  <a:pt x="780" y="1144"/>
                </a:lnTo>
                <a:lnTo>
                  <a:pt x="798" y="1144"/>
                </a:lnTo>
                <a:lnTo>
                  <a:pt x="818" y="1144"/>
                </a:lnTo>
                <a:lnTo>
                  <a:pt x="840" y="1148"/>
                </a:lnTo>
                <a:lnTo>
                  <a:pt x="864" y="1154"/>
                </a:lnTo>
                <a:lnTo>
                  <a:pt x="888" y="1162"/>
                </a:lnTo>
                <a:lnTo>
                  <a:pt x="910" y="1174"/>
                </a:lnTo>
                <a:lnTo>
                  <a:pt x="918" y="1180"/>
                </a:lnTo>
                <a:lnTo>
                  <a:pt x="926" y="1188"/>
                </a:lnTo>
                <a:lnTo>
                  <a:pt x="934" y="1198"/>
                </a:lnTo>
                <a:lnTo>
                  <a:pt x="938" y="1206"/>
                </a:lnTo>
                <a:lnTo>
                  <a:pt x="942" y="1216"/>
                </a:lnTo>
                <a:lnTo>
                  <a:pt x="942" y="1228"/>
                </a:lnTo>
                <a:lnTo>
                  <a:pt x="942" y="1240"/>
                </a:lnTo>
                <a:lnTo>
                  <a:pt x="938" y="1248"/>
                </a:lnTo>
                <a:lnTo>
                  <a:pt x="934" y="1256"/>
                </a:lnTo>
                <a:lnTo>
                  <a:pt x="930" y="1264"/>
                </a:lnTo>
                <a:lnTo>
                  <a:pt x="916" y="1274"/>
                </a:lnTo>
                <a:lnTo>
                  <a:pt x="902" y="1282"/>
                </a:lnTo>
                <a:lnTo>
                  <a:pt x="888" y="1290"/>
                </a:lnTo>
                <a:lnTo>
                  <a:pt x="874" y="1302"/>
                </a:lnTo>
                <a:lnTo>
                  <a:pt x="870" y="1308"/>
                </a:lnTo>
                <a:lnTo>
                  <a:pt x="866" y="1316"/>
                </a:lnTo>
                <a:lnTo>
                  <a:pt x="864" y="1326"/>
                </a:lnTo>
                <a:lnTo>
                  <a:pt x="862" y="1338"/>
                </a:lnTo>
                <a:lnTo>
                  <a:pt x="864" y="1346"/>
                </a:lnTo>
                <a:lnTo>
                  <a:pt x="870" y="1356"/>
                </a:lnTo>
                <a:lnTo>
                  <a:pt x="878" y="1362"/>
                </a:lnTo>
                <a:lnTo>
                  <a:pt x="888" y="1368"/>
                </a:lnTo>
                <a:lnTo>
                  <a:pt x="912" y="1380"/>
                </a:lnTo>
                <a:lnTo>
                  <a:pt x="934" y="1386"/>
                </a:lnTo>
                <a:lnTo>
                  <a:pt x="1194" y="1386"/>
                </a:lnTo>
                <a:lnTo>
                  <a:pt x="1198" y="1380"/>
                </a:lnTo>
                <a:lnTo>
                  <a:pt x="1198" y="1378"/>
                </a:lnTo>
                <a:lnTo>
                  <a:pt x="1202" y="1378"/>
                </a:lnTo>
                <a:lnTo>
                  <a:pt x="1204" y="1372"/>
                </a:lnTo>
                <a:lnTo>
                  <a:pt x="1240" y="1310"/>
                </a:lnTo>
                <a:lnTo>
                  <a:pt x="1340" y="1138"/>
                </a:lnTo>
                <a:lnTo>
                  <a:pt x="1356" y="1124"/>
                </a:lnTo>
                <a:lnTo>
                  <a:pt x="1376" y="1112"/>
                </a:lnTo>
                <a:lnTo>
                  <a:pt x="1384" y="1108"/>
                </a:lnTo>
                <a:lnTo>
                  <a:pt x="1394" y="1104"/>
                </a:lnTo>
                <a:lnTo>
                  <a:pt x="1402" y="1104"/>
                </a:lnTo>
                <a:lnTo>
                  <a:pt x="1410" y="1108"/>
                </a:lnTo>
                <a:lnTo>
                  <a:pt x="1420" y="1114"/>
                </a:lnTo>
                <a:lnTo>
                  <a:pt x="1426" y="1122"/>
                </a:lnTo>
                <a:lnTo>
                  <a:pt x="1432" y="1128"/>
                </a:lnTo>
                <a:lnTo>
                  <a:pt x="1436" y="1136"/>
                </a:lnTo>
                <a:lnTo>
                  <a:pt x="1438" y="1152"/>
                </a:lnTo>
                <a:lnTo>
                  <a:pt x="1438" y="1170"/>
                </a:lnTo>
                <a:lnTo>
                  <a:pt x="1438" y="1186"/>
                </a:lnTo>
                <a:lnTo>
                  <a:pt x="1440" y="1202"/>
                </a:lnTo>
                <a:lnTo>
                  <a:pt x="1444" y="1210"/>
                </a:lnTo>
                <a:lnTo>
                  <a:pt x="1448" y="1218"/>
                </a:lnTo>
                <a:lnTo>
                  <a:pt x="1456" y="1226"/>
                </a:lnTo>
                <a:lnTo>
                  <a:pt x="1466" y="1232"/>
                </a:lnTo>
                <a:lnTo>
                  <a:pt x="1476" y="1236"/>
                </a:lnTo>
                <a:lnTo>
                  <a:pt x="1486" y="1240"/>
                </a:lnTo>
                <a:lnTo>
                  <a:pt x="1496" y="1240"/>
                </a:lnTo>
                <a:lnTo>
                  <a:pt x="1506" y="1238"/>
                </a:lnTo>
                <a:lnTo>
                  <a:pt x="1518" y="1234"/>
                </a:lnTo>
                <a:lnTo>
                  <a:pt x="1528" y="1230"/>
                </a:lnTo>
                <a:lnTo>
                  <a:pt x="1550" y="1218"/>
                </a:lnTo>
                <a:lnTo>
                  <a:pt x="1568" y="1202"/>
                </a:lnTo>
                <a:lnTo>
                  <a:pt x="1586" y="1184"/>
                </a:lnTo>
                <a:lnTo>
                  <a:pt x="1600" y="1166"/>
                </a:lnTo>
                <a:lnTo>
                  <a:pt x="1610" y="1150"/>
                </a:lnTo>
                <a:lnTo>
                  <a:pt x="1618" y="1132"/>
                </a:lnTo>
                <a:lnTo>
                  <a:pt x="1628" y="1112"/>
                </a:lnTo>
                <a:lnTo>
                  <a:pt x="1632" y="1094"/>
                </a:lnTo>
                <a:lnTo>
                  <a:pt x="1636" y="1076"/>
                </a:lnTo>
                <a:lnTo>
                  <a:pt x="1636" y="1060"/>
                </a:lnTo>
                <a:lnTo>
                  <a:pt x="1636" y="1042"/>
                </a:lnTo>
                <a:lnTo>
                  <a:pt x="1634" y="1026"/>
                </a:lnTo>
                <a:lnTo>
                  <a:pt x="1628" y="1012"/>
                </a:lnTo>
                <a:lnTo>
                  <a:pt x="1618" y="1000"/>
                </a:lnTo>
                <a:lnTo>
                  <a:pt x="1606" y="990"/>
                </a:lnTo>
                <a:lnTo>
                  <a:pt x="1596" y="986"/>
                </a:lnTo>
                <a:lnTo>
                  <a:pt x="1586" y="984"/>
                </a:lnTo>
                <a:lnTo>
                  <a:pt x="1578" y="982"/>
                </a:lnTo>
                <a:lnTo>
                  <a:pt x="1570" y="984"/>
                </a:lnTo>
                <a:lnTo>
                  <a:pt x="1554" y="990"/>
                </a:lnTo>
                <a:lnTo>
                  <a:pt x="1540" y="998"/>
                </a:lnTo>
                <a:lnTo>
                  <a:pt x="1524" y="1006"/>
                </a:lnTo>
                <a:lnTo>
                  <a:pt x="1510" y="1012"/>
                </a:lnTo>
                <a:lnTo>
                  <a:pt x="1500" y="1014"/>
                </a:lnTo>
                <a:lnTo>
                  <a:pt x="1492" y="1012"/>
                </a:lnTo>
                <a:lnTo>
                  <a:pt x="1482" y="1010"/>
                </a:lnTo>
                <a:lnTo>
                  <a:pt x="1472" y="1004"/>
                </a:lnTo>
                <a:lnTo>
                  <a:pt x="1464" y="1000"/>
                </a:lnTo>
                <a:lnTo>
                  <a:pt x="1460" y="992"/>
                </a:lnTo>
                <a:lnTo>
                  <a:pt x="1458" y="982"/>
                </a:lnTo>
                <a:lnTo>
                  <a:pt x="1458" y="972"/>
                </a:lnTo>
                <a:lnTo>
                  <a:pt x="1458" y="950"/>
                </a:lnTo>
                <a:lnTo>
                  <a:pt x="1462" y="928"/>
                </a:lnTo>
                <a:lnTo>
                  <a:pt x="1464" y="926"/>
                </a:lnTo>
                <a:lnTo>
                  <a:pt x="1466" y="920"/>
                </a:lnTo>
                <a:lnTo>
                  <a:pt x="1598" y="692"/>
                </a:lnTo>
                <a:lnTo>
                  <a:pt x="1582" y="668"/>
                </a:lnTo>
                <a:lnTo>
                  <a:pt x="1584" y="668"/>
                </a:lnTo>
                <a:lnTo>
                  <a:pt x="1198" y="0"/>
                </a:lnTo>
                <a:lnTo>
                  <a:pt x="398" y="0"/>
                </a:lnTo>
                <a:lnTo>
                  <a:pt x="322" y="132"/>
                </a:lnTo>
                <a:lnTo>
                  <a:pt x="0" y="690"/>
                </a:lnTo>
                <a:lnTo>
                  <a:pt x="116" y="888"/>
                </a:lnTo>
                <a:lnTo>
                  <a:pt x="132" y="902"/>
                </a:lnTo>
                <a:lnTo>
                  <a:pt x="150" y="914"/>
                </a:lnTo>
                <a:lnTo>
                  <a:pt x="160" y="918"/>
                </a:lnTo>
                <a:lnTo>
                  <a:pt x="168" y="920"/>
                </a:lnTo>
                <a:lnTo>
                  <a:pt x="176" y="920"/>
                </a:lnTo>
                <a:lnTo>
                  <a:pt x="184" y="918"/>
                </a:lnTo>
                <a:close/>
              </a:path>
            </a:pathLst>
          </a:custGeom>
          <a:solidFill>
            <a:schemeClr val="bg1">
              <a:lumMod val="65000"/>
            </a:schemeClr>
          </a:solidFill>
          <a:ln w="38100" cap="flat" cmpd="sng">
            <a:solidFill>
              <a:srgbClr val="5F5F5F"/>
            </a:solidFill>
            <a:prstDash val="solid"/>
            <a:round/>
            <a:headEnd type="none" w="med" len="med"/>
            <a:tailEnd type="none" w="med" len="med"/>
          </a:ln>
          <a:effectLst/>
        </p:spPr>
        <p:txBody>
          <a:bodyPr/>
          <a:lstStyle/>
          <a:p>
            <a:endParaRPr lang="en-GB"/>
          </a:p>
        </p:txBody>
      </p:sp>
      <p:sp>
        <p:nvSpPr>
          <p:cNvPr id="31" name="Freeform 8">
            <a:extLst>
              <a:ext uri="{FF2B5EF4-FFF2-40B4-BE49-F238E27FC236}">
                <a16:creationId xmlns:a16="http://schemas.microsoft.com/office/drawing/2014/main" id="{12E5CF24-8126-22D2-EDA4-B67EC3ED1492}"/>
              </a:ext>
            </a:extLst>
          </p:cNvPr>
          <p:cNvSpPr>
            <a:spLocks/>
          </p:cNvSpPr>
          <p:nvPr/>
        </p:nvSpPr>
        <p:spPr bwMode="auto">
          <a:xfrm>
            <a:off x="8411562" y="1270123"/>
            <a:ext cx="2755276" cy="2612351"/>
          </a:xfrm>
          <a:custGeom>
            <a:avLst/>
            <a:gdLst>
              <a:gd name="T0" fmla="*/ 324422 w 1600"/>
              <a:gd name="T1" fmla="*/ 322016 h 1624"/>
              <a:gd name="T2" fmla="*/ 354140 w 1600"/>
              <a:gd name="T3" fmla="*/ 391373 h 1624"/>
              <a:gd name="T4" fmla="*/ 463106 w 1600"/>
              <a:gd name="T5" fmla="*/ 359172 h 1624"/>
              <a:gd name="T6" fmla="*/ 525018 w 1600"/>
              <a:gd name="T7" fmla="*/ 378988 h 1624"/>
              <a:gd name="T8" fmla="*/ 532448 w 1600"/>
              <a:gd name="T9" fmla="*/ 527611 h 1624"/>
              <a:gd name="T10" fmla="*/ 455676 w 1600"/>
              <a:gd name="T11" fmla="*/ 648986 h 1624"/>
              <a:gd name="T12" fmla="*/ 339281 w 1600"/>
              <a:gd name="T13" fmla="*/ 691096 h 1624"/>
              <a:gd name="T14" fmla="*/ 294704 w 1600"/>
              <a:gd name="T15" fmla="*/ 629170 h 1624"/>
              <a:gd name="T16" fmla="*/ 260033 w 1600"/>
              <a:gd name="T17" fmla="*/ 532565 h 1624"/>
              <a:gd name="T18" fmla="*/ 173355 w 1600"/>
              <a:gd name="T19" fmla="*/ 569721 h 1624"/>
              <a:gd name="T20" fmla="*/ 173355 w 1600"/>
              <a:gd name="T21" fmla="*/ 1156781 h 1624"/>
              <a:gd name="T22" fmla="*/ 264986 w 1600"/>
              <a:gd name="T23" fmla="*/ 1198891 h 1624"/>
              <a:gd name="T24" fmla="*/ 299657 w 1600"/>
              <a:gd name="T25" fmla="*/ 1122102 h 1624"/>
              <a:gd name="T26" fmla="*/ 331851 w 1600"/>
              <a:gd name="T27" fmla="*/ 1045314 h 1624"/>
              <a:gd name="T28" fmla="*/ 435864 w 1600"/>
              <a:gd name="T29" fmla="*/ 1062653 h 1624"/>
              <a:gd name="T30" fmla="*/ 534924 w 1600"/>
              <a:gd name="T31" fmla="*/ 1193937 h 1624"/>
              <a:gd name="T32" fmla="*/ 532448 w 1600"/>
              <a:gd name="T33" fmla="*/ 1335128 h 1624"/>
              <a:gd name="T34" fmla="*/ 465582 w 1600"/>
              <a:gd name="T35" fmla="*/ 1362376 h 1624"/>
              <a:gd name="T36" fmla="*/ 356616 w 1600"/>
              <a:gd name="T37" fmla="*/ 1330174 h 1624"/>
              <a:gd name="T38" fmla="*/ 329375 w 1600"/>
              <a:gd name="T39" fmla="*/ 1406963 h 1624"/>
              <a:gd name="T40" fmla="*/ 827151 w 1600"/>
              <a:gd name="T41" fmla="*/ 1716593 h 1624"/>
              <a:gd name="T42" fmla="*/ 849440 w 1600"/>
              <a:gd name="T43" fmla="*/ 1724025 h 1624"/>
              <a:gd name="T44" fmla="*/ 861822 w 1600"/>
              <a:gd name="T45" fmla="*/ 1731456 h 1624"/>
              <a:gd name="T46" fmla="*/ 871728 w 1600"/>
              <a:gd name="T47" fmla="*/ 1736410 h 1624"/>
              <a:gd name="T48" fmla="*/ 884111 w 1600"/>
              <a:gd name="T49" fmla="*/ 1746318 h 1624"/>
              <a:gd name="T50" fmla="*/ 891540 w 1600"/>
              <a:gd name="T51" fmla="*/ 1751272 h 1624"/>
              <a:gd name="T52" fmla="*/ 896493 w 1600"/>
              <a:gd name="T53" fmla="*/ 1761180 h 1624"/>
              <a:gd name="T54" fmla="*/ 898970 w 1600"/>
              <a:gd name="T55" fmla="*/ 1771088 h 1624"/>
              <a:gd name="T56" fmla="*/ 898970 w 1600"/>
              <a:gd name="T57" fmla="*/ 1778520 h 1624"/>
              <a:gd name="T58" fmla="*/ 896493 w 1600"/>
              <a:gd name="T59" fmla="*/ 1793382 h 1624"/>
              <a:gd name="T60" fmla="*/ 871728 w 1600"/>
              <a:gd name="T61" fmla="*/ 1828061 h 1624"/>
              <a:gd name="T62" fmla="*/ 832104 w 1600"/>
              <a:gd name="T63" fmla="*/ 1850354 h 1624"/>
              <a:gd name="T64" fmla="*/ 817245 w 1600"/>
              <a:gd name="T65" fmla="*/ 1862739 h 1624"/>
              <a:gd name="T66" fmla="*/ 807339 w 1600"/>
              <a:gd name="T67" fmla="*/ 1875124 h 1624"/>
              <a:gd name="T68" fmla="*/ 802386 w 1600"/>
              <a:gd name="T69" fmla="*/ 1894941 h 1624"/>
              <a:gd name="T70" fmla="*/ 804863 w 1600"/>
              <a:gd name="T71" fmla="*/ 1934574 h 1624"/>
              <a:gd name="T72" fmla="*/ 926211 w 1600"/>
              <a:gd name="T73" fmla="*/ 2006408 h 1624"/>
              <a:gd name="T74" fmla="*/ 1089660 w 1600"/>
              <a:gd name="T75" fmla="*/ 1989069 h 1624"/>
              <a:gd name="T76" fmla="*/ 1156526 w 1600"/>
              <a:gd name="T77" fmla="*/ 1907326 h 1624"/>
              <a:gd name="T78" fmla="*/ 1154049 w 1600"/>
              <a:gd name="T79" fmla="*/ 1885033 h 1624"/>
              <a:gd name="T80" fmla="*/ 1144143 w 1600"/>
              <a:gd name="T81" fmla="*/ 1867693 h 1624"/>
              <a:gd name="T82" fmla="*/ 1136714 w 1600"/>
              <a:gd name="T83" fmla="*/ 1860262 h 1624"/>
              <a:gd name="T84" fmla="*/ 1121855 w 1600"/>
              <a:gd name="T85" fmla="*/ 1850354 h 1624"/>
              <a:gd name="T86" fmla="*/ 1067372 w 1600"/>
              <a:gd name="T87" fmla="*/ 1808244 h 1624"/>
              <a:gd name="T88" fmla="*/ 1059942 w 1600"/>
              <a:gd name="T89" fmla="*/ 1793382 h 1624"/>
              <a:gd name="T90" fmla="*/ 1057466 w 1600"/>
              <a:gd name="T91" fmla="*/ 1780997 h 1624"/>
              <a:gd name="T92" fmla="*/ 1057466 w 1600"/>
              <a:gd name="T93" fmla="*/ 1771088 h 1624"/>
              <a:gd name="T94" fmla="*/ 1059942 w 1600"/>
              <a:gd name="T95" fmla="*/ 1761180 h 1624"/>
              <a:gd name="T96" fmla="*/ 1064895 w 1600"/>
              <a:gd name="T97" fmla="*/ 1753749 h 1624"/>
              <a:gd name="T98" fmla="*/ 1072325 w 1600"/>
              <a:gd name="T99" fmla="*/ 1746318 h 1624"/>
              <a:gd name="T100" fmla="*/ 1082231 w 1600"/>
              <a:gd name="T101" fmla="*/ 1736410 h 1624"/>
              <a:gd name="T102" fmla="*/ 1094613 w 1600"/>
              <a:gd name="T103" fmla="*/ 1731456 h 1624"/>
              <a:gd name="T104" fmla="*/ 1104519 w 1600"/>
              <a:gd name="T105" fmla="*/ 1726502 h 1624"/>
              <a:gd name="T106" fmla="*/ 1129284 w 1600"/>
              <a:gd name="T107" fmla="*/ 1716593 h 1624"/>
              <a:gd name="T108" fmla="*/ 1485900 w 1600"/>
              <a:gd name="T109" fmla="*/ 0 h 16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00" h="1624">
                <a:moveTo>
                  <a:pt x="1200" y="0"/>
                </a:moveTo>
                <a:lnTo>
                  <a:pt x="402" y="0"/>
                </a:lnTo>
                <a:lnTo>
                  <a:pt x="400" y="6"/>
                </a:lnTo>
                <a:lnTo>
                  <a:pt x="400" y="8"/>
                </a:lnTo>
                <a:lnTo>
                  <a:pt x="266" y="240"/>
                </a:lnTo>
                <a:lnTo>
                  <a:pt x="262" y="260"/>
                </a:lnTo>
                <a:lnTo>
                  <a:pt x="262" y="282"/>
                </a:lnTo>
                <a:lnTo>
                  <a:pt x="264" y="290"/>
                </a:lnTo>
                <a:lnTo>
                  <a:pt x="266" y="298"/>
                </a:lnTo>
                <a:lnTo>
                  <a:pt x="270" y="306"/>
                </a:lnTo>
                <a:lnTo>
                  <a:pt x="276" y="310"/>
                </a:lnTo>
                <a:lnTo>
                  <a:pt x="286" y="316"/>
                </a:lnTo>
                <a:lnTo>
                  <a:pt x="296" y="318"/>
                </a:lnTo>
                <a:lnTo>
                  <a:pt x="306" y="320"/>
                </a:lnTo>
                <a:lnTo>
                  <a:pt x="314" y="318"/>
                </a:lnTo>
                <a:lnTo>
                  <a:pt x="330" y="312"/>
                </a:lnTo>
                <a:lnTo>
                  <a:pt x="344" y="304"/>
                </a:lnTo>
                <a:lnTo>
                  <a:pt x="358" y="296"/>
                </a:lnTo>
                <a:lnTo>
                  <a:pt x="374" y="290"/>
                </a:lnTo>
                <a:lnTo>
                  <a:pt x="382" y="288"/>
                </a:lnTo>
                <a:lnTo>
                  <a:pt x="392" y="290"/>
                </a:lnTo>
                <a:lnTo>
                  <a:pt x="400" y="292"/>
                </a:lnTo>
                <a:lnTo>
                  <a:pt x="412" y="296"/>
                </a:lnTo>
                <a:lnTo>
                  <a:pt x="418" y="302"/>
                </a:lnTo>
                <a:lnTo>
                  <a:pt x="424" y="306"/>
                </a:lnTo>
                <a:lnTo>
                  <a:pt x="434" y="320"/>
                </a:lnTo>
                <a:lnTo>
                  <a:pt x="438" y="336"/>
                </a:lnTo>
                <a:lnTo>
                  <a:pt x="442" y="352"/>
                </a:lnTo>
                <a:lnTo>
                  <a:pt x="442" y="370"/>
                </a:lnTo>
                <a:lnTo>
                  <a:pt x="438" y="390"/>
                </a:lnTo>
                <a:lnTo>
                  <a:pt x="434" y="408"/>
                </a:lnTo>
                <a:lnTo>
                  <a:pt x="430" y="426"/>
                </a:lnTo>
                <a:lnTo>
                  <a:pt x="420" y="450"/>
                </a:lnTo>
                <a:lnTo>
                  <a:pt x="410" y="472"/>
                </a:lnTo>
                <a:lnTo>
                  <a:pt x="398" y="488"/>
                </a:lnTo>
                <a:lnTo>
                  <a:pt x="384" y="506"/>
                </a:lnTo>
                <a:lnTo>
                  <a:pt x="368" y="524"/>
                </a:lnTo>
                <a:lnTo>
                  <a:pt x="348" y="540"/>
                </a:lnTo>
                <a:lnTo>
                  <a:pt x="328" y="552"/>
                </a:lnTo>
                <a:lnTo>
                  <a:pt x="318" y="556"/>
                </a:lnTo>
                <a:lnTo>
                  <a:pt x="306" y="560"/>
                </a:lnTo>
                <a:lnTo>
                  <a:pt x="296" y="562"/>
                </a:lnTo>
                <a:lnTo>
                  <a:pt x="284" y="562"/>
                </a:lnTo>
                <a:lnTo>
                  <a:pt x="274" y="558"/>
                </a:lnTo>
                <a:lnTo>
                  <a:pt x="264" y="554"/>
                </a:lnTo>
                <a:lnTo>
                  <a:pt x="256" y="548"/>
                </a:lnTo>
                <a:lnTo>
                  <a:pt x="248" y="540"/>
                </a:lnTo>
                <a:lnTo>
                  <a:pt x="244" y="532"/>
                </a:lnTo>
                <a:lnTo>
                  <a:pt x="240" y="524"/>
                </a:lnTo>
                <a:lnTo>
                  <a:pt x="238" y="508"/>
                </a:lnTo>
                <a:lnTo>
                  <a:pt x="238" y="492"/>
                </a:lnTo>
                <a:lnTo>
                  <a:pt x="238" y="474"/>
                </a:lnTo>
                <a:lnTo>
                  <a:pt x="234" y="458"/>
                </a:lnTo>
                <a:lnTo>
                  <a:pt x="232" y="450"/>
                </a:lnTo>
                <a:lnTo>
                  <a:pt x="226" y="444"/>
                </a:lnTo>
                <a:lnTo>
                  <a:pt x="218" y="436"/>
                </a:lnTo>
                <a:lnTo>
                  <a:pt x="210" y="430"/>
                </a:lnTo>
                <a:lnTo>
                  <a:pt x="202" y="426"/>
                </a:lnTo>
                <a:lnTo>
                  <a:pt x="192" y="426"/>
                </a:lnTo>
                <a:lnTo>
                  <a:pt x="184" y="430"/>
                </a:lnTo>
                <a:lnTo>
                  <a:pt x="174" y="434"/>
                </a:lnTo>
                <a:lnTo>
                  <a:pt x="156" y="446"/>
                </a:lnTo>
                <a:lnTo>
                  <a:pt x="140" y="460"/>
                </a:lnTo>
                <a:lnTo>
                  <a:pt x="40" y="632"/>
                </a:lnTo>
                <a:lnTo>
                  <a:pt x="4" y="694"/>
                </a:lnTo>
                <a:lnTo>
                  <a:pt x="0" y="694"/>
                </a:lnTo>
                <a:lnTo>
                  <a:pt x="2" y="696"/>
                </a:lnTo>
                <a:lnTo>
                  <a:pt x="4" y="696"/>
                </a:lnTo>
                <a:lnTo>
                  <a:pt x="140" y="934"/>
                </a:lnTo>
                <a:lnTo>
                  <a:pt x="158" y="948"/>
                </a:lnTo>
                <a:lnTo>
                  <a:pt x="176" y="962"/>
                </a:lnTo>
                <a:lnTo>
                  <a:pt x="186" y="968"/>
                </a:lnTo>
                <a:lnTo>
                  <a:pt x="196" y="970"/>
                </a:lnTo>
                <a:lnTo>
                  <a:pt x="206" y="970"/>
                </a:lnTo>
                <a:lnTo>
                  <a:pt x="214" y="968"/>
                </a:lnTo>
                <a:lnTo>
                  <a:pt x="224" y="960"/>
                </a:lnTo>
                <a:lnTo>
                  <a:pt x="230" y="954"/>
                </a:lnTo>
                <a:lnTo>
                  <a:pt x="236" y="946"/>
                </a:lnTo>
                <a:lnTo>
                  <a:pt x="240" y="938"/>
                </a:lnTo>
                <a:lnTo>
                  <a:pt x="242" y="922"/>
                </a:lnTo>
                <a:lnTo>
                  <a:pt x="242" y="906"/>
                </a:lnTo>
                <a:lnTo>
                  <a:pt x="242" y="888"/>
                </a:lnTo>
                <a:lnTo>
                  <a:pt x="244" y="872"/>
                </a:lnTo>
                <a:lnTo>
                  <a:pt x="248" y="864"/>
                </a:lnTo>
                <a:lnTo>
                  <a:pt x="252" y="858"/>
                </a:lnTo>
                <a:lnTo>
                  <a:pt x="260" y="850"/>
                </a:lnTo>
                <a:lnTo>
                  <a:pt x="268" y="844"/>
                </a:lnTo>
                <a:lnTo>
                  <a:pt x="278" y="838"/>
                </a:lnTo>
                <a:lnTo>
                  <a:pt x="290" y="836"/>
                </a:lnTo>
                <a:lnTo>
                  <a:pt x="300" y="836"/>
                </a:lnTo>
                <a:lnTo>
                  <a:pt x="310" y="836"/>
                </a:lnTo>
                <a:lnTo>
                  <a:pt x="322" y="840"/>
                </a:lnTo>
                <a:lnTo>
                  <a:pt x="332" y="844"/>
                </a:lnTo>
                <a:lnTo>
                  <a:pt x="352" y="858"/>
                </a:lnTo>
                <a:lnTo>
                  <a:pt x="372" y="874"/>
                </a:lnTo>
                <a:lnTo>
                  <a:pt x="390" y="892"/>
                </a:lnTo>
                <a:lnTo>
                  <a:pt x="404" y="910"/>
                </a:lnTo>
                <a:lnTo>
                  <a:pt x="414" y="926"/>
                </a:lnTo>
                <a:lnTo>
                  <a:pt x="422" y="944"/>
                </a:lnTo>
                <a:lnTo>
                  <a:pt x="432" y="964"/>
                </a:lnTo>
                <a:lnTo>
                  <a:pt x="438" y="988"/>
                </a:lnTo>
                <a:lnTo>
                  <a:pt x="442" y="1012"/>
                </a:lnTo>
                <a:lnTo>
                  <a:pt x="444" y="1038"/>
                </a:lnTo>
                <a:lnTo>
                  <a:pt x="442" y="1048"/>
                </a:lnTo>
                <a:lnTo>
                  <a:pt x="440" y="1060"/>
                </a:lnTo>
                <a:lnTo>
                  <a:pt x="436" y="1070"/>
                </a:lnTo>
                <a:lnTo>
                  <a:pt x="430" y="1078"/>
                </a:lnTo>
                <a:lnTo>
                  <a:pt x="422" y="1086"/>
                </a:lnTo>
                <a:lnTo>
                  <a:pt x="412" y="1092"/>
                </a:lnTo>
                <a:lnTo>
                  <a:pt x="402" y="1098"/>
                </a:lnTo>
                <a:lnTo>
                  <a:pt x="392" y="1100"/>
                </a:lnTo>
                <a:lnTo>
                  <a:pt x="384" y="1100"/>
                </a:lnTo>
                <a:lnTo>
                  <a:pt x="376" y="1100"/>
                </a:lnTo>
                <a:lnTo>
                  <a:pt x="360" y="1094"/>
                </a:lnTo>
                <a:lnTo>
                  <a:pt x="346" y="1084"/>
                </a:lnTo>
                <a:lnTo>
                  <a:pt x="330" y="1076"/>
                </a:lnTo>
                <a:lnTo>
                  <a:pt x="316" y="1070"/>
                </a:lnTo>
                <a:lnTo>
                  <a:pt x="306" y="1070"/>
                </a:lnTo>
                <a:lnTo>
                  <a:pt x="298" y="1070"/>
                </a:lnTo>
                <a:lnTo>
                  <a:pt x="288" y="1074"/>
                </a:lnTo>
                <a:lnTo>
                  <a:pt x="278" y="1078"/>
                </a:lnTo>
                <a:lnTo>
                  <a:pt x="272" y="1084"/>
                </a:lnTo>
                <a:lnTo>
                  <a:pt x="266" y="1092"/>
                </a:lnTo>
                <a:lnTo>
                  <a:pt x="264" y="1102"/>
                </a:lnTo>
                <a:lnTo>
                  <a:pt x="264" y="1114"/>
                </a:lnTo>
                <a:lnTo>
                  <a:pt x="266" y="1136"/>
                </a:lnTo>
                <a:lnTo>
                  <a:pt x="270" y="1158"/>
                </a:lnTo>
                <a:lnTo>
                  <a:pt x="402" y="1386"/>
                </a:lnTo>
                <a:lnTo>
                  <a:pt x="668" y="1386"/>
                </a:lnTo>
                <a:lnTo>
                  <a:pt x="674" y="1388"/>
                </a:lnTo>
                <a:lnTo>
                  <a:pt x="686" y="1392"/>
                </a:lnTo>
                <a:lnTo>
                  <a:pt x="688" y="1394"/>
                </a:lnTo>
                <a:lnTo>
                  <a:pt x="692" y="1394"/>
                </a:lnTo>
                <a:lnTo>
                  <a:pt x="694" y="1396"/>
                </a:lnTo>
                <a:lnTo>
                  <a:pt x="696" y="1398"/>
                </a:lnTo>
                <a:lnTo>
                  <a:pt x="700" y="1398"/>
                </a:lnTo>
                <a:lnTo>
                  <a:pt x="702" y="1400"/>
                </a:lnTo>
                <a:lnTo>
                  <a:pt x="704" y="1402"/>
                </a:lnTo>
                <a:lnTo>
                  <a:pt x="706" y="1402"/>
                </a:lnTo>
                <a:lnTo>
                  <a:pt x="710" y="1406"/>
                </a:lnTo>
                <a:lnTo>
                  <a:pt x="714" y="1410"/>
                </a:lnTo>
                <a:lnTo>
                  <a:pt x="716" y="1410"/>
                </a:lnTo>
                <a:lnTo>
                  <a:pt x="718" y="1412"/>
                </a:lnTo>
                <a:lnTo>
                  <a:pt x="720" y="1414"/>
                </a:lnTo>
                <a:lnTo>
                  <a:pt x="722" y="1416"/>
                </a:lnTo>
                <a:lnTo>
                  <a:pt x="722" y="1418"/>
                </a:lnTo>
                <a:lnTo>
                  <a:pt x="724" y="1420"/>
                </a:lnTo>
                <a:lnTo>
                  <a:pt x="724" y="1422"/>
                </a:lnTo>
                <a:lnTo>
                  <a:pt x="726" y="1424"/>
                </a:lnTo>
                <a:lnTo>
                  <a:pt x="726" y="1426"/>
                </a:lnTo>
                <a:lnTo>
                  <a:pt x="726" y="1430"/>
                </a:lnTo>
                <a:lnTo>
                  <a:pt x="726" y="1436"/>
                </a:lnTo>
                <a:lnTo>
                  <a:pt x="726" y="1438"/>
                </a:lnTo>
                <a:lnTo>
                  <a:pt x="726" y="1442"/>
                </a:lnTo>
                <a:lnTo>
                  <a:pt x="724" y="1444"/>
                </a:lnTo>
                <a:lnTo>
                  <a:pt x="724" y="1448"/>
                </a:lnTo>
                <a:lnTo>
                  <a:pt x="720" y="1458"/>
                </a:lnTo>
                <a:lnTo>
                  <a:pt x="716" y="1464"/>
                </a:lnTo>
                <a:lnTo>
                  <a:pt x="710" y="1470"/>
                </a:lnTo>
                <a:lnTo>
                  <a:pt x="704" y="1476"/>
                </a:lnTo>
                <a:lnTo>
                  <a:pt x="690" y="1484"/>
                </a:lnTo>
                <a:lnTo>
                  <a:pt x="676" y="1492"/>
                </a:lnTo>
                <a:lnTo>
                  <a:pt x="674" y="1494"/>
                </a:lnTo>
                <a:lnTo>
                  <a:pt x="672" y="1494"/>
                </a:lnTo>
                <a:lnTo>
                  <a:pt x="668" y="1498"/>
                </a:lnTo>
                <a:lnTo>
                  <a:pt x="666" y="1498"/>
                </a:lnTo>
                <a:lnTo>
                  <a:pt x="662" y="1502"/>
                </a:lnTo>
                <a:lnTo>
                  <a:pt x="660" y="1504"/>
                </a:lnTo>
                <a:lnTo>
                  <a:pt x="656" y="1508"/>
                </a:lnTo>
                <a:lnTo>
                  <a:pt x="652" y="1514"/>
                </a:lnTo>
                <a:lnTo>
                  <a:pt x="650" y="1522"/>
                </a:lnTo>
                <a:lnTo>
                  <a:pt x="648" y="1530"/>
                </a:lnTo>
                <a:lnTo>
                  <a:pt x="648" y="1532"/>
                </a:lnTo>
                <a:lnTo>
                  <a:pt x="646" y="1540"/>
                </a:lnTo>
                <a:lnTo>
                  <a:pt x="648" y="1552"/>
                </a:lnTo>
                <a:lnTo>
                  <a:pt x="650" y="1562"/>
                </a:lnTo>
                <a:lnTo>
                  <a:pt x="656" y="1572"/>
                </a:lnTo>
                <a:lnTo>
                  <a:pt x="662" y="1580"/>
                </a:lnTo>
                <a:lnTo>
                  <a:pt x="670" y="1588"/>
                </a:lnTo>
                <a:lnTo>
                  <a:pt x="680" y="1594"/>
                </a:lnTo>
                <a:lnTo>
                  <a:pt x="700" y="1606"/>
                </a:lnTo>
                <a:lnTo>
                  <a:pt x="724" y="1614"/>
                </a:lnTo>
                <a:lnTo>
                  <a:pt x="748" y="1620"/>
                </a:lnTo>
                <a:lnTo>
                  <a:pt x="770" y="1624"/>
                </a:lnTo>
                <a:lnTo>
                  <a:pt x="790" y="1624"/>
                </a:lnTo>
                <a:lnTo>
                  <a:pt x="810" y="1624"/>
                </a:lnTo>
                <a:lnTo>
                  <a:pt x="832" y="1620"/>
                </a:lnTo>
                <a:lnTo>
                  <a:pt x="856" y="1614"/>
                </a:lnTo>
                <a:lnTo>
                  <a:pt x="880" y="1606"/>
                </a:lnTo>
                <a:lnTo>
                  <a:pt x="902" y="1594"/>
                </a:lnTo>
                <a:lnTo>
                  <a:pt x="910" y="1588"/>
                </a:lnTo>
                <a:lnTo>
                  <a:pt x="918" y="1580"/>
                </a:lnTo>
                <a:lnTo>
                  <a:pt x="926" y="1572"/>
                </a:lnTo>
                <a:lnTo>
                  <a:pt x="930" y="1562"/>
                </a:lnTo>
                <a:lnTo>
                  <a:pt x="934" y="1552"/>
                </a:lnTo>
                <a:lnTo>
                  <a:pt x="934" y="1540"/>
                </a:lnTo>
                <a:lnTo>
                  <a:pt x="934" y="1532"/>
                </a:lnTo>
                <a:lnTo>
                  <a:pt x="934" y="1530"/>
                </a:lnTo>
                <a:lnTo>
                  <a:pt x="932" y="1522"/>
                </a:lnTo>
                <a:lnTo>
                  <a:pt x="930" y="1522"/>
                </a:lnTo>
                <a:lnTo>
                  <a:pt x="928" y="1514"/>
                </a:lnTo>
                <a:lnTo>
                  <a:pt x="924" y="1508"/>
                </a:lnTo>
                <a:lnTo>
                  <a:pt x="920" y="1504"/>
                </a:lnTo>
                <a:lnTo>
                  <a:pt x="918" y="1502"/>
                </a:lnTo>
                <a:lnTo>
                  <a:pt x="914" y="1498"/>
                </a:lnTo>
                <a:lnTo>
                  <a:pt x="912" y="1498"/>
                </a:lnTo>
                <a:lnTo>
                  <a:pt x="908" y="1494"/>
                </a:lnTo>
                <a:lnTo>
                  <a:pt x="906" y="1494"/>
                </a:lnTo>
                <a:lnTo>
                  <a:pt x="904" y="1492"/>
                </a:lnTo>
                <a:lnTo>
                  <a:pt x="890" y="1484"/>
                </a:lnTo>
                <a:lnTo>
                  <a:pt x="878" y="1476"/>
                </a:lnTo>
                <a:lnTo>
                  <a:pt x="866" y="1466"/>
                </a:lnTo>
                <a:lnTo>
                  <a:pt x="862" y="1460"/>
                </a:lnTo>
                <a:lnTo>
                  <a:pt x="858" y="1454"/>
                </a:lnTo>
                <a:lnTo>
                  <a:pt x="856" y="1448"/>
                </a:lnTo>
                <a:lnTo>
                  <a:pt x="856" y="1444"/>
                </a:lnTo>
                <a:lnTo>
                  <a:pt x="856" y="1442"/>
                </a:lnTo>
                <a:lnTo>
                  <a:pt x="854" y="1438"/>
                </a:lnTo>
                <a:lnTo>
                  <a:pt x="854" y="1436"/>
                </a:lnTo>
                <a:lnTo>
                  <a:pt x="854" y="1430"/>
                </a:lnTo>
                <a:lnTo>
                  <a:pt x="854" y="1426"/>
                </a:lnTo>
                <a:lnTo>
                  <a:pt x="856" y="1424"/>
                </a:lnTo>
                <a:lnTo>
                  <a:pt x="856" y="1422"/>
                </a:lnTo>
                <a:lnTo>
                  <a:pt x="856" y="1420"/>
                </a:lnTo>
                <a:lnTo>
                  <a:pt x="858" y="1418"/>
                </a:lnTo>
                <a:lnTo>
                  <a:pt x="860" y="1416"/>
                </a:lnTo>
                <a:lnTo>
                  <a:pt x="862" y="1414"/>
                </a:lnTo>
                <a:lnTo>
                  <a:pt x="862" y="1412"/>
                </a:lnTo>
                <a:lnTo>
                  <a:pt x="864" y="1410"/>
                </a:lnTo>
                <a:lnTo>
                  <a:pt x="866" y="1410"/>
                </a:lnTo>
                <a:lnTo>
                  <a:pt x="870" y="1406"/>
                </a:lnTo>
                <a:lnTo>
                  <a:pt x="874" y="1402"/>
                </a:lnTo>
                <a:lnTo>
                  <a:pt x="876" y="1402"/>
                </a:lnTo>
                <a:lnTo>
                  <a:pt x="880" y="1400"/>
                </a:lnTo>
                <a:lnTo>
                  <a:pt x="882" y="1398"/>
                </a:lnTo>
                <a:lnTo>
                  <a:pt x="884" y="1398"/>
                </a:lnTo>
                <a:lnTo>
                  <a:pt x="886" y="1396"/>
                </a:lnTo>
                <a:lnTo>
                  <a:pt x="890" y="1394"/>
                </a:lnTo>
                <a:lnTo>
                  <a:pt x="892" y="1394"/>
                </a:lnTo>
                <a:lnTo>
                  <a:pt x="894" y="1392"/>
                </a:lnTo>
                <a:lnTo>
                  <a:pt x="906" y="1388"/>
                </a:lnTo>
                <a:lnTo>
                  <a:pt x="908" y="1388"/>
                </a:lnTo>
                <a:lnTo>
                  <a:pt x="912" y="1386"/>
                </a:lnTo>
                <a:lnTo>
                  <a:pt x="1200" y="1386"/>
                </a:lnTo>
                <a:lnTo>
                  <a:pt x="1200" y="1384"/>
                </a:lnTo>
                <a:lnTo>
                  <a:pt x="1600" y="694"/>
                </a:lnTo>
                <a:lnTo>
                  <a:pt x="1200" y="0"/>
                </a:lnTo>
                <a:close/>
              </a:path>
            </a:pathLst>
          </a:custGeom>
          <a:solidFill>
            <a:srgbClr val="277D89"/>
          </a:solidFill>
          <a:ln w="38100" cap="flat" cmpd="sng">
            <a:solidFill>
              <a:srgbClr val="5F5F5F"/>
            </a:solidFill>
            <a:prstDash val="solid"/>
            <a:round/>
            <a:headEnd type="none" w="med" len="med"/>
            <a:tailEnd type="none" w="med" len="med"/>
          </a:ln>
          <a:effectLst/>
        </p:spPr>
        <p:txBody>
          <a:bodyPr/>
          <a:lstStyle/>
          <a:p>
            <a:endParaRPr lang="en-GB"/>
          </a:p>
        </p:txBody>
      </p:sp>
      <p:sp>
        <p:nvSpPr>
          <p:cNvPr id="32" name="Text Box 9">
            <a:extLst>
              <a:ext uri="{FF2B5EF4-FFF2-40B4-BE49-F238E27FC236}">
                <a16:creationId xmlns:a16="http://schemas.microsoft.com/office/drawing/2014/main" id="{545FE644-51E1-385B-2331-BF7C273D6A70}"/>
              </a:ext>
            </a:extLst>
          </p:cNvPr>
          <p:cNvSpPr txBox="1">
            <a:spLocks noChangeArrowheads="1"/>
          </p:cNvSpPr>
          <p:nvPr/>
        </p:nvSpPr>
        <p:spPr bwMode="auto">
          <a:xfrm>
            <a:off x="7055258" y="509258"/>
            <a:ext cx="1814382" cy="1238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08000"/>
              </a:lnSpc>
              <a:spcAft>
                <a:spcPts val="600"/>
              </a:spcAft>
            </a:pPr>
            <a:r>
              <a:rPr lang="en-NZ" sz="1400" b="1" dirty="0">
                <a:solidFill>
                  <a:srgbClr val="99FF33"/>
                </a:solidFill>
              </a:rPr>
              <a:t>Be committing 25% of SPF/CAF grants to Kaitiakitanga ($6.5m over 3 yrs)</a:t>
            </a:r>
          </a:p>
        </p:txBody>
      </p:sp>
      <p:sp>
        <p:nvSpPr>
          <p:cNvPr id="33" name="Text Box 10">
            <a:extLst>
              <a:ext uri="{FF2B5EF4-FFF2-40B4-BE49-F238E27FC236}">
                <a16:creationId xmlns:a16="http://schemas.microsoft.com/office/drawing/2014/main" id="{7C7507A8-759F-7320-162B-BC6E92FC3DF2}"/>
              </a:ext>
            </a:extLst>
          </p:cNvPr>
          <p:cNvSpPr txBox="1">
            <a:spLocks noChangeArrowheads="1"/>
          </p:cNvSpPr>
          <p:nvPr/>
        </p:nvSpPr>
        <p:spPr bwMode="auto">
          <a:xfrm>
            <a:off x="4781719" y="1955655"/>
            <a:ext cx="1784457" cy="54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08000"/>
              </a:lnSpc>
              <a:spcAft>
                <a:spcPts val="600"/>
              </a:spcAft>
            </a:pPr>
            <a:r>
              <a:rPr lang="en-NZ" sz="1400" b="1" dirty="0">
                <a:solidFill>
                  <a:srgbClr val="99FF33"/>
                </a:solidFill>
              </a:rPr>
              <a:t>Invest in nature carbon solutions</a:t>
            </a:r>
          </a:p>
        </p:txBody>
      </p:sp>
      <p:sp>
        <p:nvSpPr>
          <p:cNvPr id="34" name="Text Box 11">
            <a:extLst>
              <a:ext uri="{FF2B5EF4-FFF2-40B4-BE49-F238E27FC236}">
                <a16:creationId xmlns:a16="http://schemas.microsoft.com/office/drawing/2014/main" id="{C1441412-4547-671A-6F46-68879572AB53}"/>
              </a:ext>
            </a:extLst>
          </p:cNvPr>
          <p:cNvSpPr txBox="1">
            <a:spLocks noChangeArrowheads="1"/>
          </p:cNvSpPr>
          <p:nvPr/>
        </p:nvSpPr>
        <p:spPr bwMode="auto">
          <a:xfrm>
            <a:off x="8969287" y="3828971"/>
            <a:ext cx="2011859" cy="1471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08000"/>
              </a:lnSpc>
              <a:spcAft>
                <a:spcPts val="600"/>
              </a:spcAft>
            </a:pPr>
            <a:r>
              <a:rPr lang="en-US" sz="1400" b="1" dirty="0">
                <a:solidFill>
                  <a:schemeClr val="bg1"/>
                </a:solidFill>
              </a:rPr>
              <a:t>Focus on Impact Investments in the Environmental space/mitigating CC to grow to up to 10% of II portfolio</a:t>
            </a:r>
          </a:p>
        </p:txBody>
      </p:sp>
      <p:sp>
        <p:nvSpPr>
          <p:cNvPr id="42" name="Text Box 12">
            <a:extLst>
              <a:ext uri="{FF2B5EF4-FFF2-40B4-BE49-F238E27FC236}">
                <a16:creationId xmlns:a16="http://schemas.microsoft.com/office/drawing/2014/main" id="{A15C3E51-DEA4-224B-24E5-7CB440169932}"/>
              </a:ext>
            </a:extLst>
          </p:cNvPr>
          <p:cNvSpPr txBox="1">
            <a:spLocks noChangeArrowheads="1"/>
          </p:cNvSpPr>
          <p:nvPr/>
        </p:nvSpPr>
        <p:spPr bwMode="auto">
          <a:xfrm>
            <a:off x="9115134" y="1922568"/>
            <a:ext cx="1713858" cy="1238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08000"/>
              </a:lnSpc>
              <a:spcAft>
                <a:spcPts val="600"/>
              </a:spcAft>
            </a:pPr>
            <a:r>
              <a:rPr lang="en-NZ" sz="1400" b="1" dirty="0">
                <a:solidFill>
                  <a:schemeClr val="bg1"/>
                </a:solidFill>
              </a:rPr>
              <a:t>Support at least 2  M</a:t>
            </a:r>
            <a:r>
              <a:rPr lang="mi-NZ" sz="1400" b="1" dirty="0">
                <a:solidFill>
                  <a:schemeClr val="bg1"/>
                </a:solidFill>
              </a:rPr>
              <a:t>āori/Mātauranga Māori initiatives that contribute to CC Action</a:t>
            </a:r>
          </a:p>
        </p:txBody>
      </p:sp>
      <p:sp>
        <p:nvSpPr>
          <p:cNvPr id="44" name="Text Box 14">
            <a:extLst>
              <a:ext uri="{FF2B5EF4-FFF2-40B4-BE49-F238E27FC236}">
                <a16:creationId xmlns:a16="http://schemas.microsoft.com/office/drawing/2014/main" id="{9BD4F8C8-134A-36EE-0ED2-96433FBB207E}"/>
              </a:ext>
            </a:extLst>
          </p:cNvPr>
          <p:cNvSpPr txBox="1">
            <a:spLocks noChangeArrowheads="1"/>
          </p:cNvSpPr>
          <p:nvPr/>
        </p:nvSpPr>
        <p:spPr bwMode="auto">
          <a:xfrm>
            <a:off x="6961264" y="5241755"/>
            <a:ext cx="1795332" cy="1238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08000"/>
              </a:lnSpc>
              <a:spcAft>
                <a:spcPts val="600"/>
              </a:spcAft>
            </a:pPr>
            <a:r>
              <a:rPr lang="en-NZ" sz="1400" b="1" dirty="0">
                <a:solidFill>
                  <a:schemeClr val="bg1"/>
                </a:solidFill>
              </a:rPr>
              <a:t>Work successfully with other funders/ partners to co-fund climate change actions </a:t>
            </a:r>
          </a:p>
        </p:txBody>
      </p:sp>
      <p:sp>
        <p:nvSpPr>
          <p:cNvPr id="45" name="Text Box 15">
            <a:extLst>
              <a:ext uri="{FF2B5EF4-FFF2-40B4-BE49-F238E27FC236}">
                <a16:creationId xmlns:a16="http://schemas.microsoft.com/office/drawing/2014/main" id="{D65CD9E4-EF19-B770-A732-2783CEB570E1}"/>
              </a:ext>
            </a:extLst>
          </p:cNvPr>
          <p:cNvSpPr txBox="1">
            <a:spLocks noChangeArrowheads="1"/>
          </p:cNvSpPr>
          <p:nvPr/>
        </p:nvSpPr>
        <p:spPr bwMode="auto">
          <a:xfrm>
            <a:off x="6653115" y="2471445"/>
            <a:ext cx="2216525" cy="1871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08000"/>
              </a:lnSpc>
            </a:pPr>
            <a:r>
              <a:rPr lang="en-NZ" sz="1400" b="1" dirty="0">
                <a:solidFill>
                  <a:schemeClr val="bg1"/>
                </a:solidFill>
              </a:rPr>
              <a:t>Demonstrate CC </a:t>
            </a:r>
          </a:p>
          <a:p>
            <a:pPr algn="ctr">
              <a:lnSpc>
                <a:spcPct val="108000"/>
              </a:lnSpc>
              <a:spcAft>
                <a:spcPts val="600"/>
              </a:spcAft>
            </a:pPr>
            <a:r>
              <a:rPr lang="en-NZ" sz="1400" b="1" dirty="0">
                <a:solidFill>
                  <a:schemeClr val="bg1"/>
                </a:solidFill>
              </a:rPr>
              <a:t>responsiveness</a:t>
            </a:r>
          </a:p>
          <a:p>
            <a:pPr marL="93663" lvl="1" indent="-93663" algn="ctr">
              <a:lnSpc>
                <a:spcPct val="108000"/>
              </a:lnSpc>
              <a:spcAft>
                <a:spcPts val="600"/>
              </a:spcAft>
              <a:buFont typeface="Arial" panose="020B0604020202020204" pitchFamily="34" charset="0"/>
              <a:buChar char="•"/>
            </a:pPr>
            <a:r>
              <a:rPr lang="en-NZ" sz="1100" b="1" dirty="0">
                <a:solidFill>
                  <a:schemeClr val="bg1"/>
                </a:solidFill>
              </a:rPr>
              <a:t>Ensure our investment portfolio is carbon neutral by 2030</a:t>
            </a:r>
          </a:p>
          <a:p>
            <a:pPr marL="93663" lvl="1" indent="-93663" algn="ctr">
              <a:lnSpc>
                <a:spcPct val="108000"/>
              </a:lnSpc>
              <a:spcAft>
                <a:spcPts val="600"/>
              </a:spcAft>
              <a:buFont typeface="Arial" panose="020B0604020202020204" pitchFamily="34" charset="0"/>
              <a:buChar char="•"/>
            </a:pPr>
            <a:r>
              <a:rPr lang="en-NZ" sz="1100" b="1" dirty="0">
                <a:solidFill>
                  <a:schemeClr val="bg1"/>
                </a:solidFill>
              </a:rPr>
              <a:t>Achieve climate positivity</a:t>
            </a:r>
          </a:p>
          <a:p>
            <a:pPr marL="93663" lvl="1" indent="-93663" algn="ctr">
              <a:lnSpc>
                <a:spcPct val="108000"/>
              </a:lnSpc>
              <a:spcAft>
                <a:spcPts val="600"/>
              </a:spcAft>
              <a:buFont typeface="Arial" panose="020B0604020202020204" pitchFamily="34" charset="0"/>
              <a:buChar char="•"/>
            </a:pPr>
            <a:r>
              <a:rPr lang="en-NZ" sz="1100" b="1" dirty="0">
                <a:solidFill>
                  <a:schemeClr val="bg1"/>
                </a:solidFill>
              </a:rPr>
              <a:t>Support all SPF/II partners on CC journey</a:t>
            </a:r>
          </a:p>
        </p:txBody>
      </p:sp>
    </p:spTree>
    <p:extLst>
      <p:ext uri="{BB962C8B-B14F-4D97-AF65-F5344CB8AC3E}">
        <p14:creationId xmlns:p14="http://schemas.microsoft.com/office/powerpoint/2010/main" val="2434383930"/>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E02D892-A716-4298-BAD7-42B414EFE070}"/>
              </a:ext>
            </a:extLst>
          </p:cNvPr>
          <p:cNvPicPr>
            <a:picLocks noChangeAspect="1"/>
          </p:cNvPicPr>
          <p:nvPr/>
        </p:nvPicPr>
        <p:blipFill>
          <a:blip r:embed="rId5"/>
          <a:stretch>
            <a:fillRect/>
          </a:stretch>
        </p:blipFill>
        <p:spPr>
          <a:xfrm>
            <a:off x="10490686" y="78519"/>
            <a:ext cx="1493600" cy="1028518"/>
          </a:xfrm>
          <a:prstGeom prst="rect">
            <a:avLst/>
          </a:prstGeom>
        </p:spPr>
      </p:pic>
      <p:sp>
        <p:nvSpPr>
          <p:cNvPr id="19" name="Title 1">
            <a:extLst>
              <a:ext uri="{FF2B5EF4-FFF2-40B4-BE49-F238E27FC236}">
                <a16:creationId xmlns:a16="http://schemas.microsoft.com/office/drawing/2014/main" id="{FD214A3E-A5CE-B950-C18F-7117205DD5A4}"/>
              </a:ext>
            </a:extLst>
          </p:cNvPr>
          <p:cNvSpPr>
            <a:spLocks noGrp="1"/>
          </p:cNvSpPr>
          <p:nvPr>
            <p:ph type="title"/>
          </p:nvPr>
        </p:nvSpPr>
        <p:spPr>
          <a:xfrm>
            <a:off x="1640657" y="3425698"/>
            <a:ext cx="4946711" cy="552284"/>
          </a:xfrm>
        </p:spPr>
        <p:txBody>
          <a:bodyPr>
            <a:normAutofit fontScale="90000"/>
          </a:bodyPr>
          <a:lstStyle/>
          <a:p>
            <a:r>
              <a:rPr lang="en-NZ" sz="4000" b="1" dirty="0">
                <a:solidFill>
                  <a:srgbClr val="006D8C"/>
                </a:solidFill>
              </a:rPr>
              <a:t>FY25 BT will…</a:t>
            </a:r>
          </a:p>
        </p:txBody>
      </p:sp>
      <p:sp>
        <p:nvSpPr>
          <p:cNvPr id="35" name="Title 1">
            <a:extLst>
              <a:ext uri="{FF2B5EF4-FFF2-40B4-BE49-F238E27FC236}">
                <a16:creationId xmlns:a16="http://schemas.microsoft.com/office/drawing/2014/main" id="{613DB9F7-78E9-436A-5CEB-6F47B54F7297}"/>
              </a:ext>
            </a:extLst>
          </p:cNvPr>
          <p:cNvSpPr txBox="1">
            <a:spLocks/>
          </p:cNvSpPr>
          <p:nvPr/>
        </p:nvSpPr>
        <p:spPr>
          <a:xfrm>
            <a:off x="1566456" y="1468614"/>
            <a:ext cx="3514011" cy="306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2400" b="1" dirty="0"/>
              <a:t>Housing</a:t>
            </a:r>
          </a:p>
          <a:p>
            <a:endParaRPr lang="en-NZ" sz="2400" b="1" i="1" dirty="0"/>
          </a:p>
          <a:p>
            <a:r>
              <a:rPr lang="en-NZ" sz="2000" i="1" dirty="0">
                <a:solidFill>
                  <a:schemeClr val="tx1">
                    <a:lumMod val="95000"/>
                    <a:lumOff val="5000"/>
                  </a:schemeClr>
                </a:solidFill>
              </a:rPr>
              <a:t>Everybody in the BOP should be housed in suitable, adequate and affordable accommodation that fits their whanau and cultural requirements. </a:t>
            </a:r>
          </a:p>
        </p:txBody>
      </p:sp>
      <p:sp>
        <p:nvSpPr>
          <p:cNvPr id="24" name="Freeform 2">
            <a:extLst>
              <a:ext uri="{FF2B5EF4-FFF2-40B4-BE49-F238E27FC236}">
                <a16:creationId xmlns:a16="http://schemas.microsoft.com/office/drawing/2014/main" id="{0B17BD72-AFCD-6C2F-8AB0-4B70DDD87FB7}"/>
              </a:ext>
            </a:extLst>
          </p:cNvPr>
          <p:cNvSpPr>
            <a:spLocks/>
          </p:cNvSpPr>
          <p:nvPr/>
        </p:nvSpPr>
        <p:spPr bwMode="auto">
          <a:xfrm>
            <a:off x="6278872" y="2002075"/>
            <a:ext cx="2912028" cy="2995854"/>
          </a:xfrm>
          <a:custGeom>
            <a:avLst/>
            <a:gdLst>
              <a:gd name="T0" fmla="*/ 1129970 w 1690"/>
              <a:gd name="T1" fmla="*/ 250237 h 1862"/>
              <a:gd name="T2" fmla="*/ 1159706 w 1690"/>
              <a:gd name="T3" fmla="*/ 180864 h 1862"/>
              <a:gd name="T4" fmla="*/ 1226612 w 1690"/>
              <a:gd name="T5" fmla="*/ 104059 h 1862"/>
              <a:gd name="T6" fmla="*/ 1186964 w 1690"/>
              <a:gd name="T7" fmla="*/ 37164 h 1862"/>
              <a:gd name="T8" fmla="*/ 1025893 w 1690"/>
              <a:gd name="T9" fmla="*/ 0 h 1862"/>
              <a:gd name="T10" fmla="*/ 882169 w 1690"/>
              <a:gd name="T11" fmla="*/ 66895 h 1862"/>
              <a:gd name="T12" fmla="*/ 879691 w 1690"/>
              <a:gd name="T13" fmla="*/ 138745 h 1862"/>
              <a:gd name="T14" fmla="*/ 963943 w 1690"/>
              <a:gd name="T15" fmla="*/ 213073 h 1862"/>
              <a:gd name="T16" fmla="*/ 936685 w 1690"/>
              <a:gd name="T17" fmla="*/ 277490 h 1862"/>
              <a:gd name="T18" fmla="*/ 332052 w 1690"/>
              <a:gd name="T19" fmla="*/ 636741 h 1862"/>
              <a:gd name="T20" fmla="*/ 262668 w 1690"/>
              <a:gd name="T21" fmla="*/ 626831 h 1862"/>
              <a:gd name="T22" fmla="*/ 242844 w 1690"/>
              <a:gd name="T23" fmla="*/ 515339 h 1862"/>
              <a:gd name="T24" fmla="*/ 175938 w 1690"/>
              <a:gd name="T25" fmla="*/ 480653 h 1862"/>
              <a:gd name="T26" fmla="*/ 49560 w 1690"/>
              <a:gd name="T27" fmla="*/ 572324 h 1862"/>
              <a:gd name="T28" fmla="*/ 0 w 1690"/>
              <a:gd name="T29" fmla="*/ 730890 h 1862"/>
              <a:gd name="T30" fmla="*/ 37170 w 1690"/>
              <a:gd name="T31" fmla="*/ 797785 h 1862"/>
              <a:gd name="T32" fmla="*/ 138768 w 1690"/>
              <a:gd name="T33" fmla="*/ 777964 h 1862"/>
              <a:gd name="T34" fmla="*/ 213108 w 1690"/>
              <a:gd name="T35" fmla="*/ 787874 h 1862"/>
              <a:gd name="T36" fmla="*/ 220542 w 1690"/>
              <a:gd name="T37" fmla="*/ 1427093 h 1862"/>
              <a:gd name="T38" fmla="*/ 213108 w 1690"/>
              <a:gd name="T39" fmla="*/ 1531152 h 1862"/>
              <a:gd name="T40" fmla="*/ 128856 w 1690"/>
              <a:gd name="T41" fmla="*/ 1523719 h 1862"/>
              <a:gd name="T42" fmla="*/ 44604 w 1690"/>
              <a:gd name="T43" fmla="*/ 1513809 h 1862"/>
              <a:gd name="T44" fmla="*/ 7434 w 1690"/>
              <a:gd name="T45" fmla="*/ 1612912 h 1862"/>
              <a:gd name="T46" fmla="*/ 74340 w 1690"/>
              <a:gd name="T47" fmla="*/ 1764045 h 1862"/>
              <a:gd name="T48" fmla="*/ 198240 w 1690"/>
              <a:gd name="T49" fmla="*/ 1833418 h 1862"/>
              <a:gd name="T50" fmla="*/ 252756 w 1690"/>
              <a:gd name="T51" fmla="*/ 1786344 h 1862"/>
              <a:gd name="T52" fmla="*/ 280014 w 1690"/>
              <a:gd name="T53" fmla="*/ 1677330 h 1862"/>
              <a:gd name="T54" fmla="*/ 366745 w 1690"/>
              <a:gd name="T55" fmla="*/ 1694673 h 1862"/>
              <a:gd name="T56" fmla="*/ 949075 w 1690"/>
              <a:gd name="T57" fmla="*/ 2036580 h 1862"/>
              <a:gd name="T58" fmla="*/ 961465 w 1690"/>
              <a:gd name="T59" fmla="*/ 2103475 h 1862"/>
              <a:gd name="T60" fmla="*/ 874735 w 1690"/>
              <a:gd name="T61" fmla="*/ 2177803 h 1862"/>
              <a:gd name="T62" fmla="*/ 889603 w 1690"/>
              <a:gd name="T63" fmla="*/ 2252131 h 1862"/>
              <a:gd name="T64" fmla="*/ 1048196 w 1690"/>
              <a:gd name="T65" fmla="*/ 2306638 h 1862"/>
              <a:gd name="T66" fmla="*/ 1196876 w 1690"/>
              <a:gd name="T67" fmla="*/ 2262041 h 1862"/>
              <a:gd name="T68" fmla="*/ 1226612 w 1690"/>
              <a:gd name="T69" fmla="*/ 2187714 h 1862"/>
              <a:gd name="T70" fmla="*/ 1142360 w 1690"/>
              <a:gd name="T71" fmla="*/ 2110908 h 1862"/>
              <a:gd name="T72" fmla="*/ 1137404 w 1690"/>
              <a:gd name="T73" fmla="*/ 2046491 h 1862"/>
              <a:gd name="T74" fmla="*/ 1717256 w 1690"/>
              <a:gd name="T75" fmla="*/ 1709538 h 1862"/>
              <a:gd name="T76" fmla="*/ 1803987 w 1690"/>
              <a:gd name="T77" fmla="*/ 1672374 h 1862"/>
              <a:gd name="T78" fmla="*/ 1838679 w 1690"/>
              <a:gd name="T79" fmla="*/ 1771478 h 1862"/>
              <a:gd name="T80" fmla="*/ 1883283 w 1690"/>
              <a:gd name="T81" fmla="*/ 1833418 h 1862"/>
              <a:gd name="T82" fmla="*/ 1999749 w 1690"/>
              <a:gd name="T83" fmla="*/ 1788821 h 1862"/>
              <a:gd name="T84" fmla="*/ 2081523 w 1690"/>
              <a:gd name="T85" fmla="*/ 1647599 h 1862"/>
              <a:gd name="T86" fmla="*/ 2061699 w 1690"/>
              <a:gd name="T87" fmla="*/ 1526197 h 1862"/>
              <a:gd name="T88" fmla="*/ 1984881 w 1690"/>
              <a:gd name="T89" fmla="*/ 1516286 h 1862"/>
              <a:gd name="T90" fmla="*/ 1883283 w 1690"/>
              <a:gd name="T91" fmla="*/ 1536107 h 1862"/>
              <a:gd name="T92" fmla="*/ 1870893 w 1690"/>
              <a:gd name="T93" fmla="*/ 1441958 h 1862"/>
              <a:gd name="T94" fmla="*/ 1873371 w 1690"/>
              <a:gd name="T95" fmla="*/ 785397 h 1862"/>
              <a:gd name="T96" fmla="*/ 1935321 w 1690"/>
              <a:gd name="T97" fmla="*/ 758143 h 1862"/>
              <a:gd name="T98" fmla="*/ 2041875 w 1690"/>
              <a:gd name="T99" fmla="*/ 792829 h 1862"/>
              <a:gd name="T100" fmla="*/ 2091435 w 1690"/>
              <a:gd name="T101" fmla="*/ 730890 h 1862"/>
              <a:gd name="T102" fmla="*/ 2056743 w 1690"/>
              <a:gd name="T103" fmla="*/ 579756 h 1862"/>
              <a:gd name="T104" fmla="*/ 1927887 w 1690"/>
              <a:gd name="T105" fmla="*/ 468265 h 1862"/>
              <a:gd name="T106" fmla="*/ 1856025 w 1690"/>
              <a:gd name="T107" fmla="*/ 495518 h 1862"/>
              <a:gd name="T108" fmla="*/ 1836201 w 1690"/>
              <a:gd name="T109" fmla="*/ 604532 h 1862"/>
              <a:gd name="T110" fmla="*/ 1774251 w 1690"/>
              <a:gd name="T111" fmla="*/ 631786 h 18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90" h="1862">
                <a:moveTo>
                  <a:pt x="982" y="242"/>
                </a:moveTo>
                <a:lnTo>
                  <a:pt x="982" y="242"/>
                </a:lnTo>
                <a:lnTo>
                  <a:pt x="960" y="236"/>
                </a:lnTo>
                <a:lnTo>
                  <a:pt x="936" y="224"/>
                </a:lnTo>
                <a:lnTo>
                  <a:pt x="926" y="218"/>
                </a:lnTo>
                <a:lnTo>
                  <a:pt x="918" y="212"/>
                </a:lnTo>
                <a:lnTo>
                  <a:pt x="912" y="202"/>
                </a:lnTo>
                <a:lnTo>
                  <a:pt x="910" y="194"/>
                </a:lnTo>
                <a:lnTo>
                  <a:pt x="912" y="182"/>
                </a:lnTo>
                <a:lnTo>
                  <a:pt x="914" y="172"/>
                </a:lnTo>
                <a:lnTo>
                  <a:pt x="918" y="164"/>
                </a:lnTo>
                <a:lnTo>
                  <a:pt x="922" y="158"/>
                </a:lnTo>
                <a:lnTo>
                  <a:pt x="936" y="146"/>
                </a:lnTo>
                <a:lnTo>
                  <a:pt x="950" y="138"/>
                </a:lnTo>
                <a:lnTo>
                  <a:pt x="964" y="130"/>
                </a:lnTo>
                <a:lnTo>
                  <a:pt x="978" y="120"/>
                </a:lnTo>
                <a:lnTo>
                  <a:pt x="982" y="112"/>
                </a:lnTo>
                <a:lnTo>
                  <a:pt x="986" y="104"/>
                </a:lnTo>
                <a:lnTo>
                  <a:pt x="990" y="96"/>
                </a:lnTo>
                <a:lnTo>
                  <a:pt x="990" y="84"/>
                </a:lnTo>
                <a:lnTo>
                  <a:pt x="990" y="72"/>
                </a:lnTo>
                <a:lnTo>
                  <a:pt x="986" y="62"/>
                </a:lnTo>
                <a:lnTo>
                  <a:pt x="982" y="54"/>
                </a:lnTo>
                <a:lnTo>
                  <a:pt x="974" y="44"/>
                </a:lnTo>
                <a:lnTo>
                  <a:pt x="966" y="36"/>
                </a:lnTo>
                <a:lnTo>
                  <a:pt x="958" y="30"/>
                </a:lnTo>
                <a:lnTo>
                  <a:pt x="936" y="18"/>
                </a:lnTo>
                <a:lnTo>
                  <a:pt x="912" y="10"/>
                </a:lnTo>
                <a:lnTo>
                  <a:pt x="888" y="4"/>
                </a:lnTo>
                <a:lnTo>
                  <a:pt x="866" y="0"/>
                </a:lnTo>
                <a:lnTo>
                  <a:pt x="846" y="0"/>
                </a:lnTo>
                <a:lnTo>
                  <a:pt x="828" y="0"/>
                </a:lnTo>
                <a:lnTo>
                  <a:pt x="804" y="4"/>
                </a:lnTo>
                <a:lnTo>
                  <a:pt x="780" y="10"/>
                </a:lnTo>
                <a:lnTo>
                  <a:pt x="756" y="18"/>
                </a:lnTo>
                <a:lnTo>
                  <a:pt x="736" y="30"/>
                </a:lnTo>
                <a:lnTo>
                  <a:pt x="726" y="36"/>
                </a:lnTo>
                <a:lnTo>
                  <a:pt x="718" y="44"/>
                </a:lnTo>
                <a:lnTo>
                  <a:pt x="712" y="54"/>
                </a:lnTo>
                <a:lnTo>
                  <a:pt x="706" y="62"/>
                </a:lnTo>
                <a:lnTo>
                  <a:pt x="704" y="72"/>
                </a:lnTo>
                <a:lnTo>
                  <a:pt x="702" y="84"/>
                </a:lnTo>
                <a:lnTo>
                  <a:pt x="704" y="96"/>
                </a:lnTo>
                <a:lnTo>
                  <a:pt x="706" y="104"/>
                </a:lnTo>
                <a:lnTo>
                  <a:pt x="710" y="112"/>
                </a:lnTo>
                <a:lnTo>
                  <a:pt x="716" y="120"/>
                </a:lnTo>
                <a:lnTo>
                  <a:pt x="728" y="130"/>
                </a:lnTo>
                <a:lnTo>
                  <a:pt x="742" y="138"/>
                </a:lnTo>
                <a:lnTo>
                  <a:pt x="758" y="146"/>
                </a:lnTo>
                <a:lnTo>
                  <a:pt x="770" y="158"/>
                </a:lnTo>
                <a:lnTo>
                  <a:pt x="776" y="164"/>
                </a:lnTo>
                <a:lnTo>
                  <a:pt x="778" y="172"/>
                </a:lnTo>
                <a:lnTo>
                  <a:pt x="782" y="182"/>
                </a:lnTo>
                <a:lnTo>
                  <a:pt x="782" y="194"/>
                </a:lnTo>
                <a:lnTo>
                  <a:pt x="780" y="202"/>
                </a:lnTo>
                <a:lnTo>
                  <a:pt x="774" y="212"/>
                </a:lnTo>
                <a:lnTo>
                  <a:pt x="766" y="218"/>
                </a:lnTo>
                <a:lnTo>
                  <a:pt x="756" y="224"/>
                </a:lnTo>
                <a:lnTo>
                  <a:pt x="734" y="236"/>
                </a:lnTo>
                <a:lnTo>
                  <a:pt x="712" y="242"/>
                </a:lnTo>
                <a:lnTo>
                  <a:pt x="446" y="238"/>
                </a:lnTo>
                <a:lnTo>
                  <a:pt x="306" y="484"/>
                </a:lnTo>
                <a:lnTo>
                  <a:pt x="288" y="500"/>
                </a:lnTo>
                <a:lnTo>
                  <a:pt x="268" y="514"/>
                </a:lnTo>
                <a:lnTo>
                  <a:pt x="258" y="518"/>
                </a:lnTo>
                <a:lnTo>
                  <a:pt x="248" y="522"/>
                </a:lnTo>
                <a:lnTo>
                  <a:pt x="238" y="522"/>
                </a:lnTo>
                <a:lnTo>
                  <a:pt x="230" y="520"/>
                </a:lnTo>
                <a:lnTo>
                  <a:pt x="220" y="514"/>
                </a:lnTo>
                <a:lnTo>
                  <a:pt x="212" y="506"/>
                </a:lnTo>
                <a:lnTo>
                  <a:pt x="208" y="498"/>
                </a:lnTo>
                <a:lnTo>
                  <a:pt x="204" y="490"/>
                </a:lnTo>
                <a:lnTo>
                  <a:pt x="200" y="474"/>
                </a:lnTo>
                <a:lnTo>
                  <a:pt x="200" y="458"/>
                </a:lnTo>
                <a:lnTo>
                  <a:pt x="200" y="442"/>
                </a:lnTo>
                <a:lnTo>
                  <a:pt x="198" y="424"/>
                </a:lnTo>
                <a:lnTo>
                  <a:pt x="196" y="416"/>
                </a:lnTo>
                <a:lnTo>
                  <a:pt x="190" y="410"/>
                </a:lnTo>
                <a:lnTo>
                  <a:pt x="184" y="402"/>
                </a:lnTo>
                <a:lnTo>
                  <a:pt x="174" y="396"/>
                </a:lnTo>
                <a:lnTo>
                  <a:pt x="164" y="390"/>
                </a:lnTo>
                <a:lnTo>
                  <a:pt x="154" y="388"/>
                </a:lnTo>
                <a:lnTo>
                  <a:pt x="142" y="388"/>
                </a:lnTo>
                <a:lnTo>
                  <a:pt x="132" y="390"/>
                </a:lnTo>
                <a:lnTo>
                  <a:pt x="122" y="392"/>
                </a:lnTo>
                <a:lnTo>
                  <a:pt x="110" y="398"/>
                </a:lnTo>
                <a:lnTo>
                  <a:pt x="90" y="410"/>
                </a:lnTo>
                <a:lnTo>
                  <a:pt x="70" y="426"/>
                </a:lnTo>
                <a:lnTo>
                  <a:pt x="54" y="444"/>
                </a:lnTo>
                <a:lnTo>
                  <a:pt x="40" y="462"/>
                </a:lnTo>
                <a:lnTo>
                  <a:pt x="30" y="478"/>
                </a:lnTo>
                <a:lnTo>
                  <a:pt x="20" y="496"/>
                </a:lnTo>
                <a:lnTo>
                  <a:pt x="12" y="516"/>
                </a:lnTo>
                <a:lnTo>
                  <a:pt x="4" y="540"/>
                </a:lnTo>
                <a:lnTo>
                  <a:pt x="0" y="566"/>
                </a:lnTo>
                <a:lnTo>
                  <a:pt x="0" y="590"/>
                </a:lnTo>
                <a:lnTo>
                  <a:pt x="2" y="602"/>
                </a:lnTo>
                <a:lnTo>
                  <a:pt x="4" y="612"/>
                </a:lnTo>
                <a:lnTo>
                  <a:pt x="8" y="622"/>
                </a:lnTo>
                <a:lnTo>
                  <a:pt x="14" y="630"/>
                </a:lnTo>
                <a:lnTo>
                  <a:pt x="20" y="638"/>
                </a:lnTo>
                <a:lnTo>
                  <a:pt x="30" y="644"/>
                </a:lnTo>
                <a:lnTo>
                  <a:pt x="40" y="650"/>
                </a:lnTo>
                <a:lnTo>
                  <a:pt x="50" y="652"/>
                </a:lnTo>
                <a:lnTo>
                  <a:pt x="58" y="652"/>
                </a:lnTo>
                <a:lnTo>
                  <a:pt x="68" y="652"/>
                </a:lnTo>
                <a:lnTo>
                  <a:pt x="82" y="646"/>
                </a:lnTo>
                <a:lnTo>
                  <a:pt x="98" y="638"/>
                </a:lnTo>
                <a:lnTo>
                  <a:pt x="112" y="628"/>
                </a:lnTo>
                <a:lnTo>
                  <a:pt x="128" y="624"/>
                </a:lnTo>
                <a:lnTo>
                  <a:pt x="136" y="622"/>
                </a:lnTo>
                <a:lnTo>
                  <a:pt x="144" y="622"/>
                </a:lnTo>
                <a:lnTo>
                  <a:pt x="154" y="626"/>
                </a:lnTo>
                <a:lnTo>
                  <a:pt x="166" y="630"/>
                </a:lnTo>
                <a:lnTo>
                  <a:pt x="172" y="636"/>
                </a:lnTo>
                <a:lnTo>
                  <a:pt x="176" y="646"/>
                </a:lnTo>
                <a:lnTo>
                  <a:pt x="178" y="656"/>
                </a:lnTo>
                <a:lnTo>
                  <a:pt x="180" y="668"/>
                </a:lnTo>
                <a:lnTo>
                  <a:pt x="176" y="692"/>
                </a:lnTo>
                <a:lnTo>
                  <a:pt x="172" y="714"/>
                </a:lnTo>
                <a:lnTo>
                  <a:pt x="48" y="928"/>
                </a:lnTo>
                <a:lnTo>
                  <a:pt x="178" y="1152"/>
                </a:lnTo>
                <a:lnTo>
                  <a:pt x="184" y="1174"/>
                </a:lnTo>
                <a:lnTo>
                  <a:pt x="186" y="1200"/>
                </a:lnTo>
                <a:lnTo>
                  <a:pt x="186" y="1212"/>
                </a:lnTo>
                <a:lnTo>
                  <a:pt x="184" y="1222"/>
                </a:lnTo>
                <a:lnTo>
                  <a:pt x="178" y="1230"/>
                </a:lnTo>
                <a:lnTo>
                  <a:pt x="172" y="1236"/>
                </a:lnTo>
                <a:lnTo>
                  <a:pt x="162" y="1242"/>
                </a:lnTo>
                <a:lnTo>
                  <a:pt x="152" y="1244"/>
                </a:lnTo>
                <a:lnTo>
                  <a:pt x="142" y="1246"/>
                </a:lnTo>
                <a:lnTo>
                  <a:pt x="134" y="1244"/>
                </a:lnTo>
                <a:lnTo>
                  <a:pt x="118" y="1238"/>
                </a:lnTo>
                <a:lnTo>
                  <a:pt x="104" y="1230"/>
                </a:lnTo>
                <a:lnTo>
                  <a:pt x="90" y="1222"/>
                </a:lnTo>
                <a:lnTo>
                  <a:pt x="74" y="1216"/>
                </a:lnTo>
                <a:lnTo>
                  <a:pt x="66" y="1214"/>
                </a:lnTo>
                <a:lnTo>
                  <a:pt x="56" y="1216"/>
                </a:lnTo>
                <a:lnTo>
                  <a:pt x="48" y="1218"/>
                </a:lnTo>
                <a:lnTo>
                  <a:pt x="36" y="1222"/>
                </a:lnTo>
                <a:lnTo>
                  <a:pt x="28" y="1228"/>
                </a:lnTo>
                <a:lnTo>
                  <a:pt x="20" y="1236"/>
                </a:lnTo>
                <a:lnTo>
                  <a:pt x="14" y="1246"/>
                </a:lnTo>
                <a:lnTo>
                  <a:pt x="10" y="1256"/>
                </a:lnTo>
                <a:lnTo>
                  <a:pt x="8" y="1266"/>
                </a:lnTo>
                <a:lnTo>
                  <a:pt x="6" y="1278"/>
                </a:lnTo>
                <a:lnTo>
                  <a:pt x="6" y="1302"/>
                </a:lnTo>
                <a:lnTo>
                  <a:pt x="12" y="1328"/>
                </a:lnTo>
                <a:lnTo>
                  <a:pt x="18" y="1350"/>
                </a:lnTo>
                <a:lnTo>
                  <a:pt x="26" y="1372"/>
                </a:lnTo>
                <a:lnTo>
                  <a:pt x="36" y="1390"/>
                </a:lnTo>
                <a:lnTo>
                  <a:pt x="46" y="1406"/>
                </a:lnTo>
                <a:lnTo>
                  <a:pt x="60" y="1424"/>
                </a:lnTo>
                <a:lnTo>
                  <a:pt x="78" y="1442"/>
                </a:lnTo>
                <a:lnTo>
                  <a:pt x="96" y="1458"/>
                </a:lnTo>
                <a:lnTo>
                  <a:pt x="118" y="1470"/>
                </a:lnTo>
                <a:lnTo>
                  <a:pt x="128" y="1474"/>
                </a:lnTo>
                <a:lnTo>
                  <a:pt x="138" y="1478"/>
                </a:lnTo>
                <a:lnTo>
                  <a:pt x="150" y="1480"/>
                </a:lnTo>
                <a:lnTo>
                  <a:pt x="160" y="1480"/>
                </a:lnTo>
                <a:lnTo>
                  <a:pt x="170" y="1476"/>
                </a:lnTo>
                <a:lnTo>
                  <a:pt x="180" y="1472"/>
                </a:lnTo>
                <a:lnTo>
                  <a:pt x="190" y="1466"/>
                </a:lnTo>
                <a:lnTo>
                  <a:pt x="196" y="1458"/>
                </a:lnTo>
                <a:lnTo>
                  <a:pt x="202" y="1450"/>
                </a:lnTo>
                <a:lnTo>
                  <a:pt x="204" y="1442"/>
                </a:lnTo>
                <a:lnTo>
                  <a:pt x="208" y="1426"/>
                </a:lnTo>
                <a:lnTo>
                  <a:pt x="208" y="1410"/>
                </a:lnTo>
                <a:lnTo>
                  <a:pt x="208" y="1392"/>
                </a:lnTo>
                <a:lnTo>
                  <a:pt x="210" y="1376"/>
                </a:lnTo>
                <a:lnTo>
                  <a:pt x="214" y="1368"/>
                </a:lnTo>
                <a:lnTo>
                  <a:pt x="218" y="1362"/>
                </a:lnTo>
                <a:lnTo>
                  <a:pt x="226" y="1354"/>
                </a:lnTo>
                <a:lnTo>
                  <a:pt x="236" y="1348"/>
                </a:lnTo>
                <a:lnTo>
                  <a:pt x="244" y="1344"/>
                </a:lnTo>
                <a:lnTo>
                  <a:pt x="254" y="1346"/>
                </a:lnTo>
                <a:lnTo>
                  <a:pt x="264" y="1348"/>
                </a:lnTo>
                <a:lnTo>
                  <a:pt x="276" y="1354"/>
                </a:lnTo>
                <a:lnTo>
                  <a:pt x="296" y="1368"/>
                </a:lnTo>
                <a:lnTo>
                  <a:pt x="312" y="1384"/>
                </a:lnTo>
                <a:lnTo>
                  <a:pt x="448" y="1620"/>
                </a:lnTo>
                <a:lnTo>
                  <a:pt x="712" y="1620"/>
                </a:lnTo>
                <a:lnTo>
                  <a:pt x="734" y="1628"/>
                </a:lnTo>
                <a:lnTo>
                  <a:pt x="756" y="1638"/>
                </a:lnTo>
                <a:lnTo>
                  <a:pt x="766" y="1644"/>
                </a:lnTo>
                <a:lnTo>
                  <a:pt x="774" y="1652"/>
                </a:lnTo>
                <a:lnTo>
                  <a:pt x="780" y="1660"/>
                </a:lnTo>
                <a:lnTo>
                  <a:pt x="782" y="1668"/>
                </a:lnTo>
                <a:lnTo>
                  <a:pt x="782" y="1680"/>
                </a:lnTo>
                <a:lnTo>
                  <a:pt x="778" y="1690"/>
                </a:lnTo>
                <a:lnTo>
                  <a:pt x="776" y="1698"/>
                </a:lnTo>
                <a:lnTo>
                  <a:pt x="770" y="1704"/>
                </a:lnTo>
                <a:lnTo>
                  <a:pt x="758" y="1716"/>
                </a:lnTo>
                <a:lnTo>
                  <a:pt x="742" y="1724"/>
                </a:lnTo>
                <a:lnTo>
                  <a:pt x="728" y="1732"/>
                </a:lnTo>
                <a:lnTo>
                  <a:pt x="716" y="1742"/>
                </a:lnTo>
                <a:lnTo>
                  <a:pt x="710" y="1750"/>
                </a:lnTo>
                <a:lnTo>
                  <a:pt x="706" y="1758"/>
                </a:lnTo>
                <a:lnTo>
                  <a:pt x="704" y="1766"/>
                </a:lnTo>
                <a:lnTo>
                  <a:pt x="702" y="1778"/>
                </a:lnTo>
                <a:lnTo>
                  <a:pt x="704" y="1790"/>
                </a:lnTo>
                <a:lnTo>
                  <a:pt x="706" y="1800"/>
                </a:lnTo>
                <a:lnTo>
                  <a:pt x="712" y="1810"/>
                </a:lnTo>
                <a:lnTo>
                  <a:pt x="718" y="1818"/>
                </a:lnTo>
                <a:lnTo>
                  <a:pt x="726" y="1826"/>
                </a:lnTo>
                <a:lnTo>
                  <a:pt x="736" y="1832"/>
                </a:lnTo>
                <a:lnTo>
                  <a:pt x="756" y="1844"/>
                </a:lnTo>
                <a:lnTo>
                  <a:pt x="780" y="1852"/>
                </a:lnTo>
                <a:lnTo>
                  <a:pt x="804" y="1858"/>
                </a:lnTo>
                <a:lnTo>
                  <a:pt x="828" y="1862"/>
                </a:lnTo>
                <a:lnTo>
                  <a:pt x="846" y="1862"/>
                </a:lnTo>
                <a:lnTo>
                  <a:pt x="866" y="1862"/>
                </a:lnTo>
                <a:lnTo>
                  <a:pt x="888" y="1858"/>
                </a:lnTo>
                <a:lnTo>
                  <a:pt x="912" y="1852"/>
                </a:lnTo>
                <a:lnTo>
                  <a:pt x="936" y="1844"/>
                </a:lnTo>
                <a:lnTo>
                  <a:pt x="958" y="1832"/>
                </a:lnTo>
                <a:lnTo>
                  <a:pt x="966" y="1826"/>
                </a:lnTo>
                <a:lnTo>
                  <a:pt x="974" y="1818"/>
                </a:lnTo>
                <a:lnTo>
                  <a:pt x="982" y="1810"/>
                </a:lnTo>
                <a:lnTo>
                  <a:pt x="986" y="1800"/>
                </a:lnTo>
                <a:lnTo>
                  <a:pt x="990" y="1790"/>
                </a:lnTo>
                <a:lnTo>
                  <a:pt x="990" y="1778"/>
                </a:lnTo>
                <a:lnTo>
                  <a:pt x="990" y="1766"/>
                </a:lnTo>
                <a:lnTo>
                  <a:pt x="986" y="1758"/>
                </a:lnTo>
                <a:lnTo>
                  <a:pt x="982" y="1750"/>
                </a:lnTo>
                <a:lnTo>
                  <a:pt x="978" y="1742"/>
                </a:lnTo>
                <a:lnTo>
                  <a:pt x="964" y="1732"/>
                </a:lnTo>
                <a:lnTo>
                  <a:pt x="950" y="1724"/>
                </a:lnTo>
                <a:lnTo>
                  <a:pt x="936" y="1716"/>
                </a:lnTo>
                <a:lnTo>
                  <a:pt x="922" y="1704"/>
                </a:lnTo>
                <a:lnTo>
                  <a:pt x="918" y="1698"/>
                </a:lnTo>
                <a:lnTo>
                  <a:pt x="914" y="1690"/>
                </a:lnTo>
                <a:lnTo>
                  <a:pt x="912" y="1680"/>
                </a:lnTo>
                <a:lnTo>
                  <a:pt x="910" y="1668"/>
                </a:lnTo>
                <a:lnTo>
                  <a:pt x="912" y="1660"/>
                </a:lnTo>
                <a:lnTo>
                  <a:pt x="918" y="1652"/>
                </a:lnTo>
                <a:lnTo>
                  <a:pt x="926" y="1644"/>
                </a:lnTo>
                <a:lnTo>
                  <a:pt x="936" y="1638"/>
                </a:lnTo>
                <a:lnTo>
                  <a:pt x="960" y="1628"/>
                </a:lnTo>
                <a:lnTo>
                  <a:pt x="982" y="1620"/>
                </a:lnTo>
                <a:lnTo>
                  <a:pt x="1248" y="1620"/>
                </a:lnTo>
                <a:lnTo>
                  <a:pt x="1386" y="1380"/>
                </a:lnTo>
                <a:lnTo>
                  <a:pt x="1402" y="1366"/>
                </a:lnTo>
                <a:lnTo>
                  <a:pt x="1420" y="1354"/>
                </a:lnTo>
                <a:lnTo>
                  <a:pt x="1430" y="1350"/>
                </a:lnTo>
                <a:lnTo>
                  <a:pt x="1440" y="1348"/>
                </a:lnTo>
                <a:lnTo>
                  <a:pt x="1448" y="1348"/>
                </a:lnTo>
                <a:lnTo>
                  <a:pt x="1456" y="1350"/>
                </a:lnTo>
                <a:lnTo>
                  <a:pt x="1464" y="1356"/>
                </a:lnTo>
                <a:lnTo>
                  <a:pt x="1472" y="1364"/>
                </a:lnTo>
                <a:lnTo>
                  <a:pt x="1478" y="1372"/>
                </a:lnTo>
                <a:lnTo>
                  <a:pt x="1480" y="1380"/>
                </a:lnTo>
                <a:lnTo>
                  <a:pt x="1484" y="1396"/>
                </a:lnTo>
                <a:lnTo>
                  <a:pt x="1484" y="1412"/>
                </a:lnTo>
                <a:lnTo>
                  <a:pt x="1484" y="1430"/>
                </a:lnTo>
                <a:lnTo>
                  <a:pt x="1486" y="1446"/>
                </a:lnTo>
                <a:lnTo>
                  <a:pt x="1490" y="1454"/>
                </a:lnTo>
                <a:lnTo>
                  <a:pt x="1494" y="1460"/>
                </a:lnTo>
                <a:lnTo>
                  <a:pt x="1502" y="1468"/>
                </a:lnTo>
                <a:lnTo>
                  <a:pt x="1510" y="1474"/>
                </a:lnTo>
                <a:lnTo>
                  <a:pt x="1520" y="1480"/>
                </a:lnTo>
                <a:lnTo>
                  <a:pt x="1530" y="1482"/>
                </a:lnTo>
                <a:lnTo>
                  <a:pt x="1542" y="1482"/>
                </a:lnTo>
                <a:lnTo>
                  <a:pt x="1552" y="1480"/>
                </a:lnTo>
                <a:lnTo>
                  <a:pt x="1564" y="1478"/>
                </a:lnTo>
                <a:lnTo>
                  <a:pt x="1574" y="1474"/>
                </a:lnTo>
                <a:lnTo>
                  <a:pt x="1594" y="1460"/>
                </a:lnTo>
                <a:lnTo>
                  <a:pt x="1614" y="1444"/>
                </a:lnTo>
                <a:lnTo>
                  <a:pt x="1630" y="1426"/>
                </a:lnTo>
                <a:lnTo>
                  <a:pt x="1644" y="1408"/>
                </a:lnTo>
                <a:lnTo>
                  <a:pt x="1656" y="1392"/>
                </a:lnTo>
                <a:lnTo>
                  <a:pt x="1664" y="1374"/>
                </a:lnTo>
                <a:lnTo>
                  <a:pt x="1672" y="1354"/>
                </a:lnTo>
                <a:lnTo>
                  <a:pt x="1680" y="1330"/>
                </a:lnTo>
                <a:lnTo>
                  <a:pt x="1684" y="1306"/>
                </a:lnTo>
                <a:lnTo>
                  <a:pt x="1684" y="1280"/>
                </a:lnTo>
                <a:lnTo>
                  <a:pt x="1684" y="1270"/>
                </a:lnTo>
                <a:lnTo>
                  <a:pt x="1680" y="1258"/>
                </a:lnTo>
                <a:lnTo>
                  <a:pt x="1676" y="1248"/>
                </a:lnTo>
                <a:lnTo>
                  <a:pt x="1670" y="1240"/>
                </a:lnTo>
                <a:lnTo>
                  <a:pt x="1664" y="1232"/>
                </a:lnTo>
                <a:lnTo>
                  <a:pt x="1654" y="1226"/>
                </a:lnTo>
                <a:lnTo>
                  <a:pt x="1644" y="1220"/>
                </a:lnTo>
                <a:lnTo>
                  <a:pt x="1634" y="1218"/>
                </a:lnTo>
                <a:lnTo>
                  <a:pt x="1626" y="1218"/>
                </a:lnTo>
                <a:lnTo>
                  <a:pt x="1618" y="1218"/>
                </a:lnTo>
                <a:lnTo>
                  <a:pt x="1602" y="1224"/>
                </a:lnTo>
                <a:lnTo>
                  <a:pt x="1588" y="1234"/>
                </a:lnTo>
                <a:lnTo>
                  <a:pt x="1572" y="1242"/>
                </a:lnTo>
                <a:lnTo>
                  <a:pt x="1558" y="1248"/>
                </a:lnTo>
                <a:lnTo>
                  <a:pt x="1548" y="1248"/>
                </a:lnTo>
                <a:lnTo>
                  <a:pt x="1540" y="1248"/>
                </a:lnTo>
                <a:lnTo>
                  <a:pt x="1530" y="1244"/>
                </a:lnTo>
                <a:lnTo>
                  <a:pt x="1520" y="1240"/>
                </a:lnTo>
                <a:lnTo>
                  <a:pt x="1514" y="1234"/>
                </a:lnTo>
                <a:lnTo>
                  <a:pt x="1508" y="1226"/>
                </a:lnTo>
                <a:lnTo>
                  <a:pt x="1506" y="1218"/>
                </a:lnTo>
                <a:lnTo>
                  <a:pt x="1506" y="1208"/>
                </a:lnTo>
                <a:lnTo>
                  <a:pt x="1506" y="1186"/>
                </a:lnTo>
                <a:lnTo>
                  <a:pt x="1510" y="1164"/>
                </a:lnTo>
                <a:lnTo>
                  <a:pt x="1648" y="928"/>
                </a:lnTo>
                <a:lnTo>
                  <a:pt x="1516" y="700"/>
                </a:lnTo>
                <a:lnTo>
                  <a:pt x="1512" y="678"/>
                </a:lnTo>
                <a:lnTo>
                  <a:pt x="1510" y="656"/>
                </a:lnTo>
                <a:lnTo>
                  <a:pt x="1510" y="644"/>
                </a:lnTo>
                <a:lnTo>
                  <a:pt x="1512" y="634"/>
                </a:lnTo>
                <a:lnTo>
                  <a:pt x="1518" y="626"/>
                </a:lnTo>
                <a:lnTo>
                  <a:pt x="1524" y="620"/>
                </a:lnTo>
                <a:lnTo>
                  <a:pt x="1534" y="616"/>
                </a:lnTo>
                <a:lnTo>
                  <a:pt x="1544" y="612"/>
                </a:lnTo>
                <a:lnTo>
                  <a:pt x="1552" y="612"/>
                </a:lnTo>
                <a:lnTo>
                  <a:pt x="1562" y="612"/>
                </a:lnTo>
                <a:lnTo>
                  <a:pt x="1576" y="618"/>
                </a:lnTo>
                <a:lnTo>
                  <a:pt x="1592" y="626"/>
                </a:lnTo>
                <a:lnTo>
                  <a:pt x="1606" y="636"/>
                </a:lnTo>
                <a:lnTo>
                  <a:pt x="1622" y="642"/>
                </a:lnTo>
                <a:lnTo>
                  <a:pt x="1630" y="642"/>
                </a:lnTo>
                <a:lnTo>
                  <a:pt x="1638" y="642"/>
                </a:lnTo>
                <a:lnTo>
                  <a:pt x="1648" y="640"/>
                </a:lnTo>
                <a:lnTo>
                  <a:pt x="1658" y="634"/>
                </a:lnTo>
                <a:lnTo>
                  <a:pt x="1668" y="628"/>
                </a:lnTo>
                <a:lnTo>
                  <a:pt x="1676" y="620"/>
                </a:lnTo>
                <a:lnTo>
                  <a:pt x="1682" y="612"/>
                </a:lnTo>
                <a:lnTo>
                  <a:pt x="1686" y="602"/>
                </a:lnTo>
                <a:lnTo>
                  <a:pt x="1688" y="590"/>
                </a:lnTo>
                <a:lnTo>
                  <a:pt x="1690" y="580"/>
                </a:lnTo>
                <a:lnTo>
                  <a:pt x="1688" y="554"/>
                </a:lnTo>
                <a:lnTo>
                  <a:pt x="1684" y="530"/>
                </a:lnTo>
                <a:lnTo>
                  <a:pt x="1678" y="506"/>
                </a:lnTo>
                <a:lnTo>
                  <a:pt x="1668" y="486"/>
                </a:lnTo>
                <a:lnTo>
                  <a:pt x="1660" y="468"/>
                </a:lnTo>
                <a:lnTo>
                  <a:pt x="1650" y="452"/>
                </a:lnTo>
                <a:lnTo>
                  <a:pt x="1636" y="434"/>
                </a:lnTo>
                <a:lnTo>
                  <a:pt x="1618" y="416"/>
                </a:lnTo>
                <a:lnTo>
                  <a:pt x="1598" y="400"/>
                </a:lnTo>
                <a:lnTo>
                  <a:pt x="1578" y="386"/>
                </a:lnTo>
                <a:lnTo>
                  <a:pt x="1568" y="382"/>
                </a:lnTo>
                <a:lnTo>
                  <a:pt x="1556" y="378"/>
                </a:lnTo>
                <a:lnTo>
                  <a:pt x="1546" y="378"/>
                </a:lnTo>
                <a:lnTo>
                  <a:pt x="1536" y="378"/>
                </a:lnTo>
                <a:lnTo>
                  <a:pt x="1524" y="380"/>
                </a:lnTo>
                <a:lnTo>
                  <a:pt x="1514" y="386"/>
                </a:lnTo>
                <a:lnTo>
                  <a:pt x="1506" y="392"/>
                </a:lnTo>
                <a:lnTo>
                  <a:pt x="1498" y="400"/>
                </a:lnTo>
                <a:lnTo>
                  <a:pt x="1494" y="406"/>
                </a:lnTo>
                <a:lnTo>
                  <a:pt x="1490" y="414"/>
                </a:lnTo>
                <a:lnTo>
                  <a:pt x="1488" y="430"/>
                </a:lnTo>
                <a:lnTo>
                  <a:pt x="1488" y="448"/>
                </a:lnTo>
                <a:lnTo>
                  <a:pt x="1488" y="464"/>
                </a:lnTo>
                <a:lnTo>
                  <a:pt x="1486" y="480"/>
                </a:lnTo>
                <a:lnTo>
                  <a:pt x="1482" y="488"/>
                </a:lnTo>
                <a:lnTo>
                  <a:pt x="1476" y="496"/>
                </a:lnTo>
                <a:lnTo>
                  <a:pt x="1470" y="502"/>
                </a:lnTo>
                <a:lnTo>
                  <a:pt x="1460" y="510"/>
                </a:lnTo>
                <a:lnTo>
                  <a:pt x="1452" y="512"/>
                </a:lnTo>
                <a:lnTo>
                  <a:pt x="1442" y="512"/>
                </a:lnTo>
                <a:lnTo>
                  <a:pt x="1432" y="510"/>
                </a:lnTo>
                <a:lnTo>
                  <a:pt x="1422" y="504"/>
                </a:lnTo>
                <a:lnTo>
                  <a:pt x="1404" y="490"/>
                </a:lnTo>
                <a:lnTo>
                  <a:pt x="1386" y="476"/>
                </a:lnTo>
                <a:lnTo>
                  <a:pt x="1246" y="236"/>
                </a:lnTo>
                <a:lnTo>
                  <a:pt x="982" y="242"/>
                </a:lnTo>
                <a:close/>
              </a:path>
            </a:pathLst>
          </a:custGeom>
          <a:solidFill>
            <a:srgbClr val="32A3B2"/>
          </a:solidFill>
          <a:ln w="38100" cap="flat" cmpd="sng">
            <a:solidFill>
              <a:srgbClr val="5F5F5F"/>
            </a:solidFill>
            <a:prstDash val="solid"/>
            <a:round/>
            <a:headEnd type="none" w="med" len="med"/>
            <a:tailEnd type="none" w="med" len="med"/>
          </a:ln>
          <a:effectLst/>
        </p:spPr>
        <p:txBody>
          <a:bodyPr/>
          <a:lstStyle/>
          <a:p>
            <a:endParaRPr lang="en-GB"/>
          </a:p>
        </p:txBody>
      </p:sp>
      <p:sp>
        <p:nvSpPr>
          <p:cNvPr id="26" name="Freeform 3">
            <a:extLst>
              <a:ext uri="{FF2B5EF4-FFF2-40B4-BE49-F238E27FC236}">
                <a16:creationId xmlns:a16="http://schemas.microsoft.com/office/drawing/2014/main" id="{DC9AA3F3-617D-55E7-8DAD-867C86D15CEE}"/>
              </a:ext>
            </a:extLst>
          </p:cNvPr>
          <p:cNvSpPr>
            <a:spLocks/>
          </p:cNvSpPr>
          <p:nvPr/>
        </p:nvSpPr>
        <p:spPr bwMode="auto">
          <a:xfrm>
            <a:off x="6342897" y="4606180"/>
            <a:ext cx="2810470" cy="2120175"/>
          </a:xfrm>
          <a:custGeom>
            <a:avLst/>
            <a:gdLst>
              <a:gd name="T0" fmla="*/ 1983738 w 1632"/>
              <a:gd name="T1" fmla="*/ 473414 h 1386"/>
              <a:gd name="T2" fmla="*/ 2010981 w 1632"/>
              <a:gd name="T3" fmla="*/ 446149 h 1386"/>
              <a:gd name="T4" fmla="*/ 2020887 w 1632"/>
              <a:gd name="T5" fmla="*/ 374270 h 1386"/>
              <a:gd name="T6" fmla="*/ 1983738 w 1632"/>
              <a:gd name="T7" fmla="*/ 267690 h 1386"/>
              <a:gd name="T8" fmla="*/ 1944113 w 1632"/>
              <a:gd name="T9" fmla="*/ 213160 h 1386"/>
              <a:gd name="T10" fmla="*/ 1862386 w 1632"/>
              <a:gd name="T11" fmla="*/ 158631 h 1386"/>
              <a:gd name="T12" fmla="*/ 1825237 w 1632"/>
              <a:gd name="T13" fmla="*/ 158631 h 1386"/>
              <a:gd name="T14" fmla="*/ 1788089 w 1632"/>
              <a:gd name="T15" fmla="*/ 183417 h 1386"/>
              <a:gd name="T16" fmla="*/ 1775706 w 1632"/>
              <a:gd name="T17" fmla="*/ 242904 h 1386"/>
              <a:gd name="T18" fmla="*/ 1760846 w 1632"/>
              <a:gd name="T19" fmla="*/ 302390 h 1386"/>
              <a:gd name="T20" fmla="*/ 1733604 w 1632"/>
              <a:gd name="T21" fmla="*/ 322219 h 1386"/>
              <a:gd name="T22" fmla="*/ 1703885 w 1632"/>
              <a:gd name="T23" fmla="*/ 319740 h 1386"/>
              <a:gd name="T24" fmla="*/ 1485946 w 1632"/>
              <a:gd name="T25" fmla="*/ 0 h 1386"/>
              <a:gd name="T26" fmla="*/ 1102077 w 1632"/>
              <a:gd name="T27" fmla="*/ 22307 h 1386"/>
              <a:gd name="T28" fmla="*/ 1069881 w 1632"/>
              <a:gd name="T29" fmla="*/ 59487 h 1386"/>
              <a:gd name="T30" fmla="*/ 1079788 w 1632"/>
              <a:gd name="T31" fmla="*/ 96666 h 1386"/>
              <a:gd name="T32" fmla="*/ 1136749 w 1632"/>
              <a:gd name="T33" fmla="*/ 138802 h 1386"/>
              <a:gd name="T34" fmla="*/ 1168944 w 1632"/>
              <a:gd name="T35" fmla="*/ 180938 h 1386"/>
              <a:gd name="T36" fmla="*/ 1163991 w 1632"/>
              <a:gd name="T37" fmla="*/ 223075 h 1386"/>
              <a:gd name="T38" fmla="*/ 1129319 w 1632"/>
              <a:gd name="T39" fmla="*/ 262732 h 1386"/>
              <a:gd name="T40" fmla="*/ 1015397 w 1632"/>
              <a:gd name="T41" fmla="*/ 299912 h 1386"/>
              <a:gd name="T42" fmla="*/ 938623 w 1632"/>
              <a:gd name="T43" fmla="*/ 294954 h 1386"/>
              <a:gd name="T44" fmla="*/ 842036 w 1632"/>
              <a:gd name="T45" fmla="*/ 255297 h 1386"/>
              <a:gd name="T46" fmla="*/ 814794 w 1632"/>
              <a:gd name="T47" fmla="*/ 210682 h 1386"/>
              <a:gd name="T48" fmla="*/ 817270 w 1632"/>
              <a:gd name="T49" fmla="*/ 171024 h 1386"/>
              <a:gd name="T50" fmla="*/ 861849 w 1632"/>
              <a:gd name="T51" fmla="*/ 128888 h 1386"/>
              <a:gd name="T52" fmla="*/ 906427 w 1632"/>
              <a:gd name="T53" fmla="*/ 86751 h 1386"/>
              <a:gd name="T54" fmla="*/ 908904 w 1632"/>
              <a:gd name="T55" fmla="*/ 49572 h 1386"/>
              <a:gd name="T56" fmla="*/ 851943 w 1632"/>
              <a:gd name="T57" fmla="*/ 9914 h 1386"/>
              <a:gd name="T58" fmla="*/ 307096 w 1632"/>
              <a:gd name="T59" fmla="*/ 332133 h 1386"/>
              <a:gd name="T60" fmla="*/ 299666 w 1632"/>
              <a:gd name="T61" fmla="*/ 416406 h 1386"/>
              <a:gd name="T62" fmla="*/ 326908 w 1632"/>
              <a:gd name="T63" fmla="*/ 441192 h 1386"/>
              <a:gd name="T64" fmla="*/ 381393 w 1632"/>
              <a:gd name="T65" fmla="*/ 436235 h 1386"/>
              <a:gd name="T66" fmla="*/ 445784 w 1632"/>
              <a:gd name="T67" fmla="*/ 406492 h 1386"/>
              <a:gd name="T68" fmla="*/ 482933 w 1632"/>
              <a:gd name="T69" fmla="*/ 416406 h 1386"/>
              <a:gd name="T70" fmla="*/ 515128 w 1632"/>
              <a:gd name="T71" fmla="*/ 456064 h 1386"/>
              <a:gd name="T72" fmla="*/ 512651 w 1632"/>
              <a:gd name="T73" fmla="*/ 545294 h 1386"/>
              <a:gd name="T74" fmla="*/ 482933 w 1632"/>
              <a:gd name="T75" fmla="*/ 622130 h 1386"/>
              <a:gd name="T76" fmla="*/ 408635 w 1632"/>
              <a:gd name="T77" fmla="*/ 706403 h 1386"/>
              <a:gd name="T78" fmla="*/ 341768 w 1632"/>
              <a:gd name="T79" fmla="*/ 733668 h 1386"/>
              <a:gd name="T80" fmla="*/ 304619 w 1632"/>
              <a:gd name="T81" fmla="*/ 726232 h 1386"/>
              <a:gd name="T82" fmla="*/ 274900 w 1632"/>
              <a:gd name="T83" fmla="*/ 689053 h 1386"/>
              <a:gd name="T84" fmla="*/ 267470 w 1632"/>
              <a:gd name="T85" fmla="*/ 607259 h 1386"/>
              <a:gd name="T86" fmla="*/ 235275 w 1632"/>
              <a:gd name="T87" fmla="*/ 570080 h 1386"/>
              <a:gd name="T88" fmla="*/ 200603 w 1632"/>
              <a:gd name="T89" fmla="*/ 572558 h 1386"/>
              <a:gd name="T90" fmla="*/ 4953 w 1632"/>
              <a:gd name="T91" fmla="*/ 852641 h 1386"/>
              <a:gd name="T92" fmla="*/ 1485946 w 1632"/>
              <a:gd name="T93" fmla="*/ 1717675 h 1386"/>
              <a:gd name="T94" fmla="*/ 1805425 w 1632"/>
              <a:gd name="T95" fmla="*/ 555208 h 1386"/>
              <a:gd name="T96" fmla="*/ 1802948 w 1632"/>
              <a:gd name="T97" fmla="*/ 473414 h 1386"/>
              <a:gd name="T98" fmla="*/ 1835144 w 1632"/>
              <a:gd name="T99" fmla="*/ 448628 h 1386"/>
              <a:gd name="T100" fmla="*/ 1879722 w 1632"/>
              <a:gd name="T101" fmla="*/ 451107 h 1386"/>
              <a:gd name="T102" fmla="*/ 1951543 w 1632"/>
              <a:gd name="T103" fmla="*/ 483328 h 13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632" h="1386">
                <a:moveTo>
                  <a:pt x="1576" y="390"/>
                </a:moveTo>
                <a:lnTo>
                  <a:pt x="1576" y="390"/>
                </a:lnTo>
                <a:lnTo>
                  <a:pt x="1588" y="388"/>
                </a:lnTo>
                <a:lnTo>
                  <a:pt x="1602" y="382"/>
                </a:lnTo>
                <a:lnTo>
                  <a:pt x="1610" y="376"/>
                </a:lnTo>
                <a:lnTo>
                  <a:pt x="1618" y="368"/>
                </a:lnTo>
                <a:lnTo>
                  <a:pt x="1624" y="360"/>
                </a:lnTo>
                <a:lnTo>
                  <a:pt x="1628" y="350"/>
                </a:lnTo>
                <a:lnTo>
                  <a:pt x="1630" y="338"/>
                </a:lnTo>
                <a:lnTo>
                  <a:pt x="1632" y="328"/>
                </a:lnTo>
                <a:lnTo>
                  <a:pt x="1632" y="302"/>
                </a:lnTo>
                <a:lnTo>
                  <a:pt x="1626" y="278"/>
                </a:lnTo>
                <a:lnTo>
                  <a:pt x="1620" y="254"/>
                </a:lnTo>
                <a:lnTo>
                  <a:pt x="1612" y="234"/>
                </a:lnTo>
                <a:lnTo>
                  <a:pt x="1602" y="216"/>
                </a:lnTo>
                <a:lnTo>
                  <a:pt x="1594" y="202"/>
                </a:lnTo>
                <a:lnTo>
                  <a:pt x="1584" y="188"/>
                </a:lnTo>
                <a:lnTo>
                  <a:pt x="1570" y="172"/>
                </a:lnTo>
                <a:lnTo>
                  <a:pt x="1556" y="158"/>
                </a:lnTo>
                <a:lnTo>
                  <a:pt x="1540" y="146"/>
                </a:lnTo>
                <a:lnTo>
                  <a:pt x="1522" y="136"/>
                </a:lnTo>
                <a:lnTo>
                  <a:pt x="1504" y="128"/>
                </a:lnTo>
                <a:lnTo>
                  <a:pt x="1496" y="126"/>
                </a:lnTo>
                <a:lnTo>
                  <a:pt x="1486" y="126"/>
                </a:lnTo>
                <a:lnTo>
                  <a:pt x="1474" y="128"/>
                </a:lnTo>
                <a:lnTo>
                  <a:pt x="1460" y="134"/>
                </a:lnTo>
                <a:lnTo>
                  <a:pt x="1452" y="140"/>
                </a:lnTo>
                <a:lnTo>
                  <a:pt x="1444" y="148"/>
                </a:lnTo>
                <a:lnTo>
                  <a:pt x="1440" y="154"/>
                </a:lnTo>
                <a:lnTo>
                  <a:pt x="1436" y="162"/>
                </a:lnTo>
                <a:lnTo>
                  <a:pt x="1434" y="178"/>
                </a:lnTo>
                <a:lnTo>
                  <a:pt x="1434" y="196"/>
                </a:lnTo>
                <a:lnTo>
                  <a:pt x="1434" y="212"/>
                </a:lnTo>
                <a:lnTo>
                  <a:pt x="1432" y="228"/>
                </a:lnTo>
                <a:lnTo>
                  <a:pt x="1428" y="236"/>
                </a:lnTo>
                <a:lnTo>
                  <a:pt x="1422" y="244"/>
                </a:lnTo>
                <a:lnTo>
                  <a:pt x="1416" y="250"/>
                </a:lnTo>
                <a:lnTo>
                  <a:pt x="1406" y="258"/>
                </a:lnTo>
                <a:lnTo>
                  <a:pt x="1400" y="260"/>
                </a:lnTo>
                <a:lnTo>
                  <a:pt x="1392" y="260"/>
                </a:lnTo>
                <a:lnTo>
                  <a:pt x="1384" y="260"/>
                </a:lnTo>
                <a:lnTo>
                  <a:pt x="1376" y="258"/>
                </a:lnTo>
                <a:lnTo>
                  <a:pt x="1360" y="248"/>
                </a:lnTo>
                <a:lnTo>
                  <a:pt x="1344" y="236"/>
                </a:lnTo>
                <a:lnTo>
                  <a:pt x="1330" y="224"/>
                </a:lnTo>
                <a:lnTo>
                  <a:pt x="1200" y="0"/>
                </a:lnTo>
                <a:lnTo>
                  <a:pt x="936" y="0"/>
                </a:lnTo>
                <a:lnTo>
                  <a:pt x="914" y="8"/>
                </a:lnTo>
                <a:lnTo>
                  <a:pt x="890" y="18"/>
                </a:lnTo>
                <a:lnTo>
                  <a:pt x="880" y="24"/>
                </a:lnTo>
                <a:lnTo>
                  <a:pt x="872" y="32"/>
                </a:lnTo>
                <a:lnTo>
                  <a:pt x="866" y="40"/>
                </a:lnTo>
                <a:lnTo>
                  <a:pt x="864" y="48"/>
                </a:lnTo>
                <a:lnTo>
                  <a:pt x="866" y="60"/>
                </a:lnTo>
                <a:lnTo>
                  <a:pt x="868" y="70"/>
                </a:lnTo>
                <a:lnTo>
                  <a:pt x="872" y="78"/>
                </a:lnTo>
                <a:lnTo>
                  <a:pt x="876" y="84"/>
                </a:lnTo>
                <a:lnTo>
                  <a:pt x="890" y="96"/>
                </a:lnTo>
                <a:lnTo>
                  <a:pt x="904" y="104"/>
                </a:lnTo>
                <a:lnTo>
                  <a:pt x="918" y="112"/>
                </a:lnTo>
                <a:lnTo>
                  <a:pt x="932" y="122"/>
                </a:lnTo>
                <a:lnTo>
                  <a:pt x="936" y="130"/>
                </a:lnTo>
                <a:lnTo>
                  <a:pt x="940" y="138"/>
                </a:lnTo>
                <a:lnTo>
                  <a:pt x="944" y="146"/>
                </a:lnTo>
                <a:lnTo>
                  <a:pt x="944" y="158"/>
                </a:lnTo>
                <a:lnTo>
                  <a:pt x="944" y="170"/>
                </a:lnTo>
                <a:lnTo>
                  <a:pt x="940" y="180"/>
                </a:lnTo>
                <a:lnTo>
                  <a:pt x="936" y="190"/>
                </a:lnTo>
                <a:lnTo>
                  <a:pt x="928" y="198"/>
                </a:lnTo>
                <a:lnTo>
                  <a:pt x="920" y="206"/>
                </a:lnTo>
                <a:lnTo>
                  <a:pt x="912" y="212"/>
                </a:lnTo>
                <a:lnTo>
                  <a:pt x="890" y="224"/>
                </a:lnTo>
                <a:lnTo>
                  <a:pt x="866" y="232"/>
                </a:lnTo>
                <a:lnTo>
                  <a:pt x="842" y="238"/>
                </a:lnTo>
                <a:lnTo>
                  <a:pt x="820" y="242"/>
                </a:lnTo>
                <a:lnTo>
                  <a:pt x="800" y="242"/>
                </a:lnTo>
                <a:lnTo>
                  <a:pt x="782" y="242"/>
                </a:lnTo>
                <a:lnTo>
                  <a:pt x="758" y="238"/>
                </a:lnTo>
                <a:lnTo>
                  <a:pt x="734" y="232"/>
                </a:lnTo>
                <a:lnTo>
                  <a:pt x="710" y="224"/>
                </a:lnTo>
                <a:lnTo>
                  <a:pt x="690" y="212"/>
                </a:lnTo>
                <a:lnTo>
                  <a:pt x="680" y="206"/>
                </a:lnTo>
                <a:lnTo>
                  <a:pt x="672" y="198"/>
                </a:lnTo>
                <a:lnTo>
                  <a:pt x="666" y="190"/>
                </a:lnTo>
                <a:lnTo>
                  <a:pt x="660" y="180"/>
                </a:lnTo>
                <a:lnTo>
                  <a:pt x="658" y="170"/>
                </a:lnTo>
                <a:lnTo>
                  <a:pt x="656" y="158"/>
                </a:lnTo>
                <a:lnTo>
                  <a:pt x="658" y="146"/>
                </a:lnTo>
                <a:lnTo>
                  <a:pt x="660" y="138"/>
                </a:lnTo>
                <a:lnTo>
                  <a:pt x="664" y="130"/>
                </a:lnTo>
                <a:lnTo>
                  <a:pt x="670" y="122"/>
                </a:lnTo>
                <a:lnTo>
                  <a:pt x="682" y="112"/>
                </a:lnTo>
                <a:lnTo>
                  <a:pt x="696" y="104"/>
                </a:lnTo>
                <a:lnTo>
                  <a:pt x="712" y="96"/>
                </a:lnTo>
                <a:lnTo>
                  <a:pt x="724" y="84"/>
                </a:lnTo>
                <a:lnTo>
                  <a:pt x="730" y="78"/>
                </a:lnTo>
                <a:lnTo>
                  <a:pt x="732" y="70"/>
                </a:lnTo>
                <a:lnTo>
                  <a:pt x="736" y="60"/>
                </a:lnTo>
                <a:lnTo>
                  <a:pt x="736" y="48"/>
                </a:lnTo>
                <a:lnTo>
                  <a:pt x="734" y="40"/>
                </a:lnTo>
                <a:lnTo>
                  <a:pt x="728" y="32"/>
                </a:lnTo>
                <a:lnTo>
                  <a:pt x="720" y="24"/>
                </a:lnTo>
                <a:lnTo>
                  <a:pt x="710" y="18"/>
                </a:lnTo>
                <a:lnTo>
                  <a:pt x="688" y="8"/>
                </a:lnTo>
                <a:lnTo>
                  <a:pt x="666" y="0"/>
                </a:lnTo>
                <a:lnTo>
                  <a:pt x="402" y="0"/>
                </a:lnTo>
                <a:lnTo>
                  <a:pt x="248" y="268"/>
                </a:lnTo>
                <a:lnTo>
                  <a:pt x="242" y="290"/>
                </a:lnTo>
                <a:lnTo>
                  <a:pt x="240" y="314"/>
                </a:lnTo>
                <a:lnTo>
                  <a:pt x="240" y="326"/>
                </a:lnTo>
                <a:lnTo>
                  <a:pt x="242" y="336"/>
                </a:lnTo>
                <a:lnTo>
                  <a:pt x="248" y="344"/>
                </a:lnTo>
                <a:lnTo>
                  <a:pt x="254" y="350"/>
                </a:lnTo>
                <a:lnTo>
                  <a:pt x="264" y="356"/>
                </a:lnTo>
                <a:lnTo>
                  <a:pt x="274" y="358"/>
                </a:lnTo>
                <a:lnTo>
                  <a:pt x="284" y="358"/>
                </a:lnTo>
                <a:lnTo>
                  <a:pt x="292" y="358"/>
                </a:lnTo>
                <a:lnTo>
                  <a:pt x="308" y="352"/>
                </a:lnTo>
                <a:lnTo>
                  <a:pt x="322" y="344"/>
                </a:lnTo>
                <a:lnTo>
                  <a:pt x="336" y="336"/>
                </a:lnTo>
                <a:lnTo>
                  <a:pt x="352" y="330"/>
                </a:lnTo>
                <a:lnTo>
                  <a:pt x="360" y="328"/>
                </a:lnTo>
                <a:lnTo>
                  <a:pt x="370" y="328"/>
                </a:lnTo>
                <a:lnTo>
                  <a:pt x="378" y="332"/>
                </a:lnTo>
                <a:lnTo>
                  <a:pt x="390" y="336"/>
                </a:lnTo>
                <a:lnTo>
                  <a:pt x="398" y="342"/>
                </a:lnTo>
                <a:lnTo>
                  <a:pt x="406" y="350"/>
                </a:lnTo>
                <a:lnTo>
                  <a:pt x="412" y="358"/>
                </a:lnTo>
                <a:lnTo>
                  <a:pt x="416" y="368"/>
                </a:lnTo>
                <a:lnTo>
                  <a:pt x="418" y="380"/>
                </a:lnTo>
                <a:lnTo>
                  <a:pt x="420" y="392"/>
                </a:lnTo>
                <a:lnTo>
                  <a:pt x="418" y="416"/>
                </a:lnTo>
                <a:lnTo>
                  <a:pt x="414" y="440"/>
                </a:lnTo>
                <a:lnTo>
                  <a:pt x="408" y="464"/>
                </a:lnTo>
                <a:lnTo>
                  <a:pt x="400" y="486"/>
                </a:lnTo>
                <a:lnTo>
                  <a:pt x="390" y="502"/>
                </a:lnTo>
                <a:lnTo>
                  <a:pt x="380" y="518"/>
                </a:lnTo>
                <a:lnTo>
                  <a:pt x="366" y="536"/>
                </a:lnTo>
                <a:lnTo>
                  <a:pt x="348" y="554"/>
                </a:lnTo>
                <a:lnTo>
                  <a:pt x="330" y="570"/>
                </a:lnTo>
                <a:lnTo>
                  <a:pt x="308" y="584"/>
                </a:lnTo>
                <a:lnTo>
                  <a:pt x="298" y="588"/>
                </a:lnTo>
                <a:lnTo>
                  <a:pt x="288" y="592"/>
                </a:lnTo>
                <a:lnTo>
                  <a:pt x="276" y="592"/>
                </a:lnTo>
                <a:lnTo>
                  <a:pt x="266" y="592"/>
                </a:lnTo>
                <a:lnTo>
                  <a:pt x="256" y="590"/>
                </a:lnTo>
                <a:lnTo>
                  <a:pt x="246" y="586"/>
                </a:lnTo>
                <a:lnTo>
                  <a:pt x="236" y="578"/>
                </a:lnTo>
                <a:lnTo>
                  <a:pt x="230" y="572"/>
                </a:lnTo>
                <a:lnTo>
                  <a:pt x="224" y="564"/>
                </a:lnTo>
                <a:lnTo>
                  <a:pt x="222" y="556"/>
                </a:lnTo>
                <a:lnTo>
                  <a:pt x="218" y="540"/>
                </a:lnTo>
                <a:lnTo>
                  <a:pt x="218" y="522"/>
                </a:lnTo>
                <a:lnTo>
                  <a:pt x="218" y="506"/>
                </a:lnTo>
                <a:lnTo>
                  <a:pt x="216" y="490"/>
                </a:lnTo>
                <a:lnTo>
                  <a:pt x="212" y="482"/>
                </a:lnTo>
                <a:lnTo>
                  <a:pt x="206" y="474"/>
                </a:lnTo>
                <a:lnTo>
                  <a:pt x="200" y="468"/>
                </a:lnTo>
                <a:lnTo>
                  <a:pt x="190" y="460"/>
                </a:lnTo>
                <a:lnTo>
                  <a:pt x="182" y="458"/>
                </a:lnTo>
                <a:lnTo>
                  <a:pt x="172" y="458"/>
                </a:lnTo>
                <a:lnTo>
                  <a:pt x="162" y="462"/>
                </a:lnTo>
                <a:lnTo>
                  <a:pt x="152" y="466"/>
                </a:lnTo>
                <a:lnTo>
                  <a:pt x="132" y="480"/>
                </a:lnTo>
                <a:lnTo>
                  <a:pt x="116" y="496"/>
                </a:lnTo>
                <a:lnTo>
                  <a:pt x="4" y="688"/>
                </a:lnTo>
                <a:lnTo>
                  <a:pt x="2" y="688"/>
                </a:lnTo>
                <a:lnTo>
                  <a:pt x="0" y="694"/>
                </a:lnTo>
                <a:lnTo>
                  <a:pt x="400" y="1386"/>
                </a:lnTo>
                <a:lnTo>
                  <a:pt x="1200" y="1386"/>
                </a:lnTo>
                <a:lnTo>
                  <a:pt x="1600" y="694"/>
                </a:lnTo>
                <a:lnTo>
                  <a:pt x="1598" y="688"/>
                </a:lnTo>
                <a:lnTo>
                  <a:pt x="1458" y="448"/>
                </a:lnTo>
                <a:lnTo>
                  <a:pt x="1454" y="426"/>
                </a:lnTo>
                <a:lnTo>
                  <a:pt x="1452" y="402"/>
                </a:lnTo>
                <a:lnTo>
                  <a:pt x="1454" y="392"/>
                </a:lnTo>
                <a:lnTo>
                  <a:pt x="1456" y="382"/>
                </a:lnTo>
                <a:lnTo>
                  <a:pt x="1460" y="374"/>
                </a:lnTo>
                <a:lnTo>
                  <a:pt x="1466" y="368"/>
                </a:lnTo>
                <a:lnTo>
                  <a:pt x="1482" y="362"/>
                </a:lnTo>
                <a:lnTo>
                  <a:pt x="1496" y="360"/>
                </a:lnTo>
                <a:lnTo>
                  <a:pt x="1508" y="360"/>
                </a:lnTo>
                <a:lnTo>
                  <a:pt x="1518" y="364"/>
                </a:lnTo>
                <a:lnTo>
                  <a:pt x="1536" y="374"/>
                </a:lnTo>
                <a:lnTo>
                  <a:pt x="1556" y="384"/>
                </a:lnTo>
                <a:lnTo>
                  <a:pt x="1566" y="388"/>
                </a:lnTo>
                <a:lnTo>
                  <a:pt x="1576" y="390"/>
                </a:lnTo>
                <a:close/>
              </a:path>
            </a:pathLst>
          </a:custGeom>
          <a:solidFill>
            <a:srgbClr val="5DC3D1"/>
          </a:solidFill>
          <a:ln w="38100" cap="flat" cmpd="sng">
            <a:solidFill>
              <a:srgbClr val="5F5F5F"/>
            </a:solidFill>
            <a:prstDash val="solid"/>
            <a:round/>
            <a:headEnd type="none" w="med" len="med"/>
            <a:tailEnd type="none" w="med" len="med"/>
          </a:ln>
          <a:effectLst/>
        </p:spPr>
        <p:txBody>
          <a:bodyPr/>
          <a:lstStyle/>
          <a:p>
            <a:endParaRPr lang="en-GB"/>
          </a:p>
        </p:txBody>
      </p:sp>
      <p:sp>
        <p:nvSpPr>
          <p:cNvPr id="29" name="Freeform 6">
            <a:extLst>
              <a:ext uri="{FF2B5EF4-FFF2-40B4-BE49-F238E27FC236}">
                <a16:creationId xmlns:a16="http://schemas.microsoft.com/office/drawing/2014/main" id="{88BA71A5-C450-B5C4-65B0-417822F23B28}"/>
              </a:ext>
            </a:extLst>
          </p:cNvPr>
          <p:cNvSpPr>
            <a:spLocks/>
          </p:cNvSpPr>
          <p:nvPr/>
        </p:nvSpPr>
        <p:spPr bwMode="auto">
          <a:xfrm>
            <a:off x="8406647" y="3471384"/>
            <a:ext cx="2755276" cy="2222664"/>
          </a:xfrm>
          <a:custGeom>
            <a:avLst/>
            <a:gdLst>
              <a:gd name="T0" fmla="*/ 1124331 w 1600"/>
              <a:gd name="T1" fmla="*/ 4953 h 1382"/>
              <a:gd name="T2" fmla="*/ 1104519 w 1600"/>
              <a:gd name="T3" fmla="*/ 12383 h 1382"/>
              <a:gd name="T4" fmla="*/ 1094613 w 1600"/>
              <a:gd name="T5" fmla="*/ 17336 h 1382"/>
              <a:gd name="T6" fmla="*/ 1084707 w 1600"/>
              <a:gd name="T7" fmla="*/ 22289 h 1382"/>
              <a:gd name="T8" fmla="*/ 1077278 w 1600"/>
              <a:gd name="T9" fmla="*/ 27243 h 1382"/>
              <a:gd name="T10" fmla="*/ 1067372 w 1600"/>
              <a:gd name="T11" fmla="*/ 34672 h 1382"/>
              <a:gd name="T12" fmla="*/ 1062419 w 1600"/>
              <a:gd name="T13" fmla="*/ 42102 h 1382"/>
              <a:gd name="T14" fmla="*/ 1059942 w 1600"/>
              <a:gd name="T15" fmla="*/ 49532 h 1382"/>
              <a:gd name="T16" fmla="*/ 1057466 w 1600"/>
              <a:gd name="T17" fmla="*/ 56962 h 1382"/>
              <a:gd name="T18" fmla="*/ 1059942 w 1600"/>
              <a:gd name="T19" fmla="*/ 71821 h 1382"/>
              <a:gd name="T20" fmla="*/ 1059942 w 1600"/>
              <a:gd name="T21" fmla="*/ 79251 h 1382"/>
              <a:gd name="T22" fmla="*/ 1072325 w 1600"/>
              <a:gd name="T23" fmla="*/ 101540 h 1382"/>
              <a:gd name="T24" fmla="*/ 1121855 w 1600"/>
              <a:gd name="T25" fmla="*/ 136213 h 1382"/>
              <a:gd name="T26" fmla="*/ 1131761 w 1600"/>
              <a:gd name="T27" fmla="*/ 141166 h 1382"/>
              <a:gd name="T28" fmla="*/ 1144143 w 1600"/>
              <a:gd name="T29" fmla="*/ 153549 h 1382"/>
              <a:gd name="T30" fmla="*/ 1149096 w 1600"/>
              <a:gd name="T31" fmla="*/ 160978 h 1382"/>
              <a:gd name="T32" fmla="*/ 1156526 w 1600"/>
              <a:gd name="T33" fmla="*/ 180791 h 1382"/>
              <a:gd name="T34" fmla="*/ 1156526 w 1600"/>
              <a:gd name="T35" fmla="*/ 193174 h 1382"/>
              <a:gd name="T36" fmla="*/ 1126808 w 1600"/>
              <a:gd name="T37" fmla="*/ 252612 h 1382"/>
              <a:gd name="T38" fmla="*/ 978218 w 1600"/>
              <a:gd name="T39" fmla="*/ 297191 h 1382"/>
              <a:gd name="T40" fmla="*/ 842010 w 1600"/>
              <a:gd name="T41" fmla="*/ 260042 h 1382"/>
              <a:gd name="T42" fmla="*/ 799910 w 1600"/>
              <a:gd name="T43" fmla="*/ 193174 h 1382"/>
              <a:gd name="T44" fmla="*/ 802386 w 1600"/>
              <a:gd name="T45" fmla="*/ 183268 h 1382"/>
              <a:gd name="T46" fmla="*/ 804863 w 1600"/>
              <a:gd name="T47" fmla="*/ 170885 h 1382"/>
              <a:gd name="T48" fmla="*/ 812292 w 1600"/>
              <a:gd name="T49" fmla="*/ 153549 h 1382"/>
              <a:gd name="T50" fmla="*/ 819722 w 1600"/>
              <a:gd name="T51" fmla="*/ 146119 h 1382"/>
              <a:gd name="T52" fmla="*/ 832104 w 1600"/>
              <a:gd name="T53" fmla="*/ 136213 h 1382"/>
              <a:gd name="T54" fmla="*/ 869252 w 1600"/>
              <a:gd name="T55" fmla="*/ 113923 h 1382"/>
              <a:gd name="T56" fmla="*/ 896493 w 1600"/>
              <a:gd name="T57" fmla="*/ 79251 h 1382"/>
              <a:gd name="T58" fmla="*/ 898970 w 1600"/>
              <a:gd name="T59" fmla="*/ 71821 h 1382"/>
              <a:gd name="T60" fmla="*/ 898970 w 1600"/>
              <a:gd name="T61" fmla="*/ 56962 h 1382"/>
              <a:gd name="T62" fmla="*/ 898970 w 1600"/>
              <a:gd name="T63" fmla="*/ 49532 h 1382"/>
              <a:gd name="T64" fmla="*/ 894017 w 1600"/>
              <a:gd name="T65" fmla="*/ 42102 h 1382"/>
              <a:gd name="T66" fmla="*/ 889064 w 1600"/>
              <a:gd name="T67" fmla="*/ 34672 h 1382"/>
              <a:gd name="T68" fmla="*/ 879158 w 1600"/>
              <a:gd name="T69" fmla="*/ 27243 h 1382"/>
              <a:gd name="T70" fmla="*/ 871728 w 1600"/>
              <a:gd name="T71" fmla="*/ 22289 h 1382"/>
              <a:gd name="T72" fmla="*/ 861822 w 1600"/>
              <a:gd name="T73" fmla="*/ 17336 h 1382"/>
              <a:gd name="T74" fmla="*/ 851916 w 1600"/>
              <a:gd name="T75" fmla="*/ 12383 h 1382"/>
              <a:gd name="T76" fmla="*/ 834581 w 1600"/>
              <a:gd name="T77" fmla="*/ 4953 h 1382"/>
              <a:gd name="T78" fmla="*/ 497777 w 1600"/>
              <a:gd name="T79" fmla="*/ 2477 h 1382"/>
              <a:gd name="T80" fmla="*/ 324422 w 1600"/>
              <a:gd name="T81" fmla="*/ 371489 h 1382"/>
              <a:gd name="T82" fmla="*/ 373952 w 1600"/>
              <a:gd name="T83" fmla="*/ 398731 h 1382"/>
              <a:gd name="T84" fmla="*/ 470535 w 1600"/>
              <a:gd name="T85" fmla="*/ 361582 h 1382"/>
              <a:gd name="T86" fmla="*/ 525018 w 1600"/>
              <a:gd name="T87" fmla="*/ 388825 h 1382"/>
              <a:gd name="T88" fmla="*/ 537401 w 1600"/>
              <a:gd name="T89" fmla="*/ 500272 h 1382"/>
              <a:gd name="T90" fmla="*/ 475488 w 1600"/>
              <a:gd name="T91" fmla="*/ 619148 h 1382"/>
              <a:gd name="T92" fmla="*/ 366522 w 1600"/>
              <a:gd name="T93" fmla="*/ 688493 h 1382"/>
              <a:gd name="T94" fmla="*/ 307086 w 1600"/>
              <a:gd name="T95" fmla="*/ 661250 h 1382"/>
              <a:gd name="T96" fmla="*/ 289751 w 1600"/>
              <a:gd name="T97" fmla="*/ 562186 h 1382"/>
              <a:gd name="T98" fmla="*/ 250127 w 1600"/>
              <a:gd name="T99" fmla="*/ 522561 h 1382"/>
              <a:gd name="T100" fmla="*/ 4953 w 1600"/>
              <a:gd name="T101" fmla="*/ 854424 h 1382"/>
              <a:gd name="T102" fmla="*/ 180785 w 1600"/>
              <a:gd name="T103" fmla="*/ 1151615 h 1382"/>
              <a:gd name="T104" fmla="*/ 245174 w 1600"/>
              <a:gd name="T105" fmla="*/ 1181334 h 1382"/>
              <a:gd name="T106" fmla="*/ 282321 w 1600"/>
              <a:gd name="T107" fmla="*/ 1141709 h 1382"/>
              <a:gd name="T108" fmla="*/ 299657 w 1600"/>
              <a:gd name="T109" fmla="*/ 1042645 h 1382"/>
              <a:gd name="T110" fmla="*/ 354140 w 1600"/>
              <a:gd name="T111" fmla="*/ 1015403 h 1382"/>
              <a:gd name="T112" fmla="*/ 460629 w 1600"/>
              <a:gd name="T113" fmla="*/ 1072364 h 1382"/>
              <a:gd name="T114" fmla="*/ 525018 w 1600"/>
              <a:gd name="T115" fmla="*/ 1173905 h 1382"/>
              <a:gd name="T116" fmla="*/ 529971 w 1600"/>
              <a:gd name="T117" fmla="*/ 1305164 h 1382"/>
              <a:gd name="T118" fmla="*/ 465582 w 1600"/>
              <a:gd name="T119" fmla="*/ 1342313 h 1382"/>
              <a:gd name="T120" fmla="*/ 381381 w 1600"/>
              <a:gd name="T121" fmla="*/ 1307641 h 1382"/>
              <a:gd name="T122" fmla="*/ 326898 w 1600"/>
              <a:gd name="T123" fmla="*/ 1322500 h 1382"/>
              <a:gd name="T124" fmla="*/ 497777 w 1600"/>
              <a:gd name="T125" fmla="*/ 1711325 h 13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00" h="1382">
                <a:moveTo>
                  <a:pt x="1200" y="2"/>
                </a:moveTo>
                <a:lnTo>
                  <a:pt x="912" y="2"/>
                </a:lnTo>
                <a:lnTo>
                  <a:pt x="908" y="4"/>
                </a:lnTo>
                <a:lnTo>
                  <a:pt x="906" y="4"/>
                </a:lnTo>
                <a:lnTo>
                  <a:pt x="894" y="8"/>
                </a:lnTo>
                <a:lnTo>
                  <a:pt x="892" y="10"/>
                </a:lnTo>
                <a:lnTo>
                  <a:pt x="890" y="10"/>
                </a:lnTo>
                <a:lnTo>
                  <a:pt x="886" y="12"/>
                </a:lnTo>
                <a:lnTo>
                  <a:pt x="884" y="14"/>
                </a:lnTo>
                <a:lnTo>
                  <a:pt x="882" y="14"/>
                </a:lnTo>
                <a:lnTo>
                  <a:pt x="880" y="16"/>
                </a:lnTo>
                <a:lnTo>
                  <a:pt x="876" y="18"/>
                </a:lnTo>
                <a:lnTo>
                  <a:pt x="874" y="18"/>
                </a:lnTo>
                <a:lnTo>
                  <a:pt x="870" y="22"/>
                </a:lnTo>
                <a:lnTo>
                  <a:pt x="866" y="26"/>
                </a:lnTo>
                <a:lnTo>
                  <a:pt x="864" y="26"/>
                </a:lnTo>
                <a:lnTo>
                  <a:pt x="862" y="28"/>
                </a:lnTo>
                <a:lnTo>
                  <a:pt x="862" y="30"/>
                </a:lnTo>
                <a:lnTo>
                  <a:pt x="860" y="32"/>
                </a:lnTo>
                <a:lnTo>
                  <a:pt x="858" y="34"/>
                </a:lnTo>
                <a:lnTo>
                  <a:pt x="856" y="36"/>
                </a:lnTo>
                <a:lnTo>
                  <a:pt x="856" y="38"/>
                </a:lnTo>
                <a:lnTo>
                  <a:pt x="856" y="40"/>
                </a:lnTo>
                <a:lnTo>
                  <a:pt x="854" y="42"/>
                </a:lnTo>
                <a:lnTo>
                  <a:pt x="854" y="46"/>
                </a:lnTo>
                <a:lnTo>
                  <a:pt x="854" y="52"/>
                </a:lnTo>
                <a:lnTo>
                  <a:pt x="854" y="54"/>
                </a:lnTo>
                <a:lnTo>
                  <a:pt x="856" y="58"/>
                </a:lnTo>
                <a:lnTo>
                  <a:pt x="856" y="60"/>
                </a:lnTo>
                <a:lnTo>
                  <a:pt x="856" y="64"/>
                </a:lnTo>
                <a:lnTo>
                  <a:pt x="858" y="70"/>
                </a:lnTo>
                <a:lnTo>
                  <a:pt x="862" y="76"/>
                </a:lnTo>
                <a:lnTo>
                  <a:pt x="866" y="82"/>
                </a:lnTo>
                <a:lnTo>
                  <a:pt x="878" y="92"/>
                </a:lnTo>
                <a:lnTo>
                  <a:pt x="890" y="100"/>
                </a:lnTo>
                <a:lnTo>
                  <a:pt x="904" y="108"/>
                </a:lnTo>
                <a:lnTo>
                  <a:pt x="906" y="110"/>
                </a:lnTo>
                <a:lnTo>
                  <a:pt x="908" y="110"/>
                </a:lnTo>
                <a:lnTo>
                  <a:pt x="912" y="114"/>
                </a:lnTo>
                <a:lnTo>
                  <a:pt x="914" y="114"/>
                </a:lnTo>
                <a:lnTo>
                  <a:pt x="918" y="118"/>
                </a:lnTo>
                <a:lnTo>
                  <a:pt x="920" y="120"/>
                </a:lnTo>
                <a:lnTo>
                  <a:pt x="924" y="124"/>
                </a:lnTo>
                <a:lnTo>
                  <a:pt x="928" y="130"/>
                </a:lnTo>
                <a:lnTo>
                  <a:pt x="930" y="138"/>
                </a:lnTo>
                <a:lnTo>
                  <a:pt x="932" y="138"/>
                </a:lnTo>
                <a:lnTo>
                  <a:pt x="934" y="146"/>
                </a:lnTo>
                <a:lnTo>
                  <a:pt x="934" y="148"/>
                </a:lnTo>
                <a:lnTo>
                  <a:pt x="934" y="156"/>
                </a:lnTo>
                <a:lnTo>
                  <a:pt x="934" y="168"/>
                </a:lnTo>
                <a:lnTo>
                  <a:pt x="930" y="178"/>
                </a:lnTo>
                <a:lnTo>
                  <a:pt x="926" y="188"/>
                </a:lnTo>
                <a:lnTo>
                  <a:pt x="918" y="196"/>
                </a:lnTo>
                <a:lnTo>
                  <a:pt x="910" y="204"/>
                </a:lnTo>
                <a:lnTo>
                  <a:pt x="902" y="210"/>
                </a:lnTo>
                <a:lnTo>
                  <a:pt x="880" y="222"/>
                </a:lnTo>
                <a:lnTo>
                  <a:pt x="856" y="230"/>
                </a:lnTo>
                <a:lnTo>
                  <a:pt x="832" y="236"/>
                </a:lnTo>
                <a:lnTo>
                  <a:pt x="810" y="240"/>
                </a:lnTo>
                <a:lnTo>
                  <a:pt x="790" y="240"/>
                </a:lnTo>
                <a:lnTo>
                  <a:pt x="770" y="240"/>
                </a:lnTo>
                <a:lnTo>
                  <a:pt x="748" y="236"/>
                </a:lnTo>
                <a:lnTo>
                  <a:pt x="724" y="230"/>
                </a:lnTo>
                <a:lnTo>
                  <a:pt x="700" y="222"/>
                </a:lnTo>
                <a:lnTo>
                  <a:pt x="680" y="210"/>
                </a:lnTo>
                <a:lnTo>
                  <a:pt x="670" y="204"/>
                </a:lnTo>
                <a:lnTo>
                  <a:pt x="662" y="196"/>
                </a:lnTo>
                <a:lnTo>
                  <a:pt x="656" y="188"/>
                </a:lnTo>
                <a:lnTo>
                  <a:pt x="650" y="178"/>
                </a:lnTo>
                <a:lnTo>
                  <a:pt x="648" y="168"/>
                </a:lnTo>
                <a:lnTo>
                  <a:pt x="646" y="156"/>
                </a:lnTo>
                <a:lnTo>
                  <a:pt x="648" y="148"/>
                </a:lnTo>
                <a:lnTo>
                  <a:pt x="648" y="146"/>
                </a:lnTo>
                <a:lnTo>
                  <a:pt x="650" y="138"/>
                </a:lnTo>
                <a:lnTo>
                  <a:pt x="652" y="130"/>
                </a:lnTo>
                <a:lnTo>
                  <a:pt x="656" y="124"/>
                </a:lnTo>
                <a:lnTo>
                  <a:pt x="660" y="120"/>
                </a:lnTo>
                <a:lnTo>
                  <a:pt x="662" y="118"/>
                </a:lnTo>
                <a:lnTo>
                  <a:pt x="666" y="114"/>
                </a:lnTo>
                <a:lnTo>
                  <a:pt x="668" y="114"/>
                </a:lnTo>
                <a:lnTo>
                  <a:pt x="672" y="110"/>
                </a:lnTo>
                <a:lnTo>
                  <a:pt x="674" y="110"/>
                </a:lnTo>
                <a:lnTo>
                  <a:pt x="676" y="108"/>
                </a:lnTo>
                <a:lnTo>
                  <a:pt x="690" y="100"/>
                </a:lnTo>
                <a:lnTo>
                  <a:pt x="702" y="92"/>
                </a:lnTo>
                <a:lnTo>
                  <a:pt x="714" y="82"/>
                </a:lnTo>
                <a:lnTo>
                  <a:pt x="718" y="76"/>
                </a:lnTo>
                <a:lnTo>
                  <a:pt x="722" y="70"/>
                </a:lnTo>
                <a:lnTo>
                  <a:pt x="724" y="64"/>
                </a:lnTo>
                <a:lnTo>
                  <a:pt x="724" y="60"/>
                </a:lnTo>
                <a:lnTo>
                  <a:pt x="726" y="58"/>
                </a:lnTo>
                <a:lnTo>
                  <a:pt x="726" y="54"/>
                </a:lnTo>
                <a:lnTo>
                  <a:pt x="726" y="52"/>
                </a:lnTo>
                <a:lnTo>
                  <a:pt x="726" y="46"/>
                </a:lnTo>
                <a:lnTo>
                  <a:pt x="726" y="42"/>
                </a:lnTo>
                <a:lnTo>
                  <a:pt x="726" y="40"/>
                </a:lnTo>
                <a:lnTo>
                  <a:pt x="724" y="38"/>
                </a:lnTo>
                <a:lnTo>
                  <a:pt x="724" y="36"/>
                </a:lnTo>
                <a:lnTo>
                  <a:pt x="722" y="34"/>
                </a:lnTo>
                <a:lnTo>
                  <a:pt x="722" y="32"/>
                </a:lnTo>
                <a:lnTo>
                  <a:pt x="720" y="30"/>
                </a:lnTo>
                <a:lnTo>
                  <a:pt x="718" y="28"/>
                </a:lnTo>
                <a:lnTo>
                  <a:pt x="716" y="26"/>
                </a:lnTo>
                <a:lnTo>
                  <a:pt x="714" y="26"/>
                </a:lnTo>
                <a:lnTo>
                  <a:pt x="710" y="22"/>
                </a:lnTo>
                <a:lnTo>
                  <a:pt x="706" y="18"/>
                </a:lnTo>
                <a:lnTo>
                  <a:pt x="704" y="18"/>
                </a:lnTo>
                <a:lnTo>
                  <a:pt x="702" y="16"/>
                </a:lnTo>
                <a:lnTo>
                  <a:pt x="700" y="14"/>
                </a:lnTo>
                <a:lnTo>
                  <a:pt x="696" y="14"/>
                </a:lnTo>
                <a:lnTo>
                  <a:pt x="694" y="12"/>
                </a:lnTo>
                <a:lnTo>
                  <a:pt x="692" y="10"/>
                </a:lnTo>
                <a:lnTo>
                  <a:pt x="688" y="10"/>
                </a:lnTo>
                <a:lnTo>
                  <a:pt x="686" y="8"/>
                </a:lnTo>
                <a:lnTo>
                  <a:pt x="674" y="4"/>
                </a:lnTo>
                <a:lnTo>
                  <a:pt x="668" y="2"/>
                </a:lnTo>
                <a:lnTo>
                  <a:pt x="402" y="2"/>
                </a:lnTo>
                <a:lnTo>
                  <a:pt x="264" y="238"/>
                </a:lnTo>
                <a:lnTo>
                  <a:pt x="260" y="260"/>
                </a:lnTo>
                <a:lnTo>
                  <a:pt x="260" y="282"/>
                </a:lnTo>
                <a:lnTo>
                  <a:pt x="260" y="292"/>
                </a:lnTo>
                <a:lnTo>
                  <a:pt x="262" y="300"/>
                </a:lnTo>
                <a:lnTo>
                  <a:pt x="268" y="308"/>
                </a:lnTo>
                <a:lnTo>
                  <a:pt x="274" y="314"/>
                </a:lnTo>
                <a:lnTo>
                  <a:pt x="284" y="318"/>
                </a:lnTo>
                <a:lnTo>
                  <a:pt x="294" y="322"/>
                </a:lnTo>
                <a:lnTo>
                  <a:pt x="302" y="322"/>
                </a:lnTo>
                <a:lnTo>
                  <a:pt x="312" y="322"/>
                </a:lnTo>
                <a:lnTo>
                  <a:pt x="326" y="316"/>
                </a:lnTo>
                <a:lnTo>
                  <a:pt x="342" y="308"/>
                </a:lnTo>
                <a:lnTo>
                  <a:pt x="356" y="298"/>
                </a:lnTo>
                <a:lnTo>
                  <a:pt x="372" y="292"/>
                </a:lnTo>
                <a:lnTo>
                  <a:pt x="380" y="292"/>
                </a:lnTo>
                <a:lnTo>
                  <a:pt x="388" y="292"/>
                </a:lnTo>
                <a:lnTo>
                  <a:pt x="398" y="294"/>
                </a:lnTo>
                <a:lnTo>
                  <a:pt x="408" y="300"/>
                </a:lnTo>
                <a:lnTo>
                  <a:pt x="418" y="306"/>
                </a:lnTo>
                <a:lnTo>
                  <a:pt x="424" y="314"/>
                </a:lnTo>
                <a:lnTo>
                  <a:pt x="430" y="322"/>
                </a:lnTo>
                <a:lnTo>
                  <a:pt x="434" y="332"/>
                </a:lnTo>
                <a:lnTo>
                  <a:pt x="438" y="344"/>
                </a:lnTo>
                <a:lnTo>
                  <a:pt x="438" y="354"/>
                </a:lnTo>
                <a:lnTo>
                  <a:pt x="438" y="380"/>
                </a:lnTo>
                <a:lnTo>
                  <a:pt x="434" y="404"/>
                </a:lnTo>
                <a:lnTo>
                  <a:pt x="426" y="428"/>
                </a:lnTo>
                <a:lnTo>
                  <a:pt x="418" y="448"/>
                </a:lnTo>
                <a:lnTo>
                  <a:pt x="410" y="466"/>
                </a:lnTo>
                <a:lnTo>
                  <a:pt x="398" y="482"/>
                </a:lnTo>
                <a:lnTo>
                  <a:pt x="384" y="500"/>
                </a:lnTo>
                <a:lnTo>
                  <a:pt x="368" y="518"/>
                </a:lnTo>
                <a:lnTo>
                  <a:pt x="348" y="534"/>
                </a:lnTo>
                <a:lnTo>
                  <a:pt x="328" y="548"/>
                </a:lnTo>
                <a:lnTo>
                  <a:pt x="318" y="552"/>
                </a:lnTo>
                <a:lnTo>
                  <a:pt x="306" y="554"/>
                </a:lnTo>
                <a:lnTo>
                  <a:pt x="296" y="556"/>
                </a:lnTo>
                <a:lnTo>
                  <a:pt x="284" y="556"/>
                </a:lnTo>
                <a:lnTo>
                  <a:pt x="274" y="554"/>
                </a:lnTo>
                <a:lnTo>
                  <a:pt x="264" y="548"/>
                </a:lnTo>
                <a:lnTo>
                  <a:pt x="256" y="542"/>
                </a:lnTo>
                <a:lnTo>
                  <a:pt x="248" y="534"/>
                </a:lnTo>
                <a:lnTo>
                  <a:pt x="244" y="528"/>
                </a:lnTo>
                <a:lnTo>
                  <a:pt x="240" y="520"/>
                </a:lnTo>
                <a:lnTo>
                  <a:pt x="238" y="504"/>
                </a:lnTo>
                <a:lnTo>
                  <a:pt x="238" y="486"/>
                </a:lnTo>
                <a:lnTo>
                  <a:pt x="238" y="470"/>
                </a:lnTo>
                <a:lnTo>
                  <a:pt x="234" y="454"/>
                </a:lnTo>
                <a:lnTo>
                  <a:pt x="232" y="446"/>
                </a:lnTo>
                <a:lnTo>
                  <a:pt x="226" y="438"/>
                </a:lnTo>
                <a:lnTo>
                  <a:pt x="218" y="430"/>
                </a:lnTo>
                <a:lnTo>
                  <a:pt x="210" y="424"/>
                </a:lnTo>
                <a:lnTo>
                  <a:pt x="202" y="422"/>
                </a:lnTo>
                <a:lnTo>
                  <a:pt x="194" y="422"/>
                </a:lnTo>
                <a:lnTo>
                  <a:pt x="184" y="424"/>
                </a:lnTo>
                <a:lnTo>
                  <a:pt x="174" y="428"/>
                </a:lnTo>
                <a:lnTo>
                  <a:pt x="156" y="440"/>
                </a:lnTo>
                <a:lnTo>
                  <a:pt x="140" y="454"/>
                </a:lnTo>
                <a:lnTo>
                  <a:pt x="4" y="690"/>
                </a:lnTo>
                <a:lnTo>
                  <a:pt x="0" y="690"/>
                </a:lnTo>
                <a:lnTo>
                  <a:pt x="2" y="694"/>
                </a:lnTo>
                <a:lnTo>
                  <a:pt x="4" y="694"/>
                </a:lnTo>
                <a:lnTo>
                  <a:pt x="132" y="918"/>
                </a:lnTo>
                <a:lnTo>
                  <a:pt x="146" y="930"/>
                </a:lnTo>
                <a:lnTo>
                  <a:pt x="160" y="942"/>
                </a:lnTo>
                <a:lnTo>
                  <a:pt x="176" y="950"/>
                </a:lnTo>
                <a:lnTo>
                  <a:pt x="184" y="954"/>
                </a:lnTo>
                <a:lnTo>
                  <a:pt x="192" y="954"/>
                </a:lnTo>
                <a:lnTo>
                  <a:pt x="198" y="954"/>
                </a:lnTo>
                <a:lnTo>
                  <a:pt x="202" y="952"/>
                </a:lnTo>
                <a:lnTo>
                  <a:pt x="212" y="944"/>
                </a:lnTo>
                <a:lnTo>
                  <a:pt x="220" y="938"/>
                </a:lnTo>
                <a:lnTo>
                  <a:pt x="224" y="930"/>
                </a:lnTo>
                <a:lnTo>
                  <a:pt x="228" y="922"/>
                </a:lnTo>
                <a:lnTo>
                  <a:pt x="230" y="906"/>
                </a:lnTo>
                <a:lnTo>
                  <a:pt x="230" y="890"/>
                </a:lnTo>
                <a:lnTo>
                  <a:pt x="230" y="872"/>
                </a:lnTo>
                <a:lnTo>
                  <a:pt x="234" y="856"/>
                </a:lnTo>
                <a:lnTo>
                  <a:pt x="236" y="848"/>
                </a:lnTo>
                <a:lnTo>
                  <a:pt x="242" y="842"/>
                </a:lnTo>
                <a:lnTo>
                  <a:pt x="248" y="834"/>
                </a:lnTo>
                <a:lnTo>
                  <a:pt x="258" y="828"/>
                </a:lnTo>
                <a:lnTo>
                  <a:pt x="272" y="822"/>
                </a:lnTo>
                <a:lnTo>
                  <a:pt x="286" y="820"/>
                </a:lnTo>
                <a:lnTo>
                  <a:pt x="296" y="820"/>
                </a:lnTo>
                <a:lnTo>
                  <a:pt x="304" y="822"/>
                </a:lnTo>
                <a:lnTo>
                  <a:pt x="322" y="828"/>
                </a:lnTo>
                <a:lnTo>
                  <a:pt x="340" y="838"/>
                </a:lnTo>
                <a:lnTo>
                  <a:pt x="358" y="852"/>
                </a:lnTo>
                <a:lnTo>
                  <a:pt x="372" y="866"/>
                </a:lnTo>
                <a:lnTo>
                  <a:pt x="386" y="882"/>
                </a:lnTo>
                <a:lnTo>
                  <a:pt x="398" y="896"/>
                </a:lnTo>
                <a:lnTo>
                  <a:pt x="406" y="910"/>
                </a:lnTo>
                <a:lnTo>
                  <a:pt x="414" y="928"/>
                </a:lnTo>
                <a:lnTo>
                  <a:pt x="424" y="948"/>
                </a:lnTo>
                <a:lnTo>
                  <a:pt x="430" y="972"/>
                </a:lnTo>
                <a:lnTo>
                  <a:pt x="434" y="996"/>
                </a:lnTo>
                <a:lnTo>
                  <a:pt x="436" y="1022"/>
                </a:lnTo>
                <a:lnTo>
                  <a:pt x="434" y="1032"/>
                </a:lnTo>
                <a:lnTo>
                  <a:pt x="432" y="1044"/>
                </a:lnTo>
                <a:lnTo>
                  <a:pt x="428" y="1054"/>
                </a:lnTo>
                <a:lnTo>
                  <a:pt x="422" y="1062"/>
                </a:lnTo>
                <a:lnTo>
                  <a:pt x="414" y="1070"/>
                </a:lnTo>
                <a:lnTo>
                  <a:pt x="404" y="1076"/>
                </a:lnTo>
                <a:lnTo>
                  <a:pt x="390" y="1082"/>
                </a:lnTo>
                <a:lnTo>
                  <a:pt x="376" y="1084"/>
                </a:lnTo>
                <a:lnTo>
                  <a:pt x="366" y="1084"/>
                </a:lnTo>
                <a:lnTo>
                  <a:pt x="354" y="1080"/>
                </a:lnTo>
                <a:lnTo>
                  <a:pt x="336" y="1070"/>
                </a:lnTo>
                <a:lnTo>
                  <a:pt x="318" y="1060"/>
                </a:lnTo>
                <a:lnTo>
                  <a:pt x="308" y="1056"/>
                </a:lnTo>
                <a:lnTo>
                  <a:pt x="296" y="1054"/>
                </a:lnTo>
                <a:lnTo>
                  <a:pt x="284" y="1056"/>
                </a:lnTo>
                <a:lnTo>
                  <a:pt x="270" y="1062"/>
                </a:lnTo>
                <a:lnTo>
                  <a:pt x="264" y="1068"/>
                </a:lnTo>
                <a:lnTo>
                  <a:pt x="258" y="1076"/>
                </a:lnTo>
                <a:lnTo>
                  <a:pt x="256" y="1086"/>
                </a:lnTo>
                <a:lnTo>
                  <a:pt x="256" y="1096"/>
                </a:lnTo>
                <a:lnTo>
                  <a:pt x="258" y="1120"/>
                </a:lnTo>
                <a:lnTo>
                  <a:pt x="262" y="1142"/>
                </a:lnTo>
                <a:lnTo>
                  <a:pt x="402" y="1382"/>
                </a:lnTo>
                <a:lnTo>
                  <a:pt x="1200" y="1382"/>
                </a:lnTo>
                <a:lnTo>
                  <a:pt x="1600" y="690"/>
                </a:lnTo>
                <a:lnTo>
                  <a:pt x="1200" y="0"/>
                </a:lnTo>
                <a:lnTo>
                  <a:pt x="1200" y="2"/>
                </a:lnTo>
                <a:close/>
              </a:path>
            </a:pathLst>
          </a:custGeom>
          <a:solidFill>
            <a:schemeClr val="accent5">
              <a:lumMod val="50000"/>
            </a:schemeClr>
          </a:solidFill>
          <a:ln w="38100" cap="flat" cmpd="sng">
            <a:solidFill>
              <a:srgbClr val="5F5F5F"/>
            </a:solidFill>
            <a:prstDash val="solid"/>
            <a:round/>
            <a:headEnd type="none" w="med" len="med"/>
            <a:tailEnd type="none" w="med" len="med"/>
          </a:ln>
          <a:effectLst/>
        </p:spPr>
        <p:txBody>
          <a:bodyPr/>
          <a:lstStyle/>
          <a:p>
            <a:endParaRPr lang="en-GB"/>
          </a:p>
        </p:txBody>
      </p:sp>
      <p:sp>
        <p:nvSpPr>
          <p:cNvPr id="30" name="Freeform 7">
            <a:extLst>
              <a:ext uri="{FF2B5EF4-FFF2-40B4-BE49-F238E27FC236}">
                <a16:creationId xmlns:a16="http://schemas.microsoft.com/office/drawing/2014/main" id="{C980B300-1C23-ECCB-2584-01A8F7E1577F}"/>
              </a:ext>
            </a:extLst>
          </p:cNvPr>
          <p:cNvSpPr>
            <a:spLocks/>
          </p:cNvSpPr>
          <p:nvPr/>
        </p:nvSpPr>
        <p:spPr bwMode="auto">
          <a:xfrm>
            <a:off x="6351728" y="162914"/>
            <a:ext cx="2819301" cy="2230911"/>
          </a:xfrm>
          <a:custGeom>
            <a:avLst/>
            <a:gdLst>
              <a:gd name="T0" fmla="*/ 245350 w 1636"/>
              <a:gd name="T1" fmla="*/ 1122809 h 1386"/>
              <a:gd name="T2" fmla="*/ 265176 w 1636"/>
              <a:gd name="T3" fmla="*/ 1075716 h 1386"/>
              <a:gd name="T4" fmla="*/ 265176 w 1636"/>
              <a:gd name="T5" fmla="*/ 1033579 h 1386"/>
              <a:gd name="T6" fmla="*/ 287481 w 1636"/>
              <a:gd name="T7" fmla="*/ 991443 h 1386"/>
              <a:gd name="T8" fmla="*/ 322177 w 1636"/>
              <a:gd name="T9" fmla="*/ 974093 h 1386"/>
              <a:gd name="T10" fmla="*/ 374221 w 1636"/>
              <a:gd name="T11" fmla="*/ 984007 h 1386"/>
              <a:gd name="T12" fmla="*/ 463439 w 1636"/>
              <a:gd name="T13" fmla="*/ 1065801 h 1386"/>
              <a:gd name="T14" fmla="*/ 503092 w 1636"/>
              <a:gd name="T15" fmla="*/ 1145117 h 1386"/>
              <a:gd name="T16" fmla="*/ 513005 w 1636"/>
              <a:gd name="T17" fmla="*/ 1216996 h 1386"/>
              <a:gd name="T18" fmla="*/ 500614 w 1636"/>
              <a:gd name="T19" fmla="*/ 1278961 h 1386"/>
              <a:gd name="T20" fmla="*/ 475831 w 1636"/>
              <a:gd name="T21" fmla="*/ 1301269 h 1386"/>
              <a:gd name="T22" fmla="*/ 428743 w 1636"/>
              <a:gd name="T23" fmla="*/ 1311183 h 1386"/>
              <a:gd name="T24" fmla="*/ 354395 w 1636"/>
              <a:gd name="T25" fmla="*/ 1274004 h 1386"/>
              <a:gd name="T26" fmla="*/ 307307 w 1636"/>
              <a:gd name="T27" fmla="*/ 1283919 h 1386"/>
              <a:gd name="T28" fmla="*/ 292438 w 1636"/>
              <a:gd name="T29" fmla="*/ 1311183 h 1386"/>
              <a:gd name="T30" fmla="*/ 297394 w 1636"/>
              <a:gd name="T31" fmla="*/ 1365713 h 1386"/>
              <a:gd name="T32" fmla="*/ 495657 w 1636"/>
              <a:gd name="T33" fmla="*/ 1712718 h 1386"/>
              <a:gd name="T34" fmla="*/ 822791 w 1636"/>
              <a:gd name="T35" fmla="*/ 1717675 h 1386"/>
              <a:gd name="T36" fmla="*/ 899617 w 1636"/>
              <a:gd name="T37" fmla="*/ 1680496 h 1386"/>
              <a:gd name="T38" fmla="*/ 909531 w 1636"/>
              <a:gd name="T39" fmla="*/ 1643317 h 1386"/>
              <a:gd name="T40" fmla="*/ 879791 w 1636"/>
              <a:gd name="T41" fmla="*/ 1598702 h 1386"/>
              <a:gd name="T42" fmla="*/ 820312 w 1636"/>
              <a:gd name="T43" fmla="*/ 1556566 h 1386"/>
              <a:gd name="T44" fmla="*/ 810399 w 1636"/>
              <a:gd name="T45" fmla="*/ 1521865 h 1386"/>
              <a:gd name="T46" fmla="*/ 830225 w 1636"/>
              <a:gd name="T47" fmla="*/ 1472293 h 1386"/>
              <a:gd name="T48" fmla="*/ 907052 w 1636"/>
              <a:gd name="T49" fmla="*/ 1430157 h 1386"/>
              <a:gd name="T50" fmla="*/ 988836 w 1636"/>
              <a:gd name="T51" fmla="*/ 1417763 h 1386"/>
              <a:gd name="T52" fmla="*/ 1100358 w 1636"/>
              <a:gd name="T53" fmla="*/ 1440071 h 1386"/>
              <a:gd name="T54" fmla="*/ 1157359 w 1636"/>
              <a:gd name="T55" fmla="*/ 1484686 h 1386"/>
              <a:gd name="T56" fmla="*/ 1167272 w 1636"/>
              <a:gd name="T57" fmla="*/ 1521865 h 1386"/>
              <a:gd name="T58" fmla="*/ 1152402 w 1636"/>
              <a:gd name="T59" fmla="*/ 1566480 h 1386"/>
              <a:gd name="T60" fmla="*/ 1083010 w 1636"/>
              <a:gd name="T61" fmla="*/ 1613573 h 1386"/>
              <a:gd name="T62" fmla="*/ 1068141 w 1636"/>
              <a:gd name="T63" fmla="*/ 1658188 h 1386"/>
              <a:gd name="T64" fmla="*/ 1087967 w 1636"/>
              <a:gd name="T65" fmla="*/ 1687932 h 1386"/>
              <a:gd name="T66" fmla="*/ 1479536 w 1636"/>
              <a:gd name="T67" fmla="*/ 1717675 h 1386"/>
              <a:gd name="T68" fmla="*/ 1489449 w 1636"/>
              <a:gd name="T69" fmla="*/ 1707761 h 1386"/>
              <a:gd name="T70" fmla="*/ 1660451 w 1636"/>
              <a:gd name="T71" fmla="*/ 1410328 h 1386"/>
              <a:gd name="T72" fmla="*/ 1727365 w 1636"/>
              <a:gd name="T73" fmla="*/ 1368191 h 1386"/>
              <a:gd name="T74" fmla="*/ 1759582 w 1636"/>
              <a:gd name="T75" fmla="*/ 1380584 h 1386"/>
              <a:gd name="T76" fmla="*/ 1781887 w 1636"/>
              <a:gd name="T77" fmla="*/ 1427678 h 1386"/>
              <a:gd name="T78" fmla="*/ 1789322 w 1636"/>
              <a:gd name="T79" fmla="*/ 1499558 h 1386"/>
              <a:gd name="T80" fmla="*/ 1816583 w 1636"/>
              <a:gd name="T81" fmla="*/ 1526822 h 1386"/>
              <a:gd name="T82" fmla="*/ 1866148 w 1636"/>
              <a:gd name="T83" fmla="*/ 1534258 h 1386"/>
              <a:gd name="T84" fmla="*/ 1942975 w 1636"/>
              <a:gd name="T85" fmla="*/ 1489643 h 1386"/>
              <a:gd name="T86" fmla="*/ 1995019 w 1636"/>
              <a:gd name="T87" fmla="*/ 1425199 h 1386"/>
              <a:gd name="T88" fmla="*/ 2022280 w 1636"/>
              <a:gd name="T89" fmla="*/ 1355798 h 1386"/>
              <a:gd name="T90" fmla="*/ 2024759 w 1636"/>
              <a:gd name="T91" fmla="*/ 1271526 h 1386"/>
              <a:gd name="T92" fmla="*/ 1990063 w 1636"/>
              <a:gd name="T93" fmla="*/ 1226911 h 1386"/>
              <a:gd name="T94" fmla="*/ 1945454 w 1636"/>
              <a:gd name="T95" fmla="*/ 1219475 h 1386"/>
              <a:gd name="T96" fmla="*/ 1871105 w 1636"/>
              <a:gd name="T97" fmla="*/ 1254175 h 1386"/>
              <a:gd name="T98" fmla="*/ 1824018 w 1636"/>
              <a:gd name="T99" fmla="*/ 1244261 h 1386"/>
              <a:gd name="T100" fmla="*/ 1806670 w 1636"/>
              <a:gd name="T101" fmla="*/ 1216996 h 1386"/>
              <a:gd name="T102" fmla="*/ 1814105 w 1636"/>
              <a:gd name="T103" fmla="*/ 1147595 h 1386"/>
              <a:gd name="T104" fmla="*/ 1960323 w 1636"/>
              <a:gd name="T105" fmla="*/ 827855 h 1386"/>
              <a:gd name="T106" fmla="*/ 399004 w 1636"/>
              <a:gd name="T107" fmla="*/ 163588 h 1386"/>
              <a:gd name="T108" fmla="*/ 163567 w 1636"/>
              <a:gd name="T109" fmla="*/ 1117852 h 1386"/>
              <a:gd name="T110" fmla="*/ 218089 w 1636"/>
              <a:gd name="T111" fmla="*/ 1140159 h 13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36" h="1386">
                <a:moveTo>
                  <a:pt x="184" y="918"/>
                </a:moveTo>
                <a:lnTo>
                  <a:pt x="184" y="918"/>
                </a:lnTo>
                <a:lnTo>
                  <a:pt x="192" y="912"/>
                </a:lnTo>
                <a:lnTo>
                  <a:pt x="198" y="906"/>
                </a:lnTo>
                <a:lnTo>
                  <a:pt x="204" y="900"/>
                </a:lnTo>
                <a:lnTo>
                  <a:pt x="208" y="894"/>
                </a:lnTo>
                <a:lnTo>
                  <a:pt x="212" y="882"/>
                </a:lnTo>
                <a:lnTo>
                  <a:pt x="214" y="868"/>
                </a:lnTo>
                <a:lnTo>
                  <a:pt x="212" y="850"/>
                </a:lnTo>
                <a:lnTo>
                  <a:pt x="214" y="834"/>
                </a:lnTo>
                <a:lnTo>
                  <a:pt x="216" y="820"/>
                </a:lnTo>
                <a:lnTo>
                  <a:pt x="220" y="812"/>
                </a:lnTo>
                <a:lnTo>
                  <a:pt x="224" y="806"/>
                </a:lnTo>
                <a:lnTo>
                  <a:pt x="232" y="800"/>
                </a:lnTo>
                <a:lnTo>
                  <a:pt x="240" y="794"/>
                </a:lnTo>
                <a:lnTo>
                  <a:pt x="250" y="788"/>
                </a:lnTo>
                <a:lnTo>
                  <a:pt x="260" y="786"/>
                </a:lnTo>
                <a:lnTo>
                  <a:pt x="270" y="786"/>
                </a:lnTo>
                <a:lnTo>
                  <a:pt x="282" y="786"/>
                </a:lnTo>
                <a:lnTo>
                  <a:pt x="292" y="790"/>
                </a:lnTo>
                <a:lnTo>
                  <a:pt x="302" y="794"/>
                </a:lnTo>
                <a:lnTo>
                  <a:pt x="324" y="808"/>
                </a:lnTo>
                <a:lnTo>
                  <a:pt x="344" y="824"/>
                </a:lnTo>
                <a:lnTo>
                  <a:pt x="360" y="842"/>
                </a:lnTo>
                <a:lnTo>
                  <a:pt x="374" y="860"/>
                </a:lnTo>
                <a:lnTo>
                  <a:pt x="384" y="876"/>
                </a:lnTo>
                <a:lnTo>
                  <a:pt x="396" y="898"/>
                </a:lnTo>
                <a:lnTo>
                  <a:pt x="406" y="924"/>
                </a:lnTo>
                <a:lnTo>
                  <a:pt x="412" y="954"/>
                </a:lnTo>
                <a:lnTo>
                  <a:pt x="414" y="968"/>
                </a:lnTo>
                <a:lnTo>
                  <a:pt x="414" y="982"/>
                </a:lnTo>
                <a:lnTo>
                  <a:pt x="414" y="1004"/>
                </a:lnTo>
                <a:lnTo>
                  <a:pt x="412" y="1014"/>
                </a:lnTo>
                <a:lnTo>
                  <a:pt x="408" y="1022"/>
                </a:lnTo>
                <a:lnTo>
                  <a:pt x="404" y="1032"/>
                </a:lnTo>
                <a:lnTo>
                  <a:pt x="398" y="1038"/>
                </a:lnTo>
                <a:lnTo>
                  <a:pt x="392" y="1046"/>
                </a:lnTo>
                <a:lnTo>
                  <a:pt x="384" y="1050"/>
                </a:lnTo>
                <a:lnTo>
                  <a:pt x="374" y="1056"/>
                </a:lnTo>
                <a:lnTo>
                  <a:pt x="364" y="1058"/>
                </a:lnTo>
                <a:lnTo>
                  <a:pt x="354" y="1058"/>
                </a:lnTo>
                <a:lnTo>
                  <a:pt x="346" y="1058"/>
                </a:lnTo>
                <a:lnTo>
                  <a:pt x="330" y="1052"/>
                </a:lnTo>
                <a:lnTo>
                  <a:pt x="316" y="1042"/>
                </a:lnTo>
                <a:lnTo>
                  <a:pt x="302" y="1034"/>
                </a:lnTo>
                <a:lnTo>
                  <a:pt x="286" y="1028"/>
                </a:lnTo>
                <a:lnTo>
                  <a:pt x="278" y="1028"/>
                </a:lnTo>
                <a:lnTo>
                  <a:pt x="268" y="1028"/>
                </a:lnTo>
                <a:lnTo>
                  <a:pt x="258" y="1032"/>
                </a:lnTo>
                <a:lnTo>
                  <a:pt x="248" y="1036"/>
                </a:lnTo>
                <a:lnTo>
                  <a:pt x="242" y="1042"/>
                </a:lnTo>
                <a:lnTo>
                  <a:pt x="238" y="1048"/>
                </a:lnTo>
                <a:lnTo>
                  <a:pt x="236" y="1058"/>
                </a:lnTo>
                <a:lnTo>
                  <a:pt x="234" y="1068"/>
                </a:lnTo>
                <a:lnTo>
                  <a:pt x="236" y="1086"/>
                </a:lnTo>
                <a:lnTo>
                  <a:pt x="240" y="1102"/>
                </a:lnTo>
                <a:lnTo>
                  <a:pt x="398" y="1378"/>
                </a:lnTo>
                <a:lnTo>
                  <a:pt x="402" y="1378"/>
                </a:lnTo>
                <a:lnTo>
                  <a:pt x="402" y="1380"/>
                </a:lnTo>
                <a:lnTo>
                  <a:pt x="400" y="1382"/>
                </a:lnTo>
                <a:lnTo>
                  <a:pt x="402" y="1386"/>
                </a:lnTo>
                <a:lnTo>
                  <a:pt x="664" y="1386"/>
                </a:lnTo>
                <a:lnTo>
                  <a:pt x="686" y="1380"/>
                </a:lnTo>
                <a:lnTo>
                  <a:pt x="708" y="1368"/>
                </a:lnTo>
                <a:lnTo>
                  <a:pt x="718" y="1362"/>
                </a:lnTo>
                <a:lnTo>
                  <a:pt x="726" y="1356"/>
                </a:lnTo>
                <a:lnTo>
                  <a:pt x="732" y="1346"/>
                </a:lnTo>
                <a:lnTo>
                  <a:pt x="734" y="1338"/>
                </a:lnTo>
                <a:lnTo>
                  <a:pt x="734" y="1326"/>
                </a:lnTo>
                <a:lnTo>
                  <a:pt x="730" y="1316"/>
                </a:lnTo>
                <a:lnTo>
                  <a:pt x="728" y="1308"/>
                </a:lnTo>
                <a:lnTo>
                  <a:pt x="722" y="1302"/>
                </a:lnTo>
                <a:lnTo>
                  <a:pt x="710" y="1290"/>
                </a:lnTo>
                <a:lnTo>
                  <a:pt x="694" y="1282"/>
                </a:lnTo>
                <a:lnTo>
                  <a:pt x="680" y="1274"/>
                </a:lnTo>
                <a:lnTo>
                  <a:pt x="668" y="1264"/>
                </a:lnTo>
                <a:lnTo>
                  <a:pt x="662" y="1256"/>
                </a:lnTo>
                <a:lnTo>
                  <a:pt x="658" y="1248"/>
                </a:lnTo>
                <a:lnTo>
                  <a:pt x="656" y="1240"/>
                </a:lnTo>
                <a:lnTo>
                  <a:pt x="654" y="1228"/>
                </a:lnTo>
                <a:lnTo>
                  <a:pt x="656" y="1216"/>
                </a:lnTo>
                <a:lnTo>
                  <a:pt x="658" y="1206"/>
                </a:lnTo>
                <a:lnTo>
                  <a:pt x="664" y="1198"/>
                </a:lnTo>
                <a:lnTo>
                  <a:pt x="670" y="1188"/>
                </a:lnTo>
                <a:lnTo>
                  <a:pt x="678" y="1180"/>
                </a:lnTo>
                <a:lnTo>
                  <a:pt x="688" y="1174"/>
                </a:lnTo>
                <a:lnTo>
                  <a:pt x="708" y="1162"/>
                </a:lnTo>
                <a:lnTo>
                  <a:pt x="732" y="1154"/>
                </a:lnTo>
                <a:lnTo>
                  <a:pt x="756" y="1148"/>
                </a:lnTo>
                <a:lnTo>
                  <a:pt x="780" y="1144"/>
                </a:lnTo>
                <a:lnTo>
                  <a:pt x="798" y="1144"/>
                </a:lnTo>
                <a:lnTo>
                  <a:pt x="818" y="1144"/>
                </a:lnTo>
                <a:lnTo>
                  <a:pt x="840" y="1148"/>
                </a:lnTo>
                <a:lnTo>
                  <a:pt x="864" y="1154"/>
                </a:lnTo>
                <a:lnTo>
                  <a:pt x="888" y="1162"/>
                </a:lnTo>
                <a:lnTo>
                  <a:pt x="910" y="1174"/>
                </a:lnTo>
                <a:lnTo>
                  <a:pt x="918" y="1180"/>
                </a:lnTo>
                <a:lnTo>
                  <a:pt x="926" y="1188"/>
                </a:lnTo>
                <a:lnTo>
                  <a:pt x="934" y="1198"/>
                </a:lnTo>
                <a:lnTo>
                  <a:pt x="938" y="1206"/>
                </a:lnTo>
                <a:lnTo>
                  <a:pt x="942" y="1216"/>
                </a:lnTo>
                <a:lnTo>
                  <a:pt x="942" y="1228"/>
                </a:lnTo>
                <a:lnTo>
                  <a:pt x="942" y="1240"/>
                </a:lnTo>
                <a:lnTo>
                  <a:pt x="938" y="1248"/>
                </a:lnTo>
                <a:lnTo>
                  <a:pt x="934" y="1256"/>
                </a:lnTo>
                <a:lnTo>
                  <a:pt x="930" y="1264"/>
                </a:lnTo>
                <a:lnTo>
                  <a:pt x="916" y="1274"/>
                </a:lnTo>
                <a:lnTo>
                  <a:pt x="902" y="1282"/>
                </a:lnTo>
                <a:lnTo>
                  <a:pt x="888" y="1290"/>
                </a:lnTo>
                <a:lnTo>
                  <a:pt x="874" y="1302"/>
                </a:lnTo>
                <a:lnTo>
                  <a:pt x="870" y="1308"/>
                </a:lnTo>
                <a:lnTo>
                  <a:pt x="866" y="1316"/>
                </a:lnTo>
                <a:lnTo>
                  <a:pt x="864" y="1326"/>
                </a:lnTo>
                <a:lnTo>
                  <a:pt x="862" y="1338"/>
                </a:lnTo>
                <a:lnTo>
                  <a:pt x="864" y="1346"/>
                </a:lnTo>
                <a:lnTo>
                  <a:pt x="870" y="1356"/>
                </a:lnTo>
                <a:lnTo>
                  <a:pt x="878" y="1362"/>
                </a:lnTo>
                <a:lnTo>
                  <a:pt x="888" y="1368"/>
                </a:lnTo>
                <a:lnTo>
                  <a:pt x="912" y="1380"/>
                </a:lnTo>
                <a:lnTo>
                  <a:pt x="934" y="1386"/>
                </a:lnTo>
                <a:lnTo>
                  <a:pt x="1194" y="1386"/>
                </a:lnTo>
                <a:lnTo>
                  <a:pt x="1198" y="1380"/>
                </a:lnTo>
                <a:lnTo>
                  <a:pt x="1198" y="1378"/>
                </a:lnTo>
                <a:lnTo>
                  <a:pt x="1202" y="1378"/>
                </a:lnTo>
                <a:lnTo>
                  <a:pt x="1204" y="1372"/>
                </a:lnTo>
                <a:lnTo>
                  <a:pt x="1240" y="1310"/>
                </a:lnTo>
                <a:lnTo>
                  <a:pt x="1340" y="1138"/>
                </a:lnTo>
                <a:lnTo>
                  <a:pt x="1356" y="1124"/>
                </a:lnTo>
                <a:lnTo>
                  <a:pt x="1376" y="1112"/>
                </a:lnTo>
                <a:lnTo>
                  <a:pt x="1384" y="1108"/>
                </a:lnTo>
                <a:lnTo>
                  <a:pt x="1394" y="1104"/>
                </a:lnTo>
                <a:lnTo>
                  <a:pt x="1402" y="1104"/>
                </a:lnTo>
                <a:lnTo>
                  <a:pt x="1410" y="1108"/>
                </a:lnTo>
                <a:lnTo>
                  <a:pt x="1420" y="1114"/>
                </a:lnTo>
                <a:lnTo>
                  <a:pt x="1426" y="1122"/>
                </a:lnTo>
                <a:lnTo>
                  <a:pt x="1432" y="1128"/>
                </a:lnTo>
                <a:lnTo>
                  <a:pt x="1436" y="1136"/>
                </a:lnTo>
                <a:lnTo>
                  <a:pt x="1438" y="1152"/>
                </a:lnTo>
                <a:lnTo>
                  <a:pt x="1438" y="1170"/>
                </a:lnTo>
                <a:lnTo>
                  <a:pt x="1438" y="1186"/>
                </a:lnTo>
                <a:lnTo>
                  <a:pt x="1440" y="1202"/>
                </a:lnTo>
                <a:lnTo>
                  <a:pt x="1444" y="1210"/>
                </a:lnTo>
                <a:lnTo>
                  <a:pt x="1448" y="1218"/>
                </a:lnTo>
                <a:lnTo>
                  <a:pt x="1456" y="1226"/>
                </a:lnTo>
                <a:lnTo>
                  <a:pt x="1466" y="1232"/>
                </a:lnTo>
                <a:lnTo>
                  <a:pt x="1476" y="1236"/>
                </a:lnTo>
                <a:lnTo>
                  <a:pt x="1486" y="1240"/>
                </a:lnTo>
                <a:lnTo>
                  <a:pt x="1496" y="1240"/>
                </a:lnTo>
                <a:lnTo>
                  <a:pt x="1506" y="1238"/>
                </a:lnTo>
                <a:lnTo>
                  <a:pt x="1518" y="1234"/>
                </a:lnTo>
                <a:lnTo>
                  <a:pt x="1528" y="1230"/>
                </a:lnTo>
                <a:lnTo>
                  <a:pt x="1550" y="1218"/>
                </a:lnTo>
                <a:lnTo>
                  <a:pt x="1568" y="1202"/>
                </a:lnTo>
                <a:lnTo>
                  <a:pt x="1586" y="1184"/>
                </a:lnTo>
                <a:lnTo>
                  <a:pt x="1600" y="1166"/>
                </a:lnTo>
                <a:lnTo>
                  <a:pt x="1610" y="1150"/>
                </a:lnTo>
                <a:lnTo>
                  <a:pt x="1618" y="1132"/>
                </a:lnTo>
                <a:lnTo>
                  <a:pt x="1628" y="1112"/>
                </a:lnTo>
                <a:lnTo>
                  <a:pt x="1632" y="1094"/>
                </a:lnTo>
                <a:lnTo>
                  <a:pt x="1636" y="1076"/>
                </a:lnTo>
                <a:lnTo>
                  <a:pt x="1636" y="1060"/>
                </a:lnTo>
                <a:lnTo>
                  <a:pt x="1636" y="1042"/>
                </a:lnTo>
                <a:lnTo>
                  <a:pt x="1634" y="1026"/>
                </a:lnTo>
                <a:lnTo>
                  <a:pt x="1628" y="1012"/>
                </a:lnTo>
                <a:lnTo>
                  <a:pt x="1618" y="1000"/>
                </a:lnTo>
                <a:lnTo>
                  <a:pt x="1606" y="990"/>
                </a:lnTo>
                <a:lnTo>
                  <a:pt x="1596" y="986"/>
                </a:lnTo>
                <a:lnTo>
                  <a:pt x="1586" y="984"/>
                </a:lnTo>
                <a:lnTo>
                  <a:pt x="1578" y="982"/>
                </a:lnTo>
                <a:lnTo>
                  <a:pt x="1570" y="984"/>
                </a:lnTo>
                <a:lnTo>
                  <a:pt x="1554" y="990"/>
                </a:lnTo>
                <a:lnTo>
                  <a:pt x="1540" y="998"/>
                </a:lnTo>
                <a:lnTo>
                  <a:pt x="1524" y="1006"/>
                </a:lnTo>
                <a:lnTo>
                  <a:pt x="1510" y="1012"/>
                </a:lnTo>
                <a:lnTo>
                  <a:pt x="1500" y="1014"/>
                </a:lnTo>
                <a:lnTo>
                  <a:pt x="1492" y="1012"/>
                </a:lnTo>
                <a:lnTo>
                  <a:pt x="1482" y="1010"/>
                </a:lnTo>
                <a:lnTo>
                  <a:pt x="1472" y="1004"/>
                </a:lnTo>
                <a:lnTo>
                  <a:pt x="1464" y="1000"/>
                </a:lnTo>
                <a:lnTo>
                  <a:pt x="1460" y="992"/>
                </a:lnTo>
                <a:lnTo>
                  <a:pt x="1458" y="982"/>
                </a:lnTo>
                <a:lnTo>
                  <a:pt x="1458" y="972"/>
                </a:lnTo>
                <a:lnTo>
                  <a:pt x="1458" y="950"/>
                </a:lnTo>
                <a:lnTo>
                  <a:pt x="1462" y="928"/>
                </a:lnTo>
                <a:lnTo>
                  <a:pt x="1464" y="926"/>
                </a:lnTo>
                <a:lnTo>
                  <a:pt x="1466" y="920"/>
                </a:lnTo>
                <a:lnTo>
                  <a:pt x="1598" y="692"/>
                </a:lnTo>
                <a:lnTo>
                  <a:pt x="1582" y="668"/>
                </a:lnTo>
                <a:lnTo>
                  <a:pt x="1584" y="668"/>
                </a:lnTo>
                <a:lnTo>
                  <a:pt x="1198" y="0"/>
                </a:lnTo>
                <a:lnTo>
                  <a:pt x="398" y="0"/>
                </a:lnTo>
                <a:lnTo>
                  <a:pt x="322" y="132"/>
                </a:lnTo>
                <a:lnTo>
                  <a:pt x="0" y="690"/>
                </a:lnTo>
                <a:lnTo>
                  <a:pt x="116" y="888"/>
                </a:lnTo>
                <a:lnTo>
                  <a:pt x="132" y="902"/>
                </a:lnTo>
                <a:lnTo>
                  <a:pt x="150" y="914"/>
                </a:lnTo>
                <a:lnTo>
                  <a:pt x="160" y="918"/>
                </a:lnTo>
                <a:lnTo>
                  <a:pt x="168" y="920"/>
                </a:lnTo>
                <a:lnTo>
                  <a:pt x="176" y="920"/>
                </a:lnTo>
                <a:lnTo>
                  <a:pt x="184" y="918"/>
                </a:lnTo>
                <a:close/>
              </a:path>
            </a:pathLst>
          </a:custGeom>
          <a:solidFill>
            <a:schemeClr val="bg1">
              <a:lumMod val="65000"/>
            </a:schemeClr>
          </a:solidFill>
          <a:ln w="38100" cap="flat" cmpd="sng">
            <a:solidFill>
              <a:srgbClr val="5F5F5F"/>
            </a:solidFill>
            <a:prstDash val="solid"/>
            <a:round/>
            <a:headEnd type="none" w="med" len="med"/>
            <a:tailEnd type="none" w="med" len="med"/>
          </a:ln>
          <a:effectLst/>
        </p:spPr>
        <p:txBody>
          <a:bodyPr/>
          <a:lstStyle/>
          <a:p>
            <a:endParaRPr lang="en-GB"/>
          </a:p>
        </p:txBody>
      </p:sp>
      <p:sp>
        <p:nvSpPr>
          <p:cNvPr id="31" name="Freeform 8">
            <a:extLst>
              <a:ext uri="{FF2B5EF4-FFF2-40B4-BE49-F238E27FC236}">
                <a16:creationId xmlns:a16="http://schemas.microsoft.com/office/drawing/2014/main" id="{12E5CF24-8126-22D2-EDA4-B67EC3ED1492}"/>
              </a:ext>
            </a:extLst>
          </p:cNvPr>
          <p:cNvSpPr>
            <a:spLocks/>
          </p:cNvSpPr>
          <p:nvPr/>
        </p:nvSpPr>
        <p:spPr bwMode="auto">
          <a:xfrm>
            <a:off x="8417569" y="1266319"/>
            <a:ext cx="2755276" cy="2612351"/>
          </a:xfrm>
          <a:custGeom>
            <a:avLst/>
            <a:gdLst>
              <a:gd name="T0" fmla="*/ 324422 w 1600"/>
              <a:gd name="T1" fmla="*/ 322016 h 1624"/>
              <a:gd name="T2" fmla="*/ 354140 w 1600"/>
              <a:gd name="T3" fmla="*/ 391373 h 1624"/>
              <a:gd name="T4" fmla="*/ 463106 w 1600"/>
              <a:gd name="T5" fmla="*/ 359172 h 1624"/>
              <a:gd name="T6" fmla="*/ 525018 w 1600"/>
              <a:gd name="T7" fmla="*/ 378988 h 1624"/>
              <a:gd name="T8" fmla="*/ 532448 w 1600"/>
              <a:gd name="T9" fmla="*/ 527611 h 1624"/>
              <a:gd name="T10" fmla="*/ 455676 w 1600"/>
              <a:gd name="T11" fmla="*/ 648986 h 1624"/>
              <a:gd name="T12" fmla="*/ 339281 w 1600"/>
              <a:gd name="T13" fmla="*/ 691096 h 1624"/>
              <a:gd name="T14" fmla="*/ 294704 w 1600"/>
              <a:gd name="T15" fmla="*/ 629170 h 1624"/>
              <a:gd name="T16" fmla="*/ 260033 w 1600"/>
              <a:gd name="T17" fmla="*/ 532565 h 1624"/>
              <a:gd name="T18" fmla="*/ 173355 w 1600"/>
              <a:gd name="T19" fmla="*/ 569721 h 1624"/>
              <a:gd name="T20" fmla="*/ 173355 w 1600"/>
              <a:gd name="T21" fmla="*/ 1156781 h 1624"/>
              <a:gd name="T22" fmla="*/ 264986 w 1600"/>
              <a:gd name="T23" fmla="*/ 1198891 h 1624"/>
              <a:gd name="T24" fmla="*/ 299657 w 1600"/>
              <a:gd name="T25" fmla="*/ 1122102 h 1624"/>
              <a:gd name="T26" fmla="*/ 331851 w 1600"/>
              <a:gd name="T27" fmla="*/ 1045314 h 1624"/>
              <a:gd name="T28" fmla="*/ 435864 w 1600"/>
              <a:gd name="T29" fmla="*/ 1062653 h 1624"/>
              <a:gd name="T30" fmla="*/ 534924 w 1600"/>
              <a:gd name="T31" fmla="*/ 1193937 h 1624"/>
              <a:gd name="T32" fmla="*/ 532448 w 1600"/>
              <a:gd name="T33" fmla="*/ 1335128 h 1624"/>
              <a:gd name="T34" fmla="*/ 465582 w 1600"/>
              <a:gd name="T35" fmla="*/ 1362376 h 1624"/>
              <a:gd name="T36" fmla="*/ 356616 w 1600"/>
              <a:gd name="T37" fmla="*/ 1330174 h 1624"/>
              <a:gd name="T38" fmla="*/ 329375 w 1600"/>
              <a:gd name="T39" fmla="*/ 1406963 h 1624"/>
              <a:gd name="T40" fmla="*/ 827151 w 1600"/>
              <a:gd name="T41" fmla="*/ 1716593 h 1624"/>
              <a:gd name="T42" fmla="*/ 849440 w 1600"/>
              <a:gd name="T43" fmla="*/ 1724025 h 1624"/>
              <a:gd name="T44" fmla="*/ 861822 w 1600"/>
              <a:gd name="T45" fmla="*/ 1731456 h 1624"/>
              <a:gd name="T46" fmla="*/ 871728 w 1600"/>
              <a:gd name="T47" fmla="*/ 1736410 h 1624"/>
              <a:gd name="T48" fmla="*/ 884111 w 1600"/>
              <a:gd name="T49" fmla="*/ 1746318 h 1624"/>
              <a:gd name="T50" fmla="*/ 891540 w 1600"/>
              <a:gd name="T51" fmla="*/ 1751272 h 1624"/>
              <a:gd name="T52" fmla="*/ 896493 w 1600"/>
              <a:gd name="T53" fmla="*/ 1761180 h 1624"/>
              <a:gd name="T54" fmla="*/ 898970 w 1600"/>
              <a:gd name="T55" fmla="*/ 1771088 h 1624"/>
              <a:gd name="T56" fmla="*/ 898970 w 1600"/>
              <a:gd name="T57" fmla="*/ 1778520 h 1624"/>
              <a:gd name="T58" fmla="*/ 896493 w 1600"/>
              <a:gd name="T59" fmla="*/ 1793382 h 1624"/>
              <a:gd name="T60" fmla="*/ 871728 w 1600"/>
              <a:gd name="T61" fmla="*/ 1828061 h 1624"/>
              <a:gd name="T62" fmla="*/ 832104 w 1600"/>
              <a:gd name="T63" fmla="*/ 1850354 h 1624"/>
              <a:gd name="T64" fmla="*/ 817245 w 1600"/>
              <a:gd name="T65" fmla="*/ 1862739 h 1624"/>
              <a:gd name="T66" fmla="*/ 807339 w 1600"/>
              <a:gd name="T67" fmla="*/ 1875124 h 1624"/>
              <a:gd name="T68" fmla="*/ 802386 w 1600"/>
              <a:gd name="T69" fmla="*/ 1894941 h 1624"/>
              <a:gd name="T70" fmla="*/ 804863 w 1600"/>
              <a:gd name="T71" fmla="*/ 1934574 h 1624"/>
              <a:gd name="T72" fmla="*/ 926211 w 1600"/>
              <a:gd name="T73" fmla="*/ 2006408 h 1624"/>
              <a:gd name="T74" fmla="*/ 1089660 w 1600"/>
              <a:gd name="T75" fmla="*/ 1989069 h 1624"/>
              <a:gd name="T76" fmla="*/ 1156526 w 1600"/>
              <a:gd name="T77" fmla="*/ 1907326 h 1624"/>
              <a:gd name="T78" fmla="*/ 1154049 w 1600"/>
              <a:gd name="T79" fmla="*/ 1885033 h 1624"/>
              <a:gd name="T80" fmla="*/ 1144143 w 1600"/>
              <a:gd name="T81" fmla="*/ 1867693 h 1624"/>
              <a:gd name="T82" fmla="*/ 1136714 w 1600"/>
              <a:gd name="T83" fmla="*/ 1860262 h 1624"/>
              <a:gd name="T84" fmla="*/ 1121855 w 1600"/>
              <a:gd name="T85" fmla="*/ 1850354 h 1624"/>
              <a:gd name="T86" fmla="*/ 1067372 w 1600"/>
              <a:gd name="T87" fmla="*/ 1808244 h 1624"/>
              <a:gd name="T88" fmla="*/ 1059942 w 1600"/>
              <a:gd name="T89" fmla="*/ 1793382 h 1624"/>
              <a:gd name="T90" fmla="*/ 1057466 w 1600"/>
              <a:gd name="T91" fmla="*/ 1780997 h 1624"/>
              <a:gd name="T92" fmla="*/ 1057466 w 1600"/>
              <a:gd name="T93" fmla="*/ 1771088 h 1624"/>
              <a:gd name="T94" fmla="*/ 1059942 w 1600"/>
              <a:gd name="T95" fmla="*/ 1761180 h 1624"/>
              <a:gd name="T96" fmla="*/ 1064895 w 1600"/>
              <a:gd name="T97" fmla="*/ 1753749 h 1624"/>
              <a:gd name="T98" fmla="*/ 1072325 w 1600"/>
              <a:gd name="T99" fmla="*/ 1746318 h 1624"/>
              <a:gd name="T100" fmla="*/ 1082231 w 1600"/>
              <a:gd name="T101" fmla="*/ 1736410 h 1624"/>
              <a:gd name="T102" fmla="*/ 1094613 w 1600"/>
              <a:gd name="T103" fmla="*/ 1731456 h 1624"/>
              <a:gd name="T104" fmla="*/ 1104519 w 1600"/>
              <a:gd name="T105" fmla="*/ 1726502 h 1624"/>
              <a:gd name="T106" fmla="*/ 1129284 w 1600"/>
              <a:gd name="T107" fmla="*/ 1716593 h 1624"/>
              <a:gd name="T108" fmla="*/ 1485900 w 1600"/>
              <a:gd name="T109" fmla="*/ 0 h 16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00" h="1624">
                <a:moveTo>
                  <a:pt x="1200" y="0"/>
                </a:moveTo>
                <a:lnTo>
                  <a:pt x="402" y="0"/>
                </a:lnTo>
                <a:lnTo>
                  <a:pt x="400" y="6"/>
                </a:lnTo>
                <a:lnTo>
                  <a:pt x="400" y="8"/>
                </a:lnTo>
                <a:lnTo>
                  <a:pt x="266" y="240"/>
                </a:lnTo>
                <a:lnTo>
                  <a:pt x="262" y="260"/>
                </a:lnTo>
                <a:lnTo>
                  <a:pt x="262" y="282"/>
                </a:lnTo>
                <a:lnTo>
                  <a:pt x="264" y="290"/>
                </a:lnTo>
                <a:lnTo>
                  <a:pt x="266" y="298"/>
                </a:lnTo>
                <a:lnTo>
                  <a:pt x="270" y="306"/>
                </a:lnTo>
                <a:lnTo>
                  <a:pt x="276" y="310"/>
                </a:lnTo>
                <a:lnTo>
                  <a:pt x="286" y="316"/>
                </a:lnTo>
                <a:lnTo>
                  <a:pt x="296" y="318"/>
                </a:lnTo>
                <a:lnTo>
                  <a:pt x="306" y="320"/>
                </a:lnTo>
                <a:lnTo>
                  <a:pt x="314" y="318"/>
                </a:lnTo>
                <a:lnTo>
                  <a:pt x="330" y="312"/>
                </a:lnTo>
                <a:lnTo>
                  <a:pt x="344" y="304"/>
                </a:lnTo>
                <a:lnTo>
                  <a:pt x="358" y="296"/>
                </a:lnTo>
                <a:lnTo>
                  <a:pt x="374" y="290"/>
                </a:lnTo>
                <a:lnTo>
                  <a:pt x="382" y="288"/>
                </a:lnTo>
                <a:lnTo>
                  <a:pt x="392" y="290"/>
                </a:lnTo>
                <a:lnTo>
                  <a:pt x="400" y="292"/>
                </a:lnTo>
                <a:lnTo>
                  <a:pt x="412" y="296"/>
                </a:lnTo>
                <a:lnTo>
                  <a:pt x="418" y="302"/>
                </a:lnTo>
                <a:lnTo>
                  <a:pt x="424" y="306"/>
                </a:lnTo>
                <a:lnTo>
                  <a:pt x="434" y="320"/>
                </a:lnTo>
                <a:lnTo>
                  <a:pt x="438" y="336"/>
                </a:lnTo>
                <a:lnTo>
                  <a:pt x="442" y="352"/>
                </a:lnTo>
                <a:lnTo>
                  <a:pt x="442" y="370"/>
                </a:lnTo>
                <a:lnTo>
                  <a:pt x="438" y="390"/>
                </a:lnTo>
                <a:lnTo>
                  <a:pt x="434" y="408"/>
                </a:lnTo>
                <a:lnTo>
                  <a:pt x="430" y="426"/>
                </a:lnTo>
                <a:lnTo>
                  <a:pt x="420" y="450"/>
                </a:lnTo>
                <a:lnTo>
                  <a:pt x="410" y="472"/>
                </a:lnTo>
                <a:lnTo>
                  <a:pt x="398" y="488"/>
                </a:lnTo>
                <a:lnTo>
                  <a:pt x="384" y="506"/>
                </a:lnTo>
                <a:lnTo>
                  <a:pt x="368" y="524"/>
                </a:lnTo>
                <a:lnTo>
                  <a:pt x="348" y="540"/>
                </a:lnTo>
                <a:lnTo>
                  <a:pt x="328" y="552"/>
                </a:lnTo>
                <a:lnTo>
                  <a:pt x="318" y="556"/>
                </a:lnTo>
                <a:lnTo>
                  <a:pt x="306" y="560"/>
                </a:lnTo>
                <a:lnTo>
                  <a:pt x="296" y="562"/>
                </a:lnTo>
                <a:lnTo>
                  <a:pt x="284" y="562"/>
                </a:lnTo>
                <a:lnTo>
                  <a:pt x="274" y="558"/>
                </a:lnTo>
                <a:lnTo>
                  <a:pt x="264" y="554"/>
                </a:lnTo>
                <a:lnTo>
                  <a:pt x="256" y="548"/>
                </a:lnTo>
                <a:lnTo>
                  <a:pt x="248" y="540"/>
                </a:lnTo>
                <a:lnTo>
                  <a:pt x="244" y="532"/>
                </a:lnTo>
                <a:lnTo>
                  <a:pt x="240" y="524"/>
                </a:lnTo>
                <a:lnTo>
                  <a:pt x="238" y="508"/>
                </a:lnTo>
                <a:lnTo>
                  <a:pt x="238" y="492"/>
                </a:lnTo>
                <a:lnTo>
                  <a:pt x="238" y="474"/>
                </a:lnTo>
                <a:lnTo>
                  <a:pt x="234" y="458"/>
                </a:lnTo>
                <a:lnTo>
                  <a:pt x="232" y="450"/>
                </a:lnTo>
                <a:lnTo>
                  <a:pt x="226" y="444"/>
                </a:lnTo>
                <a:lnTo>
                  <a:pt x="218" y="436"/>
                </a:lnTo>
                <a:lnTo>
                  <a:pt x="210" y="430"/>
                </a:lnTo>
                <a:lnTo>
                  <a:pt x="202" y="426"/>
                </a:lnTo>
                <a:lnTo>
                  <a:pt x="192" y="426"/>
                </a:lnTo>
                <a:lnTo>
                  <a:pt x="184" y="430"/>
                </a:lnTo>
                <a:lnTo>
                  <a:pt x="174" y="434"/>
                </a:lnTo>
                <a:lnTo>
                  <a:pt x="156" y="446"/>
                </a:lnTo>
                <a:lnTo>
                  <a:pt x="140" y="460"/>
                </a:lnTo>
                <a:lnTo>
                  <a:pt x="40" y="632"/>
                </a:lnTo>
                <a:lnTo>
                  <a:pt x="4" y="694"/>
                </a:lnTo>
                <a:lnTo>
                  <a:pt x="0" y="694"/>
                </a:lnTo>
                <a:lnTo>
                  <a:pt x="2" y="696"/>
                </a:lnTo>
                <a:lnTo>
                  <a:pt x="4" y="696"/>
                </a:lnTo>
                <a:lnTo>
                  <a:pt x="140" y="934"/>
                </a:lnTo>
                <a:lnTo>
                  <a:pt x="158" y="948"/>
                </a:lnTo>
                <a:lnTo>
                  <a:pt x="176" y="962"/>
                </a:lnTo>
                <a:lnTo>
                  <a:pt x="186" y="968"/>
                </a:lnTo>
                <a:lnTo>
                  <a:pt x="196" y="970"/>
                </a:lnTo>
                <a:lnTo>
                  <a:pt x="206" y="970"/>
                </a:lnTo>
                <a:lnTo>
                  <a:pt x="214" y="968"/>
                </a:lnTo>
                <a:lnTo>
                  <a:pt x="224" y="960"/>
                </a:lnTo>
                <a:lnTo>
                  <a:pt x="230" y="954"/>
                </a:lnTo>
                <a:lnTo>
                  <a:pt x="236" y="946"/>
                </a:lnTo>
                <a:lnTo>
                  <a:pt x="240" y="938"/>
                </a:lnTo>
                <a:lnTo>
                  <a:pt x="242" y="922"/>
                </a:lnTo>
                <a:lnTo>
                  <a:pt x="242" y="906"/>
                </a:lnTo>
                <a:lnTo>
                  <a:pt x="242" y="888"/>
                </a:lnTo>
                <a:lnTo>
                  <a:pt x="244" y="872"/>
                </a:lnTo>
                <a:lnTo>
                  <a:pt x="248" y="864"/>
                </a:lnTo>
                <a:lnTo>
                  <a:pt x="252" y="858"/>
                </a:lnTo>
                <a:lnTo>
                  <a:pt x="260" y="850"/>
                </a:lnTo>
                <a:lnTo>
                  <a:pt x="268" y="844"/>
                </a:lnTo>
                <a:lnTo>
                  <a:pt x="278" y="838"/>
                </a:lnTo>
                <a:lnTo>
                  <a:pt x="290" y="836"/>
                </a:lnTo>
                <a:lnTo>
                  <a:pt x="300" y="836"/>
                </a:lnTo>
                <a:lnTo>
                  <a:pt x="310" y="836"/>
                </a:lnTo>
                <a:lnTo>
                  <a:pt x="322" y="840"/>
                </a:lnTo>
                <a:lnTo>
                  <a:pt x="332" y="844"/>
                </a:lnTo>
                <a:lnTo>
                  <a:pt x="352" y="858"/>
                </a:lnTo>
                <a:lnTo>
                  <a:pt x="372" y="874"/>
                </a:lnTo>
                <a:lnTo>
                  <a:pt x="390" y="892"/>
                </a:lnTo>
                <a:lnTo>
                  <a:pt x="404" y="910"/>
                </a:lnTo>
                <a:lnTo>
                  <a:pt x="414" y="926"/>
                </a:lnTo>
                <a:lnTo>
                  <a:pt x="422" y="944"/>
                </a:lnTo>
                <a:lnTo>
                  <a:pt x="432" y="964"/>
                </a:lnTo>
                <a:lnTo>
                  <a:pt x="438" y="988"/>
                </a:lnTo>
                <a:lnTo>
                  <a:pt x="442" y="1012"/>
                </a:lnTo>
                <a:lnTo>
                  <a:pt x="444" y="1038"/>
                </a:lnTo>
                <a:lnTo>
                  <a:pt x="442" y="1048"/>
                </a:lnTo>
                <a:lnTo>
                  <a:pt x="440" y="1060"/>
                </a:lnTo>
                <a:lnTo>
                  <a:pt x="436" y="1070"/>
                </a:lnTo>
                <a:lnTo>
                  <a:pt x="430" y="1078"/>
                </a:lnTo>
                <a:lnTo>
                  <a:pt x="422" y="1086"/>
                </a:lnTo>
                <a:lnTo>
                  <a:pt x="412" y="1092"/>
                </a:lnTo>
                <a:lnTo>
                  <a:pt x="402" y="1098"/>
                </a:lnTo>
                <a:lnTo>
                  <a:pt x="392" y="1100"/>
                </a:lnTo>
                <a:lnTo>
                  <a:pt x="384" y="1100"/>
                </a:lnTo>
                <a:lnTo>
                  <a:pt x="376" y="1100"/>
                </a:lnTo>
                <a:lnTo>
                  <a:pt x="360" y="1094"/>
                </a:lnTo>
                <a:lnTo>
                  <a:pt x="346" y="1084"/>
                </a:lnTo>
                <a:lnTo>
                  <a:pt x="330" y="1076"/>
                </a:lnTo>
                <a:lnTo>
                  <a:pt x="316" y="1070"/>
                </a:lnTo>
                <a:lnTo>
                  <a:pt x="306" y="1070"/>
                </a:lnTo>
                <a:lnTo>
                  <a:pt x="298" y="1070"/>
                </a:lnTo>
                <a:lnTo>
                  <a:pt x="288" y="1074"/>
                </a:lnTo>
                <a:lnTo>
                  <a:pt x="278" y="1078"/>
                </a:lnTo>
                <a:lnTo>
                  <a:pt x="272" y="1084"/>
                </a:lnTo>
                <a:lnTo>
                  <a:pt x="266" y="1092"/>
                </a:lnTo>
                <a:lnTo>
                  <a:pt x="264" y="1102"/>
                </a:lnTo>
                <a:lnTo>
                  <a:pt x="264" y="1114"/>
                </a:lnTo>
                <a:lnTo>
                  <a:pt x="266" y="1136"/>
                </a:lnTo>
                <a:lnTo>
                  <a:pt x="270" y="1158"/>
                </a:lnTo>
                <a:lnTo>
                  <a:pt x="402" y="1386"/>
                </a:lnTo>
                <a:lnTo>
                  <a:pt x="668" y="1386"/>
                </a:lnTo>
                <a:lnTo>
                  <a:pt x="674" y="1388"/>
                </a:lnTo>
                <a:lnTo>
                  <a:pt x="686" y="1392"/>
                </a:lnTo>
                <a:lnTo>
                  <a:pt x="688" y="1394"/>
                </a:lnTo>
                <a:lnTo>
                  <a:pt x="692" y="1394"/>
                </a:lnTo>
                <a:lnTo>
                  <a:pt x="694" y="1396"/>
                </a:lnTo>
                <a:lnTo>
                  <a:pt x="696" y="1398"/>
                </a:lnTo>
                <a:lnTo>
                  <a:pt x="700" y="1398"/>
                </a:lnTo>
                <a:lnTo>
                  <a:pt x="702" y="1400"/>
                </a:lnTo>
                <a:lnTo>
                  <a:pt x="704" y="1402"/>
                </a:lnTo>
                <a:lnTo>
                  <a:pt x="706" y="1402"/>
                </a:lnTo>
                <a:lnTo>
                  <a:pt x="710" y="1406"/>
                </a:lnTo>
                <a:lnTo>
                  <a:pt x="714" y="1410"/>
                </a:lnTo>
                <a:lnTo>
                  <a:pt x="716" y="1410"/>
                </a:lnTo>
                <a:lnTo>
                  <a:pt x="718" y="1412"/>
                </a:lnTo>
                <a:lnTo>
                  <a:pt x="720" y="1414"/>
                </a:lnTo>
                <a:lnTo>
                  <a:pt x="722" y="1416"/>
                </a:lnTo>
                <a:lnTo>
                  <a:pt x="722" y="1418"/>
                </a:lnTo>
                <a:lnTo>
                  <a:pt x="724" y="1420"/>
                </a:lnTo>
                <a:lnTo>
                  <a:pt x="724" y="1422"/>
                </a:lnTo>
                <a:lnTo>
                  <a:pt x="726" y="1424"/>
                </a:lnTo>
                <a:lnTo>
                  <a:pt x="726" y="1426"/>
                </a:lnTo>
                <a:lnTo>
                  <a:pt x="726" y="1430"/>
                </a:lnTo>
                <a:lnTo>
                  <a:pt x="726" y="1436"/>
                </a:lnTo>
                <a:lnTo>
                  <a:pt x="726" y="1438"/>
                </a:lnTo>
                <a:lnTo>
                  <a:pt x="726" y="1442"/>
                </a:lnTo>
                <a:lnTo>
                  <a:pt x="724" y="1444"/>
                </a:lnTo>
                <a:lnTo>
                  <a:pt x="724" y="1448"/>
                </a:lnTo>
                <a:lnTo>
                  <a:pt x="720" y="1458"/>
                </a:lnTo>
                <a:lnTo>
                  <a:pt x="716" y="1464"/>
                </a:lnTo>
                <a:lnTo>
                  <a:pt x="710" y="1470"/>
                </a:lnTo>
                <a:lnTo>
                  <a:pt x="704" y="1476"/>
                </a:lnTo>
                <a:lnTo>
                  <a:pt x="690" y="1484"/>
                </a:lnTo>
                <a:lnTo>
                  <a:pt x="676" y="1492"/>
                </a:lnTo>
                <a:lnTo>
                  <a:pt x="674" y="1494"/>
                </a:lnTo>
                <a:lnTo>
                  <a:pt x="672" y="1494"/>
                </a:lnTo>
                <a:lnTo>
                  <a:pt x="668" y="1498"/>
                </a:lnTo>
                <a:lnTo>
                  <a:pt x="666" y="1498"/>
                </a:lnTo>
                <a:lnTo>
                  <a:pt x="662" y="1502"/>
                </a:lnTo>
                <a:lnTo>
                  <a:pt x="660" y="1504"/>
                </a:lnTo>
                <a:lnTo>
                  <a:pt x="656" y="1508"/>
                </a:lnTo>
                <a:lnTo>
                  <a:pt x="652" y="1514"/>
                </a:lnTo>
                <a:lnTo>
                  <a:pt x="650" y="1522"/>
                </a:lnTo>
                <a:lnTo>
                  <a:pt x="648" y="1530"/>
                </a:lnTo>
                <a:lnTo>
                  <a:pt x="648" y="1532"/>
                </a:lnTo>
                <a:lnTo>
                  <a:pt x="646" y="1540"/>
                </a:lnTo>
                <a:lnTo>
                  <a:pt x="648" y="1552"/>
                </a:lnTo>
                <a:lnTo>
                  <a:pt x="650" y="1562"/>
                </a:lnTo>
                <a:lnTo>
                  <a:pt x="656" y="1572"/>
                </a:lnTo>
                <a:lnTo>
                  <a:pt x="662" y="1580"/>
                </a:lnTo>
                <a:lnTo>
                  <a:pt x="670" y="1588"/>
                </a:lnTo>
                <a:lnTo>
                  <a:pt x="680" y="1594"/>
                </a:lnTo>
                <a:lnTo>
                  <a:pt x="700" y="1606"/>
                </a:lnTo>
                <a:lnTo>
                  <a:pt x="724" y="1614"/>
                </a:lnTo>
                <a:lnTo>
                  <a:pt x="748" y="1620"/>
                </a:lnTo>
                <a:lnTo>
                  <a:pt x="770" y="1624"/>
                </a:lnTo>
                <a:lnTo>
                  <a:pt x="790" y="1624"/>
                </a:lnTo>
                <a:lnTo>
                  <a:pt x="810" y="1624"/>
                </a:lnTo>
                <a:lnTo>
                  <a:pt x="832" y="1620"/>
                </a:lnTo>
                <a:lnTo>
                  <a:pt x="856" y="1614"/>
                </a:lnTo>
                <a:lnTo>
                  <a:pt x="880" y="1606"/>
                </a:lnTo>
                <a:lnTo>
                  <a:pt x="902" y="1594"/>
                </a:lnTo>
                <a:lnTo>
                  <a:pt x="910" y="1588"/>
                </a:lnTo>
                <a:lnTo>
                  <a:pt x="918" y="1580"/>
                </a:lnTo>
                <a:lnTo>
                  <a:pt x="926" y="1572"/>
                </a:lnTo>
                <a:lnTo>
                  <a:pt x="930" y="1562"/>
                </a:lnTo>
                <a:lnTo>
                  <a:pt x="934" y="1552"/>
                </a:lnTo>
                <a:lnTo>
                  <a:pt x="934" y="1540"/>
                </a:lnTo>
                <a:lnTo>
                  <a:pt x="934" y="1532"/>
                </a:lnTo>
                <a:lnTo>
                  <a:pt x="934" y="1530"/>
                </a:lnTo>
                <a:lnTo>
                  <a:pt x="932" y="1522"/>
                </a:lnTo>
                <a:lnTo>
                  <a:pt x="930" y="1522"/>
                </a:lnTo>
                <a:lnTo>
                  <a:pt x="928" y="1514"/>
                </a:lnTo>
                <a:lnTo>
                  <a:pt x="924" y="1508"/>
                </a:lnTo>
                <a:lnTo>
                  <a:pt x="920" y="1504"/>
                </a:lnTo>
                <a:lnTo>
                  <a:pt x="918" y="1502"/>
                </a:lnTo>
                <a:lnTo>
                  <a:pt x="914" y="1498"/>
                </a:lnTo>
                <a:lnTo>
                  <a:pt x="912" y="1498"/>
                </a:lnTo>
                <a:lnTo>
                  <a:pt x="908" y="1494"/>
                </a:lnTo>
                <a:lnTo>
                  <a:pt x="906" y="1494"/>
                </a:lnTo>
                <a:lnTo>
                  <a:pt x="904" y="1492"/>
                </a:lnTo>
                <a:lnTo>
                  <a:pt x="890" y="1484"/>
                </a:lnTo>
                <a:lnTo>
                  <a:pt x="878" y="1476"/>
                </a:lnTo>
                <a:lnTo>
                  <a:pt x="866" y="1466"/>
                </a:lnTo>
                <a:lnTo>
                  <a:pt x="862" y="1460"/>
                </a:lnTo>
                <a:lnTo>
                  <a:pt x="858" y="1454"/>
                </a:lnTo>
                <a:lnTo>
                  <a:pt x="856" y="1448"/>
                </a:lnTo>
                <a:lnTo>
                  <a:pt x="856" y="1444"/>
                </a:lnTo>
                <a:lnTo>
                  <a:pt x="856" y="1442"/>
                </a:lnTo>
                <a:lnTo>
                  <a:pt x="854" y="1438"/>
                </a:lnTo>
                <a:lnTo>
                  <a:pt x="854" y="1436"/>
                </a:lnTo>
                <a:lnTo>
                  <a:pt x="854" y="1430"/>
                </a:lnTo>
                <a:lnTo>
                  <a:pt x="854" y="1426"/>
                </a:lnTo>
                <a:lnTo>
                  <a:pt x="856" y="1424"/>
                </a:lnTo>
                <a:lnTo>
                  <a:pt x="856" y="1422"/>
                </a:lnTo>
                <a:lnTo>
                  <a:pt x="856" y="1420"/>
                </a:lnTo>
                <a:lnTo>
                  <a:pt x="858" y="1418"/>
                </a:lnTo>
                <a:lnTo>
                  <a:pt x="860" y="1416"/>
                </a:lnTo>
                <a:lnTo>
                  <a:pt x="862" y="1414"/>
                </a:lnTo>
                <a:lnTo>
                  <a:pt x="862" y="1412"/>
                </a:lnTo>
                <a:lnTo>
                  <a:pt x="864" y="1410"/>
                </a:lnTo>
                <a:lnTo>
                  <a:pt x="866" y="1410"/>
                </a:lnTo>
                <a:lnTo>
                  <a:pt x="870" y="1406"/>
                </a:lnTo>
                <a:lnTo>
                  <a:pt x="874" y="1402"/>
                </a:lnTo>
                <a:lnTo>
                  <a:pt x="876" y="1402"/>
                </a:lnTo>
                <a:lnTo>
                  <a:pt x="880" y="1400"/>
                </a:lnTo>
                <a:lnTo>
                  <a:pt x="882" y="1398"/>
                </a:lnTo>
                <a:lnTo>
                  <a:pt x="884" y="1398"/>
                </a:lnTo>
                <a:lnTo>
                  <a:pt x="886" y="1396"/>
                </a:lnTo>
                <a:lnTo>
                  <a:pt x="890" y="1394"/>
                </a:lnTo>
                <a:lnTo>
                  <a:pt x="892" y="1394"/>
                </a:lnTo>
                <a:lnTo>
                  <a:pt x="894" y="1392"/>
                </a:lnTo>
                <a:lnTo>
                  <a:pt x="906" y="1388"/>
                </a:lnTo>
                <a:lnTo>
                  <a:pt x="908" y="1388"/>
                </a:lnTo>
                <a:lnTo>
                  <a:pt x="912" y="1386"/>
                </a:lnTo>
                <a:lnTo>
                  <a:pt x="1200" y="1386"/>
                </a:lnTo>
                <a:lnTo>
                  <a:pt x="1200" y="1384"/>
                </a:lnTo>
                <a:lnTo>
                  <a:pt x="1600" y="694"/>
                </a:lnTo>
                <a:lnTo>
                  <a:pt x="1200" y="0"/>
                </a:lnTo>
                <a:close/>
              </a:path>
            </a:pathLst>
          </a:custGeom>
          <a:solidFill>
            <a:srgbClr val="277D89"/>
          </a:solidFill>
          <a:ln w="38100" cap="flat" cmpd="sng">
            <a:solidFill>
              <a:srgbClr val="5F5F5F"/>
            </a:solidFill>
            <a:prstDash val="solid"/>
            <a:round/>
            <a:headEnd type="none" w="med" len="med"/>
            <a:tailEnd type="none" w="med" len="med"/>
          </a:ln>
          <a:effectLst/>
        </p:spPr>
        <p:txBody>
          <a:bodyPr/>
          <a:lstStyle/>
          <a:p>
            <a:endParaRPr lang="en-GB"/>
          </a:p>
        </p:txBody>
      </p:sp>
      <p:sp>
        <p:nvSpPr>
          <p:cNvPr id="32" name="Text Box 9">
            <a:extLst>
              <a:ext uri="{FF2B5EF4-FFF2-40B4-BE49-F238E27FC236}">
                <a16:creationId xmlns:a16="http://schemas.microsoft.com/office/drawing/2014/main" id="{545FE644-51E1-385B-2331-BF7C273D6A70}"/>
              </a:ext>
            </a:extLst>
          </p:cNvPr>
          <p:cNvSpPr txBox="1">
            <a:spLocks noChangeArrowheads="1"/>
          </p:cNvSpPr>
          <p:nvPr/>
        </p:nvSpPr>
        <p:spPr bwMode="auto">
          <a:xfrm>
            <a:off x="6752060" y="420685"/>
            <a:ext cx="2018636"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1400" b="1" dirty="0">
                <a:solidFill>
                  <a:schemeClr val="bg1"/>
                </a:solidFill>
              </a:rPr>
              <a:t>One investment per year supporting equity for Māori in housing space (outside of BOP HEF</a:t>
            </a:r>
            <a:r>
              <a:rPr lang="en-US" sz="1200" b="1" dirty="0">
                <a:solidFill>
                  <a:schemeClr val="bg1"/>
                </a:solidFill>
              </a:rPr>
              <a:t>)</a:t>
            </a:r>
            <a:endParaRPr lang="en-NZ" sz="1200" dirty="0">
              <a:solidFill>
                <a:schemeClr val="bg1"/>
              </a:solidFill>
            </a:endParaRPr>
          </a:p>
        </p:txBody>
      </p:sp>
      <p:sp>
        <p:nvSpPr>
          <p:cNvPr id="34" name="Text Box 11">
            <a:extLst>
              <a:ext uri="{FF2B5EF4-FFF2-40B4-BE49-F238E27FC236}">
                <a16:creationId xmlns:a16="http://schemas.microsoft.com/office/drawing/2014/main" id="{C1441412-4547-671A-6F46-68879572AB53}"/>
              </a:ext>
            </a:extLst>
          </p:cNvPr>
          <p:cNvSpPr txBox="1">
            <a:spLocks noChangeArrowheads="1"/>
          </p:cNvSpPr>
          <p:nvPr/>
        </p:nvSpPr>
        <p:spPr bwMode="auto">
          <a:xfrm>
            <a:off x="6703284" y="2763353"/>
            <a:ext cx="201185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a:defRPr/>
            </a:pPr>
            <a:r>
              <a:rPr lang="en-NZ" sz="1400" b="1" dirty="0">
                <a:solidFill>
                  <a:srgbClr val="99FF33"/>
                </a:solidFill>
                <a:cs typeface="Arial" panose="020B0604020202020204" pitchFamily="34" charset="0"/>
              </a:rPr>
              <a:t>Aim to impactfully deploy ~30% of the $120m in capital of the </a:t>
            </a:r>
            <a:r>
              <a:rPr lang="en-NZ" sz="1400" b="1" u="sng" dirty="0">
                <a:solidFill>
                  <a:srgbClr val="99FF33"/>
                </a:solidFill>
                <a:cs typeface="Arial" panose="020B0604020202020204" pitchFamily="34" charset="0"/>
              </a:rPr>
              <a:t>BOP Housing Equity Fund</a:t>
            </a:r>
            <a:r>
              <a:rPr lang="en-NZ" sz="1400" b="1" dirty="0">
                <a:solidFill>
                  <a:srgbClr val="99FF33"/>
                </a:solidFill>
                <a:cs typeface="Arial" panose="020B0604020202020204" pitchFamily="34" charset="0"/>
              </a:rPr>
              <a:t> in the 2025-year</a:t>
            </a:r>
            <a:endParaRPr kumimoji="0" lang="en-NZ" sz="1400" b="1" u="none" strike="noStrike" kern="1200" cap="none" spc="0" normalizeH="0" baseline="0" noProof="0" dirty="0">
              <a:ln>
                <a:noFill/>
              </a:ln>
              <a:solidFill>
                <a:srgbClr val="99FF33"/>
              </a:solidFill>
              <a:effectLst/>
              <a:uLnTx/>
              <a:uFillTx/>
              <a:cs typeface="Arial" panose="020B0604020202020204" pitchFamily="34" charset="0"/>
            </a:endParaRPr>
          </a:p>
        </p:txBody>
      </p:sp>
      <p:sp>
        <p:nvSpPr>
          <p:cNvPr id="42" name="Text Box 12">
            <a:extLst>
              <a:ext uri="{FF2B5EF4-FFF2-40B4-BE49-F238E27FC236}">
                <a16:creationId xmlns:a16="http://schemas.microsoft.com/office/drawing/2014/main" id="{A15C3E51-DEA4-224B-24E5-7CB440169932}"/>
              </a:ext>
            </a:extLst>
          </p:cNvPr>
          <p:cNvSpPr txBox="1">
            <a:spLocks noChangeArrowheads="1"/>
          </p:cNvSpPr>
          <p:nvPr/>
        </p:nvSpPr>
        <p:spPr bwMode="auto">
          <a:xfrm>
            <a:off x="9093790" y="1847863"/>
            <a:ext cx="1713858"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NZ" sz="1400" b="1" dirty="0">
                <a:solidFill>
                  <a:schemeClr val="bg1"/>
                </a:solidFill>
              </a:rPr>
              <a:t>Dedicate ~5% of our grants budget per year to non-capital housing projects</a:t>
            </a:r>
          </a:p>
        </p:txBody>
      </p:sp>
      <p:sp>
        <p:nvSpPr>
          <p:cNvPr id="44" name="Text Box 14">
            <a:extLst>
              <a:ext uri="{FF2B5EF4-FFF2-40B4-BE49-F238E27FC236}">
                <a16:creationId xmlns:a16="http://schemas.microsoft.com/office/drawing/2014/main" id="{9BD4F8C8-134A-36EE-0ED2-96433FBB207E}"/>
              </a:ext>
            </a:extLst>
          </p:cNvPr>
          <p:cNvSpPr txBox="1">
            <a:spLocks noChangeArrowheads="1"/>
          </p:cNvSpPr>
          <p:nvPr/>
        </p:nvSpPr>
        <p:spPr bwMode="auto">
          <a:xfrm>
            <a:off x="6961264" y="5183077"/>
            <a:ext cx="1941636" cy="1238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08000"/>
              </a:lnSpc>
              <a:spcAft>
                <a:spcPts val="600"/>
              </a:spcAft>
            </a:pPr>
            <a:r>
              <a:rPr lang="en-US" sz="1400" b="1" dirty="0">
                <a:solidFill>
                  <a:schemeClr val="bg1"/>
                </a:solidFill>
              </a:rPr>
              <a:t>Reach and maintain a level of 6% of our total portfolio into addressing housing needs</a:t>
            </a:r>
            <a:endParaRPr lang="en-NZ" sz="1400" b="1" dirty="0">
              <a:solidFill>
                <a:schemeClr val="bg1"/>
              </a:solidFill>
            </a:endParaRPr>
          </a:p>
        </p:txBody>
      </p:sp>
      <p:sp>
        <p:nvSpPr>
          <p:cNvPr id="45" name="Text Box 15">
            <a:extLst>
              <a:ext uri="{FF2B5EF4-FFF2-40B4-BE49-F238E27FC236}">
                <a16:creationId xmlns:a16="http://schemas.microsoft.com/office/drawing/2014/main" id="{D65CD9E4-EF19-B770-A732-2783CEB570E1}"/>
              </a:ext>
            </a:extLst>
          </p:cNvPr>
          <p:cNvSpPr txBox="1">
            <a:spLocks noChangeArrowheads="1"/>
          </p:cNvSpPr>
          <p:nvPr/>
        </p:nvSpPr>
        <p:spPr bwMode="auto">
          <a:xfrm>
            <a:off x="8979900" y="4310752"/>
            <a:ext cx="194163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1400" b="1" dirty="0">
                <a:solidFill>
                  <a:srgbClr val="99FF33"/>
                </a:solidFill>
              </a:rPr>
              <a:t>Provide leadership in the housing space</a:t>
            </a:r>
            <a:endParaRPr lang="en-NZ" sz="1400" b="1" dirty="0">
              <a:solidFill>
                <a:srgbClr val="99FF33"/>
              </a:solidFill>
            </a:endParaRPr>
          </a:p>
        </p:txBody>
      </p:sp>
      <p:pic>
        <p:nvPicPr>
          <p:cNvPr id="2" name="Picture 1">
            <a:extLst>
              <a:ext uri="{FF2B5EF4-FFF2-40B4-BE49-F238E27FC236}">
                <a16:creationId xmlns:a16="http://schemas.microsoft.com/office/drawing/2014/main" id="{B487A937-77BB-CE7E-B21A-F240BFA9F671}"/>
              </a:ext>
            </a:extLst>
          </p:cNvPr>
          <p:cNvPicPr>
            <a:picLocks noChangeAspect="1"/>
          </p:cNvPicPr>
          <p:nvPr/>
        </p:nvPicPr>
        <p:blipFill>
          <a:blip r:embed="rId6"/>
          <a:stretch>
            <a:fillRect/>
          </a:stretch>
        </p:blipFill>
        <p:spPr>
          <a:xfrm>
            <a:off x="6925348" y="4132359"/>
            <a:ext cx="1535493" cy="288673"/>
          </a:xfrm>
          <a:prstGeom prst="rect">
            <a:avLst/>
          </a:prstGeom>
          <a:solidFill>
            <a:schemeClr val="accent1"/>
          </a:solidFill>
          <a:effectLst>
            <a:softEdge rad="12700"/>
          </a:effectLst>
        </p:spPr>
      </p:pic>
    </p:spTree>
    <p:extLst>
      <p:ext uri="{BB962C8B-B14F-4D97-AF65-F5344CB8AC3E}">
        <p14:creationId xmlns:p14="http://schemas.microsoft.com/office/powerpoint/2010/main" val="446705723"/>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E02D892-A716-4298-BAD7-42B414EFE070}"/>
              </a:ext>
            </a:extLst>
          </p:cNvPr>
          <p:cNvPicPr>
            <a:picLocks noChangeAspect="1"/>
          </p:cNvPicPr>
          <p:nvPr/>
        </p:nvPicPr>
        <p:blipFill>
          <a:blip r:embed="rId5"/>
          <a:stretch>
            <a:fillRect/>
          </a:stretch>
        </p:blipFill>
        <p:spPr>
          <a:xfrm>
            <a:off x="10490686" y="78519"/>
            <a:ext cx="1493600" cy="1028518"/>
          </a:xfrm>
          <a:prstGeom prst="rect">
            <a:avLst/>
          </a:prstGeom>
        </p:spPr>
      </p:pic>
      <p:sp>
        <p:nvSpPr>
          <p:cNvPr id="19" name="Title 1">
            <a:extLst>
              <a:ext uri="{FF2B5EF4-FFF2-40B4-BE49-F238E27FC236}">
                <a16:creationId xmlns:a16="http://schemas.microsoft.com/office/drawing/2014/main" id="{FD214A3E-A5CE-B950-C18F-7117205DD5A4}"/>
              </a:ext>
            </a:extLst>
          </p:cNvPr>
          <p:cNvSpPr>
            <a:spLocks noGrp="1"/>
          </p:cNvSpPr>
          <p:nvPr>
            <p:ph type="title"/>
          </p:nvPr>
        </p:nvSpPr>
        <p:spPr>
          <a:xfrm>
            <a:off x="313716" y="3043344"/>
            <a:ext cx="4946711" cy="552284"/>
          </a:xfrm>
        </p:spPr>
        <p:txBody>
          <a:bodyPr>
            <a:normAutofit fontScale="90000"/>
          </a:bodyPr>
          <a:lstStyle/>
          <a:p>
            <a:r>
              <a:rPr lang="en-NZ" sz="4000" b="1" dirty="0">
                <a:solidFill>
                  <a:srgbClr val="006D8C"/>
                </a:solidFill>
              </a:rPr>
              <a:t>FY25 BT will…</a:t>
            </a:r>
          </a:p>
        </p:txBody>
      </p:sp>
      <p:sp>
        <p:nvSpPr>
          <p:cNvPr id="35" name="Title 1">
            <a:extLst>
              <a:ext uri="{FF2B5EF4-FFF2-40B4-BE49-F238E27FC236}">
                <a16:creationId xmlns:a16="http://schemas.microsoft.com/office/drawing/2014/main" id="{613DB9F7-78E9-436A-5CEB-6F47B54F7297}"/>
              </a:ext>
            </a:extLst>
          </p:cNvPr>
          <p:cNvSpPr txBox="1">
            <a:spLocks/>
          </p:cNvSpPr>
          <p:nvPr/>
        </p:nvSpPr>
        <p:spPr>
          <a:xfrm>
            <a:off x="257888" y="1303379"/>
            <a:ext cx="3514011" cy="306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2400" b="1" dirty="0">
                <a:solidFill>
                  <a:schemeClr val="accent1">
                    <a:lumMod val="75000"/>
                  </a:schemeClr>
                </a:solidFill>
              </a:rPr>
              <a:t>Tū Māori Mai </a:t>
            </a:r>
          </a:p>
          <a:p>
            <a:endParaRPr lang="en-NZ" sz="2400" b="1" i="1" dirty="0"/>
          </a:p>
          <a:p>
            <a:r>
              <a:rPr lang="en-NZ" sz="2000" i="1" dirty="0"/>
              <a:t>Māori aspirations supported</a:t>
            </a:r>
          </a:p>
        </p:txBody>
      </p:sp>
      <p:sp>
        <p:nvSpPr>
          <p:cNvPr id="27" name="Freeform 4">
            <a:extLst>
              <a:ext uri="{FF2B5EF4-FFF2-40B4-BE49-F238E27FC236}">
                <a16:creationId xmlns:a16="http://schemas.microsoft.com/office/drawing/2014/main" id="{D41122BD-16F7-5EB1-C3CE-F3583D4350A8}"/>
              </a:ext>
            </a:extLst>
          </p:cNvPr>
          <p:cNvSpPr>
            <a:spLocks/>
          </p:cNvSpPr>
          <p:nvPr/>
        </p:nvSpPr>
        <p:spPr bwMode="auto">
          <a:xfrm>
            <a:off x="4285271" y="3111345"/>
            <a:ext cx="2783976" cy="2604105"/>
          </a:xfrm>
          <a:custGeom>
            <a:avLst/>
            <a:gdLst>
              <a:gd name="T0" fmla="*/ 1682237 w 1616"/>
              <a:gd name="T1" fmla="*/ 1724956 h 1618"/>
              <a:gd name="T2" fmla="*/ 1729310 w 1616"/>
              <a:gd name="T3" fmla="*/ 1732391 h 1618"/>
              <a:gd name="T4" fmla="*/ 1751607 w 1616"/>
              <a:gd name="T5" fmla="*/ 1799307 h 1618"/>
              <a:gd name="T6" fmla="*/ 1773905 w 1616"/>
              <a:gd name="T7" fmla="*/ 1868702 h 1618"/>
              <a:gd name="T8" fmla="*/ 1823455 w 1616"/>
              <a:gd name="T9" fmla="*/ 1886051 h 1618"/>
              <a:gd name="T10" fmla="*/ 1912646 w 1616"/>
              <a:gd name="T11" fmla="*/ 1838961 h 1618"/>
              <a:gd name="T12" fmla="*/ 1977062 w 1616"/>
              <a:gd name="T13" fmla="*/ 1754696 h 1618"/>
              <a:gd name="T14" fmla="*/ 1999359 w 1616"/>
              <a:gd name="T15" fmla="*/ 1623342 h 1618"/>
              <a:gd name="T16" fmla="*/ 1964674 w 1616"/>
              <a:gd name="T17" fmla="*/ 1568817 h 1618"/>
              <a:gd name="T18" fmla="*/ 1917601 w 1616"/>
              <a:gd name="T19" fmla="*/ 1561382 h 1618"/>
              <a:gd name="T20" fmla="*/ 1833366 w 1616"/>
              <a:gd name="T21" fmla="*/ 1596080 h 1618"/>
              <a:gd name="T22" fmla="*/ 1788770 w 1616"/>
              <a:gd name="T23" fmla="*/ 1578731 h 1618"/>
              <a:gd name="T24" fmla="*/ 1788770 w 1616"/>
              <a:gd name="T25" fmla="*/ 1484552 h 1618"/>
              <a:gd name="T26" fmla="*/ 1811068 w 1616"/>
              <a:gd name="T27" fmla="*/ 859999 h 1618"/>
              <a:gd name="T28" fmla="*/ 1726832 w 1616"/>
              <a:gd name="T29" fmla="*/ 810432 h 1618"/>
              <a:gd name="T30" fmla="*/ 1689669 w 1616"/>
              <a:gd name="T31" fmla="*/ 840172 h 1618"/>
              <a:gd name="T32" fmla="*/ 1677282 w 1616"/>
              <a:gd name="T33" fmla="*/ 931873 h 1618"/>
              <a:gd name="T34" fmla="*/ 1647551 w 1616"/>
              <a:gd name="T35" fmla="*/ 969048 h 1618"/>
              <a:gd name="T36" fmla="*/ 1583136 w 1616"/>
              <a:gd name="T37" fmla="*/ 971527 h 1618"/>
              <a:gd name="T38" fmla="*/ 1481558 w 1616"/>
              <a:gd name="T39" fmla="*/ 887262 h 1618"/>
              <a:gd name="T40" fmla="*/ 1439440 w 1616"/>
              <a:gd name="T41" fmla="*/ 790605 h 1618"/>
              <a:gd name="T42" fmla="*/ 1441917 w 1616"/>
              <a:gd name="T43" fmla="*/ 688991 h 1618"/>
              <a:gd name="T44" fmla="*/ 1484035 w 1616"/>
              <a:gd name="T45" fmla="*/ 654293 h 1618"/>
              <a:gd name="T46" fmla="*/ 1553406 w 1616"/>
              <a:gd name="T47" fmla="*/ 669164 h 1618"/>
              <a:gd name="T48" fmla="*/ 1625254 w 1616"/>
              <a:gd name="T49" fmla="*/ 684034 h 1618"/>
              <a:gd name="T50" fmla="*/ 1654984 w 1616"/>
              <a:gd name="T51" fmla="*/ 646858 h 1618"/>
              <a:gd name="T52" fmla="*/ 1484035 w 1616"/>
              <a:gd name="T53" fmla="*/ 294928 h 1618"/>
              <a:gd name="T54" fmla="*/ 1117362 w 1616"/>
              <a:gd name="T55" fmla="*/ 285014 h 1618"/>
              <a:gd name="T56" fmla="*/ 1109929 w 1616"/>
              <a:gd name="T57" fmla="*/ 280057 h 1618"/>
              <a:gd name="T58" fmla="*/ 1102497 w 1616"/>
              <a:gd name="T59" fmla="*/ 277579 h 1618"/>
              <a:gd name="T60" fmla="*/ 1097542 w 1616"/>
              <a:gd name="T61" fmla="*/ 272622 h 1618"/>
              <a:gd name="T62" fmla="*/ 1090109 w 1616"/>
              <a:gd name="T63" fmla="*/ 267666 h 1618"/>
              <a:gd name="T64" fmla="*/ 1085154 w 1616"/>
              <a:gd name="T65" fmla="*/ 262709 h 1618"/>
              <a:gd name="T66" fmla="*/ 1082677 w 1616"/>
              <a:gd name="T67" fmla="*/ 257752 h 1618"/>
              <a:gd name="T68" fmla="*/ 1080199 w 1616"/>
              <a:gd name="T69" fmla="*/ 255274 h 1618"/>
              <a:gd name="T70" fmla="*/ 1075244 w 1616"/>
              <a:gd name="T71" fmla="*/ 247838 h 1618"/>
              <a:gd name="T72" fmla="*/ 1075244 w 1616"/>
              <a:gd name="T73" fmla="*/ 240403 h 1618"/>
              <a:gd name="T74" fmla="*/ 1075244 w 1616"/>
              <a:gd name="T75" fmla="*/ 240403 h 1618"/>
              <a:gd name="T76" fmla="*/ 1107452 w 1616"/>
              <a:gd name="T77" fmla="*/ 183400 h 1618"/>
              <a:gd name="T78" fmla="*/ 1169390 w 1616"/>
              <a:gd name="T79" fmla="*/ 131354 h 1618"/>
              <a:gd name="T80" fmla="*/ 1169390 w 1616"/>
              <a:gd name="T81" fmla="*/ 79308 h 1618"/>
              <a:gd name="T82" fmla="*/ 1107452 w 1616"/>
              <a:gd name="T83" fmla="*/ 22305 h 1618"/>
              <a:gd name="T84" fmla="*/ 995963 w 1616"/>
              <a:gd name="T85" fmla="*/ 0 h 1618"/>
              <a:gd name="T86" fmla="*/ 859700 w 1616"/>
              <a:gd name="T87" fmla="*/ 37176 h 1618"/>
              <a:gd name="T88" fmla="*/ 820059 w 1616"/>
              <a:gd name="T89" fmla="*/ 91700 h 1618"/>
              <a:gd name="T90" fmla="*/ 827492 w 1616"/>
              <a:gd name="T91" fmla="*/ 141268 h 1618"/>
              <a:gd name="T92" fmla="*/ 901818 w 1616"/>
              <a:gd name="T93" fmla="*/ 195792 h 1618"/>
              <a:gd name="T94" fmla="*/ 916683 w 1616"/>
              <a:gd name="T95" fmla="*/ 240403 h 1618"/>
              <a:gd name="T96" fmla="*/ 916683 w 1616"/>
              <a:gd name="T97" fmla="*/ 240403 h 1618"/>
              <a:gd name="T98" fmla="*/ 916683 w 1616"/>
              <a:gd name="T99" fmla="*/ 250317 h 1618"/>
              <a:gd name="T100" fmla="*/ 914205 w 1616"/>
              <a:gd name="T101" fmla="*/ 255274 h 1618"/>
              <a:gd name="T102" fmla="*/ 909250 w 1616"/>
              <a:gd name="T103" fmla="*/ 260230 h 1618"/>
              <a:gd name="T104" fmla="*/ 906773 w 1616"/>
              <a:gd name="T105" fmla="*/ 262709 h 1618"/>
              <a:gd name="T106" fmla="*/ 899340 w 1616"/>
              <a:gd name="T107" fmla="*/ 270144 h 1618"/>
              <a:gd name="T108" fmla="*/ 894385 w 1616"/>
              <a:gd name="T109" fmla="*/ 272622 h 1618"/>
              <a:gd name="T110" fmla="*/ 886953 w 1616"/>
              <a:gd name="T111" fmla="*/ 277579 h 1618"/>
              <a:gd name="T112" fmla="*/ 881997 w 1616"/>
              <a:gd name="T113" fmla="*/ 280057 h 1618"/>
              <a:gd name="T114" fmla="*/ 874565 w 1616"/>
              <a:gd name="T115" fmla="*/ 285014 h 1618"/>
              <a:gd name="T116" fmla="*/ 0 w 1616"/>
              <a:gd name="T117" fmla="*/ 1147492 h 16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16" h="1618">
                <a:moveTo>
                  <a:pt x="1312" y="1426"/>
                </a:moveTo>
                <a:lnTo>
                  <a:pt x="1312" y="1426"/>
                </a:lnTo>
                <a:lnTo>
                  <a:pt x="1328" y="1410"/>
                </a:lnTo>
                <a:lnTo>
                  <a:pt x="1348" y="1396"/>
                </a:lnTo>
                <a:lnTo>
                  <a:pt x="1358" y="1392"/>
                </a:lnTo>
                <a:lnTo>
                  <a:pt x="1368" y="1388"/>
                </a:lnTo>
                <a:lnTo>
                  <a:pt x="1378" y="1388"/>
                </a:lnTo>
                <a:lnTo>
                  <a:pt x="1386" y="1390"/>
                </a:lnTo>
                <a:lnTo>
                  <a:pt x="1396" y="1398"/>
                </a:lnTo>
                <a:lnTo>
                  <a:pt x="1402" y="1404"/>
                </a:lnTo>
                <a:lnTo>
                  <a:pt x="1408" y="1412"/>
                </a:lnTo>
                <a:lnTo>
                  <a:pt x="1412" y="1420"/>
                </a:lnTo>
                <a:lnTo>
                  <a:pt x="1414" y="1436"/>
                </a:lnTo>
                <a:lnTo>
                  <a:pt x="1414" y="1452"/>
                </a:lnTo>
                <a:lnTo>
                  <a:pt x="1414" y="1470"/>
                </a:lnTo>
                <a:lnTo>
                  <a:pt x="1418" y="1486"/>
                </a:lnTo>
                <a:lnTo>
                  <a:pt x="1420" y="1494"/>
                </a:lnTo>
                <a:lnTo>
                  <a:pt x="1426" y="1502"/>
                </a:lnTo>
                <a:lnTo>
                  <a:pt x="1432" y="1508"/>
                </a:lnTo>
                <a:lnTo>
                  <a:pt x="1442" y="1516"/>
                </a:lnTo>
                <a:lnTo>
                  <a:pt x="1452" y="1520"/>
                </a:lnTo>
                <a:lnTo>
                  <a:pt x="1462" y="1522"/>
                </a:lnTo>
                <a:lnTo>
                  <a:pt x="1472" y="1522"/>
                </a:lnTo>
                <a:lnTo>
                  <a:pt x="1484" y="1522"/>
                </a:lnTo>
                <a:lnTo>
                  <a:pt x="1494" y="1518"/>
                </a:lnTo>
                <a:lnTo>
                  <a:pt x="1504" y="1514"/>
                </a:lnTo>
                <a:lnTo>
                  <a:pt x="1526" y="1500"/>
                </a:lnTo>
                <a:lnTo>
                  <a:pt x="1544" y="1484"/>
                </a:lnTo>
                <a:lnTo>
                  <a:pt x="1562" y="1466"/>
                </a:lnTo>
                <a:lnTo>
                  <a:pt x="1576" y="1448"/>
                </a:lnTo>
                <a:lnTo>
                  <a:pt x="1586" y="1432"/>
                </a:lnTo>
                <a:lnTo>
                  <a:pt x="1596" y="1416"/>
                </a:lnTo>
                <a:lnTo>
                  <a:pt x="1604" y="1394"/>
                </a:lnTo>
                <a:lnTo>
                  <a:pt x="1610" y="1370"/>
                </a:lnTo>
                <a:lnTo>
                  <a:pt x="1614" y="1346"/>
                </a:lnTo>
                <a:lnTo>
                  <a:pt x="1616" y="1322"/>
                </a:lnTo>
                <a:lnTo>
                  <a:pt x="1614" y="1310"/>
                </a:lnTo>
                <a:lnTo>
                  <a:pt x="1612" y="1298"/>
                </a:lnTo>
                <a:lnTo>
                  <a:pt x="1608" y="1288"/>
                </a:lnTo>
                <a:lnTo>
                  <a:pt x="1602" y="1280"/>
                </a:lnTo>
                <a:lnTo>
                  <a:pt x="1594" y="1272"/>
                </a:lnTo>
                <a:lnTo>
                  <a:pt x="1586" y="1266"/>
                </a:lnTo>
                <a:lnTo>
                  <a:pt x="1574" y="1262"/>
                </a:lnTo>
                <a:lnTo>
                  <a:pt x="1566" y="1258"/>
                </a:lnTo>
                <a:lnTo>
                  <a:pt x="1556" y="1258"/>
                </a:lnTo>
                <a:lnTo>
                  <a:pt x="1548" y="1260"/>
                </a:lnTo>
                <a:lnTo>
                  <a:pt x="1532" y="1266"/>
                </a:lnTo>
                <a:lnTo>
                  <a:pt x="1518" y="1274"/>
                </a:lnTo>
                <a:lnTo>
                  <a:pt x="1504" y="1282"/>
                </a:lnTo>
                <a:lnTo>
                  <a:pt x="1488" y="1288"/>
                </a:lnTo>
                <a:lnTo>
                  <a:pt x="1480" y="1288"/>
                </a:lnTo>
                <a:lnTo>
                  <a:pt x="1470" y="1288"/>
                </a:lnTo>
                <a:lnTo>
                  <a:pt x="1460" y="1286"/>
                </a:lnTo>
                <a:lnTo>
                  <a:pt x="1450" y="1280"/>
                </a:lnTo>
                <a:lnTo>
                  <a:pt x="1444" y="1274"/>
                </a:lnTo>
                <a:lnTo>
                  <a:pt x="1438" y="1266"/>
                </a:lnTo>
                <a:lnTo>
                  <a:pt x="1436" y="1256"/>
                </a:lnTo>
                <a:lnTo>
                  <a:pt x="1436" y="1244"/>
                </a:lnTo>
                <a:lnTo>
                  <a:pt x="1438" y="1220"/>
                </a:lnTo>
                <a:lnTo>
                  <a:pt x="1444" y="1198"/>
                </a:lnTo>
                <a:lnTo>
                  <a:pt x="1598" y="930"/>
                </a:lnTo>
                <a:lnTo>
                  <a:pt x="1600" y="926"/>
                </a:lnTo>
                <a:lnTo>
                  <a:pt x="1596" y="926"/>
                </a:lnTo>
                <a:lnTo>
                  <a:pt x="1462" y="694"/>
                </a:lnTo>
                <a:lnTo>
                  <a:pt x="1446" y="678"/>
                </a:lnTo>
                <a:lnTo>
                  <a:pt x="1426" y="664"/>
                </a:lnTo>
                <a:lnTo>
                  <a:pt x="1414" y="658"/>
                </a:lnTo>
                <a:lnTo>
                  <a:pt x="1404" y="656"/>
                </a:lnTo>
                <a:lnTo>
                  <a:pt x="1394" y="654"/>
                </a:lnTo>
                <a:lnTo>
                  <a:pt x="1386" y="658"/>
                </a:lnTo>
                <a:lnTo>
                  <a:pt x="1376" y="664"/>
                </a:lnTo>
                <a:lnTo>
                  <a:pt x="1368" y="672"/>
                </a:lnTo>
                <a:lnTo>
                  <a:pt x="1364" y="678"/>
                </a:lnTo>
                <a:lnTo>
                  <a:pt x="1360" y="686"/>
                </a:lnTo>
                <a:lnTo>
                  <a:pt x="1358" y="702"/>
                </a:lnTo>
                <a:lnTo>
                  <a:pt x="1358" y="720"/>
                </a:lnTo>
                <a:lnTo>
                  <a:pt x="1358" y="736"/>
                </a:lnTo>
                <a:lnTo>
                  <a:pt x="1354" y="752"/>
                </a:lnTo>
                <a:lnTo>
                  <a:pt x="1352" y="760"/>
                </a:lnTo>
                <a:lnTo>
                  <a:pt x="1346" y="768"/>
                </a:lnTo>
                <a:lnTo>
                  <a:pt x="1340" y="776"/>
                </a:lnTo>
                <a:lnTo>
                  <a:pt x="1330" y="782"/>
                </a:lnTo>
                <a:lnTo>
                  <a:pt x="1320" y="786"/>
                </a:lnTo>
                <a:lnTo>
                  <a:pt x="1310" y="790"/>
                </a:lnTo>
                <a:lnTo>
                  <a:pt x="1300" y="790"/>
                </a:lnTo>
                <a:lnTo>
                  <a:pt x="1288" y="788"/>
                </a:lnTo>
                <a:lnTo>
                  <a:pt x="1278" y="784"/>
                </a:lnTo>
                <a:lnTo>
                  <a:pt x="1268" y="780"/>
                </a:lnTo>
                <a:lnTo>
                  <a:pt x="1246" y="768"/>
                </a:lnTo>
                <a:lnTo>
                  <a:pt x="1228" y="752"/>
                </a:lnTo>
                <a:lnTo>
                  <a:pt x="1210" y="734"/>
                </a:lnTo>
                <a:lnTo>
                  <a:pt x="1196" y="716"/>
                </a:lnTo>
                <a:lnTo>
                  <a:pt x="1186" y="700"/>
                </a:lnTo>
                <a:lnTo>
                  <a:pt x="1176" y="682"/>
                </a:lnTo>
                <a:lnTo>
                  <a:pt x="1168" y="660"/>
                </a:lnTo>
                <a:lnTo>
                  <a:pt x="1162" y="638"/>
                </a:lnTo>
                <a:lnTo>
                  <a:pt x="1156" y="612"/>
                </a:lnTo>
                <a:lnTo>
                  <a:pt x="1156" y="588"/>
                </a:lnTo>
                <a:lnTo>
                  <a:pt x="1158" y="576"/>
                </a:lnTo>
                <a:lnTo>
                  <a:pt x="1160" y="566"/>
                </a:lnTo>
                <a:lnTo>
                  <a:pt x="1164" y="556"/>
                </a:lnTo>
                <a:lnTo>
                  <a:pt x="1170" y="546"/>
                </a:lnTo>
                <a:lnTo>
                  <a:pt x="1178" y="538"/>
                </a:lnTo>
                <a:lnTo>
                  <a:pt x="1186" y="532"/>
                </a:lnTo>
                <a:lnTo>
                  <a:pt x="1198" y="528"/>
                </a:lnTo>
                <a:lnTo>
                  <a:pt x="1206" y="526"/>
                </a:lnTo>
                <a:lnTo>
                  <a:pt x="1216" y="524"/>
                </a:lnTo>
                <a:lnTo>
                  <a:pt x="1224" y="526"/>
                </a:lnTo>
                <a:lnTo>
                  <a:pt x="1240" y="532"/>
                </a:lnTo>
                <a:lnTo>
                  <a:pt x="1254" y="540"/>
                </a:lnTo>
                <a:lnTo>
                  <a:pt x="1268" y="548"/>
                </a:lnTo>
                <a:lnTo>
                  <a:pt x="1284" y="554"/>
                </a:lnTo>
                <a:lnTo>
                  <a:pt x="1292" y="556"/>
                </a:lnTo>
                <a:lnTo>
                  <a:pt x="1302" y="554"/>
                </a:lnTo>
                <a:lnTo>
                  <a:pt x="1312" y="552"/>
                </a:lnTo>
                <a:lnTo>
                  <a:pt x="1322" y="546"/>
                </a:lnTo>
                <a:lnTo>
                  <a:pt x="1328" y="540"/>
                </a:lnTo>
                <a:lnTo>
                  <a:pt x="1334" y="532"/>
                </a:lnTo>
                <a:lnTo>
                  <a:pt x="1336" y="522"/>
                </a:lnTo>
                <a:lnTo>
                  <a:pt x="1336" y="510"/>
                </a:lnTo>
                <a:lnTo>
                  <a:pt x="1334" y="484"/>
                </a:lnTo>
                <a:lnTo>
                  <a:pt x="1328" y="462"/>
                </a:lnTo>
                <a:lnTo>
                  <a:pt x="1198" y="238"/>
                </a:lnTo>
                <a:lnTo>
                  <a:pt x="924" y="238"/>
                </a:lnTo>
                <a:lnTo>
                  <a:pt x="902" y="230"/>
                </a:lnTo>
                <a:lnTo>
                  <a:pt x="898" y="228"/>
                </a:lnTo>
                <a:lnTo>
                  <a:pt x="896" y="226"/>
                </a:lnTo>
                <a:lnTo>
                  <a:pt x="894" y="226"/>
                </a:lnTo>
                <a:lnTo>
                  <a:pt x="892" y="224"/>
                </a:lnTo>
                <a:lnTo>
                  <a:pt x="890" y="224"/>
                </a:lnTo>
                <a:lnTo>
                  <a:pt x="888" y="222"/>
                </a:lnTo>
                <a:lnTo>
                  <a:pt x="886" y="220"/>
                </a:lnTo>
                <a:lnTo>
                  <a:pt x="884" y="220"/>
                </a:lnTo>
                <a:lnTo>
                  <a:pt x="882" y="218"/>
                </a:lnTo>
                <a:lnTo>
                  <a:pt x="880" y="216"/>
                </a:lnTo>
                <a:lnTo>
                  <a:pt x="878" y="214"/>
                </a:lnTo>
                <a:lnTo>
                  <a:pt x="876" y="212"/>
                </a:lnTo>
                <a:lnTo>
                  <a:pt x="874" y="210"/>
                </a:lnTo>
                <a:lnTo>
                  <a:pt x="874" y="208"/>
                </a:lnTo>
                <a:lnTo>
                  <a:pt x="872" y="206"/>
                </a:lnTo>
                <a:lnTo>
                  <a:pt x="870" y="204"/>
                </a:lnTo>
                <a:lnTo>
                  <a:pt x="870" y="202"/>
                </a:lnTo>
                <a:lnTo>
                  <a:pt x="868" y="200"/>
                </a:lnTo>
                <a:lnTo>
                  <a:pt x="868" y="198"/>
                </a:lnTo>
                <a:lnTo>
                  <a:pt x="868" y="194"/>
                </a:lnTo>
                <a:lnTo>
                  <a:pt x="870" y="182"/>
                </a:lnTo>
                <a:lnTo>
                  <a:pt x="872" y="172"/>
                </a:lnTo>
                <a:lnTo>
                  <a:pt x="876" y="164"/>
                </a:lnTo>
                <a:lnTo>
                  <a:pt x="880" y="158"/>
                </a:lnTo>
                <a:lnTo>
                  <a:pt x="894" y="148"/>
                </a:lnTo>
                <a:lnTo>
                  <a:pt x="908" y="138"/>
                </a:lnTo>
                <a:lnTo>
                  <a:pt x="922" y="130"/>
                </a:lnTo>
                <a:lnTo>
                  <a:pt x="936" y="120"/>
                </a:lnTo>
                <a:lnTo>
                  <a:pt x="940" y="114"/>
                </a:lnTo>
                <a:lnTo>
                  <a:pt x="944" y="106"/>
                </a:lnTo>
                <a:lnTo>
                  <a:pt x="948" y="96"/>
                </a:lnTo>
                <a:lnTo>
                  <a:pt x="948" y="84"/>
                </a:lnTo>
                <a:lnTo>
                  <a:pt x="948" y="74"/>
                </a:lnTo>
                <a:lnTo>
                  <a:pt x="944" y="64"/>
                </a:lnTo>
                <a:lnTo>
                  <a:pt x="940" y="54"/>
                </a:lnTo>
                <a:lnTo>
                  <a:pt x="932" y="46"/>
                </a:lnTo>
                <a:lnTo>
                  <a:pt x="924" y="38"/>
                </a:lnTo>
                <a:lnTo>
                  <a:pt x="916" y="30"/>
                </a:lnTo>
                <a:lnTo>
                  <a:pt x="894" y="18"/>
                </a:lnTo>
                <a:lnTo>
                  <a:pt x="870" y="10"/>
                </a:lnTo>
                <a:lnTo>
                  <a:pt x="846" y="4"/>
                </a:lnTo>
                <a:lnTo>
                  <a:pt x="824" y="2"/>
                </a:lnTo>
                <a:lnTo>
                  <a:pt x="804" y="0"/>
                </a:lnTo>
                <a:lnTo>
                  <a:pt x="786" y="2"/>
                </a:lnTo>
                <a:lnTo>
                  <a:pt x="762" y="4"/>
                </a:lnTo>
                <a:lnTo>
                  <a:pt x="738" y="10"/>
                </a:lnTo>
                <a:lnTo>
                  <a:pt x="714" y="18"/>
                </a:lnTo>
                <a:lnTo>
                  <a:pt x="694" y="30"/>
                </a:lnTo>
                <a:lnTo>
                  <a:pt x="684" y="38"/>
                </a:lnTo>
                <a:lnTo>
                  <a:pt x="676" y="46"/>
                </a:lnTo>
                <a:lnTo>
                  <a:pt x="670" y="54"/>
                </a:lnTo>
                <a:lnTo>
                  <a:pt x="664" y="64"/>
                </a:lnTo>
                <a:lnTo>
                  <a:pt x="662" y="74"/>
                </a:lnTo>
                <a:lnTo>
                  <a:pt x="660" y="84"/>
                </a:lnTo>
                <a:lnTo>
                  <a:pt x="662" y="96"/>
                </a:lnTo>
                <a:lnTo>
                  <a:pt x="664" y="106"/>
                </a:lnTo>
                <a:lnTo>
                  <a:pt x="668" y="114"/>
                </a:lnTo>
                <a:lnTo>
                  <a:pt x="674" y="120"/>
                </a:lnTo>
                <a:lnTo>
                  <a:pt x="686" y="130"/>
                </a:lnTo>
                <a:lnTo>
                  <a:pt x="700" y="138"/>
                </a:lnTo>
                <a:lnTo>
                  <a:pt x="716" y="148"/>
                </a:lnTo>
                <a:lnTo>
                  <a:pt x="728" y="158"/>
                </a:lnTo>
                <a:lnTo>
                  <a:pt x="734" y="164"/>
                </a:lnTo>
                <a:lnTo>
                  <a:pt x="736" y="172"/>
                </a:lnTo>
                <a:lnTo>
                  <a:pt x="740" y="182"/>
                </a:lnTo>
                <a:lnTo>
                  <a:pt x="740" y="194"/>
                </a:lnTo>
                <a:lnTo>
                  <a:pt x="740" y="198"/>
                </a:lnTo>
                <a:lnTo>
                  <a:pt x="740" y="200"/>
                </a:lnTo>
                <a:lnTo>
                  <a:pt x="740" y="202"/>
                </a:lnTo>
                <a:lnTo>
                  <a:pt x="738" y="204"/>
                </a:lnTo>
                <a:lnTo>
                  <a:pt x="738" y="206"/>
                </a:lnTo>
                <a:lnTo>
                  <a:pt x="736" y="206"/>
                </a:lnTo>
                <a:lnTo>
                  <a:pt x="736" y="208"/>
                </a:lnTo>
                <a:lnTo>
                  <a:pt x="734" y="210"/>
                </a:lnTo>
                <a:lnTo>
                  <a:pt x="734" y="212"/>
                </a:lnTo>
                <a:lnTo>
                  <a:pt x="732" y="212"/>
                </a:lnTo>
                <a:lnTo>
                  <a:pt x="730" y="214"/>
                </a:lnTo>
                <a:lnTo>
                  <a:pt x="730" y="216"/>
                </a:lnTo>
                <a:lnTo>
                  <a:pt x="726" y="218"/>
                </a:lnTo>
                <a:lnTo>
                  <a:pt x="724" y="220"/>
                </a:lnTo>
                <a:lnTo>
                  <a:pt x="722" y="220"/>
                </a:lnTo>
                <a:lnTo>
                  <a:pt x="720" y="222"/>
                </a:lnTo>
                <a:lnTo>
                  <a:pt x="718" y="224"/>
                </a:lnTo>
                <a:lnTo>
                  <a:pt x="716" y="224"/>
                </a:lnTo>
                <a:lnTo>
                  <a:pt x="714" y="226"/>
                </a:lnTo>
                <a:lnTo>
                  <a:pt x="712" y="226"/>
                </a:lnTo>
                <a:lnTo>
                  <a:pt x="710" y="228"/>
                </a:lnTo>
                <a:lnTo>
                  <a:pt x="708" y="230"/>
                </a:lnTo>
                <a:lnTo>
                  <a:pt x="706" y="230"/>
                </a:lnTo>
                <a:lnTo>
                  <a:pt x="684" y="238"/>
                </a:lnTo>
                <a:lnTo>
                  <a:pt x="400" y="238"/>
                </a:lnTo>
                <a:lnTo>
                  <a:pt x="398" y="236"/>
                </a:lnTo>
                <a:lnTo>
                  <a:pt x="0" y="926"/>
                </a:lnTo>
                <a:lnTo>
                  <a:pt x="400" y="1618"/>
                </a:lnTo>
                <a:lnTo>
                  <a:pt x="1198" y="1618"/>
                </a:lnTo>
                <a:lnTo>
                  <a:pt x="1200" y="1618"/>
                </a:lnTo>
                <a:lnTo>
                  <a:pt x="1312" y="1426"/>
                </a:lnTo>
                <a:close/>
              </a:path>
            </a:pathLst>
          </a:custGeom>
          <a:solidFill>
            <a:srgbClr val="277D89"/>
          </a:solidFill>
          <a:ln w="38100" cap="flat" cmpd="sng">
            <a:solidFill>
              <a:srgbClr val="5F5F5F"/>
            </a:solidFill>
            <a:prstDash val="solid"/>
            <a:round/>
            <a:headEnd type="none" w="med" len="med"/>
            <a:tailEnd type="none" w="med" len="med"/>
          </a:ln>
          <a:effectLst/>
        </p:spPr>
        <p:txBody>
          <a:bodyPr/>
          <a:lstStyle/>
          <a:p>
            <a:endParaRPr lang="en-GB"/>
          </a:p>
        </p:txBody>
      </p:sp>
      <p:sp>
        <p:nvSpPr>
          <p:cNvPr id="24" name="Freeform 2">
            <a:extLst>
              <a:ext uri="{FF2B5EF4-FFF2-40B4-BE49-F238E27FC236}">
                <a16:creationId xmlns:a16="http://schemas.microsoft.com/office/drawing/2014/main" id="{0B17BD72-AFCD-6C2F-8AB0-4B70DDD87FB7}"/>
              </a:ext>
            </a:extLst>
          </p:cNvPr>
          <p:cNvSpPr>
            <a:spLocks/>
          </p:cNvSpPr>
          <p:nvPr/>
        </p:nvSpPr>
        <p:spPr bwMode="auto">
          <a:xfrm>
            <a:off x="6278872" y="2002075"/>
            <a:ext cx="2912028" cy="2995854"/>
          </a:xfrm>
          <a:custGeom>
            <a:avLst/>
            <a:gdLst>
              <a:gd name="T0" fmla="*/ 1129970 w 1690"/>
              <a:gd name="T1" fmla="*/ 250237 h 1862"/>
              <a:gd name="T2" fmla="*/ 1159706 w 1690"/>
              <a:gd name="T3" fmla="*/ 180864 h 1862"/>
              <a:gd name="T4" fmla="*/ 1226612 w 1690"/>
              <a:gd name="T5" fmla="*/ 104059 h 1862"/>
              <a:gd name="T6" fmla="*/ 1186964 w 1690"/>
              <a:gd name="T7" fmla="*/ 37164 h 1862"/>
              <a:gd name="T8" fmla="*/ 1025893 w 1690"/>
              <a:gd name="T9" fmla="*/ 0 h 1862"/>
              <a:gd name="T10" fmla="*/ 882169 w 1690"/>
              <a:gd name="T11" fmla="*/ 66895 h 1862"/>
              <a:gd name="T12" fmla="*/ 879691 w 1690"/>
              <a:gd name="T13" fmla="*/ 138745 h 1862"/>
              <a:gd name="T14" fmla="*/ 963943 w 1690"/>
              <a:gd name="T15" fmla="*/ 213073 h 1862"/>
              <a:gd name="T16" fmla="*/ 936685 w 1690"/>
              <a:gd name="T17" fmla="*/ 277490 h 1862"/>
              <a:gd name="T18" fmla="*/ 332052 w 1690"/>
              <a:gd name="T19" fmla="*/ 636741 h 1862"/>
              <a:gd name="T20" fmla="*/ 262668 w 1690"/>
              <a:gd name="T21" fmla="*/ 626831 h 1862"/>
              <a:gd name="T22" fmla="*/ 242844 w 1690"/>
              <a:gd name="T23" fmla="*/ 515339 h 1862"/>
              <a:gd name="T24" fmla="*/ 175938 w 1690"/>
              <a:gd name="T25" fmla="*/ 480653 h 1862"/>
              <a:gd name="T26" fmla="*/ 49560 w 1690"/>
              <a:gd name="T27" fmla="*/ 572324 h 1862"/>
              <a:gd name="T28" fmla="*/ 0 w 1690"/>
              <a:gd name="T29" fmla="*/ 730890 h 1862"/>
              <a:gd name="T30" fmla="*/ 37170 w 1690"/>
              <a:gd name="T31" fmla="*/ 797785 h 1862"/>
              <a:gd name="T32" fmla="*/ 138768 w 1690"/>
              <a:gd name="T33" fmla="*/ 777964 h 1862"/>
              <a:gd name="T34" fmla="*/ 213108 w 1690"/>
              <a:gd name="T35" fmla="*/ 787874 h 1862"/>
              <a:gd name="T36" fmla="*/ 220542 w 1690"/>
              <a:gd name="T37" fmla="*/ 1427093 h 1862"/>
              <a:gd name="T38" fmla="*/ 213108 w 1690"/>
              <a:gd name="T39" fmla="*/ 1531152 h 1862"/>
              <a:gd name="T40" fmla="*/ 128856 w 1690"/>
              <a:gd name="T41" fmla="*/ 1523719 h 1862"/>
              <a:gd name="T42" fmla="*/ 44604 w 1690"/>
              <a:gd name="T43" fmla="*/ 1513809 h 1862"/>
              <a:gd name="T44" fmla="*/ 7434 w 1690"/>
              <a:gd name="T45" fmla="*/ 1612912 h 1862"/>
              <a:gd name="T46" fmla="*/ 74340 w 1690"/>
              <a:gd name="T47" fmla="*/ 1764045 h 1862"/>
              <a:gd name="T48" fmla="*/ 198240 w 1690"/>
              <a:gd name="T49" fmla="*/ 1833418 h 1862"/>
              <a:gd name="T50" fmla="*/ 252756 w 1690"/>
              <a:gd name="T51" fmla="*/ 1786344 h 1862"/>
              <a:gd name="T52" fmla="*/ 280014 w 1690"/>
              <a:gd name="T53" fmla="*/ 1677330 h 1862"/>
              <a:gd name="T54" fmla="*/ 366745 w 1690"/>
              <a:gd name="T55" fmla="*/ 1694673 h 1862"/>
              <a:gd name="T56" fmla="*/ 949075 w 1690"/>
              <a:gd name="T57" fmla="*/ 2036580 h 1862"/>
              <a:gd name="T58" fmla="*/ 961465 w 1690"/>
              <a:gd name="T59" fmla="*/ 2103475 h 1862"/>
              <a:gd name="T60" fmla="*/ 874735 w 1690"/>
              <a:gd name="T61" fmla="*/ 2177803 h 1862"/>
              <a:gd name="T62" fmla="*/ 889603 w 1690"/>
              <a:gd name="T63" fmla="*/ 2252131 h 1862"/>
              <a:gd name="T64" fmla="*/ 1048196 w 1690"/>
              <a:gd name="T65" fmla="*/ 2306638 h 1862"/>
              <a:gd name="T66" fmla="*/ 1196876 w 1690"/>
              <a:gd name="T67" fmla="*/ 2262041 h 1862"/>
              <a:gd name="T68" fmla="*/ 1226612 w 1690"/>
              <a:gd name="T69" fmla="*/ 2187714 h 1862"/>
              <a:gd name="T70" fmla="*/ 1142360 w 1690"/>
              <a:gd name="T71" fmla="*/ 2110908 h 1862"/>
              <a:gd name="T72" fmla="*/ 1137404 w 1690"/>
              <a:gd name="T73" fmla="*/ 2046491 h 1862"/>
              <a:gd name="T74" fmla="*/ 1717256 w 1690"/>
              <a:gd name="T75" fmla="*/ 1709538 h 1862"/>
              <a:gd name="T76" fmla="*/ 1803987 w 1690"/>
              <a:gd name="T77" fmla="*/ 1672374 h 1862"/>
              <a:gd name="T78" fmla="*/ 1838679 w 1690"/>
              <a:gd name="T79" fmla="*/ 1771478 h 1862"/>
              <a:gd name="T80" fmla="*/ 1883283 w 1690"/>
              <a:gd name="T81" fmla="*/ 1833418 h 1862"/>
              <a:gd name="T82" fmla="*/ 1999749 w 1690"/>
              <a:gd name="T83" fmla="*/ 1788821 h 1862"/>
              <a:gd name="T84" fmla="*/ 2081523 w 1690"/>
              <a:gd name="T85" fmla="*/ 1647599 h 1862"/>
              <a:gd name="T86" fmla="*/ 2061699 w 1690"/>
              <a:gd name="T87" fmla="*/ 1526197 h 1862"/>
              <a:gd name="T88" fmla="*/ 1984881 w 1690"/>
              <a:gd name="T89" fmla="*/ 1516286 h 1862"/>
              <a:gd name="T90" fmla="*/ 1883283 w 1690"/>
              <a:gd name="T91" fmla="*/ 1536107 h 1862"/>
              <a:gd name="T92" fmla="*/ 1870893 w 1690"/>
              <a:gd name="T93" fmla="*/ 1441958 h 1862"/>
              <a:gd name="T94" fmla="*/ 1873371 w 1690"/>
              <a:gd name="T95" fmla="*/ 785397 h 1862"/>
              <a:gd name="T96" fmla="*/ 1935321 w 1690"/>
              <a:gd name="T97" fmla="*/ 758143 h 1862"/>
              <a:gd name="T98" fmla="*/ 2041875 w 1690"/>
              <a:gd name="T99" fmla="*/ 792829 h 1862"/>
              <a:gd name="T100" fmla="*/ 2091435 w 1690"/>
              <a:gd name="T101" fmla="*/ 730890 h 1862"/>
              <a:gd name="T102" fmla="*/ 2056743 w 1690"/>
              <a:gd name="T103" fmla="*/ 579756 h 1862"/>
              <a:gd name="T104" fmla="*/ 1927887 w 1690"/>
              <a:gd name="T105" fmla="*/ 468265 h 1862"/>
              <a:gd name="T106" fmla="*/ 1856025 w 1690"/>
              <a:gd name="T107" fmla="*/ 495518 h 1862"/>
              <a:gd name="T108" fmla="*/ 1836201 w 1690"/>
              <a:gd name="T109" fmla="*/ 604532 h 1862"/>
              <a:gd name="T110" fmla="*/ 1774251 w 1690"/>
              <a:gd name="T111" fmla="*/ 631786 h 18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90" h="1862">
                <a:moveTo>
                  <a:pt x="982" y="242"/>
                </a:moveTo>
                <a:lnTo>
                  <a:pt x="982" y="242"/>
                </a:lnTo>
                <a:lnTo>
                  <a:pt x="960" y="236"/>
                </a:lnTo>
                <a:lnTo>
                  <a:pt x="936" y="224"/>
                </a:lnTo>
                <a:lnTo>
                  <a:pt x="926" y="218"/>
                </a:lnTo>
                <a:lnTo>
                  <a:pt x="918" y="212"/>
                </a:lnTo>
                <a:lnTo>
                  <a:pt x="912" y="202"/>
                </a:lnTo>
                <a:lnTo>
                  <a:pt x="910" y="194"/>
                </a:lnTo>
                <a:lnTo>
                  <a:pt x="912" y="182"/>
                </a:lnTo>
                <a:lnTo>
                  <a:pt x="914" y="172"/>
                </a:lnTo>
                <a:lnTo>
                  <a:pt x="918" y="164"/>
                </a:lnTo>
                <a:lnTo>
                  <a:pt x="922" y="158"/>
                </a:lnTo>
                <a:lnTo>
                  <a:pt x="936" y="146"/>
                </a:lnTo>
                <a:lnTo>
                  <a:pt x="950" y="138"/>
                </a:lnTo>
                <a:lnTo>
                  <a:pt x="964" y="130"/>
                </a:lnTo>
                <a:lnTo>
                  <a:pt x="978" y="120"/>
                </a:lnTo>
                <a:lnTo>
                  <a:pt x="982" y="112"/>
                </a:lnTo>
                <a:lnTo>
                  <a:pt x="986" y="104"/>
                </a:lnTo>
                <a:lnTo>
                  <a:pt x="990" y="96"/>
                </a:lnTo>
                <a:lnTo>
                  <a:pt x="990" y="84"/>
                </a:lnTo>
                <a:lnTo>
                  <a:pt x="990" y="72"/>
                </a:lnTo>
                <a:lnTo>
                  <a:pt x="986" y="62"/>
                </a:lnTo>
                <a:lnTo>
                  <a:pt x="982" y="54"/>
                </a:lnTo>
                <a:lnTo>
                  <a:pt x="974" y="44"/>
                </a:lnTo>
                <a:lnTo>
                  <a:pt x="966" y="36"/>
                </a:lnTo>
                <a:lnTo>
                  <a:pt x="958" y="30"/>
                </a:lnTo>
                <a:lnTo>
                  <a:pt x="936" y="18"/>
                </a:lnTo>
                <a:lnTo>
                  <a:pt x="912" y="10"/>
                </a:lnTo>
                <a:lnTo>
                  <a:pt x="888" y="4"/>
                </a:lnTo>
                <a:lnTo>
                  <a:pt x="866" y="0"/>
                </a:lnTo>
                <a:lnTo>
                  <a:pt x="846" y="0"/>
                </a:lnTo>
                <a:lnTo>
                  <a:pt x="828" y="0"/>
                </a:lnTo>
                <a:lnTo>
                  <a:pt x="804" y="4"/>
                </a:lnTo>
                <a:lnTo>
                  <a:pt x="780" y="10"/>
                </a:lnTo>
                <a:lnTo>
                  <a:pt x="756" y="18"/>
                </a:lnTo>
                <a:lnTo>
                  <a:pt x="736" y="30"/>
                </a:lnTo>
                <a:lnTo>
                  <a:pt x="726" y="36"/>
                </a:lnTo>
                <a:lnTo>
                  <a:pt x="718" y="44"/>
                </a:lnTo>
                <a:lnTo>
                  <a:pt x="712" y="54"/>
                </a:lnTo>
                <a:lnTo>
                  <a:pt x="706" y="62"/>
                </a:lnTo>
                <a:lnTo>
                  <a:pt x="704" y="72"/>
                </a:lnTo>
                <a:lnTo>
                  <a:pt x="702" y="84"/>
                </a:lnTo>
                <a:lnTo>
                  <a:pt x="704" y="96"/>
                </a:lnTo>
                <a:lnTo>
                  <a:pt x="706" y="104"/>
                </a:lnTo>
                <a:lnTo>
                  <a:pt x="710" y="112"/>
                </a:lnTo>
                <a:lnTo>
                  <a:pt x="716" y="120"/>
                </a:lnTo>
                <a:lnTo>
                  <a:pt x="728" y="130"/>
                </a:lnTo>
                <a:lnTo>
                  <a:pt x="742" y="138"/>
                </a:lnTo>
                <a:lnTo>
                  <a:pt x="758" y="146"/>
                </a:lnTo>
                <a:lnTo>
                  <a:pt x="770" y="158"/>
                </a:lnTo>
                <a:lnTo>
                  <a:pt x="776" y="164"/>
                </a:lnTo>
                <a:lnTo>
                  <a:pt x="778" y="172"/>
                </a:lnTo>
                <a:lnTo>
                  <a:pt x="782" y="182"/>
                </a:lnTo>
                <a:lnTo>
                  <a:pt x="782" y="194"/>
                </a:lnTo>
                <a:lnTo>
                  <a:pt x="780" y="202"/>
                </a:lnTo>
                <a:lnTo>
                  <a:pt x="774" y="212"/>
                </a:lnTo>
                <a:lnTo>
                  <a:pt x="766" y="218"/>
                </a:lnTo>
                <a:lnTo>
                  <a:pt x="756" y="224"/>
                </a:lnTo>
                <a:lnTo>
                  <a:pt x="734" y="236"/>
                </a:lnTo>
                <a:lnTo>
                  <a:pt x="712" y="242"/>
                </a:lnTo>
                <a:lnTo>
                  <a:pt x="446" y="238"/>
                </a:lnTo>
                <a:lnTo>
                  <a:pt x="306" y="484"/>
                </a:lnTo>
                <a:lnTo>
                  <a:pt x="288" y="500"/>
                </a:lnTo>
                <a:lnTo>
                  <a:pt x="268" y="514"/>
                </a:lnTo>
                <a:lnTo>
                  <a:pt x="258" y="518"/>
                </a:lnTo>
                <a:lnTo>
                  <a:pt x="248" y="522"/>
                </a:lnTo>
                <a:lnTo>
                  <a:pt x="238" y="522"/>
                </a:lnTo>
                <a:lnTo>
                  <a:pt x="230" y="520"/>
                </a:lnTo>
                <a:lnTo>
                  <a:pt x="220" y="514"/>
                </a:lnTo>
                <a:lnTo>
                  <a:pt x="212" y="506"/>
                </a:lnTo>
                <a:lnTo>
                  <a:pt x="208" y="498"/>
                </a:lnTo>
                <a:lnTo>
                  <a:pt x="204" y="490"/>
                </a:lnTo>
                <a:lnTo>
                  <a:pt x="200" y="474"/>
                </a:lnTo>
                <a:lnTo>
                  <a:pt x="200" y="458"/>
                </a:lnTo>
                <a:lnTo>
                  <a:pt x="200" y="442"/>
                </a:lnTo>
                <a:lnTo>
                  <a:pt x="198" y="424"/>
                </a:lnTo>
                <a:lnTo>
                  <a:pt x="196" y="416"/>
                </a:lnTo>
                <a:lnTo>
                  <a:pt x="190" y="410"/>
                </a:lnTo>
                <a:lnTo>
                  <a:pt x="184" y="402"/>
                </a:lnTo>
                <a:lnTo>
                  <a:pt x="174" y="396"/>
                </a:lnTo>
                <a:lnTo>
                  <a:pt x="164" y="390"/>
                </a:lnTo>
                <a:lnTo>
                  <a:pt x="154" y="388"/>
                </a:lnTo>
                <a:lnTo>
                  <a:pt x="142" y="388"/>
                </a:lnTo>
                <a:lnTo>
                  <a:pt x="132" y="390"/>
                </a:lnTo>
                <a:lnTo>
                  <a:pt x="122" y="392"/>
                </a:lnTo>
                <a:lnTo>
                  <a:pt x="110" y="398"/>
                </a:lnTo>
                <a:lnTo>
                  <a:pt x="90" y="410"/>
                </a:lnTo>
                <a:lnTo>
                  <a:pt x="70" y="426"/>
                </a:lnTo>
                <a:lnTo>
                  <a:pt x="54" y="444"/>
                </a:lnTo>
                <a:lnTo>
                  <a:pt x="40" y="462"/>
                </a:lnTo>
                <a:lnTo>
                  <a:pt x="30" y="478"/>
                </a:lnTo>
                <a:lnTo>
                  <a:pt x="20" y="496"/>
                </a:lnTo>
                <a:lnTo>
                  <a:pt x="12" y="516"/>
                </a:lnTo>
                <a:lnTo>
                  <a:pt x="4" y="540"/>
                </a:lnTo>
                <a:lnTo>
                  <a:pt x="0" y="566"/>
                </a:lnTo>
                <a:lnTo>
                  <a:pt x="0" y="590"/>
                </a:lnTo>
                <a:lnTo>
                  <a:pt x="2" y="602"/>
                </a:lnTo>
                <a:lnTo>
                  <a:pt x="4" y="612"/>
                </a:lnTo>
                <a:lnTo>
                  <a:pt x="8" y="622"/>
                </a:lnTo>
                <a:lnTo>
                  <a:pt x="14" y="630"/>
                </a:lnTo>
                <a:lnTo>
                  <a:pt x="20" y="638"/>
                </a:lnTo>
                <a:lnTo>
                  <a:pt x="30" y="644"/>
                </a:lnTo>
                <a:lnTo>
                  <a:pt x="40" y="650"/>
                </a:lnTo>
                <a:lnTo>
                  <a:pt x="50" y="652"/>
                </a:lnTo>
                <a:lnTo>
                  <a:pt x="58" y="652"/>
                </a:lnTo>
                <a:lnTo>
                  <a:pt x="68" y="652"/>
                </a:lnTo>
                <a:lnTo>
                  <a:pt x="82" y="646"/>
                </a:lnTo>
                <a:lnTo>
                  <a:pt x="98" y="638"/>
                </a:lnTo>
                <a:lnTo>
                  <a:pt x="112" y="628"/>
                </a:lnTo>
                <a:lnTo>
                  <a:pt x="128" y="624"/>
                </a:lnTo>
                <a:lnTo>
                  <a:pt x="136" y="622"/>
                </a:lnTo>
                <a:lnTo>
                  <a:pt x="144" y="622"/>
                </a:lnTo>
                <a:lnTo>
                  <a:pt x="154" y="626"/>
                </a:lnTo>
                <a:lnTo>
                  <a:pt x="166" y="630"/>
                </a:lnTo>
                <a:lnTo>
                  <a:pt x="172" y="636"/>
                </a:lnTo>
                <a:lnTo>
                  <a:pt x="176" y="646"/>
                </a:lnTo>
                <a:lnTo>
                  <a:pt x="178" y="656"/>
                </a:lnTo>
                <a:lnTo>
                  <a:pt x="180" y="668"/>
                </a:lnTo>
                <a:lnTo>
                  <a:pt x="176" y="692"/>
                </a:lnTo>
                <a:lnTo>
                  <a:pt x="172" y="714"/>
                </a:lnTo>
                <a:lnTo>
                  <a:pt x="48" y="928"/>
                </a:lnTo>
                <a:lnTo>
                  <a:pt x="178" y="1152"/>
                </a:lnTo>
                <a:lnTo>
                  <a:pt x="184" y="1174"/>
                </a:lnTo>
                <a:lnTo>
                  <a:pt x="186" y="1200"/>
                </a:lnTo>
                <a:lnTo>
                  <a:pt x="186" y="1212"/>
                </a:lnTo>
                <a:lnTo>
                  <a:pt x="184" y="1222"/>
                </a:lnTo>
                <a:lnTo>
                  <a:pt x="178" y="1230"/>
                </a:lnTo>
                <a:lnTo>
                  <a:pt x="172" y="1236"/>
                </a:lnTo>
                <a:lnTo>
                  <a:pt x="162" y="1242"/>
                </a:lnTo>
                <a:lnTo>
                  <a:pt x="152" y="1244"/>
                </a:lnTo>
                <a:lnTo>
                  <a:pt x="142" y="1246"/>
                </a:lnTo>
                <a:lnTo>
                  <a:pt x="134" y="1244"/>
                </a:lnTo>
                <a:lnTo>
                  <a:pt x="118" y="1238"/>
                </a:lnTo>
                <a:lnTo>
                  <a:pt x="104" y="1230"/>
                </a:lnTo>
                <a:lnTo>
                  <a:pt x="90" y="1222"/>
                </a:lnTo>
                <a:lnTo>
                  <a:pt x="74" y="1216"/>
                </a:lnTo>
                <a:lnTo>
                  <a:pt x="66" y="1214"/>
                </a:lnTo>
                <a:lnTo>
                  <a:pt x="56" y="1216"/>
                </a:lnTo>
                <a:lnTo>
                  <a:pt x="48" y="1218"/>
                </a:lnTo>
                <a:lnTo>
                  <a:pt x="36" y="1222"/>
                </a:lnTo>
                <a:lnTo>
                  <a:pt x="28" y="1228"/>
                </a:lnTo>
                <a:lnTo>
                  <a:pt x="20" y="1236"/>
                </a:lnTo>
                <a:lnTo>
                  <a:pt x="14" y="1246"/>
                </a:lnTo>
                <a:lnTo>
                  <a:pt x="10" y="1256"/>
                </a:lnTo>
                <a:lnTo>
                  <a:pt x="8" y="1266"/>
                </a:lnTo>
                <a:lnTo>
                  <a:pt x="6" y="1278"/>
                </a:lnTo>
                <a:lnTo>
                  <a:pt x="6" y="1302"/>
                </a:lnTo>
                <a:lnTo>
                  <a:pt x="12" y="1328"/>
                </a:lnTo>
                <a:lnTo>
                  <a:pt x="18" y="1350"/>
                </a:lnTo>
                <a:lnTo>
                  <a:pt x="26" y="1372"/>
                </a:lnTo>
                <a:lnTo>
                  <a:pt x="36" y="1390"/>
                </a:lnTo>
                <a:lnTo>
                  <a:pt x="46" y="1406"/>
                </a:lnTo>
                <a:lnTo>
                  <a:pt x="60" y="1424"/>
                </a:lnTo>
                <a:lnTo>
                  <a:pt x="78" y="1442"/>
                </a:lnTo>
                <a:lnTo>
                  <a:pt x="96" y="1458"/>
                </a:lnTo>
                <a:lnTo>
                  <a:pt x="118" y="1470"/>
                </a:lnTo>
                <a:lnTo>
                  <a:pt x="128" y="1474"/>
                </a:lnTo>
                <a:lnTo>
                  <a:pt x="138" y="1478"/>
                </a:lnTo>
                <a:lnTo>
                  <a:pt x="150" y="1480"/>
                </a:lnTo>
                <a:lnTo>
                  <a:pt x="160" y="1480"/>
                </a:lnTo>
                <a:lnTo>
                  <a:pt x="170" y="1476"/>
                </a:lnTo>
                <a:lnTo>
                  <a:pt x="180" y="1472"/>
                </a:lnTo>
                <a:lnTo>
                  <a:pt x="190" y="1466"/>
                </a:lnTo>
                <a:lnTo>
                  <a:pt x="196" y="1458"/>
                </a:lnTo>
                <a:lnTo>
                  <a:pt x="202" y="1450"/>
                </a:lnTo>
                <a:lnTo>
                  <a:pt x="204" y="1442"/>
                </a:lnTo>
                <a:lnTo>
                  <a:pt x="208" y="1426"/>
                </a:lnTo>
                <a:lnTo>
                  <a:pt x="208" y="1410"/>
                </a:lnTo>
                <a:lnTo>
                  <a:pt x="208" y="1392"/>
                </a:lnTo>
                <a:lnTo>
                  <a:pt x="210" y="1376"/>
                </a:lnTo>
                <a:lnTo>
                  <a:pt x="214" y="1368"/>
                </a:lnTo>
                <a:lnTo>
                  <a:pt x="218" y="1362"/>
                </a:lnTo>
                <a:lnTo>
                  <a:pt x="226" y="1354"/>
                </a:lnTo>
                <a:lnTo>
                  <a:pt x="236" y="1348"/>
                </a:lnTo>
                <a:lnTo>
                  <a:pt x="244" y="1344"/>
                </a:lnTo>
                <a:lnTo>
                  <a:pt x="254" y="1346"/>
                </a:lnTo>
                <a:lnTo>
                  <a:pt x="264" y="1348"/>
                </a:lnTo>
                <a:lnTo>
                  <a:pt x="276" y="1354"/>
                </a:lnTo>
                <a:lnTo>
                  <a:pt x="296" y="1368"/>
                </a:lnTo>
                <a:lnTo>
                  <a:pt x="312" y="1384"/>
                </a:lnTo>
                <a:lnTo>
                  <a:pt x="448" y="1620"/>
                </a:lnTo>
                <a:lnTo>
                  <a:pt x="712" y="1620"/>
                </a:lnTo>
                <a:lnTo>
                  <a:pt x="734" y="1628"/>
                </a:lnTo>
                <a:lnTo>
                  <a:pt x="756" y="1638"/>
                </a:lnTo>
                <a:lnTo>
                  <a:pt x="766" y="1644"/>
                </a:lnTo>
                <a:lnTo>
                  <a:pt x="774" y="1652"/>
                </a:lnTo>
                <a:lnTo>
                  <a:pt x="780" y="1660"/>
                </a:lnTo>
                <a:lnTo>
                  <a:pt x="782" y="1668"/>
                </a:lnTo>
                <a:lnTo>
                  <a:pt x="782" y="1680"/>
                </a:lnTo>
                <a:lnTo>
                  <a:pt x="778" y="1690"/>
                </a:lnTo>
                <a:lnTo>
                  <a:pt x="776" y="1698"/>
                </a:lnTo>
                <a:lnTo>
                  <a:pt x="770" y="1704"/>
                </a:lnTo>
                <a:lnTo>
                  <a:pt x="758" y="1716"/>
                </a:lnTo>
                <a:lnTo>
                  <a:pt x="742" y="1724"/>
                </a:lnTo>
                <a:lnTo>
                  <a:pt x="728" y="1732"/>
                </a:lnTo>
                <a:lnTo>
                  <a:pt x="716" y="1742"/>
                </a:lnTo>
                <a:lnTo>
                  <a:pt x="710" y="1750"/>
                </a:lnTo>
                <a:lnTo>
                  <a:pt x="706" y="1758"/>
                </a:lnTo>
                <a:lnTo>
                  <a:pt x="704" y="1766"/>
                </a:lnTo>
                <a:lnTo>
                  <a:pt x="702" y="1778"/>
                </a:lnTo>
                <a:lnTo>
                  <a:pt x="704" y="1790"/>
                </a:lnTo>
                <a:lnTo>
                  <a:pt x="706" y="1800"/>
                </a:lnTo>
                <a:lnTo>
                  <a:pt x="712" y="1810"/>
                </a:lnTo>
                <a:lnTo>
                  <a:pt x="718" y="1818"/>
                </a:lnTo>
                <a:lnTo>
                  <a:pt x="726" y="1826"/>
                </a:lnTo>
                <a:lnTo>
                  <a:pt x="736" y="1832"/>
                </a:lnTo>
                <a:lnTo>
                  <a:pt x="756" y="1844"/>
                </a:lnTo>
                <a:lnTo>
                  <a:pt x="780" y="1852"/>
                </a:lnTo>
                <a:lnTo>
                  <a:pt x="804" y="1858"/>
                </a:lnTo>
                <a:lnTo>
                  <a:pt x="828" y="1862"/>
                </a:lnTo>
                <a:lnTo>
                  <a:pt x="846" y="1862"/>
                </a:lnTo>
                <a:lnTo>
                  <a:pt x="866" y="1862"/>
                </a:lnTo>
                <a:lnTo>
                  <a:pt x="888" y="1858"/>
                </a:lnTo>
                <a:lnTo>
                  <a:pt x="912" y="1852"/>
                </a:lnTo>
                <a:lnTo>
                  <a:pt x="936" y="1844"/>
                </a:lnTo>
                <a:lnTo>
                  <a:pt x="958" y="1832"/>
                </a:lnTo>
                <a:lnTo>
                  <a:pt x="966" y="1826"/>
                </a:lnTo>
                <a:lnTo>
                  <a:pt x="974" y="1818"/>
                </a:lnTo>
                <a:lnTo>
                  <a:pt x="982" y="1810"/>
                </a:lnTo>
                <a:lnTo>
                  <a:pt x="986" y="1800"/>
                </a:lnTo>
                <a:lnTo>
                  <a:pt x="990" y="1790"/>
                </a:lnTo>
                <a:lnTo>
                  <a:pt x="990" y="1778"/>
                </a:lnTo>
                <a:lnTo>
                  <a:pt x="990" y="1766"/>
                </a:lnTo>
                <a:lnTo>
                  <a:pt x="986" y="1758"/>
                </a:lnTo>
                <a:lnTo>
                  <a:pt x="982" y="1750"/>
                </a:lnTo>
                <a:lnTo>
                  <a:pt x="978" y="1742"/>
                </a:lnTo>
                <a:lnTo>
                  <a:pt x="964" y="1732"/>
                </a:lnTo>
                <a:lnTo>
                  <a:pt x="950" y="1724"/>
                </a:lnTo>
                <a:lnTo>
                  <a:pt x="936" y="1716"/>
                </a:lnTo>
                <a:lnTo>
                  <a:pt x="922" y="1704"/>
                </a:lnTo>
                <a:lnTo>
                  <a:pt x="918" y="1698"/>
                </a:lnTo>
                <a:lnTo>
                  <a:pt x="914" y="1690"/>
                </a:lnTo>
                <a:lnTo>
                  <a:pt x="912" y="1680"/>
                </a:lnTo>
                <a:lnTo>
                  <a:pt x="910" y="1668"/>
                </a:lnTo>
                <a:lnTo>
                  <a:pt x="912" y="1660"/>
                </a:lnTo>
                <a:lnTo>
                  <a:pt x="918" y="1652"/>
                </a:lnTo>
                <a:lnTo>
                  <a:pt x="926" y="1644"/>
                </a:lnTo>
                <a:lnTo>
                  <a:pt x="936" y="1638"/>
                </a:lnTo>
                <a:lnTo>
                  <a:pt x="960" y="1628"/>
                </a:lnTo>
                <a:lnTo>
                  <a:pt x="982" y="1620"/>
                </a:lnTo>
                <a:lnTo>
                  <a:pt x="1248" y="1620"/>
                </a:lnTo>
                <a:lnTo>
                  <a:pt x="1386" y="1380"/>
                </a:lnTo>
                <a:lnTo>
                  <a:pt x="1402" y="1366"/>
                </a:lnTo>
                <a:lnTo>
                  <a:pt x="1420" y="1354"/>
                </a:lnTo>
                <a:lnTo>
                  <a:pt x="1430" y="1350"/>
                </a:lnTo>
                <a:lnTo>
                  <a:pt x="1440" y="1348"/>
                </a:lnTo>
                <a:lnTo>
                  <a:pt x="1448" y="1348"/>
                </a:lnTo>
                <a:lnTo>
                  <a:pt x="1456" y="1350"/>
                </a:lnTo>
                <a:lnTo>
                  <a:pt x="1464" y="1356"/>
                </a:lnTo>
                <a:lnTo>
                  <a:pt x="1472" y="1364"/>
                </a:lnTo>
                <a:lnTo>
                  <a:pt x="1478" y="1372"/>
                </a:lnTo>
                <a:lnTo>
                  <a:pt x="1480" y="1380"/>
                </a:lnTo>
                <a:lnTo>
                  <a:pt x="1484" y="1396"/>
                </a:lnTo>
                <a:lnTo>
                  <a:pt x="1484" y="1412"/>
                </a:lnTo>
                <a:lnTo>
                  <a:pt x="1484" y="1430"/>
                </a:lnTo>
                <a:lnTo>
                  <a:pt x="1486" y="1446"/>
                </a:lnTo>
                <a:lnTo>
                  <a:pt x="1490" y="1454"/>
                </a:lnTo>
                <a:lnTo>
                  <a:pt x="1494" y="1460"/>
                </a:lnTo>
                <a:lnTo>
                  <a:pt x="1502" y="1468"/>
                </a:lnTo>
                <a:lnTo>
                  <a:pt x="1510" y="1474"/>
                </a:lnTo>
                <a:lnTo>
                  <a:pt x="1520" y="1480"/>
                </a:lnTo>
                <a:lnTo>
                  <a:pt x="1530" y="1482"/>
                </a:lnTo>
                <a:lnTo>
                  <a:pt x="1542" y="1482"/>
                </a:lnTo>
                <a:lnTo>
                  <a:pt x="1552" y="1480"/>
                </a:lnTo>
                <a:lnTo>
                  <a:pt x="1564" y="1478"/>
                </a:lnTo>
                <a:lnTo>
                  <a:pt x="1574" y="1474"/>
                </a:lnTo>
                <a:lnTo>
                  <a:pt x="1594" y="1460"/>
                </a:lnTo>
                <a:lnTo>
                  <a:pt x="1614" y="1444"/>
                </a:lnTo>
                <a:lnTo>
                  <a:pt x="1630" y="1426"/>
                </a:lnTo>
                <a:lnTo>
                  <a:pt x="1644" y="1408"/>
                </a:lnTo>
                <a:lnTo>
                  <a:pt x="1656" y="1392"/>
                </a:lnTo>
                <a:lnTo>
                  <a:pt x="1664" y="1374"/>
                </a:lnTo>
                <a:lnTo>
                  <a:pt x="1672" y="1354"/>
                </a:lnTo>
                <a:lnTo>
                  <a:pt x="1680" y="1330"/>
                </a:lnTo>
                <a:lnTo>
                  <a:pt x="1684" y="1306"/>
                </a:lnTo>
                <a:lnTo>
                  <a:pt x="1684" y="1280"/>
                </a:lnTo>
                <a:lnTo>
                  <a:pt x="1684" y="1270"/>
                </a:lnTo>
                <a:lnTo>
                  <a:pt x="1680" y="1258"/>
                </a:lnTo>
                <a:lnTo>
                  <a:pt x="1676" y="1248"/>
                </a:lnTo>
                <a:lnTo>
                  <a:pt x="1670" y="1240"/>
                </a:lnTo>
                <a:lnTo>
                  <a:pt x="1664" y="1232"/>
                </a:lnTo>
                <a:lnTo>
                  <a:pt x="1654" y="1226"/>
                </a:lnTo>
                <a:lnTo>
                  <a:pt x="1644" y="1220"/>
                </a:lnTo>
                <a:lnTo>
                  <a:pt x="1634" y="1218"/>
                </a:lnTo>
                <a:lnTo>
                  <a:pt x="1626" y="1218"/>
                </a:lnTo>
                <a:lnTo>
                  <a:pt x="1618" y="1218"/>
                </a:lnTo>
                <a:lnTo>
                  <a:pt x="1602" y="1224"/>
                </a:lnTo>
                <a:lnTo>
                  <a:pt x="1588" y="1234"/>
                </a:lnTo>
                <a:lnTo>
                  <a:pt x="1572" y="1242"/>
                </a:lnTo>
                <a:lnTo>
                  <a:pt x="1558" y="1248"/>
                </a:lnTo>
                <a:lnTo>
                  <a:pt x="1548" y="1248"/>
                </a:lnTo>
                <a:lnTo>
                  <a:pt x="1540" y="1248"/>
                </a:lnTo>
                <a:lnTo>
                  <a:pt x="1530" y="1244"/>
                </a:lnTo>
                <a:lnTo>
                  <a:pt x="1520" y="1240"/>
                </a:lnTo>
                <a:lnTo>
                  <a:pt x="1514" y="1234"/>
                </a:lnTo>
                <a:lnTo>
                  <a:pt x="1508" y="1226"/>
                </a:lnTo>
                <a:lnTo>
                  <a:pt x="1506" y="1218"/>
                </a:lnTo>
                <a:lnTo>
                  <a:pt x="1506" y="1208"/>
                </a:lnTo>
                <a:lnTo>
                  <a:pt x="1506" y="1186"/>
                </a:lnTo>
                <a:lnTo>
                  <a:pt x="1510" y="1164"/>
                </a:lnTo>
                <a:lnTo>
                  <a:pt x="1648" y="928"/>
                </a:lnTo>
                <a:lnTo>
                  <a:pt x="1516" y="700"/>
                </a:lnTo>
                <a:lnTo>
                  <a:pt x="1512" y="678"/>
                </a:lnTo>
                <a:lnTo>
                  <a:pt x="1510" y="656"/>
                </a:lnTo>
                <a:lnTo>
                  <a:pt x="1510" y="644"/>
                </a:lnTo>
                <a:lnTo>
                  <a:pt x="1512" y="634"/>
                </a:lnTo>
                <a:lnTo>
                  <a:pt x="1518" y="626"/>
                </a:lnTo>
                <a:lnTo>
                  <a:pt x="1524" y="620"/>
                </a:lnTo>
                <a:lnTo>
                  <a:pt x="1534" y="616"/>
                </a:lnTo>
                <a:lnTo>
                  <a:pt x="1544" y="612"/>
                </a:lnTo>
                <a:lnTo>
                  <a:pt x="1552" y="612"/>
                </a:lnTo>
                <a:lnTo>
                  <a:pt x="1562" y="612"/>
                </a:lnTo>
                <a:lnTo>
                  <a:pt x="1576" y="618"/>
                </a:lnTo>
                <a:lnTo>
                  <a:pt x="1592" y="626"/>
                </a:lnTo>
                <a:lnTo>
                  <a:pt x="1606" y="636"/>
                </a:lnTo>
                <a:lnTo>
                  <a:pt x="1622" y="642"/>
                </a:lnTo>
                <a:lnTo>
                  <a:pt x="1630" y="642"/>
                </a:lnTo>
                <a:lnTo>
                  <a:pt x="1638" y="642"/>
                </a:lnTo>
                <a:lnTo>
                  <a:pt x="1648" y="640"/>
                </a:lnTo>
                <a:lnTo>
                  <a:pt x="1658" y="634"/>
                </a:lnTo>
                <a:lnTo>
                  <a:pt x="1668" y="628"/>
                </a:lnTo>
                <a:lnTo>
                  <a:pt x="1676" y="620"/>
                </a:lnTo>
                <a:lnTo>
                  <a:pt x="1682" y="612"/>
                </a:lnTo>
                <a:lnTo>
                  <a:pt x="1686" y="602"/>
                </a:lnTo>
                <a:lnTo>
                  <a:pt x="1688" y="590"/>
                </a:lnTo>
                <a:lnTo>
                  <a:pt x="1690" y="580"/>
                </a:lnTo>
                <a:lnTo>
                  <a:pt x="1688" y="554"/>
                </a:lnTo>
                <a:lnTo>
                  <a:pt x="1684" y="530"/>
                </a:lnTo>
                <a:lnTo>
                  <a:pt x="1678" y="506"/>
                </a:lnTo>
                <a:lnTo>
                  <a:pt x="1668" y="486"/>
                </a:lnTo>
                <a:lnTo>
                  <a:pt x="1660" y="468"/>
                </a:lnTo>
                <a:lnTo>
                  <a:pt x="1650" y="452"/>
                </a:lnTo>
                <a:lnTo>
                  <a:pt x="1636" y="434"/>
                </a:lnTo>
                <a:lnTo>
                  <a:pt x="1618" y="416"/>
                </a:lnTo>
                <a:lnTo>
                  <a:pt x="1598" y="400"/>
                </a:lnTo>
                <a:lnTo>
                  <a:pt x="1578" y="386"/>
                </a:lnTo>
                <a:lnTo>
                  <a:pt x="1568" y="382"/>
                </a:lnTo>
                <a:lnTo>
                  <a:pt x="1556" y="378"/>
                </a:lnTo>
                <a:lnTo>
                  <a:pt x="1546" y="378"/>
                </a:lnTo>
                <a:lnTo>
                  <a:pt x="1536" y="378"/>
                </a:lnTo>
                <a:lnTo>
                  <a:pt x="1524" y="380"/>
                </a:lnTo>
                <a:lnTo>
                  <a:pt x="1514" y="386"/>
                </a:lnTo>
                <a:lnTo>
                  <a:pt x="1506" y="392"/>
                </a:lnTo>
                <a:lnTo>
                  <a:pt x="1498" y="400"/>
                </a:lnTo>
                <a:lnTo>
                  <a:pt x="1494" y="406"/>
                </a:lnTo>
                <a:lnTo>
                  <a:pt x="1490" y="414"/>
                </a:lnTo>
                <a:lnTo>
                  <a:pt x="1488" y="430"/>
                </a:lnTo>
                <a:lnTo>
                  <a:pt x="1488" y="448"/>
                </a:lnTo>
                <a:lnTo>
                  <a:pt x="1488" y="464"/>
                </a:lnTo>
                <a:lnTo>
                  <a:pt x="1486" y="480"/>
                </a:lnTo>
                <a:lnTo>
                  <a:pt x="1482" y="488"/>
                </a:lnTo>
                <a:lnTo>
                  <a:pt x="1476" y="496"/>
                </a:lnTo>
                <a:lnTo>
                  <a:pt x="1470" y="502"/>
                </a:lnTo>
                <a:lnTo>
                  <a:pt x="1460" y="510"/>
                </a:lnTo>
                <a:lnTo>
                  <a:pt x="1452" y="512"/>
                </a:lnTo>
                <a:lnTo>
                  <a:pt x="1442" y="512"/>
                </a:lnTo>
                <a:lnTo>
                  <a:pt x="1432" y="510"/>
                </a:lnTo>
                <a:lnTo>
                  <a:pt x="1422" y="504"/>
                </a:lnTo>
                <a:lnTo>
                  <a:pt x="1404" y="490"/>
                </a:lnTo>
                <a:lnTo>
                  <a:pt x="1386" y="476"/>
                </a:lnTo>
                <a:lnTo>
                  <a:pt x="1246" y="236"/>
                </a:lnTo>
                <a:lnTo>
                  <a:pt x="982" y="242"/>
                </a:lnTo>
                <a:close/>
              </a:path>
            </a:pathLst>
          </a:custGeom>
          <a:solidFill>
            <a:srgbClr val="32A3B2"/>
          </a:solidFill>
          <a:ln w="38100" cap="flat" cmpd="sng">
            <a:solidFill>
              <a:srgbClr val="5F5F5F"/>
            </a:solidFill>
            <a:prstDash val="solid"/>
            <a:round/>
            <a:headEnd type="none" w="med" len="med"/>
            <a:tailEnd type="none" w="med" len="med"/>
          </a:ln>
          <a:effectLst/>
        </p:spPr>
        <p:txBody>
          <a:bodyPr/>
          <a:lstStyle/>
          <a:p>
            <a:endParaRPr lang="en-GB"/>
          </a:p>
        </p:txBody>
      </p:sp>
      <p:sp>
        <p:nvSpPr>
          <p:cNvPr id="26" name="Freeform 3">
            <a:extLst>
              <a:ext uri="{FF2B5EF4-FFF2-40B4-BE49-F238E27FC236}">
                <a16:creationId xmlns:a16="http://schemas.microsoft.com/office/drawing/2014/main" id="{DC9AA3F3-617D-55E7-8DAD-867C86D15CEE}"/>
              </a:ext>
            </a:extLst>
          </p:cNvPr>
          <p:cNvSpPr>
            <a:spLocks/>
          </p:cNvSpPr>
          <p:nvPr/>
        </p:nvSpPr>
        <p:spPr bwMode="auto">
          <a:xfrm>
            <a:off x="6342897" y="4606180"/>
            <a:ext cx="2810470" cy="2120175"/>
          </a:xfrm>
          <a:custGeom>
            <a:avLst/>
            <a:gdLst>
              <a:gd name="T0" fmla="*/ 1983738 w 1632"/>
              <a:gd name="T1" fmla="*/ 473414 h 1386"/>
              <a:gd name="T2" fmla="*/ 2010981 w 1632"/>
              <a:gd name="T3" fmla="*/ 446149 h 1386"/>
              <a:gd name="T4" fmla="*/ 2020887 w 1632"/>
              <a:gd name="T5" fmla="*/ 374270 h 1386"/>
              <a:gd name="T6" fmla="*/ 1983738 w 1632"/>
              <a:gd name="T7" fmla="*/ 267690 h 1386"/>
              <a:gd name="T8" fmla="*/ 1944113 w 1632"/>
              <a:gd name="T9" fmla="*/ 213160 h 1386"/>
              <a:gd name="T10" fmla="*/ 1862386 w 1632"/>
              <a:gd name="T11" fmla="*/ 158631 h 1386"/>
              <a:gd name="T12" fmla="*/ 1825237 w 1632"/>
              <a:gd name="T13" fmla="*/ 158631 h 1386"/>
              <a:gd name="T14" fmla="*/ 1788089 w 1632"/>
              <a:gd name="T15" fmla="*/ 183417 h 1386"/>
              <a:gd name="T16" fmla="*/ 1775706 w 1632"/>
              <a:gd name="T17" fmla="*/ 242904 h 1386"/>
              <a:gd name="T18" fmla="*/ 1760846 w 1632"/>
              <a:gd name="T19" fmla="*/ 302390 h 1386"/>
              <a:gd name="T20" fmla="*/ 1733604 w 1632"/>
              <a:gd name="T21" fmla="*/ 322219 h 1386"/>
              <a:gd name="T22" fmla="*/ 1703885 w 1632"/>
              <a:gd name="T23" fmla="*/ 319740 h 1386"/>
              <a:gd name="T24" fmla="*/ 1485946 w 1632"/>
              <a:gd name="T25" fmla="*/ 0 h 1386"/>
              <a:gd name="T26" fmla="*/ 1102077 w 1632"/>
              <a:gd name="T27" fmla="*/ 22307 h 1386"/>
              <a:gd name="T28" fmla="*/ 1069881 w 1632"/>
              <a:gd name="T29" fmla="*/ 59487 h 1386"/>
              <a:gd name="T30" fmla="*/ 1079788 w 1632"/>
              <a:gd name="T31" fmla="*/ 96666 h 1386"/>
              <a:gd name="T32" fmla="*/ 1136749 w 1632"/>
              <a:gd name="T33" fmla="*/ 138802 h 1386"/>
              <a:gd name="T34" fmla="*/ 1168944 w 1632"/>
              <a:gd name="T35" fmla="*/ 180938 h 1386"/>
              <a:gd name="T36" fmla="*/ 1163991 w 1632"/>
              <a:gd name="T37" fmla="*/ 223075 h 1386"/>
              <a:gd name="T38" fmla="*/ 1129319 w 1632"/>
              <a:gd name="T39" fmla="*/ 262732 h 1386"/>
              <a:gd name="T40" fmla="*/ 1015397 w 1632"/>
              <a:gd name="T41" fmla="*/ 299912 h 1386"/>
              <a:gd name="T42" fmla="*/ 938623 w 1632"/>
              <a:gd name="T43" fmla="*/ 294954 h 1386"/>
              <a:gd name="T44" fmla="*/ 842036 w 1632"/>
              <a:gd name="T45" fmla="*/ 255297 h 1386"/>
              <a:gd name="T46" fmla="*/ 814794 w 1632"/>
              <a:gd name="T47" fmla="*/ 210682 h 1386"/>
              <a:gd name="T48" fmla="*/ 817270 w 1632"/>
              <a:gd name="T49" fmla="*/ 171024 h 1386"/>
              <a:gd name="T50" fmla="*/ 861849 w 1632"/>
              <a:gd name="T51" fmla="*/ 128888 h 1386"/>
              <a:gd name="T52" fmla="*/ 906427 w 1632"/>
              <a:gd name="T53" fmla="*/ 86751 h 1386"/>
              <a:gd name="T54" fmla="*/ 908904 w 1632"/>
              <a:gd name="T55" fmla="*/ 49572 h 1386"/>
              <a:gd name="T56" fmla="*/ 851943 w 1632"/>
              <a:gd name="T57" fmla="*/ 9914 h 1386"/>
              <a:gd name="T58" fmla="*/ 307096 w 1632"/>
              <a:gd name="T59" fmla="*/ 332133 h 1386"/>
              <a:gd name="T60" fmla="*/ 299666 w 1632"/>
              <a:gd name="T61" fmla="*/ 416406 h 1386"/>
              <a:gd name="T62" fmla="*/ 326908 w 1632"/>
              <a:gd name="T63" fmla="*/ 441192 h 1386"/>
              <a:gd name="T64" fmla="*/ 381393 w 1632"/>
              <a:gd name="T65" fmla="*/ 436235 h 1386"/>
              <a:gd name="T66" fmla="*/ 445784 w 1632"/>
              <a:gd name="T67" fmla="*/ 406492 h 1386"/>
              <a:gd name="T68" fmla="*/ 482933 w 1632"/>
              <a:gd name="T69" fmla="*/ 416406 h 1386"/>
              <a:gd name="T70" fmla="*/ 515128 w 1632"/>
              <a:gd name="T71" fmla="*/ 456064 h 1386"/>
              <a:gd name="T72" fmla="*/ 512651 w 1632"/>
              <a:gd name="T73" fmla="*/ 545294 h 1386"/>
              <a:gd name="T74" fmla="*/ 482933 w 1632"/>
              <a:gd name="T75" fmla="*/ 622130 h 1386"/>
              <a:gd name="T76" fmla="*/ 408635 w 1632"/>
              <a:gd name="T77" fmla="*/ 706403 h 1386"/>
              <a:gd name="T78" fmla="*/ 341768 w 1632"/>
              <a:gd name="T79" fmla="*/ 733668 h 1386"/>
              <a:gd name="T80" fmla="*/ 304619 w 1632"/>
              <a:gd name="T81" fmla="*/ 726232 h 1386"/>
              <a:gd name="T82" fmla="*/ 274900 w 1632"/>
              <a:gd name="T83" fmla="*/ 689053 h 1386"/>
              <a:gd name="T84" fmla="*/ 267470 w 1632"/>
              <a:gd name="T85" fmla="*/ 607259 h 1386"/>
              <a:gd name="T86" fmla="*/ 235275 w 1632"/>
              <a:gd name="T87" fmla="*/ 570080 h 1386"/>
              <a:gd name="T88" fmla="*/ 200603 w 1632"/>
              <a:gd name="T89" fmla="*/ 572558 h 1386"/>
              <a:gd name="T90" fmla="*/ 4953 w 1632"/>
              <a:gd name="T91" fmla="*/ 852641 h 1386"/>
              <a:gd name="T92" fmla="*/ 1485946 w 1632"/>
              <a:gd name="T93" fmla="*/ 1717675 h 1386"/>
              <a:gd name="T94" fmla="*/ 1805425 w 1632"/>
              <a:gd name="T95" fmla="*/ 555208 h 1386"/>
              <a:gd name="T96" fmla="*/ 1802948 w 1632"/>
              <a:gd name="T97" fmla="*/ 473414 h 1386"/>
              <a:gd name="T98" fmla="*/ 1835144 w 1632"/>
              <a:gd name="T99" fmla="*/ 448628 h 1386"/>
              <a:gd name="T100" fmla="*/ 1879722 w 1632"/>
              <a:gd name="T101" fmla="*/ 451107 h 1386"/>
              <a:gd name="T102" fmla="*/ 1951543 w 1632"/>
              <a:gd name="T103" fmla="*/ 483328 h 13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632" h="1386">
                <a:moveTo>
                  <a:pt x="1576" y="390"/>
                </a:moveTo>
                <a:lnTo>
                  <a:pt x="1576" y="390"/>
                </a:lnTo>
                <a:lnTo>
                  <a:pt x="1588" y="388"/>
                </a:lnTo>
                <a:lnTo>
                  <a:pt x="1602" y="382"/>
                </a:lnTo>
                <a:lnTo>
                  <a:pt x="1610" y="376"/>
                </a:lnTo>
                <a:lnTo>
                  <a:pt x="1618" y="368"/>
                </a:lnTo>
                <a:lnTo>
                  <a:pt x="1624" y="360"/>
                </a:lnTo>
                <a:lnTo>
                  <a:pt x="1628" y="350"/>
                </a:lnTo>
                <a:lnTo>
                  <a:pt x="1630" y="338"/>
                </a:lnTo>
                <a:lnTo>
                  <a:pt x="1632" y="328"/>
                </a:lnTo>
                <a:lnTo>
                  <a:pt x="1632" y="302"/>
                </a:lnTo>
                <a:lnTo>
                  <a:pt x="1626" y="278"/>
                </a:lnTo>
                <a:lnTo>
                  <a:pt x="1620" y="254"/>
                </a:lnTo>
                <a:lnTo>
                  <a:pt x="1612" y="234"/>
                </a:lnTo>
                <a:lnTo>
                  <a:pt x="1602" y="216"/>
                </a:lnTo>
                <a:lnTo>
                  <a:pt x="1594" y="202"/>
                </a:lnTo>
                <a:lnTo>
                  <a:pt x="1584" y="188"/>
                </a:lnTo>
                <a:lnTo>
                  <a:pt x="1570" y="172"/>
                </a:lnTo>
                <a:lnTo>
                  <a:pt x="1556" y="158"/>
                </a:lnTo>
                <a:lnTo>
                  <a:pt x="1540" y="146"/>
                </a:lnTo>
                <a:lnTo>
                  <a:pt x="1522" y="136"/>
                </a:lnTo>
                <a:lnTo>
                  <a:pt x="1504" y="128"/>
                </a:lnTo>
                <a:lnTo>
                  <a:pt x="1496" y="126"/>
                </a:lnTo>
                <a:lnTo>
                  <a:pt x="1486" y="126"/>
                </a:lnTo>
                <a:lnTo>
                  <a:pt x="1474" y="128"/>
                </a:lnTo>
                <a:lnTo>
                  <a:pt x="1460" y="134"/>
                </a:lnTo>
                <a:lnTo>
                  <a:pt x="1452" y="140"/>
                </a:lnTo>
                <a:lnTo>
                  <a:pt x="1444" y="148"/>
                </a:lnTo>
                <a:lnTo>
                  <a:pt x="1440" y="154"/>
                </a:lnTo>
                <a:lnTo>
                  <a:pt x="1436" y="162"/>
                </a:lnTo>
                <a:lnTo>
                  <a:pt x="1434" y="178"/>
                </a:lnTo>
                <a:lnTo>
                  <a:pt x="1434" y="196"/>
                </a:lnTo>
                <a:lnTo>
                  <a:pt x="1434" y="212"/>
                </a:lnTo>
                <a:lnTo>
                  <a:pt x="1432" y="228"/>
                </a:lnTo>
                <a:lnTo>
                  <a:pt x="1428" y="236"/>
                </a:lnTo>
                <a:lnTo>
                  <a:pt x="1422" y="244"/>
                </a:lnTo>
                <a:lnTo>
                  <a:pt x="1416" y="250"/>
                </a:lnTo>
                <a:lnTo>
                  <a:pt x="1406" y="258"/>
                </a:lnTo>
                <a:lnTo>
                  <a:pt x="1400" y="260"/>
                </a:lnTo>
                <a:lnTo>
                  <a:pt x="1392" y="260"/>
                </a:lnTo>
                <a:lnTo>
                  <a:pt x="1384" y="260"/>
                </a:lnTo>
                <a:lnTo>
                  <a:pt x="1376" y="258"/>
                </a:lnTo>
                <a:lnTo>
                  <a:pt x="1360" y="248"/>
                </a:lnTo>
                <a:lnTo>
                  <a:pt x="1344" y="236"/>
                </a:lnTo>
                <a:lnTo>
                  <a:pt x="1330" y="224"/>
                </a:lnTo>
                <a:lnTo>
                  <a:pt x="1200" y="0"/>
                </a:lnTo>
                <a:lnTo>
                  <a:pt x="936" y="0"/>
                </a:lnTo>
                <a:lnTo>
                  <a:pt x="914" y="8"/>
                </a:lnTo>
                <a:lnTo>
                  <a:pt x="890" y="18"/>
                </a:lnTo>
                <a:lnTo>
                  <a:pt x="880" y="24"/>
                </a:lnTo>
                <a:lnTo>
                  <a:pt x="872" y="32"/>
                </a:lnTo>
                <a:lnTo>
                  <a:pt x="866" y="40"/>
                </a:lnTo>
                <a:lnTo>
                  <a:pt x="864" y="48"/>
                </a:lnTo>
                <a:lnTo>
                  <a:pt x="866" y="60"/>
                </a:lnTo>
                <a:lnTo>
                  <a:pt x="868" y="70"/>
                </a:lnTo>
                <a:lnTo>
                  <a:pt x="872" y="78"/>
                </a:lnTo>
                <a:lnTo>
                  <a:pt x="876" y="84"/>
                </a:lnTo>
                <a:lnTo>
                  <a:pt x="890" y="96"/>
                </a:lnTo>
                <a:lnTo>
                  <a:pt x="904" y="104"/>
                </a:lnTo>
                <a:lnTo>
                  <a:pt x="918" y="112"/>
                </a:lnTo>
                <a:lnTo>
                  <a:pt x="932" y="122"/>
                </a:lnTo>
                <a:lnTo>
                  <a:pt x="936" y="130"/>
                </a:lnTo>
                <a:lnTo>
                  <a:pt x="940" y="138"/>
                </a:lnTo>
                <a:lnTo>
                  <a:pt x="944" y="146"/>
                </a:lnTo>
                <a:lnTo>
                  <a:pt x="944" y="158"/>
                </a:lnTo>
                <a:lnTo>
                  <a:pt x="944" y="170"/>
                </a:lnTo>
                <a:lnTo>
                  <a:pt x="940" y="180"/>
                </a:lnTo>
                <a:lnTo>
                  <a:pt x="936" y="190"/>
                </a:lnTo>
                <a:lnTo>
                  <a:pt x="928" y="198"/>
                </a:lnTo>
                <a:lnTo>
                  <a:pt x="920" y="206"/>
                </a:lnTo>
                <a:lnTo>
                  <a:pt x="912" y="212"/>
                </a:lnTo>
                <a:lnTo>
                  <a:pt x="890" y="224"/>
                </a:lnTo>
                <a:lnTo>
                  <a:pt x="866" y="232"/>
                </a:lnTo>
                <a:lnTo>
                  <a:pt x="842" y="238"/>
                </a:lnTo>
                <a:lnTo>
                  <a:pt x="820" y="242"/>
                </a:lnTo>
                <a:lnTo>
                  <a:pt x="800" y="242"/>
                </a:lnTo>
                <a:lnTo>
                  <a:pt x="782" y="242"/>
                </a:lnTo>
                <a:lnTo>
                  <a:pt x="758" y="238"/>
                </a:lnTo>
                <a:lnTo>
                  <a:pt x="734" y="232"/>
                </a:lnTo>
                <a:lnTo>
                  <a:pt x="710" y="224"/>
                </a:lnTo>
                <a:lnTo>
                  <a:pt x="690" y="212"/>
                </a:lnTo>
                <a:lnTo>
                  <a:pt x="680" y="206"/>
                </a:lnTo>
                <a:lnTo>
                  <a:pt x="672" y="198"/>
                </a:lnTo>
                <a:lnTo>
                  <a:pt x="666" y="190"/>
                </a:lnTo>
                <a:lnTo>
                  <a:pt x="660" y="180"/>
                </a:lnTo>
                <a:lnTo>
                  <a:pt x="658" y="170"/>
                </a:lnTo>
                <a:lnTo>
                  <a:pt x="656" y="158"/>
                </a:lnTo>
                <a:lnTo>
                  <a:pt x="658" y="146"/>
                </a:lnTo>
                <a:lnTo>
                  <a:pt x="660" y="138"/>
                </a:lnTo>
                <a:lnTo>
                  <a:pt x="664" y="130"/>
                </a:lnTo>
                <a:lnTo>
                  <a:pt x="670" y="122"/>
                </a:lnTo>
                <a:lnTo>
                  <a:pt x="682" y="112"/>
                </a:lnTo>
                <a:lnTo>
                  <a:pt x="696" y="104"/>
                </a:lnTo>
                <a:lnTo>
                  <a:pt x="712" y="96"/>
                </a:lnTo>
                <a:lnTo>
                  <a:pt x="724" y="84"/>
                </a:lnTo>
                <a:lnTo>
                  <a:pt x="730" y="78"/>
                </a:lnTo>
                <a:lnTo>
                  <a:pt x="732" y="70"/>
                </a:lnTo>
                <a:lnTo>
                  <a:pt x="736" y="60"/>
                </a:lnTo>
                <a:lnTo>
                  <a:pt x="736" y="48"/>
                </a:lnTo>
                <a:lnTo>
                  <a:pt x="734" y="40"/>
                </a:lnTo>
                <a:lnTo>
                  <a:pt x="728" y="32"/>
                </a:lnTo>
                <a:lnTo>
                  <a:pt x="720" y="24"/>
                </a:lnTo>
                <a:lnTo>
                  <a:pt x="710" y="18"/>
                </a:lnTo>
                <a:lnTo>
                  <a:pt x="688" y="8"/>
                </a:lnTo>
                <a:lnTo>
                  <a:pt x="666" y="0"/>
                </a:lnTo>
                <a:lnTo>
                  <a:pt x="402" y="0"/>
                </a:lnTo>
                <a:lnTo>
                  <a:pt x="248" y="268"/>
                </a:lnTo>
                <a:lnTo>
                  <a:pt x="242" y="290"/>
                </a:lnTo>
                <a:lnTo>
                  <a:pt x="240" y="314"/>
                </a:lnTo>
                <a:lnTo>
                  <a:pt x="240" y="326"/>
                </a:lnTo>
                <a:lnTo>
                  <a:pt x="242" y="336"/>
                </a:lnTo>
                <a:lnTo>
                  <a:pt x="248" y="344"/>
                </a:lnTo>
                <a:lnTo>
                  <a:pt x="254" y="350"/>
                </a:lnTo>
                <a:lnTo>
                  <a:pt x="264" y="356"/>
                </a:lnTo>
                <a:lnTo>
                  <a:pt x="274" y="358"/>
                </a:lnTo>
                <a:lnTo>
                  <a:pt x="284" y="358"/>
                </a:lnTo>
                <a:lnTo>
                  <a:pt x="292" y="358"/>
                </a:lnTo>
                <a:lnTo>
                  <a:pt x="308" y="352"/>
                </a:lnTo>
                <a:lnTo>
                  <a:pt x="322" y="344"/>
                </a:lnTo>
                <a:lnTo>
                  <a:pt x="336" y="336"/>
                </a:lnTo>
                <a:lnTo>
                  <a:pt x="352" y="330"/>
                </a:lnTo>
                <a:lnTo>
                  <a:pt x="360" y="328"/>
                </a:lnTo>
                <a:lnTo>
                  <a:pt x="370" y="328"/>
                </a:lnTo>
                <a:lnTo>
                  <a:pt x="378" y="332"/>
                </a:lnTo>
                <a:lnTo>
                  <a:pt x="390" y="336"/>
                </a:lnTo>
                <a:lnTo>
                  <a:pt x="398" y="342"/>
                </a:lnTo>
                <a:lnTo>
                  <a:pt x="406" y="350"/>
                </a:lnTo>
                <a:lnTo>
                  <a:pt x="412" y="358"/>
                </a:lnTo>
                <a:lnTo>
                  <a:pt x="416" y="368"/>
                </a:lnTo>
                <a:lnTo>
                  <a:pt x="418" y="380"/>
                </a:lnTo>
                <a:lnTo>
                  <a:pt x="420" y="392"/>
                </a:lnTo>
                <a:lnTo>
                  <a:pt x="418" y="416"/>
                </a:lnTo>
                <a:lnTo>
                  <a:pt x="414" y="440"/>
                </a:lnTo>
                <a:lnTo>
                  <a:pt x="408" y="464"/>
                </a:lnTo>
                <a:lnTo>
                  <a:pt x="400" y="486"/>
                </a:lnTo>
                <a:lnTo>
                  <a:pt x="390" y="502"/>
                </a:lnTo>
                <a:lnTo>
                  <a:pt x="380" y="518"/>
                </a:lnTo>
                <a:lnTo>
                  <a:pt x="366" y="536"/>
                </a:lnTo>
                <a:lnTo>
                  <a:pt x="348" y="554"/>
                </a:lnTo>
                <a:lnTo>
                  <a:pt x="330" y="570"/>
                </a:lnTo>
                <a:lnTo>
                  <a:pt x="308" y="584"/>
                </a:lnTo>
                <a:lnTo>
                  <a:pt x="298" y="588"/>
                </a:lnTo>
                <a:lnTo>
                  <a:pt x="288" y="592"/>
                </a:lnTo>
                <a:lnTo>
                  <a:pt x="276" y="592"/>
                </a:lnTo>
                <a:lnTo>
                  <a:pt x="266" y="592"/>
                </a:lnTo>
                <a:lnTo>
                  <a:pt x="256" y="590"/>
                </a:lnTo>
                <a:lnTo>
                  <a:pt x="246" y="586"/>
                </a:lnTo>
                <a:lnTo>
                  <a:pt x="236" y="578"/>
                </a:lnTo>
                <a:lnTo>
                  <a:pt x="230" y="572"/>
                </a:lnTo>
                <a:lnTo>
                  <a:pt x="224" y="564"/>
                </a:lnTo>
                <a:lnTo>
                  <a:pt x="222" y="556"/>
                </a:lnTo>
                <a:lnTo>
                  <a:pt x="218" y="540"/>
                </a:lnTo>
                <a:lnTo>
                  <a:pt x="218" y="522"/>
                </a:lnTo>
                <a:lnTo>
                  <a:pt x="218" y="506"/>
                </a:lnTo>
                <a:lnTo>
                  <a:pt x="216" y="490"/>
                </a:lnTo>
                <a:lnTo>
                  <a:pt x="212" y="482"/>
                </a:lnTo>
                <a:lnTo>
                  <a:pt x="206" y="474"/>
                </a:lnTo>
                <a:lnTo>
                  <a:pt x="200" y="468"/>
                </a:lnTo>
                <a:lnTo>
                  <a:pt x="190" y="460"/>
                </a:lnTo>
                <a:lnTo>
                  <a:pt x="182" y="458"/>
                </a:lnTo>
                <a:lnTo>
                  <a:pt x="172" y="458"/>
                </a:lnTo>
                <a:lnTo>
                  <a:pt x="162" y="462"/>
                </a:lnTo>
                <a:lnTo>
                  <a:pt x="152" y="466"/>
                </a:lnTo>
                <a:lnTo>
                  <a:pt x="132" y="480"/>
                </a:lnTo>
                <a:lnTo>
                  <a:pt x="116" y="496"/>
                </a:lnTo>
                <a:lnTo>
                  <a:pt x="4" y="688"/>
                </a:lnTo>
                <a:lnTo>
                  <a:pt x="2" y="688"/>
                </a:lnTo>
                <a:lnTo>
                  <a:pt x="0" y="694"/>
                </a:lnTo>
                <a:lnTo>
                  <a:pt x="400" y="1386"/>
                </a:lnTo>
                <a:lnTo>
                  <a:pt x="1200" y="1386"/>
                </a:lnTo>
                <a:lnTo>
                  <a:pt x="1600" y="694"/>
                </a:lnTo>
                <a:lnTo>
                  <a:pt x="1598" y="688"/>
                </a:lnTo>
                <a:lnTo>
                  <a:pt x="1458" y="448"/>
                </a:lnTo>
                <a:lnTo>
                  <a:pt x="1454" y="426"/>
                </a:lnTo>
                <a:lnTo>
                  <a:pt x="1452" y="402"/>
                </a:lnTo>
                <a:lnTo>
                  <a:pt x="1454" y="392"/>
                </a:lnTo>
                <a:lnTo>
                  <a:pt x="1456" y="382"/>
                </a:lnTo>
                <a:lnTo>
                  <a:pt x="1460" y="374"/>
                </a:lnTo>
                <a:lnTo>
                  <a:pt x="1466" y="368"/>
                </a:lnTo>
                <a:lnTo>
                  <a:pt x="1482" y="362"/>
                </a:lnTo>
                <a:lnTo>
                  <a:pt x="1496" y="360"/>
                </a:lnTo>
                <a:lnTo>
                  <a:pt x="1508" y="360"/>
                </a:lnTo>
                <a:lnTo>
                  <a:pt x="1518" y="364"/>
                </a:lnTo>
                <a:lnTo>
                  <a:pt x="1536" y="374"/>
                </a:lnTo>
                <a:lnTo>
                  <a:pt x="1556" y="384"/>
                </a:lnTo>
                <a:lnTo>
                  <a:pt x="1566" y="388"/>
                </a:lnTo>
                <a:lnTo>
                  <a:pt x="1576" y="390"/>
                </a:lnTo>
                <a:close/>
              </a:path>
            </a:pathLst>
          </a:custGeom>
          <a:solidFill>
            <a:srgbClr val="5DC3D1"/>
          </a:solidFill>
          <a:ln w="38100" cap="flat" cmpd="sng">
            <a:solidFill>
              <a:srgbClr val="5F5F5F"/>
            </a:solidFill>
            <a:prstDash val="solid"/>
            <a:round/>
            <a:headEnd type="none" w="med" len="med"/>
            <a:tailEnd type="none" w="med" len="med"/>
          </a:ln>
          <a:effectLst/>
        </p:spPr>
        <p:txBody>
          <a:bodyPr/>
          <a:lstStyle/>
          <a:p>
            <a:endParaRPr lang="en-GB"/>
          </a:p>
        </p:txBody>
      </p:sp>
      <p:sp>
        <p:nvSpPr>
          <p:cNvPr id="28" name="Freeform 5">
            <a:extLst>
              <a:ext uri="{FF2B5EF4-FFF2-40B4-BE49-F238E27FC236}">
                <a16:creationId xmlns:a16="http://schemas.microsoft.com/office/drawing/2014/main" id="{CF0C186E-DFFD-1A39-037D-F0A7318762FC}"/>
              </a:ext>
            </a:extLst>
          </p:cNvPr>
          <p:cNvSpPr>
            <a:spLocks/>
          </p:cNvSpPr>
          <p:nvPr/>
        </p:nvSpPr>
        <p:spPr bwMode="auto">
          <a:xfrm>
            <a:off x="4285271" y="1270123"/>
            <a:ext cx="2777354" cy="2230911"/>
          </a:xfrm>
          <a:custGeom>
            <a:avLst/>
            <a:gdLst>
              <a:gd name="T0" fmla="*/ 859783 w 1612"/>
              <a:gd name="T1" fmla="*/ 1712718 h 1386"/>
              <a:gd name="T2" fmla="*/ 879605 w 1612"/>
              <a:gd name="T3" fmla="*/ 1705282 h 1386"/>
              <a:gd name="T4" fmla="*/ 884561 w 1612"/>
              <a:gd name="T5" fmla="*/ 1702803 h 1386"/>
              <a:gd name="T6" fmla="*/ 891994 w 1612"/>
              <a:gd name="T7" fmla="*/ 1697846 h 1386"/>
              <a:gd name="T8" fmla="*/ 896949 w 1612"/>
              <a:gd name="T9" fmla="*/ 1695368 h 1386"/>
              <a:gd name="T10" fmla="*/ 904383 w 1612"/>
              <a:gd name="T11" fmla="*/ 1687932 h 1386"/>
              <a:gd name="T12" fmla="*/ 909338 w 1612"/>
              <a:gd name="T13" fmla="*/ 1685453 h 1386"/>
              <a:gd name="T14" fmla="*/ 911816 w 1612"/>
              <a:gd name="T15" fmla="*/ 1678017 h 1386"/>
              <a:gd name="T16" fmla="*/ 914294 w 1612"/>
              <a:gd name="T17" fmla="*/ 1675539 h 1386"/>
              <a:gd name="T18" fmla="*/ 916771 w 1612"/>
              <a:gd name="T19" fmla="*/ 1668103 h 1386"/>
              <a:gd name="T20" fmla="*/ 916771 w 1612"/>
              <a:gd name="T21" fmla="*/ 1663146 h 1386"/>
              <a:gd name="T22" fmla="*/ 887038 w 1612"/>
              <a:gd name="T23" fmla="*/ 1606138 h 1386"/>
              <a:gd name="T24" fmla="*/ 822617 w 1612"/>
              <a:gd name="T25" fmla="*/ 1554087 h 1386"/>
              <a:gd name="T26" fmla="*/ 817661 w 1612"/>
              <a:gd name="T27" fmla="*/ 1526822 h 1386"/>
              <a:gd name="T28" fmla="*/ 837483 w 1612"/>
              <a:gd name="T29" fmla="*/ 1479729 h 1386"/>
              <a:gd name="T30" fmla="*/ 944027 w 1612"/>
              <a:gd name="T31" fmla="*/ 1427678 h 1386"/>
              <a:gd name="T32" fmla="*/ 1048093 w 1612"/>
              <a:gd name="T33" fmla="*/ 1427678 h 1386"/>
              <a:gd name="T34" fmla="*/ 1154636 w 1612"/>
              <a:gd name="T35" fmla="*/ 1479729 h 1386"/>
              <a:gd name="T36" fmla="*/ 1174458 w 1612"/>
              <a:gd name="T37" fmla="*/ 1526822 h 1386"/>
              <a:gd name="T38" fmla="*/ 1169503 w 1612"/>
              <a:gd name="T39" fmla="*/ 1554087 h 1386"/>
              <a:gd name="T40" fmla="*/ 1107559 w 1612"/>
              <a:gd name="T41" fmla="*/ 1606138 h 1386"/>
              <a:gd name="T42" fmla="*/ 1075348 w 1612"/>
              <a:gd name="T43" fmla="*/ 1663146 h 1386"/>
              <a:gd name="T44" fmla="*/ 1075348 w 1612"/>
              <a:gd name="T45" fmla="*/ 1668103 h 1386"/>
              <a:gd name="T46" fmla="*/ 1077826 w 1612"/>
              <a:gd name="T47" fmla="*/ 1675539 h 1386"/>
              <a:gd name="T48" fmla="*/ 1080304 w 1612"/>
              <a:gd name="T49" fmla="*/ 1678017 h 1386"/>
              <a:gd name="T50" fmla="*/ 1085259 w 1612"/>
              <a:gd name="T51" fmla="*/ 1685453 h 1386"/>
              <a:gd name="T52" fmla="*/ 1087737 w 1612"/>
              <a:gd name="T53" fmla="*/ 1687932 h 1386"/>
              <a:gd name="T54" fmla="*/ 1095170 w 1612"/>
              <a:gd name="T55" fmla="*/ 1695368 h 1386"/>
              <a:gd name="T56" fmla="*/ 1100126 w 1612"/>
              <a:gd name="T57" fmla="*/ 1697846 h 1386"/>
              <a:gd name="T58" fmla="*/ 1107559 w 1612"/>
              <a:gd name="T59" fmla="*/ 1702803 h 1386"/>
              <a:gd name="T60" fmla="*/ 1112514 w 1612"/>
              <a:gd name="T61" fmla="*/ 1705282 h 1386"/>
              <a:gd name="T62" fmla="*/ 1132337 w 1612"/>
              <a:gd name="T63" fmla="*/ 1712718 h 1386"/>
              <a:gd name="T64" fmla="*/ 1637800 w 1612"/>
              <a:gd name="T65" fmla="*/ 1452464 h 1386"/>
              <a:gd name="T66" fmla="*/ 1642755 w 1612"/>
              <a:gd name="T67" fmla="*/ 1368191 h 1386"/>
              <a:gd name="T68" fmla="*/ 1603111 w 1612"/>
              <a:gd name="T69" fmla="*/ 1338448 h 1386"/>
              <a:gd name="T70" fmla="*/ 1526300 w 1612"/>
              <a:gd name="T71" fmla="*/ 1368191 h 1386"/>
              <a:gd name="T72" fmla="*/ 1461879 w 1612"/>
              <a:gd name="T73" fmla="*/ 1365713 h 1386"/>
              <a:gd name="T74" fmla="*/ 1429668 w 1612"/>
              <a:gd name="T75" fmla="*/ 1326055 h 1386"/>
              <a:gd name="T76" fmla="*/ 1439579 w 1612"/>
              <a:gd name="T77" fmla="*/ 1207082 h 1386"/>
              <a:gd name="T78" fmla="*/ 1491612 w 1612"/>
              <a:gd name="T79" fmla="*/ 1117852 h 1386"/>
              <a:gd name="T80" fmla="*/ 1588245 w 1612"/>
              <a:gd name="T81" fmla="*/ 1050930 h 1386"/>
              <a:gd name="T82" fmla="*/ 1640277 w 1612"/>
              <a:gd name="T83" fmla="*/ 1058365 h 1386"/>
              <a:gd name="T84" fmla="*/ 1672488 w 1612"/>
              <a:gd name="T85" fmla="*/ 1115373 h 1386"/>
              <a:gd name="T86" fmla="*/ 1687355 w 1612"/>
              <a:gd name="T87" fmla="*/ 1194689 h 1386"/>
              <a:gd name="T88" fmla="*/ 1731955 w 1612"/>
              <a:gd name="T89" fmla="*/ 1214518 h 1386"/>
              <a:gd name="T90" fmla="*/ 1979731 w 1612"/>
              <a:gd name="T91" fmla="*/ 862555 h 1386"/>
              <a:gd name="T92" fmla="*/ 1774077 w 1612"/>
              <a:gd name="T93" fmla="*/ 473414 h 1386"/>
              <a:gd name="T94" fmla="*/ 1791421 w 1612"/>
              <a:gd name="T95" fmla="*/ 423842 h 1386"/>
              <a:gd name="T96" fmla="*/ 1858320 w 1612"/>
              <a:gd name="T97" fmla="*/ 421363 h 1386"/>
              <a:gd name="T98" fmla="*/ 1935131 w 1612"/>
              <a:gd name="T99" fmla="*/ 451107 h 1386"/>
              <a:gd name="T100" fmla="*/ 1977253 w 1612"/>
              <a:gd name="T101" fmla="*/ 428799 h 1386"/>
              <a:gd name="T102" fmla="*/ 1997075 w 1612"/>
              <a:gd name="T103" fmla="*/ 366834 h 1386"/>
              <a:gd name="T104" fmla="*/ 1959909 w 1612"/>
              <a:gd name="T105" fmla="*/ 245382 h 1386"/>
              <a:gd name="T106" fmla="*/ 1858320 w 1612"/>
              <a:gd name="T107" fmla="*/ 143759 h 1386"/>
              <a:gd name="T108" fmla="*/ 1793899 w 1612"/>
              <a:gd name="T109" fmla="*/ 136323 h 1386"/>
              <a:gd name="T110" fmla="*/ 1754254 w 1612"/>
              <a:gd name="T111" fmla="*/ 171024 h 1386"/>
              <a:gd name="T112" fmla="*/ 1749299 w 1612"/>
              <a:gd name="T113" fmla="*/ 225553 h 1386"/>
              <a:gd name="T114" fmla="*/ 1724521 w 1612"/>
              <a:gd name="T115" fmla="*/ 289997 h 1386"/>
              <a:gd name="T116" fmla="*/ 1684877 w 1612"/>
              <a:gd name="T117" fmla="*/ 297433 h 1386"/>
              <a:gd name="T118" fmla="*/ 495552 w 1612"/>
              <a:gd name="T119" fmla="*/ 0 h 13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12" h="1386">
                <a:moveTo>
                  <a:pt x="674" y="1382"/>
                </a:moveTo>
                <a:lnTo>
                  <a:pt x="674" y="1382"/>
                </a:lnTo>
                <a:lnTo>
                  <a:pt x="670" y="1382"/>
                </a:lnTo>
                <a:lnTo>
                  <a:pt x="694" y="1382"/>
                </a:lnTo>
                <a:lnTo>
                  <a:pt x="706" y="1378"/>
                </a:lnTo>
                <a:lnTo>
                  <a:pt x="708" y="1378"/>
                </a:lnTo>
                <a:lnTo>
                  <a:pt x="710" y="1376"/>
                </a:lnTo>
                <a:lnTo>
                  <a:pt x="712" y="1374"/>
                </a:lnTo>
                <a:lnTo>
                  <a:pt x="714" y="1374"/>
                </a:lnTo>
                <a:lnTo>
                  <a:pt x="716" y="1372"/>
                </a:lnTo>
                <a:lnTo>
                  <a:pt x="718" y="1372"/>
                </a:lnTo>
                <a:lnTo>
                  <a:pt x="720" y="1370"/>
                </a:lnTo>
                <a:lnTo>
                  <a:pt x="722" y="1368"/>
                </a:lnTo>
                <a:lnTo>
                  <a:pt x="724" y="1368"/>
                </a:lnTo>
                <a:lnTo>
                  <a:pt x="726" y="1366"/>
                </a:lnTo>
                <a:lnTo>
                  <a:pt x="730" y="1364"/>
                </a:lnTo>
                <a:lnTo>
                  <a:pt x="730" y="1362"/>
                </a:lnTo>
                <a:lnTo>
                  <a:pt x="732" y="1360"/>
                </a:lnTo>
                <a:lnTo>
                  <a:pt x="734" y="1360"/>
                </a:lnTo>
                <a:lnTo>
                  <a:pt x="734" y="1358"/>
                </a:lnTo>
                <a:lnTo>
                  <a:pt x="736" y="1356"/>
                </a:lnTo>
                <a:lnTo>
                  <a:pt x="736" y="1354"/>
                </a:lnTo>
                <a:lnTo>
                  <a:pt x="738" y="1354"/>
                </a:lnTo>
                <a:lnTo>
                  <a:pt x="738" y="1352"/>
                </a:lnTo>
                <a:lnTo>
                  <a:pt x="740" y="1350"/>
                </a:lnTo>
                <a:lnTo>
                  <a:pt x="740" y="1348"/>
                </a:lnTo>
                <a:lnTo>
                  <a:pt x="740" y="1346"/>
                </a:lnTo>
                <a:lnTo>
                  <a:pt x="740" y="1342"/>
                </a:lnTo>
                <a:lnTo>
                  <a:pt x="740" y="1330"/>
                </a:lnTo>
                <a:lnTo>
                  <a:pt x="736" y="1320"/>
                </a:lnTo>
                <a:lnTo>
                  <a:pt x="734" y="1312"/>
                </a:lnTo>
                <a:lnTo>
                  <a:pt x="728" y="1306"/>
                </a:lnTo>
                <a:lnTo>
                  <a:pt x="716" y="1296"/>
                </a:lnTo>
                <a:lnTo>
                  <a:pt x="700" y="1286"/>
                </a:lnTo>
                <a:lnTo>
                  <a:pt x="686" y="1278"/>
                </a:lnTo>
                <a:lnTo>
                  <a:pt x="674" y="1268"/>
                </a:lnTo>
                <a:lnTo>
                  <a:pt x="668" y="1262"/>
                </a:lnTo>
                <a:lnTo>
                  <a:pt x="664" y="1254"/>
                </a:lnTo>
                <a:lnTo>
                  <a:pt x="662" y="1244"/>
                </a:lnTo>
                <a:lnTo>
                  <a:pt x="660" y="1232"/>
                </a:lnTo>
                <a:lnTo>
                  <a:pt x="662" y="1222"/>
                </a:lnTo>
                <a:lnTo>
                  <a:pt x="664" y="1212"/>
                </a:lnTo>
                <a:lnTo>
                  <a:pt x="670" y="1202"/>
                </a:lnTo>
                <a:lnTo>
                  <a:pt x="676" y="1194"/>
                </a:lnTo>
                <a:lnTo>
                  <a:pt x="684" y="1186"/>
                </a:lnTo>
                <a:lnTo>
                  <a:pt x="694" y="1178"/>
                </a:lnTo>
                <a:lnTo>
                  <a:pt x="714" y="1166"/>
                </a:lnTo>
                <a:lnTo>
                  <a:pt x="738" y="1158"/>
                </a:lnTo>
                <a:lnTo>
                  <a:pt x="762" y="1152"/>
                </a:lnTo>
                <a:lnTo>
                  <a:pt x="786" y="1150"/>
                </a:lnTo>
                <a:lnTo>
                  <a:pt x="804" y="1148"/>
                </a:lnTo>
                <a:lnTo>
                  <a:pt x="824" y="1150"/>
                </a:lnTo>
                <a:lnTo>
                  <a:pt x="846" y="1152"/>
                </a:lnTo>
                <a:lnTo>
                  <a:pt x="870" y="1158"/>
                </a:lnTo>
                <a:lnTo>
                  <a:pt x="894" y="1166"/>
                </a:lnTo>
                <a:lnTo>
                  <a:pt x="916" y="1178"/>
                </a:lnTo>
                <a:lnTo>
                  <a:pt x="924" y="1186"/>
                </a:lnTo>
                <a:lnTo>
                  <a:pt x="932" y="1194"/>
                </a:lnTo>
                <a:lnTo>
                  <a:pt x="940" y="1202"/>
                </a:lnTo>
                <a:lnTo>
                  <a:pt x="944" y="1212"/>
                </a:lnTo>
                <a:lnTo>
                  <a:pt x="948" y="1222"/>
                </a:lnTo>
                <a:lnTo>
                  <a:pt x="948" y="1232"/>
                </a:lnTo>
                <a:lnTo>
                  <a:pt x="948" y="1244"/>
                </a:lnTo>
                <a:lnTo>
                  <a:pt x="944" y="1254"/>
                </a:lnTo>
                <a:lnTo>
                  <a:pt x="940" y="1262"/>
                </a:lnTo>
                <a:lnTo>
                  <a:pt x="936" y="1268"/>
                </a:lnTo>
                <a:lnTo>
                  <a:pt x="922" y="1278"/>
                </a:lnTo>
                <a:lnTo>
                  <a:pt x="908" y="1286"/>
                </a:lnTo>
                <a:lnTo>
                  <a:pt x="894" y="1296"/>
                </a:lnTo>
                <a:lnTo>
                  <a:pt x="880" y="1306"/>
                </a:lnTo>
                <a:lnTo>
                  <a:pt x="876" y="1312"/>
                </a:lnTo>
                <a:lnTo>
                  <a:pt x="872" y="1320"/>
                </a:lnTo>
                <a:lnTo>
                  <a:pt x="870" y="1330"/>
                </a:lnTo>
                <a:lnTo>
                  <a:pt x="868" y="1342"/>
                </a:lnTo>
                <a:lnTo>
                  <a:pt x="868" y="1346"/>
                </a:lnTo>
                <a:lnTo>
                  <a:pt x="868" y="1348"/>
                </a:lnTo>
                <a:lnTo>
                  <a:pt x="870" y="1350"/>
                </a:lnTo>
                <a:lnTo>
                  <a:pt x="870" y="1352"/>
                </a:lnTo>
                <a:lnTo>
                  <a:pt x="872" y="1354"/>
                </a:lnTo>
                <a:lnTo>
                  <a:pt x="874" y="1356"/>
                </a:lnTo>
                <a:lnTo>
                  <a:pt x="874" y="1358"/>
                </a:lnTo>
                <a:lnTo>
                  <a:pt x="876" y="1360"/>
                </a:lnTo>
                <a:lnTo>
                  <a:pt x="878" y="1362"/>
                </a:lnTo>
                <a:lnTo>
                  <a:pt x="880" y="1364"/>
                </a:lnTo>
                <a:lnTo>
                  <a:pt x="882" y="1366"/>
                </a:lnTo>
                <a:lnTo>
                  <a:pt x="884" y="1368"/>
                </a:lnTo>
                <a:lnTo>
                  <a:pt x="886" y="1368"/>
                </a:lnTo>
                <a:lnTo>
                  <a:pt x="888" y="1370"/>
                </a:lnTo>
                <a:lnTo>
                  <a:pt x="890" y="1372"/>
                </a:lnTo>
                <a:lnTo>
                  <a:pt x="892" y="1372"/>
                </a:lnTo>
                <a:lnTo>
                  <a:pt x="894" y="1374"/>
                </a:lnTo>
                <a:lnTo>
                  <a:pt x="896" y="1374"/>
                </a:lnTo>
                <a:lnTo>
                  <a:pt x="898" y="1376"/>
                </a:lnTo>
                <a:lnTo>
                  <a:pt x="902" y="1378"/>
                </a:lnTo>
                <a:lnTo>
                  <a:pt x="914" y="1382"/>
                </a:lnTo>
                <a:lnTo>
                  <a:pt x="940" y="1382"/>
                </a:lnTo>
                <a:lnTo>
                  <a:pt x="934" y="1382"/>
                </a:lnTo>
                <a:lnTo>
                  <a:pt x="1198" y="1386"/>
                </a:lnTo>
                <a:lnTo>
                  <a:pt x="1322" y="1172"/>
                </a:lnTo>
                <a:lnTo>
                  <a:pt x="1326" y="1150"/>
                </a:lnTo>
                <a:lnTo>
                  <a:pt x="1330" y="1126"/>
                </a:lnTo>
                <a:lnTo>
                  <a:pt x="1328" y="1114"/>
                </a:lnTo>
                <a:lnTo>
                  <a:pt x="1326" y="1104"/>
                </a:lnTo>
                <a:lnTo>
                  <a:pt x="1322" y="1094"/>
                </a:lnTo>
                <a:lnTo>
                  <a:pt x="1316" y="1088"/>
                </a:lnTo>
                <a:lnTo>
                  <a:pt x="1304" y="1084"/>
                </a:lnTo>
                <a:lnTo>
                  <a:pt x="1294" y="1080"/>
                </a:lnTo>
                <a:lnTo>
                  <a:pt x="1286" y="1080"/>
                </a:lnTo>
                <a:lnTo>
                  <a:pt x="1278" y="1082"/>
                </a:lnTo>
                <a:lnTo>
                  <a:pt x="1262" y="1086"/>
                </a:lnTo>
                <a:lnTo>
                  <a:pt x="1248" y="1096"/>
                </a:lnTo>
                <a:lnTo>
                  <a:pt x="1232" y="1104"/>
                </a:lnTo>
                <a:lnTo>
                  <a:pt x="1218" y="1110"/>
                </a:lnTo>
                <a:lnTo>
                  <a:pt x="1208" y="1110"/>
                </a:lnTo>
                <a:lnTo>
                  <a:pt x="1200" y="1110"/>
                </a:lnTo>
                <a:lnTo>
                  <a:pt x="1190" y="1108"/>
                </a:lnTo>
                <a:lnTo>
                  <a:pt x="1180" y="1102"/>
                </a:lnTo>
                <a:lnTo>
                  <a:pt x="1170" y="1096"/>
                </a:lnTo>
                <a:lnTo>
                  <a:pt x="1164" y="1088"/>
                </a:lnTo>
                <a:lnTo>
                  <a:pt x="1158" y="1080"/>
                </a:lnTo>
                <a:lnTo>
                  <a:pt x="1154" y="1070"/>
                </a:lnTo>
                <a:lnTo>
                  <a:pt x="1152" y="1060"/>
                </a:lnTo>
                <a:lnTo>
                  <a:pt x="1150" y="1048"/>
                </a:lnTo>
                <a:lnTo>
                  <a:pt x="1150" y="1024"/>
                </a:lnTo>
                <a:lnTo>
                  <a:pt x="1154" y="998"/>
                </a:lnTo>
                <a:lnTo>
                  <a:pt x="1162" y="974"/>
                </a:lnTo>
                <a:lnTo>
                  <a:pt x="1170" y="954"/>
                </a:lnTo>
                <a:lnTo>
                  <a:pt x="1180" y="936"/>
                </a:lnTo>
                <a:lnTo>
                  <a:pt x="1190" y="920"/>
                </a:lnTo>
                <a:lnTo>
                  <a:pt x="1204" y="902"/>
                </a:lnTo>
                <a:lnTo>
                  <a:pt x="1220" y="884"/>
                </a:lnTo>
                <a:lnTo>
                  <a:pt x="1240" y="868"/>
                </a:lnTo>
                <a:lnTo>
                  <a:pt x="1260" y="856"/>
                </a:lnTo>
                <a:lnTo>
                  <a:pt x="1272" y="850"/>
                </a:lnTo>
                <a:lnTo>
                  <a:pt x="1282" y="848"/>
                </a:lnTo>
                <a:lnTo>
                  <a:pt x="1292" y="846"/>
                </a:lnTo>
                <a:lnTo>
                  <a:pt x="1304" y="846"/>
                </a:lnTo>
                <a:lnTo>
                  <a:pt x="1314" y="848"/>
                </a:lnTo>
                <a:lnTo>
                  <a:pt x="1324" y="854"/>
                </a:lnTo>
                <a:lnTo>
                  <a:pt x="1334" y="860"/>
                </a:lnTo>
                <a:lnTo>
                  <a:pt x="1340" y="868"/>
                </a:lnTo>
                <a:lnTo>
                  <a:pt x="1346" y="874"/>
                </a:lnTo>
                <a:lnTo>
                  <a:pt x="1348" y="882"/>
                </a:lnTo>
                <a:lnTo>
                  <a:pt x="1350" y="900"/>
                </a:lnTo>
                <a:lnTo>
                  <a:pt x="1350" y="916"/>
                </a:lnTo>
                <a:lnTo>
                  <a:pt x="1350" y="932"/>
                </a:lnTo>
                <a:lnTo>
                  <a:pt x="1354" y="948"/>
                </a:lnTo>
                <a:lnTo>
                  <a:pt x="1358" y="956"/>
                </a:lnTo>
                <a:lnTo>
                  <a:pt x="1362" y="964"/>
                </a:lnTo>
                <a:lnTo>
                  <a:pt x="1370" y="972"/>
                </a:lnTo>
                <a:lnTo>
                  <a:pt x="1380" y="978"/>
                </a:lnTo>
                <a:lnTo>
                  <a:pt x="1388" y="980"/>
                </a:lnTo>
                <a:lnTo>
                  <a:pt x="1398" y="980"/>
                </a:lnTo>
                <a:lnTo>
                  <a:pt x="1408" y="976"/>
                </a:lnTo>
                <a:lnTo>
                  <a:pt x="1418" y="972"/>
                </a:lnTo>
                <a:lnTo>
                  <a:pt x="1438" y="958"/>
                </a:lnTo>
                <a:lnTo>
                  <a:pt x="1456" y="942"/>
                </a:lnTo>
                <a:lnTo>
                  <a:pt x="1598" y="696"/>
                </a:lnTo>
                <a:lnTo>
                  <a:pt x="1436" y="418"/>
                </a:lnTo>
                <a:lnTo>
                  <a:pt x="1434" y="400"/>
                </a:lnTo>
                <a:lnTo>
                  <a:pt x="1432" y="382"/>
                </a:lnTo>
                <a:lnTo>
                  <a:pt x="1432" y="370"/>
                </a:lnTo>
                <a:lnTo>
                  <a:pt x="1434" y="358"/>
                </a:lnTo>
                <a:lnTo>
                  <a:pt x="1440" y="348"/>
                </a:lnTo>
                <a:lnTo>
                  <a:pt x="1446" y="342"/>
                </a:lnTo>
                <a:lnTo>
                  <a:pt x="1456" y="338"/>
                </a:lnTo>
                <a:lnTo>
                  <a:pt x="1466" y="334"/>
                </a:lnTo>
                <a:lnTo>
                  <a:pt x="1476" y="334"/>
                </a:lnTo>
                <a:lnTo>
                  <a:pt x="1484" y="334"/>
                </a:lnTo>
                <a:lnTo>
                  <a:pt x="1500" y="340"/>
                </a:lnTo>
                <a:lnTo>
                  <a:pt x="1514" y="348"/>
                </a:lnTo>
                <a:lnTo>
                  <a:pt x="1528" y="358"/>
                </a:lnTo>
                <a:lnTo>
                  <a:pt x="1544" y="364"/>
                </a:lnTo>
                <a:lnTo>
                  <a:pt x="1552" y="364"/>
                </a:lnTo>
                <a:lnTo>
                  <a:pt x="1562" y="364"/>
                </a:lnTo>
                <a:lnTo>
                  <a:pt x="1572" y="362"/>
                </a:lnTo>
                <a:lnTo>
                  <a:pt x="1582" y="356"/>
                </a:lnTo>
                <a:lnTo>
                  <a:pt x="1590" y="352"/>
                </a:lnTo>
                <a:lnTo>
                  <a:pt x="1596" y="346"/>
                </a:lnTo>
                <a:lnTo>
                  <a:pt x="1600" y="340"/>
                </a:lnTo>
                <a:lnTo>
                  <a:pt x="1604" y="332"/>
                </a:lnTo>
                <a:lnTo>
                  <a:pt x="1610" y="316"/>
                </a:lnTo>
                <a:lnTo>
                  <a:pt x="1612" y="296"/>
                </a:lnTo>
                <a:lnTo>
                  <a:pt x="1608" y="268"/>
                </a:lnTo>
                <a:lnTo>
                  <a:pt x="1602" y="242"/>
                </a:lnTo>
                <a:lnTo>
                  <a:pt x="1592" y="218"/>
                </a:lnTo>
                <a:lnTo>
                  <a:pt x="1582" y="198"/>
                </a:lnTo>
                <a:lnTo>
                  <a:pt x="1572" y="182"/>
                </a:lnTo>
                <a:lnTo>
                  <a:pt x="1558" y="164"/>
                </a:lnTo>
                <a:lnTo>
                  <a:pt x="1542" y="146"/>
                </a:lnTo>
                <a:lnTo>
                  <a:pt x="1522" y="130"/>
                </a:lnTo>
                <a:lnTo>
                  <a:pt x="1500" y="116"/>
                </a:lnTo>
                <a:lnTo>
                  <a:pt x="1490" y="112"/>
                </a:lnTo>
                <a:lnTo>
                  <a:pt x="1480" y="108"/>
                </a:lnTo>
                <a:lnTo>
                  <a:pt x="1468" y="108"/>
                </a:lnTo>
                <a:lnTo>
                  <a:pt x="1458" y="108"/>
                </a:lnTo>
                <a:lnTo>
                  <a:pt x="1448" y="110"/>
                </a:lnTo>
                <a:lnTo>
                  <a:pt x="1438" y="116"/>
                </a:lnTo>
                <a:lnTo>
                  <a:pt x="1430" y="120"/>
                </a:lnTo>
                <a:lnTo>
                  <a:pt x="1424" y="126"/>
                </a:lnTo>
                <a:lnTo>
                  <a:pt x="1416" y="138"/>
                </a:lnTo>
                <a:lnTo>
                  <a:pt x="1412" y="150"/>
                </a:lnTo>
                <a:lnTo>
                  <a:pt x="1410" y="164"/>
                </a:lnTo>
                <a:lnTo>
                  <a:pt x="1412" y="182"/>
                </a:lnTo>
                <a:lnTo>
                  <a:pt x="1410" y="198"/>
                </a:lnTo>
                <a:lnTo>
                  <a:pt x="1408" y="212"/>
                </a:lnTo>
                <a:lnTo>
                  <a:pt x="1404" y="220"/>
                </a:lnTo>
                <a:lnTo>
                  <a:pt x="1398" y="226"/>
                </a:lnTo>
                <a:lnTo>
                  <a:pt x="1392" y="234"/>
                </a:lnTo>
                <a:lnTo>
                  <a:pt x="1382" y="240"/>
                </a:lnTo>
                <a:lnTo>
                  <a:pt x="1376" y="242"/>
                </a:lnTo>
                <a:lnTo>
                  <a:pt x="1368" y="242"/>
                </a:lnTo>
                <a:lnTo>
                  <a:pt x="1360" y="240"/>
                </a:lnTo>
                <a:lnTo>
                  <a:pt x="1352" y="238"/>
                </a:lnTo>
                <a:lnTo>
                  <a:pt x="1334" y="228"/>
                </a:lnTo>
                <a:lnTo>
                  <a:pt x="1320" y="216"/>
                </a:lnTo>
                <a:lnTo>
                  <a:pt x="1198" y="0"/>
                </a:lnTo>
                <a:lnTo>
                  <a:pt x="400" y="0"/>
                </a:lnTo>
                <a:lnTo>
                  <a:pt x="0" y="694"/>
                </a:lnTo>
                <a:lnTo>
                  <a:pt x="398" y="1384"/>
                </a:lnTo>
                <a:lnTo>
                  <a:pt x="400" y="1382"/>
                </a:lnTo>
                <a:lnTo>
                  <a:pt x="674" y="1382"/>
                </a:lnTo>
                <a:close/>
              </a:path>
            </a:pathLst>
          </a:custGeom>
          <a:solidFill>
            <a:schemeClr val="accent5">
              <a:lumMod val="50000"/>
            </a:schemeClr>
          </a:solidFill>
          <a:ln w="38100" cap="flat" cmpd="sng">
            <a:solidFill>
              <a:srgbClr val="5F5F5F"/>
            </a:solidFill>
            <a:prstDash val="solid"/>
            <a:round/>
            <a:headEnd type="none" w="med" len="med"/>
            <a:tailEnd type="none" w="med" len="med"/>
          </a:ln>
          <a:effectLst/>
        </p:spPr>
        <p:txBody>
          <a:bodyPr/>
          <a:lstStyle/>
          <a:p>
            <a:endParaRPr lang="en-GB"/>
          </a:p>
        </p:txBody>
      </p:sp>
      <p:sp>
        <p:nvSpPr>
          <p:cNvPr id="29" name="Freeform 6">
            <a:extLst>
              <a:ext uri="{FF2B5EF4-FFF2-40B4-BE49-F238E27FC236}">
                <a16:creationId xmlns:a16="http://schemas.microsoft.com/office/drawing/2014/main" id="{88BA71A5-C450-B5C4-65B0-417822F23B28}"/>
              </a:ext>
            </a:extLst>
          </p:cNvPr>
          <p:cNvSpPr>
            <a:spLocks/>
          </p:cNvSpPr>
          <p:nvPr/>
        </p:nvSpPr>
        <p:spPr bwMode="auto">
          <a:xfrm>
            <a:off x="8411562" y="3492786"/>
            <a:ext cx="2755276" cy="2222664"/>
          </a:xfrm>
          <a:custGeom>
            <a:avLst/>
            <a:gdLst>
              <a:gd name="T0" fmla="*/ 1124331 w 1600"/>
              <a:gd name="T1" fmla="*/ 4953 h 1382"/>
              <a:gd name="T2" fmla="*/ 1104519 w 1600"/>
              <a:gd name="T3" fmla="*/ 12383 h 1382"/>
              <a:gd name="T4" fmla="*/ 1094613 w 1600"/>
              <a:gd name="T5" fmla="*/ 17336 h 1382"/>
              <a:gd name="T6" fmla="*/ 1084707 w 1600"/>
              <a:gd name="T7" fmla="*/ 22289 h 1382"/>
              <a:gd name="T8" fmla="*/ 1077278 w 1600"/>
              <a:gd name="T9" fmla="*/ 27243 h 1382"/>
              <a:gd name="T10" fmla="*/ 1067372 w 1600"/>
              <a:gd name="T11" fmla="*/ 34672 h 1382"/>
              <a:gd name="T12" fmla="*/ 1062419 w 1600"/>
              <a:gd name="T13" fmla="*/ 42102 h 1382"/>
              <a:gd name="T14" fmla="*/ 1059942 w 1600"/>
              <a:gd name="T15" fmla="*/ 49532 h 1382"/>
              <a:gd name="T16" fmla="*/ 1057466 w 1600"/>
              <a:gd name="T17" fmla="*/ 56962 h 1382"/>
              <a:gd name="T18" fmla="*/ 1059942 w 1600"/>
              <a:gd name="T19" fmla="*/ 71821 h 1382"/>
              <a:gd name="T20" fmla="*/ 1059942 w 1600"/>
              <a:gd name="T21" fmla="*/ 79251 h 1382"/>
              <a:gd name="T22" fmla="*/ 1072325 w 1600"/>
              <a:gd name="T23" fmla="*/ 101540 h 1382"/>
              <a:gd name="T24" fmla="*/ 1121855 w 1600"/>
              <a:gd name="T25" fmla="*/ 136213 h 1382"/>
              <a:gd name="T26" fmla="*/ 1131761 w 1600"/>
              <a:gd name="T27" fmla="*/ 141166 h 1382"/>
              <a:gd name="T28" fmla="*/ 1144143 w 1600"/>
              <a:gd name="T29" fmla="*/ 153549 h 1382"/>
              <a:gd name="T30" fmla="*/ 1149096 w 1600"/>
              <a:gd name="T31" fmla="*/ 160978 h 1382"/>
              <a:gd name="T32" fmla="*/ 1156526 w 1600"/>
              <a:gd name="T33" fmla="*/ 180791 h 1382"/>
              <a:gd name="T34" fmla="*/ 1156526 w 1600"/>
              <a:gd name="T35" fmla="*/ 193174 h 1382"/>
              <a:gd name="T36" fmla="*/ 1126808 w 1600"/>
              <a:gd name="T37" fmla="*/ 252612 h 1382"/>
              <a:gd name="T38" fmla="*/ 978218 w 1600"/>
              <a:gd name="T39" fmla="*/ 297191 h 1382"/>
              <a:gd name="T40" fmla="*/ 842010 w 1600"/>
              <a:gd name="T41" fmla="*/ 260042 h 1382"/>
              <a:gd name="T42" fmla="*/ 799910 w 1600"/>
              <a:gd name="T43" fmla="*/ 193174 h 1382"/>
              <a:gd name="T44" fmla="*/ 802386 w 1600"/>
              <a:gd name="T45" fmla="*/ 183268 h 1382"/>
              <a:gd name="T46" fmla="*/ 804863 w 1600"/>
              <a:gd name="T47" fmla="*/ 170885 h 1382"/>
              <a:gd name="T48" fmla="*/ 812292 w 1600"/>
              <a:gd name="T49" fmla="*/ 153549 h 1382"/>
              <a:gd name="T50" fmla="*/ 819722 w 1600"/>
              <a:gd name="T51" fmla="*/ 146119 h 1382"/>
              <a:gd name="T52" fmla="*/ 832104 w 1600"/>
              <a:gd name="T53" fmla="*/ 136213 h 1382"/>
              <a:gd name="T54" fmla="*/ 869252 w 1600"/>
              <a:gd name="T55" fmla="*/ 113923 h 1382"/>
              <a:gd name="T56" fmla="*/ 896493 w 1600"/>
              <a:gd name="T57" fmla="*/ 79251 h 1382"/>
              <a:gd name="T58" fmla="*/ 898970 w 1600"/>
              <a:gd name="T59" fmla="*/ 71821 h 1382"/>
              <a:gd name="T60" fmla="*/ 898970 w 1600"/>
              <a:gd name="T61" fmla="*/ 56962 h 1382"/>
              <a:gd name="T62" fmla="*/ 898970 w 1600"/>
              <a:gd name="T63" fmla="*/ 49532 h 1382"/>
              <a:gd name="T64" fmla="*/ 894017 w 1600"/>
              <a:gd name="T65" fmla="*/ 42102 h 1382"/>
              <a:gd name="T66" fmla="*/ 889064 w 1600"/>
              <a:gd name="T67" fmla="*/ 34672 h 1382"/>
              <a:gd name="T68" fmla="*/ 879158 w 1600"/>
              <a:gd name="T69" fmla="*/ 27243 h 1382"/>
              <a:gd name="T70" fmla="*/ 871728 w 1600"/>
              <a:gd name="T71" fmla="*/ 22289 h 1382"/>
              <a:gd name="T72" fmla="*/ 861822 w 1600"/>
              <a:gd name="T73" fmla="*/ 17336 h 1382"/>
              <a:gd name="T74" fmla="*/ 851916 w 1600"/>
              <a:gd name="T75" fmla="*/ 12383 h 1382"/>
              <a:gd name="T76" fmla="*/ 834581 w 1600"/>
              <a:gd name="T77" fmla="*/ 4953 h 1382"/>
              <a:gd name="T78" fmla="*/ 497777 w 1600"/>
              <a:gd name="T79" fmla="*/ 2477 h 1382"/>
              <a:gd name="T80" fmla="*/ 324422 w 1600"/>
              <a:gd name="T81" fmla="*/ 371489 h 1382"/>
              <a:gd name="T82" fmla="*/ 373952 w 1600"/>
              <a:gd name="T83" fmla="*/ 398731 h 1382"/>
              <a:gd name="T84" fmla="*/ 470535 w 1600"/>
              <a:gd name="T85" fmla="*/ 361582 h 1382"/>
              <a:gd name="T86" fmla="*/ 525018 w 1600"/>
              <a:gd name="T87" fmla="*/ 388825 h 1382"/>
              <a:gd name="T88" fmla="*/ 537401 w 1600"/>
              <a:gd name="T89" fmla="*/ 500272 h 1382"/>
              <a:gd name="T90" fmla="*/ 475488 w 1600"/>
              <a:gd name="T91" fmla="*/ 619148 h 1382"/>
              <a:gd name="T92" fmla="*/ 366522 w 1600"/>
              <a:gd name="T93" fmla="*/ 688493 h 1382"/>
              <a:gd name="T94" fmla="*/ 307086 w 1600"/>
              <a:gd name="T95" fmla="*/ 661250 h 1382"/>
              <a:gd name="T96" fmla="*/ 289751 w 1600"/>
              <a:gd name="T97" fmla="*/ 562186 h 1382"/>
              <a:gd name="T98" fmla="*/ 250127 w 1600"/>
              <a:gd name="T99" fmla="*/ 522561 h 1382"/>
              <a:gd name="T100" fmla="*/ 4953 w 1600"/>
              <a:gd name="T101" fmla="*/ 854424 h 1382"/>
              <a:gd name="T102" fmla="*/ 180785 w 1600"/>
              <a:gd name="T103" fmla="*/ 1151615 h 1382"/>
              <a:gd name="T104" fmla="*/ 245174 w 1600"/>
              <a:gd name="T105" fmla="*/ 1181334 h 1382"/>
              <a:gd name="T106" fmla="*/ 282321 w 1600"/>
              <a:gd name="T107" fmla="*/ 1141709 h 1382"/>
              <a:gd name="T108" fmla="*/ 299657 w 1600"/>
              <a:gd name="T109" fmla="*/ 1042645 h 1382"/>
              <a:gd name="T110" fmla="*/ 354140 w 1600"/>
              <a:gd name="T111" fmla="*/ 1015403 h 1382"/>
              <a:gd name="T112" fmla="*/ 460629 w 1600"/>
              <a:gd name="T113" fmla="*/ 1072364 h 1382"/>
              <a:gd name="T114" fmla="*/ 525018 w 1600"/>
              <a:gd name="T115" fmla="*/ 1173905 h 1382"/>
              <a:gd name="T116" fmla="*/ 529971 w 1600"/>
              <a:gd name="T117" fmla="*/ 1305164 h 1382"/>
              <a:gd name="T118" fmla="*/ 465582 w 1600"/>
              <a:gd name="T119" fmla="*/ 1342313 h 1382"/>
              <a:gd name="T120" fmla="*/ 381381 w 1600"/>
              <a:gd name="T121" fmla="*/ 1307641 h 1382"/>
              <a:gd name="T122" fmla="*/ 326898 w 1600"/>
              <a:gd name="T123" fmla="*/ 1322500 h 1382"/>
              <a:gd name="T124" fmla="*/ 497777 w 1600"/>
              <a:gd name="T125" fmla="*/ 1711325 h 13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00" h="1382">
                <a:moveTo>
                  <a:pt x="1200" y="2"/>
                </a:moveTo>
                <a:lnTo>
                  <a:pt x="912" y="2"/>
                </a:lnTo>
                <a:lnTo>
                  <a:pt x="908" y="4"/>
                </a:lnTo>
                <a:lnTo>
                  <a:pt x="906" y="4"/>
                </a:lnTo>
                <a:lnTo>
                  <a:pt x="894" y="8"/>
                </a:lnTo>
                <a:lnTo>
                  <a:pt x="892" y="10"/>
                </a:lnTo>
                <a:lnTo>
                  <a:pt x="890" y="10"/>
                </a:lnTo>
                <a:lnTo>
                  <a:pt x="886" y="12"/>
                </a:lnTo>
                <a:lnTo>
                  <a:pt x="884" y="14"/>
                </a:lnTo>
                <a:lnTo>
                  <a:pt x="882" y="14"/>
                </a:lnTo>
                <a:lnTo>
                  <a:pt x="880" y="16"/>
                </a:lnTo>
                <a:lnTo>
                  <a:pt x="876" y="18"/>
                </a:lnTo>
                <a:lnTo>
                  <a:pt x="874" y="18"/>
                </a:lnTo>
                <a:lnTo>
                  <a:pt x="870" y="22"/>
                </a:lnTo>
                <a:lnTo>
                  <a:pt x="866" y="26"/>
                </a:lnTo>
                <a:lnTo>
                  <a:pt x="864" y="26"/>
                </a:lnTo>
                <a:lnTo>
                  <a:pt x="862" y="28"/>
                </a:lnTo>
                <a:lnTo>
                  <a:pt x="862" y="30"/>
                </a:lnTo>
                <a:lnTo>
                  <a:pt x="860" y="32"/>
                </a:lnTo>
                <a:lnTo>
                  <a:pt x="858" y="34"/>
                </a:lnTo>
                <a:lnTo>
                  <a:pt x="856" y="36"/>
                </a:lnTo>
                <a:lnTo>
                  <a:pt x="856" y="38"/>
                </a:lnTo>
                <a:lnTo>
                  <a:pt x="856" y="40"/>
                </a:lnTo>
                <a:lnTo>
                  <a:pt x="854" y="42"/>
                </a:lnTo>
                <a:lnTo>
                  <a:pt x="854" y="46"/>
                </a:lnTo>
                <a:lnTo>
                  <a:pt x="854" y="52"/>
                </a:lnTo>
                <a:lnTo>
                  <a:pt x="854" y="54"/>
                </a:lnTo>
                <a:lnTo>
                  <a:pt x="856" y="58"/>
                </a:lnTo>
                <a:lnTo>
                  <a:pt x="856" y="60"/>
                </a:lnTo>
                <a:lnTo>
                  <a:pt x="856" y="64"/>
                </a:lnTo>
                <a:lnTo>
                  <a:pt x="858" y="70"/>
                </a:lnTo>
                <a:lnTo>
                  <a:pt x="862" y="76"/>
                </a:lnTo>
                <a:lnTo>
                  <a:pt x="866" y="82"/>
                </a:lnTo>
                <a:lnTo>
                  <a:pt x="878" y="92"/>
                </a:lnTo>
                <a:lnTo>
                  <a:pt x="890" y="100"/>
                </a:lnTo>
                <a:lnTo>
                  <a:pt x="904" y="108"/>
                </a:lnTo>
                <a:lnTo>
                  <a:pt x="906" y="110"/>
                </a:lnTo>
                <a:lnTo>
                  <a:pt x="908" y="110"/>
                </a:lnTo>
                <a:lnTo>
                  <a:pt x="912" y="114"/>
                </a:lnTo>
                <a:lnTo>
                  <a:pt x="914" y="114"/>
                </a:lnTo>
                <a:lnTo>
                  <a:pt x="918" y="118"/>
                </a:lnTo>
                <a:lnTo>
                  <a:pt x="920" y="120"/>
                </a:lnTo>
                <a:lnTo>
                  <a:pt x="924" y="124"/>
                </a:lnTo>
                <a:lnTo>
                  <a:pt x="928" y="130"/>
                </a:lnTo>
                <a:lnTo>
                  <a:pt x="930" y="138"/>
                </a:lnTo>
                <a:lnTo>
                  <a:pt x="932" y="138"/>
                </a:lnTo>
                <a:lnTo>
                  <a:pt x="934" y="146"/>
                </a:lnTo>
                <a:lnTo>
                  <a:pt x="934" y="148"/>
                </a:lnTo>
                <a:lnTo>
                  <a:pt x="934" y="156"/>
                </a:lnTo>
                <a:lnTo>
                  <a:pt x="934" y="168"/>
                </a:lnTo>
                <a:lnTo>
                  <a:pt x="930" y="178"/>
                </a:lnTo>
                <a:lnTo>
                  <a:pt x="926" y="188"/>
                </a:lnTo>
                <a:lnTo>
                  <a:pt x="918" y="196"/>
                </a:lnTo>
                <a:lnTo>
                  <a:pt x="910" y="204"/>
                </a:lnTo>
                <a:lnTo>
                  <a:pt x="902" y="210"/>
                </a:lnTo>
                <a:lnTo>
                  <a:pt x="880" y="222"/>
                </a:lnTo>
                <a:lnTo>
                  <a:pt x="856" y="230"/>
                </a:lnTo>
                <a:lnTo>
                  <a:pt x="832" y="236"/>
                </a:lnTo>
                <a:lnTo>
                  <a:pt x="810" y="240"/>
                </a:lnTo>
                <a:lnTo>
                  <a:pt x="790" y="240"/>
                </a:lnTo>
                <a:lnTo>
                  <a:pt x="770" y="240"/>
                </a:lnTo>
                <a:lnTo>
                  <a:pt x="748" y="236"/>
                </a:lnTo>
                <a:lnTo>
                  <a:pt x="724" y="230"/>
                </a:lnTo>
                <a:lnTo>
                  <a:pt x="700" y="222"/>
                </a:lnTo>
                <a:lnTo>
                  <a:pt x="680" y="210"/>
                </a:lnTo>
                <a:lnTo>
                  <a:pt x="670" y="204"/>
                </a:lnTo>
                <a:lnTo>
                  <a:pt x="662" y="196"/>
                </a:lnTo>
                <a:lnTo>
                  <a:pt x="656" y="188"/>
                </a:lnTo>
                <a:lnTo>
                  <a:pt x="650" y="178"/>
                </a:lnTo>
                <a:lnTo>
                  <a:pt x="648" y="168"/>
                </a:lnTo>
                <a:lnTo>
                  <a:pt x="646" y="156"/>
                </a:lnTo>
                <a:lnTo>
                  <a:pt x="648" y="148"/>
                </a:lnTo>
                <a:lnTo>
                  <a:pt x="648" y="146"/>
                </a:lnTo>
                <a:lnTo>
                  <a:pt x="650" y="138"/>
                </a:lnTo>
                <a:lnTo>
                  <a:pt x="652" y="130"/>
                </a:lnTo>
                <a:lnTo>
                  <a:pt x="656" y="124"/>
                </a:lnTo>
                <a:lnTo>
                  <a:pt x="660" y="120"/>
                </a:lnTo>
                <a:lnTo>
                  <a:pt x="662" y="118"/>
                </a:lnTo>
                <a:lnTo>
                  <a:pt x="666" y="114"/>
                </a:lnTo>
                <a:lnTo>
                  <a:pt x="668" y="114"/>
                </a:lnTo>
                <a:lnTo>
                  <a:pt x="672" y="110"/>
                </a:lnTo>
                <a:lnTo>
                  <a:pt x="674" y="110"/>
                </a:lnTo>
                <a:lnTo>
                  <a:pt x="676" y="108"/>
                </a:lnTo>
                <a:lnTo>
                  <a:pt x="690" y="100"/>
                </a:lnTo>
                <a:lnTo>
                  <a:pt x="702" y="92"/>
                </a:lnTo>
                <a:lnTo>
                  <a:pt x="714" y="82"/>
                </a:lnTo>
                <a:lnTo>
                  <a:pt x="718" y="76"/>
                </a:lnTo>
                <a:lnTo>
                  <a:pt x="722" y="70"/>
                </a:lnTo>
                <a:lnTo>
                  <a:pt x="724" y="64"/>
                </a:lnTo>
                <a:lnTo>
                  <a:pt x="724" y="60"/>
                </a:lnTo>
                <a:lnTo>
                  <a:pt x="726" y="58"/>
                </a:lnTo>
                <a:lnTo>
                  <a:pt x="726" y="54"/>
                </a:lnTo>
                <a:lnTo>
                  <a:pt x="726" y="52"/>
                </a:lnTo>
                <a:lnTo>
                  <a:pt x="726" y="46"/>
                </a:lnTo>
                <a:lnTo>
                  <a:pt x="726" y="42"/>
                </a:lnTo>
                <a:lnTo>
                  <a:pt x="726" y="40"/>
                </a:lnTo>
                <a:lnTo>
                  <a:pt x="724" y="38"/>
                </a:lnTo>
                <a:lnTo>
                  <a:pt x="724" y="36"/>
                </a:lnTo>
                <a:lnTo>
                  <a:pt x="722" y="34"/>
                </a:lnTo>
                <a:lnTo>
                  <a:pt x="722" y="32"/>
                </a:lnTo>
                <a:lnTo>
                  <a:pt x="720" y="30"/>
                </a:lnTo>
                <a:lnTo>
                  <a:pt x="718" y="28"/>
                </a:lnTo>
                <a:lnTo>
                  <a:pt x="716" y="26"/>
                </a:lnTo>
                <a:lnTo>
                  <a:pt x="714" y="26"/>
                </a:lnTo>
                <a:lnTo>
                  <a:pt x="710" y="22"/>
                </a:lnTo>
                <a:lnTo>
                  <a:pt x="706" y="18"/>
                </a:lnTo>
                <a:lnTo>
                  <a:pt x="704" y="18"/>
                </a:lnTo>
                <a:lnTo>
                  <a:pt x="702" y="16"/>
                </a:lnTo>
                <a:lnTo>
                  <a:pt x="700" y="14"/>
                </a:lnTo>
                <a:lnTo>
                  <a:pt x="696" y="14"/>
                </a:lnTo>
                <a:lnTo>
                  <a:pt x="694" y="12"/>
                </a:lnTo>
                <a:lnTo>
                  <a:pt x="692" y="10"/>
                </a:lnTo>
                <a:lnTo>
                  <a:pt x="688" y="10"/>
                </a:lnTo>
                <a:lnTo>
                  <a:pt x="686" y="8"/>
                </a:lnTo>
                <a:lnTo>
                  <a:pt x="674" y="4"/>
                </a:lnTo>
                <a:lnTo>
                  <a:pt x="668" y="2"/>
                </a:lnTo>
                <a:lnTo>
                  <a:pt x="402" y="2"/>
                </a:lnTo>
                <a:lnTo>
                  <a:pt x="264" y="238"/>
                </a:lnTo>
                <a:lnTo>
                  <a:pt x="260" y="260"/>
                </a:lnTo>
                <a:lnTo>
                  <a:pt x="260" y="282"/>
                </a:lnTo>
                <a:lnTo>
                  <a:pt x="260" y="292"/>
                </a:lnTo>
                <a:lnTo>
                  <a:pt x="262" y="300"/>
                </a:lnTo>
                <a:lnTo>
                  <a:pt x="268" y="308"/>
                </a:lnTo>
                <a:lnTo>
                  <a:pt x="274" y="314"/>
                </a:lnTo>
                <a:lnTo>
                  <a:pt x="284" y="318"/>
                </a:lnTo>
                <a:lnTo>
                  <a:pt x="294" y="322"/>
                </a:lnTo>
                <a:lnTo>
                  <a:pt x="302" y="322"/>
                </a:lnTo>
                <a:lnTo>
                  <a:pt x="312" y="322"/>
                </a:lnTo>
                <a:lnTo>
                  <a:pt x="326" y="316"/>
                </a:lnTo>
                <a:lnTo>
                  <a:pt x="342" y="308"/>
                </a:lnTo>
                <a:lnTo>
                  <a:pt x="356" y="298"/>
                </a:lnTo>
                <a:lnTo>
                  <a:pt x="372" y="292"/>
                </a:lnTo>
                <a:lnTo>
                  <a:pt x="380" y="292"/>
                </a:lnTo>
                <a:lnTo>
                  <a:pt x="388" y="292"/>
                </a:lnTo>
                <a:lnTo>
                  <a:pt x="398" y="294"/>
                </a:lnTo>
                <a:lnTo>
                  <a:pt x="408" y="300"/>
                </a:lnTo>
                <a:lnTo>
                  <a:pt x="418" y="306"/>
                </a:lnTo>
                <a:lnTo>
                  <a:pt x="424" y="314"/>
                </a:lnTo>
                <a:lnTo>
                  <a:pt x="430" y="322"/>
                </a:lnTo>
                <a:lnTo>
                  <a:pt x="434" y="332"/>
                </a:lnTo>
                <a:lnTo>
                  <a:pt x="438" y="344"/>
                </a:lnTo>
                <a:lnTo>
                  <a:pt x="438" y="354"/>
                </a:lnTo>
                <a:lnTo>
                  <a:pt x="438" y="380"/>
                </a:lnTo>
                <a:lnTo>
                  <a:pt x="434" y="404"/>
                </a:lnTo>
                <a:lnTo>
                  <a:pt x="426" y="428"/>
                </a:lnTo>
                <a:lnTo>
                  <a:pt x="418" y="448"/>
                </a:lnTo>
                <a:lnTo>
                  <a:pt x="410" y="466"/>
                </a:lnTo>
                <a:lnTo>
                  <a:pt x="398" y="482"/>
                </a:lnTo>
                <a:lnTo>
                  <a:pt x="384" y="500"/>
                </a:lnTo>
                <a:lnTo>
                  <a:pt x="368" y="518"/>
                </a:lnTo>
                <a:lnTo>
                  <a:pt x="348" y="534"/>
                </a:lnTo>
                <a:lnTo>
                  <a:pt x="328" y="548"/>
                </a:lnTo>
                <a:lnTo>
                  <a:pt x="318" y="552"/>
                </a:lnTo>
                <a:lnTo>
                  <a:pt x="306" y="554"/>
                </a:lnTo>
                <a:lnTo>
                  <a:pt x="296" y="556"/>
                </a:lnTo>
                <a:lnTo>
                  <a:pt x="284" y="556"/>
                </a:lnTo>
                <a:lnTo>
                  <a:pt x="274" y="554"/>
                </a:lnTo>
                <a:lnTo>
                  <a:pt x="264" y="548"/>
                </a:lnTo>
                <a:lnTo>
                  <a:pt x="256" y="542"/>
                </a:lnTo>
                <a:lnTo>
                  <a:pt x="248" y="534"/>
                </a:lnTo>
                <a:lnTo>
                  <a:pt x="244" y="528"/>
                </a:lnTo>
                <a:lnTo>
                  <a:pt x="240" y="520"/>
                </a:lnTo>
                <a:lnTo>
                  <a:pt x="238" y="504"/>
                </a:lnTo>
                <a:lnTo>
                  <a:pt x="238" y="486"/>
                </a:lnTo>
                <a:lnTo>
                  <a:pt x="238" y="470"/>
                </a:lnTo>
                <a:lnTo>
                  <a:pt x="234" y="454"/>
                </a:lnTo>
                <a:lnTo>
                  <a:pt x="232" y="446"/>
                </a:lnTo>
                <a:lnTo>
                  <a:pt x="226" y="438"/>
                </a:lnTo>
                <a:lnTo>
                  <a:pt x="218" y="430"/>
                </a:lnTo>
                <a:lnTo>
                  <a:pt x="210" y="424"/>
                </a:lnTo>
                <a:lnTo>
                  <a:pt x="202" y="422"/>
                </a:lnTo>
                <a:lnTo>
                  <a:pt x="194" y="422"/>
                </a:lnTo>
                <a:lnTo>
                  <a:pt x="184" y="424"/>
                </a:lnTo>
                <a:lnTo>
                  <a:pt x="174" y="428"/>
                </a:lnTo>
                <a:lnTo>
                  <a:pt x="156" y="440"/>
                </a:lnTo>
                <a:lnTo>
                  <a:pt x="140" y="454"/>
                </a:lnTo>
                <a:lnTo>
                  <a:pt x="4" y="690"/>
                </a:lnTo>
                <a:lnTo>
                  <a:pt x="0" y="690"/>
                </a:lnTo>
                <a:lnTo>
                  <a:pt x="2" y="694"/>
                </a:lnTo>
                <a:lnTo>
                  <a:pt x="4" y="694"/>
                </a:lnTo>
                <a:lnTo>
                  <a:pt x="132" y="918"/>
                </a:lnTo>
                <a:lnTo>
                  <a:pt x="146" y="930"/>
                </a:lnTo>
                <a:lnTo>
                  <a:pt x="160" y="942"/>
                </a:lnTo>
                <a:lnTo>
                  <a:pt x="176" y="950"/>
                </a:lnTo>
                <a:lnTo>
                  <a:pt x="184" y="954"/>
                </a:lnTo>
                <a:lnTo>
                  <a:pt x="192" y="954"/>
                </a:lnTo>
                <a:lnTo>
                  <a:pt x="198" y="954"/>
                </a:lnTo>
                <a:lnTo>
                  <a:pt x="202" y="952"/>
                </a:lnTo>
                <a:lnTo>
                  <a:pt x="212" y="944"/>
                </a:lnTo>
                <a:lnTo>
                  <a:pt x="220" y="938"/>
                </a:lnTo>
                <a:lnTo>
                  <a:pt x="224" y="930"/>
                </a:lnTo>
                <a:lnTo>
                  <a:pt x="228" y="922"/>
                </a:lnTo>
                <a:lnTo>
                  <a:pt x="230" y="906"/>
                </a:lnTo>
                <a:lnTo>
                  <a:pt x="230" y="890"/>
                </a:lnTo>
                <a:lnTo>
                  <a:pt x="230" y="872"/>
                </a:lnTo>
                <a:lnTo>
                  <a:pt x="234" y="856"/>
                </a:lnTo>
                <a:lnTo>
                  <a:pt x="236" y="848"/>
                </a:lnTo>
                <a:lnTo>
                  <a:pt x="242" y="842"/>
                </a:lnTo>
                <a:lnTo>
                  <a:pt x="248" y="834"/>
                </a:lnTo>
                <a:lnTo>
                  <a:pt x="258" y="828"/>
                </a:lnTo>
                <a:lnTo>
                  <a:pt x="272" y="822"/>
                </a:lnTo>
                <a:lnTo>
                  <a:pt x="286" y="820"/>
                </a:lnTo>
                <a:lnTo>
                  <a:pt x="296" y="820"/>
                </a:lnTo>
                <a:lnTo>
                  <a:pt x="304" y="822"/>
                </a:lnTo>
                <a:lnTo>
                  <a:pt x="322" y="828"/>
                </a:lnTo>
                <a:lnTo>
                  <a:pt x="340" y="838"/>
                </a:lnTo>
                <a:lnTo>
                  <a:pt x="358" y="852"/>
                </a:lnTo>
                <a:lnTo>
                  <a:pt x="372" y="866"/>
                </a:lnTo>
                <a:lnTo>
                  <a:pt x="386" y="882"/>
                </a:lnTo>
                <a:lnTo>
                  <a:pt x="398" y="896"/>
                </a:lnTo>
                <a:lnTo>
                  <a:pt x="406" y="910"/>
                </a:lnTo>
                <a:lnTo>
                  <a:pt x="414" y="928"/>
                </a:lnTo>
                <a:lnTo>
                  <a:pt x="424" y="948"/>
                </a:lnTo>
                <a:lnTo>
                  <a:pt x="430" y="972"/>
                </a:lnTo>
                <a:lnTo>
                  <a:pt x="434" y="996"/>
                </a:lnTo>
                <a:lnTo>
                  <a:pt x="436" y="1022"/>
                </a:lnTo>
                <a:lnTo>
                  <a:pt x="434" y="1032"/>
                </a:lnTo>
                <a:lnTo>
                  <a:pt x="432" y="1044"/>
                </a:lnTo>
                <a:lnTo>
                  <a:pt x="428" y="1054"/>
                </a:lnTo>
                <a:lnTo>
                  <a:pt x="422" y="1062"/>
                </a:lnTo>
                <a:lnTo>
                  <a:pt x="414" y="1070"/>
                </a:lnTo>
                <a:lnTo>
                  <a:pt x="404" y="1076"/>
                </a:lnTo>
                <a:lnTo>
                  <a:pt x="390" y="1082"/>
                </a:lnTo>
                <a:lnTo>
                  <a:pt x="376" y="1084"/>
                </a:lnTo>
                <a:lnTo>
                  <a:pt x="366" y="1084"/>
                </a:lnTo>
                <a:lnTo>
                  <a:pt x="354" y="1080"/>
                </a:lnTo>
                <a:lnTo>
                  <a:pt x="336" y="1070"/>
                </a:lnTo>
                <a:lnTo>
                  <a:pt x="318" y="1060"/>
                </a:lnTo>
                <a:lnTo>
                  <a:pt x="308" y="1056"/>
                </a:lnTo>
                <a:lnTo>
                  <a:pt x="296" y="1054"/>
                </a:lnTo>
                <a:lnTo>
                  <a:pt x="284" y="1056"/>
                </a:lnTo>
                <a:lnTo>
                  <a:pt x="270" y="1062"/>
                </a:lnTo>
                <a:lnTo>
                  <a:pt x="264" y="1068"/>
                </a:lnTo>
                <a:lnTo>
                  <a:pt x="258" y="1076"/>
                </a:lnTo>
                <a:lnTo>
                  <a:pt x="256" y="1086"/>
                </a:lnTo>
                <a:lnTo>
                  <a:pt x="256" y="1096"/>
                </a:lnTo>
                <a:lnTo>
                  <a:pt x="258" y="1120"/>
                </a:lnTo>
                <a:lnTo>
                  <a:pt x="262" y="1142"/>
                </a:lnTo>
                <a:lnTo>
                  <a:pt x="402" y="1382"/>
                </a:lnTo>
                <a:lnTo>
                  <a:pt x="1200" y="1382"/>
                </a:lnTo>
                <a:lnTo>
                  <a:pt x="1600" y="690"/>
                </a:lnTo>
                <a:lnTo>
                  <a:pt x="1200" y="0"/>
                </a:lnTo>
                <a:lnTo>
                  <a:pt x="1200" y="2"/>
                </a:lnTo>
                <a:close/>
              </a:path>
            </a:pathLst>
          </a:custGeom>
          <a:solidFill>
            <a:schemeClr val="accent5">
              <a:lumMod val="50000"/>
            </a:schemeClr>
          </a:solidFill>
          <a:ln w="38100" cap="flat" cmpd="sng">
            <a:solidFill>
              <a:srgbClr val="5F5F5F"/>
            </a:solidFill>
            <a:prstDash val="solid"/>
            <a:round/>
            <a:headEnd type="none" w="med" len="med"/>
            <a:tailEnd type="none" w="med" len="med"/>
          </a:ln>
          <a:effectLst/>
        </p:spPr>
        <p:txBody>
          <a:bodyPr/>
          <a:lstStyle/>
          <a:p>
            <a:endParaRPr lang="en-GB"/>
          </a:p>
        </p:txBody>
      </p:sp>
      <p:sp>
        <p:nvSpPr>
          <p:cNvPr id="30" name="Freeform 7">
            <a:extLst>
              <a:ext uri="{FF2B5EF4-FFF2-40B4-BE49-F238E27FC236}">
                <a16:creationId xmlns:a16="http://schemas.microsoft.com/office/drawing/2014/main" id="{C980B300-1C23-ECCB-2584-01A8F7E1577F}"/>
              </a:ext>
            </a:extLst>
          </p:cNvPr>
          <p:cNvSpPr>
            <a:spLocks/>
          </p:cNvSpPr>
          <p:nvPr/>
        </p:nvSpPr>
        <p:spPr bwMode="auto">
          <a:xfrm>
            <a:off x="6351728" y="162914"/>
            <a:ext cx="2819301" cy="2230911"/>
          </a:xfrm>
          <a:custGeom>
            <a:avLst/>
            <a:gdLst>
              <a:gd name="T0" fmla="*/ 245350 w 1636"/>
              <a:gd name="T1" fmla="*/ 1122809 h 1386"/>
              <a:gd name="T2" fmla="*/ 265176 w 1636"/>
              <a:gd name="T3" fmla="*/ 1075716 h 1386"/>
              <a:gd name="T4" fmla="*/ 265176 w 1636"/>
              <a:gd name="T5" fmla="*/ 1033579 h 1386"/>
              <a:gd name="T6" fmla="*/ 287481 w 1636"/>
              <a:gd name="T7" fmla="*/ 991443 h 1386"/>
              <a:gd name="T8" fmla="*/ 322177 w 1636"/>
              <a:gd name="T9" fmla="*/ 974093 h 1386"/>
              <a:gd name="T10" fmla="*/ 374221 w 1636"/>
              <a:gd name="T11" fmla="*/ 984007 h 1386"/>
              <a:gd name="T12" fmla="*/ 463439 w 1636"/>
              <a:gd name="T13" fmla="*/ 1065801 h 1386"/>
              <a:gd name="T14" fmla="*/ 503092 w 1636"/>
              <a:gd name="T15" fmla="*/ 1145117 h 1386"/>
              <a:gd name="T16" fmla="*/ 513005 w 1636"/>
              <a:gd name="T17" fmla="*/ 1216996 h 1386"/>
              <a:gd name="T18" fmla="*/ 500614 w 1636"/>
              <a:gd name="T19" fmla="*/ 1278961 h 1386"/>
              <a:gd name="T20" fmla="*/ 475831 w 1636"/>
              <a:gd name="T21" fmla="*/ 1301269 h 1386"/>
              <a:gd name="T22" fmla="*/ 428743 w 1636"/>
              <a:gd name="T23" fmla="*/ 1311183 h 1386"/>
              <a:gd name="T24" fmla="*/ 354395 w 1636"/>
              <a:gd name="T25" fmla="*/ 1274004 h 1386"/>
              <a:gd name="T26" fmla="*/ 307307 w 1636"/>
              <a:gd name="T27" fmla="*/ 1283919 h 1386"/>
              <a:gd name="T28" fmla="*/ 292438 w 1636"/>
              <a:gd name="T29" fmla="*/ 1311183 h 1386"/>
              <a:gd name="T30" fmla="*/ 297394 w 1636"/>
              <a:gd name="T31" fmla="*/ 1365713 h 1386"/>
              <a:gd name="T32" fmla="*/ 495657 w 1636"/>
              <a:gd name="T33" fmla="*/ 1712718 h 1386"/>
              <a:gd name="T34" fmla="*/ 822791 w 1636"/>
              <a:gd name="T35" fmla="*/ 1717675 h 1386"/>
              <a:gd name="T36" fmla="*/ 899617 w 1636"/>
              <a:gd name="T37" fmla="*/ 1680496 h 1386"/>
              <a:gd name="T38" fmla="*/ 909531 w 1636"/>
              <a:gd name="T39" fmla="*/ 1643317 h 1386"/>
              <a:gd name="T40" fmla="*/ 879791 w 1636"/>
              <a:gd name="T41" fmla="*/ 1598702 h 1386"/>
              <a:gd name="T42" fmla="*/ 820312 w 1636"/>
              <a:gd name="T43" fmla="*/ 1556566 h 1386"/>
              <a:gd name="T44" fmla="*/ 810399 w 1636"/>
              <a:gd name="T45" fmla="*/ 1521865 h 1386"/>
              <a:gd name="T46" fmla="*/ 830225 w 1636"/>
              <a:gd name="T47" fmla="*/ 1472293 h 1386"/>
              <a:gd name="T48" fmla="*/ 907052 w 1636"/>
              <a:gd name="T49" fmla="*/ 1430157 h 1386"/>
              <a:gd name="T50" fmla="*/ 988836 w 1636"/>
              <a:gd name="T51" fmla="*/ 1417763 h 1386"/>
              <a:gd name="T52" fmla="*/ 1100358 w 1636"/>
              <a:gd name="T53" fmla="*/ 1440071 h 1386"/>
              <a:gd name="T54" fmla="*/ 1157359 w 1636"/>
              <a:gd name="T55" fmla="*/ 1484686 h 1386"/>
              <a:gd name="T56" fmla="*/ 1167272 w 1636"/>
              <a:gd name="T57" fmla="*/ 1521865 h 1386"/>
              <a:gd name="T58" fmla="*/ 1152402 w 1636"/>
              <a:gd name="T59" fmla="*/ 1566480 h 1386"/>
              <a:gd name="T60" fmla="*/ 1083010 w 1636"/>
              <a:gd name="T61" fmla="*/ 1613573 h 1386"/>
              <a:gd name="T62" fmla="*/ 1068141 w 1636"/>
              <a:gd name="T63" fmla="*/ 1658188 h 1386"/>
              <a:gd name="T64" fmla="*/ 1087967 w 1636"/>
              <a:gd name="T65" fmla="*/ 1687932 h 1386"/>
              <a:gd name="T66" fmla="*/ 1479536 w 1636"/>
              <a:gd name="T67" fmla="*/ 1717675 h 1386"/>
              <a:gd name="T68" fmla="*/ 1489449 w 1636"/>
              <a:gd name="T69" fmla="*/ 1707761 h 1386"/>
              <a:gd name="T70" fmla="*/ 1660451 w 1636"/>
              <a:gd name="T71" fmla="*/ 1410328 h 1386"/>
              <a:gd name="T72" fmla="*/ 1727365 w 1636"/>
              <a:gd name="T73" fmla="*/ 1368191 h 1386"/>
              <a:gd name="T74" fmla="*/ 1759582 w 1636"/>
              <a:gd name="T75" fmla="*/ 1380584 h 1386"/>
              <a:gd name="T76" fmla="*/ 1781887 w 1636"/>
              <a:gd name="T77" fmla="*/ 1427678 h 1386"/>
              <a:gd name="T78" fmla="*/ 1789322 w 1636"/>
              <a:gd name="T79" fmla="*/ 1499558 h 1386"/>
              <a:gd name="T80" fmla="*/ 1816583 w 1636"/>
              <a:gd name="T81" fmla="*/ 1526822 h 1386"/>
              <a:gd name="T82" fmla="*/ 1866148 w 1636"/>
              <a:gd name="T83" fmla="*/ 1534258 h 1386"/>
              <a:gd name="T84" fmla="*/ 1942975 w 1636"/>
              <a:gd name="T85" fmla="*/ 1489643 h 1386"/>
              <a:gd name="T86" fmla="*/ 1995019 w 1636"/>
              <a:gd name="T87" fmla="*/ 1425199 h 1386"/>
              <a:gd name="T88" fmla="*/ 2022280 w 1636"/>
              <a:gd name="T89" fmla="*/ 1355798 h 1386"/>
              <a:gd name="T90" fmla="*/ 2024759 w 1636"/>
              <a:gd name="T91" fmla="*/ 1271526 h 1386"/>
              <a:gd name="T92" fmla="*/ 1990063 w 1636"/>
              <a:gd name="T93" fmla="*/ 1226911 h 1386"/>
              <a:gd name="T94" fmla="*/ 1945454 w 1636"/>
              <a:gd name="T95" fmla="*/ 1219475 h 1386"/>
              <a:gd name="T96" fmla="*/ 1871105 w 1636"/>
              <a:gd name="T97" fmla="*/ 1254175 h 1386"/>
              <a:gd name="T98" fmla="*/ 1824018 w 1636"/>
              <a:gd name="T99" fmla="*/ 1244261 h 1386"/>
              <a:gd name="T100" fmla="*/ 1806670 w 1636"/>
              <a:gd name="T101" fmla="*/ 1216996 h 1386"/>
              <a:gd name="T102" fmla="*/ 1814105 w 1636"/>
              <a:gd name="T103" fmla="*/ 1147595 h 1386"/>
              <a:gd name="T104" fmla="*/ 1960323 w 1636"/>
              <a:gd name="T105" fmla="*/ 827855 h 1386"/>
              <a:gd name="T106" fmla="*/ 399004 w 1636"/>
              <a:gd name="T107" fmla="*/ 163588 h 1386"/>
              <a:gd name="T108" fmla="*/ 163567 w 1636"/>
              <a:gd name="T109" fmla="*/ 1117852 h 1386"/>
              <a:gd name="T110" fmla="*/ 218089 w 1636"/>
              <a:gd name="T111" fmla="*/ 1140159 h 13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36" h="1386">
                <a:moveTo>
                  <a:pt x="184" y="918"/>
                </a:moveTo>
                <a:lnTo>
                  <a:pt x="184" y="918"/>
                </a:lnTo>
                <a:lnTo>
                  <a:pt x="192" y="912"/>
                </a:lnTo>
                <a:lnTo>
                  <a:pt x="198" y="906"/>
                </a:lnTo>
                <a:lnTo>
                  <a:pt x="204" y="900"/>
                </a:lnTo>
                <a:lnTo>
                  <a:pt x="208" y="894"/>
                </a:lnTo>
                <a:lnTo>
                  <a:pt x="212" y="882"/>
                </a:lnTo>
                <a:lnTo>
                  <a:pt x="214" y="868"/>
                </a:lnTo>
                <a:lnTo>
                  <a:pt x="212" y="850"/>
                </a:lnTo>
                <a:lnTo>
                  <a:pt x="214" y="834"/>
                </a:lnTo>
                <a:lnTo>
                  <a:pt x="216" y="820"/>
                </a:lnTo>
                <a:lnTo>
                  <a:pt x="220" y="812"/>
                </a:lnTo>
                <a:lnTo>
                  <a:pt x="224" y="806"/>
                </a:lnTo>
                <a:lnTo>
                  <a:pt x="232" y="800"/>
                </a:lnTo>
                <a:lnTo>
                  <a:pt x="240" y="794"/>
                </a:lnTo>
                <a:lnTo>
                  <a:pt x="250" y="788"/>
                </a:lnTo>
                <a:lnTo>
                  <a:pt x="260" y="786"/>
                </a:lnTo>
                <a:lnTo>
                  <a:pt x="270" y="786"/>
                </a:lnTo>
                <a:lnTo>
                  <a:pt x="282" y="786"/>
                </a:lnTo>
                <a:lnTo>
                  <a:pt x="292" y="790"/>
                </a:lnTo>
                <a:lnTo>
                  <a:pt x="302" y="794"/>
                </a:lnTo>
                <a:lnTo>
                  <a:pt x="324" y="808"/>
                </a:lnTo>
                <a:lnTo>
                  <a:pt x="344" y="824"/>
                </a:lnTo>
                <a:lnTo>
                  <a:pt x="360" y="842"/>
                </a:lnTo>
                <a:lnTo>
                  <a:pt x="374" y="860"/>
                </a:lnTo>
                <a:lnTo>
                  <a:pt x="384" y="876"/>
                </a:lnTo>
                <a:lnTo>
                  <a:pt x="396" y="898"/>
                </a:lnTo>
                <a:lnTo>
                  <a:pt x="406" y="924"/>
                </a:lnTo>
                <a:lnTo>
                  <a:pt x="412" y="954"/>
                </a:lnTo>
                <a:lnTo>
                  <a:pt x="414" y="968"/>
                </a:lnTo>
                <a:lnTo>
                  <a:pt x="414" y="982"/>
                </a:lnTo>
                <a:lnTo>
                  <a:pt x="414" y="1004"/>
                </a:lnTo>
                <a:lnTo>
                  <a:pt x="412" y="1014"/>
                </a:lnTo>
                <a:lnTo>
                  <a:pt x="408" y="1022"/>
                </a:lnTo>
                <a:lnTo>
                  <a:pt x="404" y="1032"/>
                </a:lnTo>
                <a:lnTo>
                  <a:pt x="398" y="1038"/>
                </a:lnTo>
                <a:lnTo>
                  <a:pt x="392" y="1046"/>
                </a:lnTo>
                <a:lnTo>
                  <a:pt x="384" y="1050"/>
                </a:lnTo>
                <a:lnTo>
                  <a:pt x="374" y="1056"/>
                </a:lnTo>
                <a:lnTo>
                  <a:pt x="364" y="1058"/>
                </a:lnTo>
                <a:lnTo>
                  <a:pt x="354" y="1058"/>
                </a:lnTo>
                <a:lnTo>
                  <a:pt x="346" y="1058"/>
                </a:lnTo>
                <a:lnTo>
                  <a:pt x="330" y="1052"/>
                </a:lnTo>
                <a:lnTo>
                  <a:pt x="316" y="1042"/>
                </a:lnTo>
                <a:lnTo>
                  <a:pt x="302" y="1034"/>
                </a:lnTo>
                <a:lnTo>
                  <a:pt x="286" y="1028"/>
                </a:lnTo>
                <a:lnTo>
                  <a:pt x="278" y="1028"/>
                </a:lnTo>
                <a:lnTo>
                  <a:pt x="268" y="1028"/>
                </a:lnTo>
                <a:lnTo>
                  <a:pt x="258" y="1032"/>
                </a:lnTo>
                <a:lnTo>
                  <a:pt x="248" y="1036"/>
                </a:lnTo>
                <a:lnTo>
                  <a:pt x="242" y="1042"/>
                </a:lnTo>
                <a:lnTo>
                  <a:pt x="238" y="1048"/>
                </a:lnTo>
                <a:lnTo>
                  <a:pt x="236" y="1058"/>
                </a:lnTo>
                <a:lnTo>
                  <a:pt x="234" y="1068"/>
                </a:lnTo>
                <a:lnTo>
                  <a:pt x="236" y="1086"/>
                </a:lnTo>
                <a:lnTo>
                  <a:pt x="240" y="1102"/>
                </a:lnTo>
                <a:lnTo>
                  <a:pt x="398" y="1378"/>
                </a:lnTo>
                <a:lnTo>
                  <a:pt x="402" y="1378"/>
                </a:lnTo>
                <a:lnTo>
                  <a:pt x="402" y="1380"/>
                </a:lnTo>
                <a:lnTo>
                  <a:pt x="400" y="1382"/>
                </a:lnTo>
                <a:lnTo>
                  <a:pt x="402" y="1386"/>
                </a:lnTo>
                <a:lnTo>
                  <a:pt x="664" y="1386"/>
                </a:lnTo>
                <a:lnTo>
                  <a:pt x="686" y="1380"/>
                </a:lnTo>
                <a:lnTo>
                  <a:pt x="708" y="1368"/>
                </a:lnTo>
                <a:lnTo>
                  <a:pt x="718" y="1362"/>
                </a:lnTo>
                <a:lnTo>
                  <a:pt x="726" y="1356"/>
                </a:lnTo>
                <a:lnTo>
                  <a:pt x="732" y="1346"/>
                </a:lnTo>
                <a:lnTo>
                  <a:pt x="734" y="1338"/>
                </a:lnTo>
                <a:lnTo>
                  <a:pt x="734" y="1326"/>
                </a:lnTo>
                <a:lnTo>
                  <a:pt x="730" y="1316"/>
                </a:lnTo>
                <a:lnTo>
                  <a:pt x="728" y="1308"/>
                </a:lnTo>
                <a:lnTo>
                  <a:pt x="722" y="1302"/>
                </a:lnTo>
                <a:lnTo>
                  <a:pt x="710" y="1290"/>
                </a:lnTo>
                <a:lnTo>
                  <a:pt x="694" y="1282"/>
                </a:lnTo>
                <a:lnTo>
                  <a:pt x="680" y="1274"/>
                </a:lnTo>
                <a:lnTo>
                  <a:pt x="668" y="1264"/>
                </a:lnTo>
                <a:lnTo>
                  <a:pt x="662" y="1256"/>
                </a:lnTo>
                <a:lnTo>
                  <a:pt x="658" y="1248"/>
                </a:lnTo>
                <a:lnTo>
                  <a:pt x="656" y="1240"/>
                </a:lnTo>
                <a:lnTo>
                  <a:pt x="654" y="1228"/>
                </a:lnTo>
                <a:lnTo>
                  <a:pt x="656" y="1216"/>
                </a:lnTo>
                <a:lnTo>
                  <a:pt x="658" y="1206"/>
                </a:lnTo>
                <a:lnTo>
                  <a:pt x="664" y="1198"/>
                </a:lnTo>
                <a:lnTo>
                  <a:pt x="670" y="1188"/>
                </a:lnTo>
                <a:lnTo>
                  <a:pt x="678" y="1180"/>
                </a:lnTo>
                <a:lnTo>
                  <a:pt x="688" y="1174"/>
                </a:lnTo>
                <a:lnTo>
                  <a:pt x="708" y="1162"/>
                </a:lnTo>
                <a:lnTo>
                  <a:pt x="732" y="1154"/>
                </a:lnTo>
                <a:lnTo>
                  <a:pt x="756" y="1148"/>
                </a:lnTo>
                <a:lnTo>
                  <a:pt x="780" y="1144"/>
                </a:lnTo>
                <a:lnTo>
                  <a:pt x="798" y="1144"/>
                </a:lnTo>
                <a:lnTo>
                  <a:pt x="818" y="1144"/>
                </a:lnTo>
                <a:lnTo>
                  <a:pt x="840" y="1148"/>
                </a:lnTo>
                <a:lnTo>
                  <a:pt x="864" y="1154"/>
                </a:lnTo>
                <a:lnTo>
                  <a:pt x="888" y="1162"/>
                </a:lnTo>
                <a:lnTo>
                  <a:pt x="910" y="1174"/>
                </a:lnTo>
                <a:lnTo>
                  <a:pt x="918" y="1180"/>
                </a:lnTo>
                <a:lnTo>
                  <a:pt x="926" y="1188"/>
                </a:lnTo>
                <a:lnTo>
                  <a:pt x="934" y="1198"/>
                </a:lnTo>
                <a:lnTo>
                  <a:pt x="938" y="1206"/>
                </a:lnTo>
                <a:lnTo>
                  <a:pt x="942" y="1216"/>
                </a:lnTo>
                <a:lnTo>
                  <a:pt x="942" y="1228"/>
                </a:lnTo>
                <a:lnTo>
                  <a:pt x="942" y="1240"/>
                </a:lnTo>
                <a:lnTo>
                  <a:pt x="938" y="1248"/>
                </a:lnTo>
                <a:lnTo>
                  <a:pt x="934" y="1256"/>
                </a:lnTo>
                <a:lnTo>
                  <a:pt x="930" y="1264"/>
                </a:lnTo>
                <a:lnTo>
                  <a:pt x="916" y="1274"/>
                </a:lnTo>
                <a:lnTo>
                  <a:pt x="902" y="1282"/>
                </a:lnTo>
                <a:lnTo>
                  <a:pt x="888" y="1290"/>
                </a:lnTo>
                <a:lnTo>
                  <a:pt x="874" y="1302"/>
                </a:lnTo>
                <a:lnTo>
                  <a:pt x="870" y="1308"/>
                </a:lnTo>
                <a:lnTo>
                  <a:pt x="866" y="1316"/>
                </a:lnTo>
                <a:lnTo>
                  <a:pt x="864" y="1326"/>
                </a:lnTo>
                <a:lnTo>
                  <a:pt x="862" y="1338"/>
                </a:lnTo>
                <a:lnTo>
                  <a:pt x="864" y="1346"/>
                </a:lnTo>
                <a:lnTo>
                  <a:pt x="870" y="1356"/>
                </a:lnTo>
                <a:lnTo>
                  <a:pt x="878" y="1362"/>
                </a:lnTo>
                <a:lnTo>
                  <a:pt x="888" y="1368"/>
                </a:lnTo>
                <a:lnTo>
                  <a:pt x="912" y="1380"/>
                </a:lnTo>
                <a:lnTo>
                  <a:pt x="934" y="1386"/>
                </a:lnTo>
                <a:lnTo>
                  <a:pt x="1194" y="1386"/>
                </a:lnTo>
                <a:lnTo>
                  <a:pt x="1198" y="1380"/>
                </a:lnTo>
                <a:lnTo>
                  <a:pt x="1198" y="1378"/>
                </a:lnTo>
                <a:lnTo>
                  <a:pt x="1202" y="1378"/>
                </a:lnTo>
                <a:lnTo>
                  <a:pt x="1204" y="1372"/>
                </a:lnTo>
                <a:lnTo>
                  <a:pt x="1240" y="1310"/>
                </a:lnTo>
                <a:lnTo>
                  <a:pt x="1340" y="1138"/>
                </a:lnTo>
                <a:lnTo>
                  <a:pt x="1356" y="1124"/>
                </a:lnTo>
                <a:lnTo>
                  <a:pt x="1376" y="1112"/>
                </a:lnTo>
                <a:lnTo>
                  <a:pt x="1384" y="1108"/>
                </a:lnTo>
                <a:lnTo>
                  <a:pt x="1394" y="1104"/>
                </a:lnTo>
                <a:lnTo>
                  <a:pt x="1402" y="1104"/>
                </a:lnTo>
                <a:lnTo>
                  <a:pt x="1410" y="1108"/>
                </a:lnTo>
                <a:lnTo>
                  <a:pt x="1420" y="1114"/>
                </a:lnTo>
                <a:lnTo>
                  <a:pt x="1426" y="1122"/>
                </a:lnTo>
                <a:lnTo>
                  <a:pt x="1432" y="1128"/>
                </a:lnTo>
                <a:lnTo>
                  <a:pt x="1436" y="1136"/>
                </a:lnTo>
                <a:lnTo>
                  <a:pt x="1438" y="1152"/>
                </a:lnTo>
                <a:lnTo>
                  <a:pt x="1438" y="1170"/>
                </a:lnTo>
                <a:lnTo>
                  <a:pt x="1438" y="1186"/>
                </a:lnTo>
                <a:lnTo>
                  <a:pt x="1440" y="1202"/>
                </a:lnTo>
                <a:lnTo>
                  <a:pt x="1444" y="1210"/>
                </a:lnTo>
                <a:lnTo>
                  <a:pt x="1448" y="1218"/>
                </a:lnTo>
                <a:lnTo>
                  <a:pt x="1456" y="1226"/>
                </a:lnTo>
                <a:lnTo>
                  <a:pt x="1466" y="1232"/>
                </a:lnTo>
                <a:lnTo>
                  <a:pt x="1476" y="1236"/>
                </a:lnTo>
                <a:lnTo>
                  <a:pt x="1486" y="1240"/>
                </a:lnTo>
                <a:lnTo>
                  <a:pt x="1496" y="1240"/>
                </a:lnTo>
                <a:lnTo>
                  <a:pt x="1506" y="1238"/>
                </a:lnTo>
                <a:lnTo>
                  <a:pt x="1518" y="1234"/>
                </a:lnTo>
                <a:lnTo>
                  <a:pt x="1528" y="1230"/>
                </a:lnTo>
                <a:lnTo>
                  <a:pt x="1550" y="1218"/>
                </a:lnTo>
                <a:lnTo>
                  <a:pt x="1568" y="1202"/>
                </a:lnTo>
                <a:lnTo>
                  <a:pt x="1586" y="1184"/>
                </a:lnTo>
                <a:lnTo>
                  <a:pt x="1600" y="1166"/>
                </a:lnTo>
                <a:lnTo>
                  <a:pt x="1610" y="1150"/>
                </a:lnTo>
                <a:lnTo>
                  <a:pt x="1618" y="1132"/>
                </a:lnTo>
                <a:lnTo>
                  <a:pt x="1628" y="1112"/>
                </a:lnTo>
                <a:lnTo>
                  <a:pt x="1632" y="1094"/>
                </a:lnTo>
                <a:lnTo>
                  <a:pt x="1636" y="1076"/>
                </a:lnTo>
                <a:lnTo>
                  <a:pt x="1636" y="1060"/>
                </a:lnTo>
                <a:lnTo>
                  <a:pt x="1636" y="1042"/>
                </a:lnTo>
                <a:lnTo>
                  <a:pt x="1634" y="1026"/>
                </a:lnTo>
                <a:lnTo>
                  <a:pt x="1628" y="1012"/>
                </a:lnTo>
                <a:lnTo>
                  <a:pt x="1618" y="1000"/>
                </a:lnTo>
                <a:lnTo>
                  <a:pt x="1606" y="990"/>
                </a:lnTo>
                <a:lnTo>
                  <a:pt x="1596" y="986"/>
                </a:lnTo>
                <a:lnTo>
                  <a:pt x="1586" y="984"/>
                </a:lnTo>
                <a:lnTo>
                  <a:pt x="1578" y="982"/>
                </a:lnTo>
                <a:lnTo>
                  <a:pt x="1570" y="984"/>
                </a:lnTo>
                <a:lnTo>
                  <a:pt x="1554" y="990"/>
                </a:lnTo>
                <a:lnTo>
                  <a:pt x="1540" y="998"/>
                </a:lnTo>
                <a:lnTo>
                  <a:pt x="1524" y="1006"/>
                </a:lnTo>
                <a:lnTo>
                  <a:pt x="1510" y="1012"/>
                </a:lnTo>
                <a:lnTo>
                  <a:pt x="1500" y="1014"/>
                </a:lnTo>
                <a:lnTo>
                  <a:pt x="1492" y="1012"/>
                </a:lnTo>
                <a:lnTo>
                  <a:pt x="1482" y="1010"/>
                </a:lnTo>
                <a:lnTo>
                  <a:pt x="1472" y="1004"/>
                </a:lnTo>
                <a:lnTo>
                  <a:pt x="1464" y="1000"/>
                </a:lnTo>
                <a:lnTo>
                  <a:pt x="1460" y="992"/>
                </a:lnTo>
                <a:lnTo>
                  <a:pt x="1458" y="982"/>
                </a:lnTo>
                <a:lnTo>
                  <a:pt x="1458" y="972"/>
                </a:lnTo>
                <a:lnTo>
                  <a:pt x="1458" y="950"/>
                </a:lnTo>
                <a:lnTo>
                  <a:pt x="1462" y="928"/>
                </a:lnTo>
                <a:lnTo>
                  <a:pt x="1464" y="926"/>
                </a:lnTo>
                <a:lnTo>
                  <a:pt x="1466" y="920"/>
                </a:lnTo>
                <a:lnTo>
                  <a:pt x="1598" y="692"/>
                </a:lnTo>
                <a:lnTo>
                  <a:pt x="1582" y="668"/>
                </a:lnTo>
                <a:lnTo>
                  <a:pt x="1584" y="668"/>
                </a:lnTo>
                <a:lnTo>
                  <a:pt x="1198" y="0"/>
                </a:lnTo>
                <a:lnTo>
                  <a:pt x="398" y="0"/>
                </a:lnTo>
                <a:lnTo>
                  <a:pt x="322" y="132"/>
                </a:lnTo>
                <a:lnTo>
                  <a:pt x="0" y="690"/>
                </a:lnTo>
                <a:lnTo>
                  <a:pt x="116" y="888"/>
                </a:lnTo>
                <a:lnTo>
                  <a:pt x="132" y="902"/>
                </a:lnTo>
                <a:lnTo>
                  <a:pt x="150" y="914"/>
                </a:lnTo>
                <a:lnTo>
                  <a:pt x="160" y="918"/>
                </a:lnTo>
                <a:lnTo>
                  <a:pt x="168" y="920"/>
                </a:lnTo>
                <a:lnTo>
                  <a:pt x="176" y="920"/>
                </a:lnTo>
                <a:lnTo>
                  <a:pt x="184" y="918"/>
                </a:lnTo>
                <a:close/>
              </a:path>
            </a:pathLst>
          </a:custGeom>
          <a:solidFill>
            <a:schemeClr val="bg1">
              <a:lumMod val="65000"/>
            </a:schemeClr>
          </a:solidFill>
          <a:ln w="38100" cap="flat" cmpd="sng">
            <a:solidFill>
              <a:srgbClr val="5F5F5F"/>
            </a:solidFill>
            <a:prstDash val="solid"/>
            <a:round/>
            <a:headEnd type="none" w="med" len="med"/>
            <a:tailEnd type="none" w="med" len="med"/>
          </a:ln>
          <a:effectLst/>
        </p:spPr>
        <p:txBody>
          <a:bodyPr/>
          <a:lstStyle/>
          <a:p>
            <a:endParaRPr lang="en-GB"/>
          </a:p>
        </p:txBody>
      </p:sp>
      <p:sp>
        <p:nvSpPr>
          <p:cNvPr id="31" name="Freeform 8">
            <a:extLst>
              <a:ext uri="{FF2B5EF4-FFF2-40B4-BE49-F238E27FC236}">
                <a16:creationId xmlns:a16="http://schemas.microsoft.com/office/drawing/2014/main" id="{12E5CF24-8126-22D2-EDA4-B67EC3ED1492}"/>
              </a:ext>
            </a:extLst>
          </p:cNvPr>
          <p:cNvSpPr>
            <a:spLocks/>
          </p:cNvSpPr>
          <p:nvPr/>
        </p:nvSpPr>
        <p:spPr bwMode="auto">
          <a:xfrm>
            <a:off x="8411562" y="1270123"/>
            <a:ext cx="2755276" cy="2612351"/>
          </a:xfrm>
          <a:custGeom>
            <a:avLst/>
            <a:gdLst>
              <a:gd name="T0" fmla="*/ 324422 w 1600"/>
              <a:gd name="T1" fmla="*/ 322016 h 1624"/>
              <a:gd name="T2" fmla="*/ 354140 w 1600"/>
              <a:gd name="T3" fmla="*/ 391373 h 1624"/>
              <a:gd name="T4" fmla="*/ 463106 w 1600"/>
              <a:gd name="T5" fmla="*/ 359172 h 1624"/>
              <a:gd name="T6" fmla="*/ 525018 w 1600"/>
              <a:gd name="T7" fmla="*/ 378988 h 1624"/>
              <a:gd name="T8" fmla="*/ 532448 w 1600"/>
              <a:gd name="T9" fmla="*/ 527611 h 1624"/>
              <a:gd name="T10" fmla="*/ 455676 w 1600"/>
              <a:gd name="T11" fmla="*/ 648986 h 1624"/>
              <a:gd name="T12" fmla="*/ 339281 w 1600"/>
              <a:gd name="T13" fmla="*/ 691096 h 1624"/>
              <a:gd name="T14" fmla="*/ 294704 w 1600"/>
              <a:gd name="T15" fmla="*/ 629170 h 1624"/>
              <a:gd name="T16" fmla="*/ 260033 w 1600"/>
              <a:gd name="T17" fmla="*/ 532565 h 1624"/>
              <a:gd name="T18" fmla="*/ 173355 w 1600"/>
              <a:gd name="T19" fmla="*/ 569721 h 1624"/>
              <a:gd name="T20" fmla="*/ 173355 w 1600"/>
              <a:gd name="T21" fmla="*/ 1156781 h 1624"/>
              <a:gd name="T22" fmla="*/ 264986 w 1600"/>
              <a:gd name="T23" fmla="*/ 1198891 h 1624"/>
              <a:gd name="T24" fmla="*/ 299657 w 1600"/>
              <a:gd name="T25" fmla="*/ 1122102 h 1624"/>
              <a:gd name="T26" fmla="*/ 331851 w 1600"/>
              <a:gd name="T27" fmla="*/ 1045314 h 1624"/>
              <a:gd name="T28" fmla="*/ 435864 w 1600"/>
              <a:gd name="T29" fmla="*/ 1062653 h 1624"/>
              <a:gd name="T30" fmla="*/ 534924 w 1600"/>
              <a:gd name="T31" fmla="*/ 1193937 h 1624"/>
              <a:gd name="T32" fmla="*/ 532448 w 1600"/>
              <a:gd name="T33" fmla="*/ 1335128 h 1624"/>
              <a:gd name="T34" fmla="*/ 465582 w 1600"/>
              <a:gd name="T35" fmla="*/ 1362376 h 1624"/>
              <a:gd name="T36" fmla="*/ 356616 w 1600"/>
              <a:gd name="T37" fmla="*/ 1330174 h 1624"/>
              <a:gd name="T38" fmla="*/ 329375 w 1600"/>
              <a:gd name="T39" fmla="*/ 1406963 h 1624"/>
              <a:gd name="T40" fmla="*/ 827151 w 1600"/>
              <a:gd name="T41" fmla="*/ 1716593 h 1624"/>
              <a:gd name="T42" fmla="*/ 849440 w 1600"/>
              <a:gd name="T43" fmla="*/ 1724025 h 1624"/>
              <a:gd name="T44" fmla="*/ 861822 w 1600"/>
              <a:gd name="T45" fmla="*/ 1731456 h 1624"/>
              <a:gd name="T46" fmla="*/ 871728 w 1600"/>
              <a:gd name="T47" fmla="*/ 1736410 h 1624"/>
              <a:gd name="T48" fmla="*/ 884111 w 1600"/>
              <a:gd name="T49" fmla="*/ 1746318 h 1624"/>
              <a:gd name="T50" fmla="*/ 891540 w 1600"/>
              <a:gd name="T51" fmla="*/ 1751272 h 1624"/>
              <a:gd name="T52" fmla="*/ 896493 w 1600"/>
              <a:gd name="T53" fmla="*/ 1761180 h 1624"/>
              <a:gd name="T54" fmla="*/ 898970 w 1600"/>
              <a:gd name="T55" fmla="*/ 1771088 h 1624"/>
              <a:gd name="T56" fmla="*/ 898970 w 1600"/>
              <a:gd name="T57" fmla="*/ 1778520 h 1624"/>
              <a:gd name="T58" fmla="*/ 896493 w 1600"/>
              <a:gd name="T59" fmla="*/ 1793382 h 1624"/>
              <a:gd name="T60" fmla="*/ 871728 w 1600"/>
              <a:gd name="T61" fmla="*/ 1828061 h 1624"/>
              <a:gd name="T62" fmla="*/ 832104 w 1600"/>
              <a:gd name="T63" fmla="*/ 1850354 h 1624"/>
              <a:gd name="T64" fmla="*/ 817245 w 1600"/>
              <a:gd name="T65" fmla="*/ 1862739 h 1624"/>
              <a:gd name="T66" fmla="*/ 807339 w 1600"/>
              <a:gd name="T67" fmla="*/ 1875124 h 1624"/>
              <a:gd name="T68" fmla="*/ 802386 w 1600"/>
              <a:gd name="T69" fmla="*/ 1894941 h 1624"/>
              <a:gd name="T70" fmla="*/ 804863 w 1600"/>
              <a:gd name="T71" fmla="*/ 1934574 h 1624"/>
              <a:gd name="T72" fmla="*/ 926211 w 1600"/>
              <a:gd name="T73" fmla="*/ 2006408 h 1624"/>
              <a:gd name="T74" fmla="*/ 1089660 w 1600"/>
              <a:gd name="T75" fmla="*/ 1989069 h 1624"/>
              <a:gd name="T76" fmla="*/ 1156526 w 1600"/>
              <a:gd name="T77" fmla="*/ 1907326 h 1624"/>
              <a:gd name="T78" fmla="*/ 1154049 w 1600"/>
              <a:gd name="T79" fmla="*/ 1885033 h 1624"/>
              <a:gd name="T80" fmla="*/ 1144143 w 1600"/>
              <a:gd name="T81" fmla="*/ 1867693 h 1624"/>
              <a:gd name="T82" fmla="*/ 1136714 w 1600"/>
              <a:gd name="T83" fmla="*/ 1860262 h 1624"/>
              <a:gd name="T84" fmla="*/ 1121855 w 1600"/>
              <a:gd name="T85" fmla="*/ 1850354 h 1624"/>
              <a:gd name="T86" fmla="*/ 1067372 w 1600"/>
              <a:gd name="T87" fmla="*/ 1808244 h 1624"/>
              <a:gd name="T88" fmla="*/ 1059942 w 1600"/>
              <a:gd name="T89" fmla="*/ 1793382 h 1624"/>
              <a:gd name="T90" fmla="*/ 1057466 w 1600"/>
              <a:gd name="T91" fmla="*/ 1780997 h 1624"/>
              <a:gd name="T92" fmla="*/ 1057466 w 1600"/>
              <a:gd name="T93" fmla="*/ 1771088 h 1624"/>
              <a:gd name="T94" fmla="*/ 1059942 w 1600"/>
              <a:gd name="T95" fmla="*/ 1761180 h 1624"/>
              <a:gd name="T96" fmla="*/ 1064895 w 1600"/>
              <a:gd name="T97" fmla="*/ 1753749 h 1624"/>
              <a:gd name="T98" fmla="*/ 1072325 w 1600"/>
              <a:gd name="T99" fmla="*/ 1746318 h 1624"/>
              <a:gd name="T100" fmla="*/ 1082231 w 1600"/>
              <a:gd name="T101" fmla="*/ 1736410 h 1624"/>
              <a:gd name="T102" fmla="*/ 1094613 w 1600"/>
              <a:gd name="T103" fmla="*/ 1731456 h 1624"/>
              <a:gd name="T104" fmla="*/ 1104519 w 1600"/>
              <a:gd name="T105" fmla="*/ 1726502 h 1624"/>
              <a:gd name="T106" fmla="*/ 1129284 w 1600"/>
              <a:gd name="T107" fmla="*/ 1716593 h 1624"/>
              <a:gd name="T108" fmla="*/ 1485900 w 1600"/>
              <a:gd name="T109" fmla="*/ 0 h 16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00" h="1624">
                <a:moveTo>
                  <a:pt x="1200" y="0"/>
                </a:moveTo>
                <a:lnTo>
                  <a:pt x="402" y="0"/>
                </a:lnTo>
                <a:lnTo>
                  <a:pt x="400" y="6"/>
                </a:lnTo>
                <a:lnTo>
                  <a:pt x="400" y="8"/>
                </a:lnTo>
                <a:lnTo>
                  <a:pt x="266" y="240"/>
                </a:lnTo>
                <a:lnTo>
                  <a:pt x="262" y="260"/>
                </a:lnTo>
                <a:lnTo>
                  <a:pt x="262" y="282"/>
                </a:lnTo>
                <a:lnTo>
                  <a:pt x="264" y="290"/>
                </a:lnTo>
                <a:lnTo>
                  <a:pt x="266" y="298"/>
                </a:lnTo>
                <a:lnTo>
                  <a:pt x="270" y="306"/>
                </a:lnTo>
                <a:lnTo>
                  <a:pt x="276" y="310"/>
                </a:lnTo>
                <a:lnTo>
                  <a:pt x="286" y="316"/>
                </a:lnTo>
                <a:lnTo>
                  <a:pt x="296" y="318"/>
                </a:lnTo>
                <a:lnTo>
                  <a:pt x="306" y="320"/>
                </a:lnTo>
                <a:lnTo>
                  <a:pt x="314" y="318"/>
                </a:lnTo>
                <a:lnTo>
                  <a:pt x="330" y="312"/>
                </a:lnTo>
                <a:lnTo>
                  <a:pt x="344" y="304"/>
                </a:lnTo>
                <a:lnTo>
                  <a:pt x="358" y="296"/>
                </a:lnTo>
                <a:lnTo>
                  <a:pt x="374" y="290"/>
                </a:lnTo>
                <a:lnTo>
                  <a:pt x="382" y="288"/>
                </a:lnTo>
                <a:lnTo>
                  <a:pt x="392" y="290"/>
                </a:lnTo>
                <a:lnTo>
                  <a:pt x="400" y="292"/>
                </a:lnTo>
                <a:lnTo>
                  <a:pt x="412" y="296"/>
                </a:lnTo>
                <a:lnTo>
                  <a:pt x="418" y="302"/>
                </a:lnTo>
                <a:lnTo>
                  <a:pt x="424" y="306"/>
                </a:lnTo>
                <a:lnTo>
                  <a:pt x="434" y="320"/>
                </a:lnTo>
                <a:lnTo>
                  <a:pt x="438" y="336"/>
                </a:lnTo>
                <a:lnTo>
                  <a:pt x="442" y="352"/>
                </a:lnTo>
                <a:lnTo>
                  <a:pt x="442" y="370"/>
                </a:lnTo>
                <a:lnTo>
                  <a:pt x="438" y="390"/>
                </a:lnTo>
                <a:lnTo>
                  <a:pt x="434" y="408"/>
                </a:lnTo>
                <a:lnTo>
                  <a:pt x="430" y="426"/>
                </a:lnTo>
                <a:lnTo>
                  <a:pt x="420" y="450"/>
                </a:lnTo>
                <a:lnTo>
                  <a:pt x="410" y="472"/>
                </a:lnTo>
                <a:lnTo>
                  <a:pt x="398" y="488"/>
                </a:lnTo>
                <a:lnTo>
                  <a:pt x="384" y="506"/>
                </a:lnTo>
                <a:lnTo>
                  <a:pt x="368" y="524"/>
                </a:lnTo>
                <a:lnTo>
                  <a:pt x="348" y="540"/>
                </a:lnTo>
                <a:lnTo>
                  <a:pt x="328" y="552"/>
                </a:lnTo>
                <a:lnTo>
                  <a:pt x="318" y="556"/>
                </a:lnTo>
                <a:lnTo>
                  <a:pt x="306" y="560"/>
                </a:lnTo>
                <a:lnTo>
                  <a:pt x="296" y="562"/>
                </a:lnTo>
                <a:lnTo>
                  <a:pt x="284" y="562"/>
                </a:lnTo>
                <a:lnTo>
                  <a:pt x="274" y="558"/>
                </a:lnTo>
                <a:lnTo>
                  <a:pt x="264" y="554"/>
                </a:lnTo>
                <a:lnTo>
                  <a:pt x="256" y="548"/>
                </a:lnTo>
                <a:lnTo>
                  <a:pt x="248" y="540"/>
                </a:lnTo>
                <a:lnTo>
                  <a:pt x="244" y="532"/>
                </a:lnTo>
                <a:lnTo>
                  <a:pt x="240" y="524"/>
                </a:lnTo>
                <a:lnTo>
                  <a:pt x="238" y="508"/>
                </a:lnTo>
                <a:lnTo>
                  <a:pt x="238" y="492"/>
                </a:lnTo>
                <a:lnTo>
                  <a:pt x="238" y="474"/>
                </a:lnTo>
                <a:lnTo>
                  <a:pt x="234" y="458"/>
                </a:lnTo>
                <a:lnTo>
                  <a:pt x="232" y="450"/>
                </a:lnTo>
                <a:lnTo>
                  <a:pt x="226" y="444"/>
                </a:lnTo>
                <a:lnTo>
                  <a:pt x="218" y="436"/>
                </a:lnTo>
                <a:lnTo>
                  <a:pt x="210" y="430"/>
                </a:lnTo>
                <a:lnTo>
                  <a:pt x="202" y="426"/>
                </a:lnTo>
                <a:lnTo>
                  <a:pt x="192" y="426"/>
                </a:lnTo>
                <a:lnTo>
                  <a:pt x="184" y="430"/>
                </a:lnTo>
                <a:lnTo>
                  <a:pt x="174" y="434"/>
                </a:lnTo>
                <a:lnTo>
                  <a:pt x="156" y="446"/>
                </a:lnTo>
                <a:lnTo>
                  <a:pt x="140" y="460"/>
                </a:lnTo>
                <a:lnTo>
                  <a:pt x="40" y="632"/>
                </a:lnTo>
                <a:lnTo>
                  <a:pt x="4" y="694"/>
                </a:lnTo>
                <a:lnTo>
                  <a:pt x="0" y="694"/>
                </a:lnTo>
                <a:lnTo>
                  <a:pt x="2" y="696"/>
                </a:lnTo>
                <a:lnTo>
                  <a:pt x="4" y="696"/>
                </a:lnTo>
                <a:lnTo>
                  <a:pt x="140" y="934"/>
                </a:lnTo>
                <a:lnTo>
                  <a:pt x="158" y="948"/>
                </a:lnTo>
                <a:lnTo>
                  <a:pt x="176" y="962"/>
                </a:lnTo>
                <a:lnTo>
                  <a:pt x="186" y="968"/>
                </a:lnTo>
                <a:lnTo>
                  <a:pt x="196" y="970"/>
                </a:lnTo>
                <a:lnTo>
                  <a:pt x="206" y="970"/>
                </a:lnTo>
                <a:lnTo>
                  <a:pt x="214" y="968"/>
                </a:lnTo>
                <a:lnTo>
                  <a:pt x="224" y="960"/>
                </a:lnTo>
                <a:lnTo>
                  <a:pt x="230" y="954"/>
                </a:lnTo>
                <a:lnTo>
                  <a:pt x="236" y="946"/>
                </a:lnTo>
                <a:lnTo>
                  <a:pt x="240" y="938"/>
                </a:lnTo>
                <a:lnTo>
                  <a:pt x="242" y="922"/>
                </a:lnTo>
                <a:lnTo>
                  <a:pt x="242" y="906"/>
                </a:lnTo>
                <a:lnTo>
                  <a:pt x="242" y="888"/>
                </a:lnTo>
                <a:lnTo>
                  <a:pt x="244" y="872"/>
                </a:lnTo>
                <a:lnTo>
                  <a:pt x="248" y="864"/>
                </a:lnTo>
                <a:lnTo>
                  <a:pt x="252" y="858"/>
                </a:lnTo>
                <a:lnTo>
                  <a:pt x="260" y="850"/>
                </a:lnTo>
                <a:lnTo>
                  <a:pt x="268" y="844"/>
                </a:lnTo>
                <a:lnTo>
                  <a:pt x="278" y="838"/>
                </a:lnTo>
                <a:lnTo>
                  <a:pt x="290" y="836"/>
                </a:lnTo>
                <a:lnTo>
                  <a:pt x="300" y="836"/>
                </a:lnTo>
                <a:lnTo>
                  <a:pt x="310" y="836"/>
                </a:lnTo>
                <a:lnTo>
                  <a:pt x="322" y="840"/>
                </a:lnTo>
                <a:lnTo>
                  <a:pt x="332" y="844"/>
                </a:lnTo>
                <a:lnTo>
                  <a:pt x="352" y="858"/>
                </a:lnTo>
                <a:lnTo>
                  <a:pt x="372" y="874"/>
                </a:lnTo>
                <a:lnTo>
                  <a:pt x="390" y="892"/>
                </a:lnTo>
                <a:lnTo>
                  <a:pt x="404" y="910"/>
                </a:lnTo>
                <a:lnTo>
                  <a:pt x="414" y="926"/>
                </a:lnTo>
                <a:lnTo>
                  <a:pt x="422" y="944"/>
                </a:lnTo>
                <a:lnTo>
                  <a:pt x="432" y="964"/>
                </a:lnTo>
                <a:lnTo>
                  <a:pt x="438" y="988"/>
                </a:lnTo>
                <a:lnTo>
                  <a:pt x="442" y="1012"/>
                </a:lnTo>
                <a:lnTo>
                  <a:pt x="444" y="1038"/>
                </a:lnTo>
                <a:lnTo>
                  <a:pt x="442" y="1048"/>
                </a:lnTo>
                <a:lnTo>
                  <a:pt x="440" y="1060"/>
                </a:lnTo>
                <a:lnTo>
                  <a:pt x="436" y="1070"/>
                </a:lnTo>
                <a:lnTo>
                  <a:pt x="430" y="1078"/>
                </a:lnTo>
                <a:lnTo>
                  <a:pt x="422" y="1086"/>
                </a:lnTo>
                <a:lnTo>
                  <a:pt x="412" y="1092"/>
                </a:lnTo>
                <a:lnTo>
                  <a:pt x="402" y="1098"/>
                </a:lnTo>
                <a:lnTo>
                  <a:pt x="392" y="1100"/>
                </a:lnTo>
                <a:lnTo>
                  <a:pt x="384" y="1100"/>
                </a:lnTo>
                <a:lnTo>
                  <a:pt x="376" y="1100"/>
                </a:lnTo>
                <a:lnTo>
                  <a:pt x="360" y="1094"/>
                </a:lnTo>
                <a:lnTo>
                  <a:pt x="346" y="1084"/>
                </a:lnTo>
                <a:lnTo>
                  <a:pt x="330" y="1076"/>
                </a:lnTo>
                <a:lnTo>
                  <a:pt x="316" y="1070"/>
                </a:lnTo>
                <a:lnTo>
                  <a:pt x="306" y="1070"/>
                </a:lnTo>
                <a:lnTo>
                  <a:pt x="298" y="1070"/>
                </a:lnTo>
                <a:lnTo>
                  <a:pt x="288" y="1074"/>
                </a:lnTo>
                <a:lnTo>
                  <a:pt x="278" y="1078"/>
                </a:lnTo>
                <a:lnTo>
                  <a:pt x="272" y="1084"/>
                </a:lnTo>
                <a:lnTo>
                  <a:pt x="266" y="1092"/>
                </a:lnTo>
                <a:lnTo>
                  <a:pt x="264" y="1102"/>
                </a:lnTo>
                <a:lnTo>
                  <a:pt x="264" y="1114"/>
                </a:lnTo>
                <a:lnTo>
                  <a:pt x="266" y="1136"/>
                </a:lnTo>
                <a:lnTo>
                  <a:pt x="270" y="1158"/>
                </a:lnTo>
                <a:lnTo>
                  <a:pt x="402" y="1386"/>
                </a:lnTo>
                <a:lnTo>
                  <a:pt x="668" y="1386"/>
                </a:lnTo>
                <a:lnTo>
                  <a:pt x="674" y="1388"/>
                </a:lnTo>
                <a:lnTo>
                  <a:pt x="686" y="1392"/>
                </a:lnTo>
                <a:lnTo>
                  <a:pt x="688" y="1394"/>
                </a:lnTo>
                <a:lnTo>
                  <a:pt x="692" y="1394"/>
                </a:lnTo>
                <a:lnTo>
                  <a:pt x="694" y="1396"/>
                </a:lnTo>
                <a:lnTo>
                  <a:pt x="696" y="1398"/>
                </a:lnTo>
                <a:lnTo>
                  <a:pt x="700" y="1398"/>
                </a:lnTo>
                <a:lnTo>
                  <a:pt x="702" y="1400"/>
                </a:lnTo>
                <a:lnTo>
                  <a:pt x="704" y="1402"/>
                </a:lnTo>
                <a:lnTo>
                  <a:pt x="706" y="1402"/>
                </a:lnTo>
                <a:lnTo>
                  <a:pt x="710" y="1406"/>
                </a:lnTo>
                <a:lnTo>
                  <a:pt x="714" y="1410"/>
                </a:lnTo>
                <a:lnTo>
                  <a:pt x="716" y="1410"/>
                </a:lnTo>
                <a:lnTo>
                  <a:pt x="718" y="1412"/>
                </a:lnTo>
                <a:lnTo>
                  <a:pt x="720" y="1414"/>
                </a:lnTo>
                <a:lnTo>
                  <a:pt x="722" y="1416"/>
                </a:lnTo>
                <a:lnTo>
                  <a:pt x="722" y="1418"/>
                </a:lnTo>
                <a:lnTo>
                  <a:pt x="724" y="1420"/>
                </a:lnTo>
                <a:lnTo>
                  <a:pt x="724" y="1422"/>
                </a:lnTo>
                <a:lnTo>
                  <a:pt x="726" y="1424"/>
                </a:lnTo>
                <a:lnTo>
                  <a:pt x="726" y="1426"/>
                </a:lnTo>
                <a:lnTo>
                  <a:pt x="726" y="1430"/>
                </a:lnTo>
                <a:lnTo>
                  <a:pt x="726" y="1436"/>
                </a:lnTo>
                <a:lnTo>
                  <a:pt x="726" y="1438"/>
                </a:lnTo>
                <a:lnTo>
                  <a:pt x="726" y="1442"/>
                </a:lnTo>
                <a:lnTo>
                  <a:pt x="724" y="1444"/>
                </a:lnTo>
                <a:lnTo>
                  <a:pt x="724" y="1448"/>
                </a:lnTo>
                <a:lnTo>
                  <a:pt x="720" y="1458"/>
                </a:lnTo>
                <a:lnTo>
                  <a:pt x="716" y="1464"/>
                </a:lnTo>
                <a:lnTo>
                  <a:pt x="710" y="1470"/>
                </a:lnTo>
                <a:lnTo>
                  <a:pt x="704" y="1476"/>
                </a:lnTo>
                <a:lnTo>
                  <a:pt x="690" y="1484"/>
                </a:lnTo>
                <a:lnTo>
                  <a:pt x="676" y="1492"/>
                </a:lnTo>
                <a:lnTo>
                  <a:pt x="674" y="1494"/>
                </a:lnTo>
                <a:lnTo>
                  <a:pt x="672" y="1494"/>
                </a:lnTo>
                <a:lnTo>
                  <a:pt x="668" y="1498"/>
                </a:lnTo>
                <a:lnTo>
                  <a:pt x="666" y="1498"/>
                </a:lnTo>
                <a:lnTo>
                  <a:pt x="662" y="1502"/>
                </a:lnTo>
                <a:lnTo>
                  <a:pt x="660" y="1504"/>
                </a:lnTo>
                <a:lnTo>
                  <a:pt x="656" y="1508"/>
                </a:lnTo>
                <a:lnTo>
                  <a:pt x="652" y="1514"/>
                </a:lnTo>
                <a:lnTo>
                  <a:pt x="650" y="1522"/>
                </a:lnTo>
                <a:lnTo>
                  <a:pt x="648" y="1530"/>
                </a:lnTo>
                <a:lnTo>
                  <a:pt x="648" y="1532"/>
                </a:lnTo>
                <a:lnTo>
                  <a:pt x="646" y="1540"/>
                </a:lnTo>
                <a:lnTo>
                  <a:pt x="648" y="1552"/>
                </a:lnTo>
                <a:lnTo>
                  <a:pt x="650" y="1562"/>
                </a:lnTo>
                <a:lnTo>
                  <a:pt x="656" y="1572"/>
                </a:lnTo>
                <a:lnTo>
                  <a:pt x="662" y="1580"/>
                </a:lnTo>
                <a:lnTo>
                  <a:pt x="670" y="1588"/>
                </a:lnTo>
                <a:lnTo>
                  <a:pt x="680" y="1594"/>
                </a:lnTo>
                <a:lnTo>
                  <a:pt x="700" y="1606"/>
                </a:lnTo>
                <a:lnTo>
                  <a:pt x="724" y="1614"/>
                </a:lnTo>
                <a:lnTo>
                  <a:pt x="748" y="1620"/>
                </a:lnTo>
                <a:lnTo>
                  <a:pt x="770" y="1624"/>
                </a:lnTo>
                <a:lnTo>
                  <a:pt x="790" y="1624"/>
                </a:lnTo>
                <a:lnTo>
                  <a:pt x="810" y="1624"/>
                </a:lnTo>
                <a:lnTo>
                  <a:pt x="832" y="1620"/>
                </a:lnTo>
                <a:lnTo>
                  <a:pt x="856" y="1614"/>
                </a:lnTo>
                <a:lnTo>
                  <a:pt x="880" y="1606"/>
                </a:lnTo>
                <a:lnTo>
                  <a:pt x="902" y="1594"/>
                </a:lnTo>
                <a:lnTo>
                  <a:pt x="910" y="1588"/>
                </a:lnTo>
                <a:lnTo>
                  <a:pt x="918" y="1580"/>
                </a:lnTo>
                <a:lnTo>
                  <a:pt x="926" y="1572"/>
                </a:lnTo>
                <a:lnTo>
                  <a:pt x="930" y="1562"/>
                </a:lnTo>
                <a:lnTo>
                  <a:pt x="934" y="1552"/>
                </a:lnTo>
                <a:lnTo>
                  <a:pt x="934" y="1540"/>
                </a:lnTo>
                <a:lnTo>
                  <a:pt x="934" y="1532"/>
                </a:lnTo>
                <a:lnTo>
                  <a:pt x="934" y="1530"/>
                </a:lnTo>
                <a:lnTo>
                  <a:pt x="932" y="1522"/>
                </a:lnTo>
                <a:lnTo>
                  <a:pt x="930" y="1522"/>
                </a:lnTo>
                <a:lnTo>
                  <a:pt x="928" y="1514"/>
                </a:lnTo>
                <a:lnTo>
                  <a:pt x="924" y="1508"/>
                </a:lnTo>
                <a:lnTo>
                  <a:pt x="920" y="1504"/>
                </a:lnTo>
                <a:lnTo>
                  <a:pt x="918" y="1502"/>
                </a:lnTo>
                <a:lnTo>
                  <a:pt x="914" y="1498"/>
                </a:lnTo>
                <a:lnTo>
                  <a:pt x="912" y="1498"/>
                </a:lnTo>
                <a:lnTo>
                  <a:pt x="908" y="1494"/>
                </a:lnTo>
                <a:lnTo>
                  <a:pt x="906" y="1494"/>
                </a:lnTo>
                <a:lnTo>
                  <a:pt x="904" y="1492"/>
                </a:lnTo>
                <a:lnTo>
                  <a:pt x="890" y="1484"/>
                </a:lnTo>
                <a:lnTo>
                  <a:pt x="878" y="1476"/>
                </a:lnTo>
                <a:lnTo>
                  <a:pt x="866" y="1466"/>
                </a:lnTo>
                <a:lnTo>
                  <a:pt x="862" y="1460"/>
                </a:lnTo>
                <a:lnTo>
                  <a:pt x="858" y="1454"/>
                </a:lnTo>
                <a:lnTo>
                  <a:pt x="856" y="1448"/>
                </a:lnTo>
                <a:lnTo>
                  <a:pt x="856" y="1444"/>
                </a:lnTo>
                <a:lnTo>
                  <a:pt x="856" y="1442"/>
                </a:lnTo>
                <a:lnTo>
                  <a:pt x="854" y="1438"/>
                </a:lnTo>
                <a:lnTo>
                  <a:pt x="854" y="1436"/>
                </a:lnTo>
                <a:lnTo>
                  <a:pt x="854" y="1430"/>
                </a:lnTo>
                <a:lnTo>
                  <a:pt x="854" y="1426"/>
                </a:lnTo>
                <a:lnTo>
                  <a:pt x="856" y="1424"/>
                </a:lnTo>
                <a:lnTo>
                  <a:pt x="856" y="1422"/>
                </a:lnTo>
                <a:lnTo>
                  <a:pt x="856" y="1420"/>
                </a:lnTo>
                <a:lnTo>
                  <a:pt x="858" y="1418"/>
                </a:lnTo>
                <a:lnTo>
                  <a:pt x="860" y="1416"/>
                </a:lnTo>
                <a:lnTo>
                  <a:pt x="862" y="1414"/>
                </a:lnTo>
                <a:lnTo>
                  <a:pt x="862" y="1412"/>
                </a:lnTo>
                <a:lnTo>
                  <a:pt x="864" y="1410"/>
                </a:lnTo>
                <a:lnTo>
                  <a:pt x="866" y="1410"/>
                </a:lnTo>
                <a:lnTo>
                  <a:pt x="870" y="1406"/>
                </a:lnTo>
                <a:lnTo>
                  <a:pt x="874" y="1402"/>
                </a:lnTo>
                <a:lnTo>
                  <a:pt x="876" y="1402"/>
                </a:lnTo>
                <a:lnTo>
                  <a:pt x="880" y="1400"/>
                </a:lnTo>
                <a:lnTo>
                  <a:pt x="882" y="1398"/>
                </a:lnTo>
                <a:lnTo>
                  <a:pt x="884" y="1398"/>
                </a:lnTo>
                <a:lnTo>
                  <a:pt x="886" y="1396"/>
                </a:lnTo>
                <a:lnTo>
                  <a:pt x="890" y="1394"/>
                </a:lnTo>
                <a:lnTo>
                  <a:pt x="892" y="1394"/>
                </a:lnTo>
                <a:lnTo>
                  <a:pt x="894" y="1392"/>
                </a:lnTo>
                <a:lnTo>
                  <a:pt x="906" y="1388"/>
                </a:lnTo>
                <a:lnTo>
                  <a:pt x="908" y="1388"/>
                </a:lnTo>
                <a:lnTo>
                  <a:pt x="912" y="1386"/>
                </a:lnTo>
                <a:lnTo>
                  <a:pt x="1200" y="1386"/>
                </a:lnTo>
                <a:lnTo>
                  <a:pt x="1200" y="1384"/>
                </a:lnTo>
                <a:lnTo>
                  <a:pt x="1600" y="694"/>
                </a:lnTo>
                <a:lnTo>
                  <a:pt x="1200" y="0"/>
                </a:lnTo>
                <a:close/>
              </a:path>
            </a:pathLst>
          </a:custGeom>
          <a:solidFill>
            <a:srgbClr val="277D89"/>
          </a:solidFill>
          <a:ln w="38100" cap="flat" cmpd="sng">
            <a:solidFill>
              <a:srgbClr val="5F5F5F"/>
            </a:solidFill>
            <a:prstDash val="solid"/>
            <a:round/>
            <a:headEnd type="none" w="med" len="med"/>
            <a:tailEnd type="none" w="med" len="med"/>
          </a:ln>
          <a:effectLst/>
        </p:spPr>
        <p:txBody>
          <a:bodyPr/>
          <a:lstStyle/>
          <a:p>
            <a:endParaRPr lang="en-GB"/>
          </a:p>
        </p:txBody>
      </p:sp>
      <p:sp>
        <p:nvSpPr>
          <p:cNvPr id="32" name="Text Box 9">
            <a:extLst>
              <a:ext uri="{FF2B5EF4-FFF2-40B4-BE49-F238E27FC236}">
                <a16:creationId xmlns:a16="http://schemas.microsoft.com/office/drawing/2014/main" id="{545FE644-51E1-385B-2331-BF7C273D6A70}"/>
              </a:ext>
            </a:extLst>
          </p:cNvPr>
          <p:cNvSpPr txBox="1">
            <a:spLocks noChangeArrowheads="1"/>
          </p:cNvSpPr>
          <p:nvPr/>
        </p:nvSpPr>
        <p:spPr bwMode="auto">
          <a:xfrm>
            <a:off x="6870184" y="522261"/>
            <a:ext cx="1814382"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NZ" sz="1400" b="1" u="none" strike="noStrike" dirty="0">
                <a:solidFill>
                  <a:schemeClr val="bg1"/>
                </a:solidFill>
                <a:effectLst/>
                <a:cs typeface="Arial" panose="020B0604020202020204" pitchFamily="34" charset="0"/>
              </a:rPr>
              <a:t>Ensure 50% Iwi and 25% hapū understand who BT is and what we do</a:t>
            </a:r>
          </a:p>
        </p:txBody>
      </p:sp>
      <p:sp>
        <p:nvSpPr>
          <p:cNvPr id="33" name="Text Box 10">
            <a:extLst>
              <a:ext uri="{FF2B5EF4-FFF2-40B4-BE49-F238E27FC236}">
                <a16:creationId xmlns:a16="http://schemas.microsoft.com/office/drawing/2014/main" id="{7C7507A8-759F-7320-162B-BC6E92FC3DF2}"/>
              </a:ext>
            </a:extLst>
          </p:cNvPr>
          <p:cNvSpPr txBox="1">
            <a:spLocks noChangeArrowheads="1"/>
          </p:cNvSpPr>
          <p:nvPr/>
        </p:nvSpPr>
        <p:spPr bwMode="auto">
          <a:xfrm>
            <a:off x="4689206" y="1582662"/>
            <a:ext cx="178445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1400" b="1" u="none" strike="noStrike" dirty="0">
                <a:solidFill>
                  <a:srgbClr val="99FF33"/>
                </a:solidFill>
                <a:effectLst/>
                <a:cs typeface="Arial" panose="020B0604020202020204" pitchFamily="34" charset="0"/>
              </a:rPr>
              <a:t>Successfully Implement funding for Marae as part of Quarterly Strategic Funding</a:t>
            </a:r>
          </a:p>
        </p:txBody>
      </p:sp>
      <p:sp>
        <p:nvSpPr>
          <p:cNvPr id="34" name="Text Box 11">
            <a:extLst>
              <a:ext uri="{FF2B5EF4-FFF2-40B4-BE49-F238E27FC236}">
                <a16:creationId xmlns:a16="http://schemas.microsoft.com/office/drawing/2014/main" id="{C1441412-4547-671A-6F46-68879572AB53}"/>
              </a:ext>
            </a:extLst>
          </p:cNvPr>
          <p:cNvSpPr txBox="1">
            <a:spLocks noChangeArrowheads="1"/>
          </p:cNvSpPr>
          <p:nvPr/>
        </p:nvSpPr>
        <p:spPr bwMode="auto">
          <a:xfrm>
            <a:off x="9028943" y="4180251"/>
            <a:ext cx="201185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NZ" sz="1400" b="1" dirty="0">
                <a:solidFill>
                  <a:schemeClr val="bg1"/>
                </a:solidFill>
              </a:rPr>
              <a:t>Develop well-established relationships with Iwi/Hapū</a:t>
            </a:r>
          </a:p>
        </p:txBody>
      </p:sp>
      <p:sp>
        <p:nvSpPr>
          <p:cNvPr id="42" name="Text Box 12">
            <a:extLst>
              <a:ext uri="{FF2B5EF4-FFF2-40B4-BE49-F238E27FC236}">
                <a16:creationId xmlns:a16="http://schemas.microsoft.com/office/drawing/2014/main" id="{A15C3E51-DEA4-224B-24E5-7CB440169932}"/>
              </a:ext>
            </a:extLst>
          </p:cNvPr>
          <p:cNvSpPr txBox="1">
            <a:spLocks noChangeArrowheads="1"/>
          </p:cNvSpPr>
          <p:nvPr/>
        </p:nvSpPr>
        <p:spPr bwMode="auto">
          <a:xfrm>
            <a:off x="9056226" y="1937379"/>
            <a:ext cx="171385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NZ" sz="1400" b="1" u="none" strike="noStrike" dirty="0">
                <a:solidFill>
                  <a:schemeClr val="bg1"/>
                </a:solidFill>
                <a:effectLst/>
                <a:cs typeface="Arial" panose="020B0604020202020204" pitchFamily="34" charset="0"/>
              </a:rPr>
              <a:t>Effectively support Iwi/hapū groups/Māori organisations</a:t>
            </a:r>
          </a:p>
        </p:txBody>
      </p:sp>
      <p:sp>
        <p:nvSpPr>
          <p:cNvPr id="44" name="Text Box 14">
            <a:extLst>
              <a:ext uri="{FF2B5EF4-FFF2-40B4-BE49-F238E27FC236}">
                <a16:creationId xmlns:a16="http://schemas.microsoft.com/office/drawing/2014/main" id="{9BD4F8C8-134A-36EE-0ED2-96433FBB207E}"/>
              </a:ext>
            </a:extLst>
          </p:cNvPr>
          <p:cNvSpPr txBox="1">
            <a:spLocks noChangeArrowheads="1"/>
          </p:cNvSpPr>
          <p:nvPr/>
        </p:nvSpPr>
        <p:spPr bwMode="auto">
          <a:xfrm>
            <a:off x="6889234" y="5129782"/>
            <a:ext cx="1795332"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NZ" sz="1400" b="1" dirty="0">
                <a:solidFill>
                  <a:schemeClr val="bg1"/>
                </a:solidFill>
              </a:rPr>
              <a:t>Increase collaborative investments into/with Iwi/hapū Māori</a:t>
            </a:r>
            <a:endParaRPr lang="en-US" sz="1400" b="1" dirty="0">
              <a:solidFill>
                <a:schemeClr val="bg1"/>
              </a:solidFill>
            </a:endParaRPr>
          </a:p>
        </p:txBody>
      </p:sp>
      <p:sp>
        <p:nvSpPr>
          <p:cNvPr id="45" name="Text Box 15">
            <a:extLst>
              <a:ext uri="{FF2B5EF4-FFF2-40B4-BE49-F238E27FC236}">
                <a16:creationId xmlns:a16="http://schemas.microsoft.com/office/drawing/2014/main" id="{D65CD9E4-EF19-B770-A732-2783CEB570E1}"/>
              </a:ext>
            </a:extLst>
          </p:cNvPr>
          <p:cNvSpPr txBox="1">
            <a:spLocks noChangeArrowheads="1"/>
          </p:cNvSpPr>
          <p:nvPr/>
        </p:nvSpPr>
        <p:spPr bwMode="auto">
          <a:xfrm>
            <a:off x="4366959" y="4091191"/>
            <a:ext cx="22165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NZ" sz="1400" b="1" u="none" strike="noStrike" dirty="0">
                <a:solidFill>
                  <a:schemeClr val="bg1"/>
                </a:solidFill>
                <a:effectLst/>
                <a:cs typeface="Arial" panose="020B0604020202020204" pitchFamily="34" charset="0"/>
              </a:rPr>
              <a:t>Improve our rating against the PNZ Ki te Hoe framework from </a:t>
            </a:r>
          </a:p>
          <a:p>
            <a:pPr algn="ctr"/>
            <a:r>
              <a:rPr lang="en-NZ" sz="1400" b="1" u="none" strike="noStrike" dirty="0">
                <a:solidFill>
                  <a:schemeClr val="bg1"/>
                </a:solidFill>
                <a:effectLst/>
                <a:cs typeface="Arial" panose="020B0604020202020204" pitchFamily="34" charset="0"/>
              </a:rPr>
              <a:t>B- to B+</a:t>
            </a:r>
          </a:p>
        </p:txBody>
      </p:sp>
      <p:sp>
        <p:nvSpPr>
          <p:cNvPr id="43" name="Text Box 13">
            <a:extLst>
              <a:ext uri="{FF2B5EF4-FFF2-40B4-BE49-F238E27FC236}">
                <a16:creationId xmlns:a16="http://schemas.microsoft.com/office/drawing/2014/main" id="{C54339FA-9E08-67CE-22D8-BB03E0743BFC}"/>
              </a:ext>
            </a:extLst>
          </p:cNvPr>
          <p:cNvSpPr txBox="1">
            <a:spLocks noChangeArrowheads="1"/>
          </p:cNvSpPr>
          <p:nvPr/>
        </p:nvSpPr>
        <p:spPr bwMode="auto">
          <a:xfrm>
            <a:off x="6577271" y="2777599"/>
            <a:ext cx="2195607"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1400" b="1" u="none" strike="noStrike" dirty="0">
                <a:solidFill>
                  <a:srgbClr val="99FF33"/>
                </a:solidFill>
                <a:effectLst/>
                <a:cs typeface="Arial" panose="020B0604020202020204" pitchFamily="34" charset="0"/>
              </a:rPr>
              <a:t>Increase % of support towards Tū Māori Mai </a:t>
            </a:r>
            <a:r>
              <a:rPr lang="en-US" sz="1400" u="none" strike="noStrike" dirty="0">
                <a:solidFill>
                  <a:srgbClr val="99FF33"/>
                </a:solidFill>
                <a:effectLst/>
                <a:cs typeface="Arial" panose="020B0604020202020204" pitchFamily="34" charset="0"/>
              </a:rPr>
              <a:t>applications from ~12% to 15% of grants budget, recognizing that 40% of direct beneficiaries are Māori</a:t>
            </a:r>
          </a:p>
        </p:txBody>
      </p:sp>
    </p:spTree>
    <p:extLst>
      <p:ext uri="{BB962C8B-B14F-4D97-AF65-F5344CB8AC3E}">
        <p14:creationId xmlns:p14="http://schemas.microsoft.com/office/powerpoint/2010/main" val="522531994"/>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E02D892-A716-4298-BAD7-42B414EFE070}"/>
              </a:ext>
            </a:extLst>
          </p:cNvPr>
          <p:cNvPicPr>
            <a:picLocks noChangeAspect="1"/>
          </p:cNvPicPr>
          <p:nvPr/>
        </p:nvPicPr>
        <p:blipFill>
          <a:blip r:embed="rId5"/>
          <a:stretch>
            <a:fillRect/>
          </a:stretch>
        </p:blipFill>
        <p:spPr>
          <a:xfrm>
            <a:off x="10490686" y="78519"/>
            <a:ext cx="1493600" cy="1028518"/>
          </a:xfrm>
          <a:prstGeom prst="rect">
            <a:avLst/>
          </a:prstGeom>
        </p:spPr>
      </p:pic>
      <p:sp>
        <p:nvSpPr>
          <p:cNvPr id="19" name="Title 1">
            <a:extLst>
              <a:ext uri="{FF2B5EF4-FFF2-40B4-BE49-F238E27FC236}">
                <a16:creationId xmlns:a16="http://schemas.microsoft.com/office/drawing/2014/main" id="{FD214A3E-A5CE-B950-C18F-7117205DD5A4}"/>
              </a:ext>
            </a:extLst>
          </p:cNvPr>
          <p:cNvSpPr>
            <a:spLocks noGrp="1"/>
          </p:cNvSpPr>
          <p:nvPr>
            <p:ph type="title"/>
          </p:nvPr>
        </p:nvSpPr>
        <p:spPr>
          <a:xfrm>
            <a:off x="313716" y="3043344"/>
            <a:ext cx="4946711" cy="552284"/>
          </a:xfrm>
        </p:spPr>
        <p:txBody>
          <a:bodyPr>
            <a:normAutofit fontScale="90000"/>
          </a:bodyPr>
          <a:lstStyle/>
          <a:p>
            <a:r>
              <a:rPr lang="en-NZ" sz="4000" b="1" dirty="0">
                <a:solidFill>
                  <a:srgbClr val="006D8C"/>
                </a:solidFill>
              </a:rPr>
              <a:t>FY25 BT will…</a:t>
            </a:r>
          </a:p>
        </p:txBody>
      </p:sp>
      <p:sp>
        <p:nvSpPr>
          <p:cNvPr id="35" name="Title 1">
            <a:extLst>
              <a:ext uri="{FF2B5EF4-FFF2-40B4-BE49-F238E27FC236}">
                <a16:creationId xmlns:a16="http://schemas.microsoft.com/office/drawing/2014/main" id="{613DB9F7-78E9-436A-5CEB-6F47B54F7297}"/>
              </a:ext>
            </a:extLst>
          </p:cNvPr>
          <p:cNvSpPr txBox="1">
            <a:spLocks/>
          </p:cNvSpPr>
          <p:nvPr/>
        </p:nvSpPr>
        <p:spPr>
          <a:xfrm>
            <a:off x="343934" y="1562302"/>
            <a:ext cx="3514011" cy="306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2400" b="1" dirty="0">
                <a:solidFill>
                  <a:schemeClr val="accent1">
                    <a:lumMod val="75000"/>
                  </a:schemeClr>
                </a:solidFill>
              </a:rPr>
              <a:t>Community Wellbeing</a:t>
            </a:r>
          </a:p>
          <a:p>
            <a:endParaRPr lang="en-NZ" sz="2400" b="1" i="1" dirty="0">
              <a:solidFill>
                <a:schemeClr val="accent1">
                  <a:lumMod val="75000"/>
                </a:schemeClr>
              </a:solidFill>
            </a:endParaRPr>
          </a:p>
          <a:p>
            <a:endParaRPr lang="en-NZ" sz="2400" b="1" i="1" dirty="0"/>
          </a:p>
          <a:p>
            <a:r>
              <a:rPr lang="en-US" sz="2000" i="1" dirty="0"/>
              <a:t>BOP Communities flourish when they are equitable, vibrant, fun and safe</a:t>
            </a:r>
          </a:p>
        </p:txBody>
      </p:sp>
      <p:sp>
        <p:nvSpPr>
          <p:cNvPr id="27" name="Freeform 4">
            <a:extLst>
              <a:ext uri="{FF2B5EF4-FFF2-40B4-BE49-F238E27FC236}">
                <a16:creationId xmlns:a16="http://schemas.microsoft.com/office/drawing/2014/main" id="{D41122BD-16F7-5EB1-C3CE-F3583D4350A8}"/>
              </a:ext>
            </a:extLst>
          </p:cNvPr>
          <p:cNvSpPr>
            <a:spLocks/>
          </p:cNvSpPr>
          <p:nvPr/>
        </p:nvSpPr>
        <p:spPr bwMode="auto">
          <a:xfrm>
            <a:off x="4285271" y="3111345"/>
            <a:ext cx="2783976" cy="2604105"/>
          </a:xfrm>
          <a:custGeom>
            <a:avLst/>
            <a:gdLst>
              <a:gd name="T0" fmla="*/ 1682237 w 1616"/>
              <a:gd name="T1" fmla="*/ 1724956 h 1618"/>
              <a:gd name="T2" fmla="*/ 1729310 w 1616"/>
              <a:gd name="T3" fmla="*/ 1732391 h 1618"/>
              <a:gd name="T4" fmla="*/ 1751607 w 1616"/>
              <a:gd name="T5" fmla="*/ 1799307 h 1618"/>
              <a:gd name="T6" fmla="*/ 1773905 w 1616"/>
              <a:gd name="T7" fmla="*/ 1868702 h 1618"/>
              <a:gd name="T8" fmla="*/ 1823455 w 1616"/>
              <a:gd name="T9" fmla="*/ 1886051 h 1618"/>
              <a:gd name="T10" fmla="*/ 1912646 w 1616"/>
              <a:gd name="T11" fmla="*/ 1838961 h 1618"/>
              <a:gd name="T12" fmla="*/ 1977062 w 1616"/>
              <a:gd name="T13" fmla="*/ 1754696 h 1618"/>
              <a:gd name="T14" fmla="*/ 1999359 w 1616"/>
              <a:gd name="T15" fmla="*/ 1623342 h 1618"/>
              <a:gd name="T16" fmla="*/ 1964674 w 1616"/>
              <a:gd name="T17" fmla="*/ 1568817 h 1618"/>
              <a:gd name="T18" fmla="*/ 1917601 w 1616"/>
              <a:gd name="T19" fmla="*/ 1561382 h 1618"/>
              <a:gd name="T20" fmla="*/ 1833366 w 1616"/>
              <a:gd name="T21" fmla="*/ 1596080 h 1618"/>
              <a:gd name="T22" fmla="*/ 1788770 w 1616"/>
              <a:gd name="T23" fmla="*/ 1578731 h 1618"/>
              <a:gd name="T24" fmla="*/ 1788770 w 1616"/>
              <a:gd name="T25" fmla="*/ 1484552 h 1618"/>
              <a:gd name="T26" fmla="*/ 1811068 w 1616"/>
              <a:gd name="T27" fmla="*/ 859999 h 1618"/>
              <a:gd name="T28" fmla="*/ 1726832 w 1616"/>
              <a:gd name="T29" fmla="*/ 810432 h 1618"/>
              <a:gd name="T30" fmla="*/ 1689669 w 1616"/>
              <a:gd name="T31" fmla="*/ 840172 h 1618"/>
              <a:gd name="T32" fmla="*/ 1677282 w 1616"/>
              <a:gd name="T33" fmla="*/ 931873 h 1618"/>
              <a:gd name="T34" fmla="*/ 1647551 w 1616"/>
              <a:gd name="T35" fmla="*/ 969048 h 1618"/>
              <a:gd name="T36" fmla="*/ 1583136 w 1616"/>
              <a:gd name="T37" fmla="*/ 971527 h 1618"/>
              <a:gd name="T38" fmla="*/ 1481558 w 1616"/>
              <a:gd name="T39" fmla="*/ 887262 h 1618"/>
              <a:gd name="T40" fmla="*/ 1439440 w 1616"/>
              <a:gd name="T41" fmla="*/ 790605 h 1618"/>
              <a:gd name="T42" fmla="*/ 1441917 w 1616"/>
              <a:gd name="T43" fmla="*/ 688991 h 1618"/>
              <a:gd name="T44" fmla="*/ 1484035 w 1616"/>
              <a:gd name="T45" fmla="*/ 654293 h 1618"/>
              <a:gd name="T46" fmla="*/ 1553406 w 1616"/>
              <a:gd name="T47" fmla="*/ 669164 h 1618"/>
              <a:gd name="T48" fmla="*/ 1625254 w 1616"/>
              <a:gd name="T49" fmla="*/ 684034 h 1618"/>
              <a:gd name="T50" fmla="*/ 1654984 w 1616"/>
              <a:gd name="T51" fmla="*/ 646858 h 1618"/>
              <a:gd name="T52" fmla="*/ 1484035 w 1616"/>
              <a:gd name="T53" fmla="*/ 294928 h 1618"/>
              <a:gd name="T54" fmla="*/ 1117362 w 1616"/>
              <a:gd name="T55" fmla="*/ 285014 h 1618"/>
              <a:gd name="T56" fmla="*/ 1109929 w 1616"/>
              <a:gd name="T57" fmla="*/ 280057 h 1618"/>
              <a:gd name="T58" fmla="*/ 1102497 w 1616"/>
              <a:gd name="T59" fmla="*/ 277579 h 1618"/>
              <a:gd name="T60" fmla="*/ 1097542 w 1616"/>
              <a:gd name="T61" fmla="*/ 272622 h 1618"/>
              <a:gd name="T62" fmla="*/ 1090109 w 1616"/>
              <a:gd name="T63" fmla="*/ 267666 h 1618"/>
              <a:gd name="T64" fmla="*/ 1085154 w 1616"/>
              <a:gd name="T65" fmla="*/ 262709 h 1618"/>
              <a:gd name="T66" fmla="*/ 1082677 w 1616"/>
              <a:gd name="T67" fmla="*/ 257752 h 1618"/>
              <a:gd name="T68" fmla="*/ 1080199 w 1616"/>
              <a:gd name="T69" fmla="*/ 255274 h 1618"/>
              <a:gd name="T70" fmla="*/ 1075244 w 1616"/>
              <a:gd name="T71" fmla="*/ 247838 h 1618"/>
              <a:gd name="T72" fmla="*/ 1075244 w 1616"/>
              <a:gd name="T73" fmla="*/ 240403 h 1618"/>
              <a:gd name="T74" fmla="*/ 1075244 w 1616"/>
              <a:gd name="T75" fmla="*/ 240403 h 1618"/>
              <a:gd name="T76" fmla="*/ 1107452 w 1616"/>
              <a:gd name="T77" fmla="*/ 183400 h 1618"/>
              <a:gd name="T78" fmla="*/ 1169390 w 1616"/>
              <a:gd name="T79" fmla="*/ 131354 h 1618"/>
              <a:gd name="T80" fmla="*/ 1169390 w 1616"/>
              <a:gd name="T81" fmla="*/ 79308 h 1618"/>
              <a:gd name="T82" fmla="*/ 1107452 w 1616"/>
              <a:gd name="T83" fmla="*/ 22305 h 1618"/>
              <a:gd name="T84" fmla="*/ 995963 w 1616"/>
              <a:gd name="T85" fmla="*/ 0 h 1618"/>
              <a:gd name="T86" fmla="*/ 859700 w 1616"/>
              <a:gd name="T87" fmla="*/ 37176 h 1618"/>
              <a:gd name="T88" fmla="*/ 820059 w 1616"/>
              <a:gd name="T89" fmla="*/ 91700 h 1618"/>
              <a:gd name="T90" fmla="*/ 827492 w 1616"/>
              <a:gd name="T91" fmla="*/ 141268 h 1618"/>
              <a:gd name="T92" fmla="*/ 901818 w 1616"/>
              <a:gd name="T93" fmla="*/ 195792 h 1618"/>
              <a:gd name="T94" fmla="*/ 916683 w 1616"/>
              <a:gd name="T95" fmla="*/ 240403 h 1618"/>
              <a:gd name="T96" fmla="*/ 916683 w 1616"/>
              <a:gd name="T97" fmla="*/ 240403 h 1618"/>
              <a:gd name="T98" fmla="*/ 916683 w 1616"/>
              <a:gd name="T99" fmla="*/ 250317 h 1618"/>
              <a:gd name="T100" fmla="*/ 914205 w 1616"/>
              <a:gd name="T101" fmla="*/ 255274 h 1618"/>
              <a:gd name="T102" fmla="*/ 909250 w 1616"/>
              <a:gd name="T103" fmla="*/ 260230 h 1618"/>
              <a:gd name="T104" fmla="*/ 906773 w 1616"/>
              <a:gd name="T105" fmla="*/ 262709 h 1618"/>
              <a:gd name="T106" fmla="*/ 899340 w 1616"/>
              <a:gd name="T107" fmla="*/ 270144 h 1618"/>
              <a:gd name="T108" fmla="*/ 894385 w 1616"/>
              <a:gd name="T109" fmla="*/ 272622 h 1618"/>
              <a:gd name="T110" fmla="*/ 886953 w 1616"/>
              <a:gd name="T111" fmla="*/ 277579 h 1618"/>
              <a:gd name="T112" fmla="*/ 881997 w 1616"/>
              <a:gd name="T113" fmla="*/ 280057 h 1618"/>
              <a:gd name="T114" fmla="*/ 874565 w 1616"/>
              <a:gd name="T115" fmla="*/ 285014 h 1618"/>
              <a:gd name="T116" fmla="*/ 0 w 1616"/>
              <a:gd name="T117" fmla="*/ 1147492 h 16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16" h="1618">
                <a:moveTo>
                  <a:pt x="1312" y="1426"/>
                </a:moveTo>
                <a:lnTo>
                  <a:pt x="1312" y="1426"/>
                </a:lnTo>
                <a:lnTo>
                  <a:pt x="1328" y="1410"/>
                </a:lnTo>
                <a:lnTo>
                  <a:pt x="1348" y="1396"/>
                </a:lnTo>
                <a:lnTo>
                  <a:pt x="1358" y="1392"/>
                </a:lnTo>
                <a:lnTo>
                  <a:pt x="1368" y="1388"/>
                </a:lnTo>
                <a:lnTo>
                  <a:pt x="1378" y="1388"/>
                </a:lnTo>
                <a:lnTo>
                  <a:pt x="1386" y="1390"/>
                </a:lnTo>
                <a:lnTo>
                  <a:pt x="1396" y="1398"/>
                </a:lnTo>
                <a:lnTo>
                  <a:pt x="1402" y="1404"/>
                </a:lnTo>
                <a:lnTo>
                  <a:pt x="1408" y="1412"/>
                </a:lnTo>
                <a:lnTo>
                  <a:pt x="1412" y="1420"/>
                </a:lnTo>
                <a:lnTo>
                  <a:pt x="1414" y="1436"/>
                </a:lnTo>
                <a:lnTo>
                  <a:pt x="1414" y="1452"/>
                </a:lnTo>
                <a:lnTo>
                  <a:pt x="1414" y="1470"/>
                </a:lnTo>
                <a:lnTo>
                  <a:pt x="1418" y="1486"/>
                </a:lnTo>
                <a:lnTo>
                  <a:pt x="1420" y="1494"/>
                </a:lnTo>
                <a:lnTo>
                  <a:pt x="1426" y="1502"/>
                </a:lnTo>
                <a:lnTo>
                  <a:pt x="1432" y="1508"/>
                </a:lnTo>
                <a:lnTo>
                  <a:pt x="1442" y="1516"/>
                </a:lnTo>
                <a:lnTo>
                  <a:pt x="1452" y="1520"/>
                </a:lnTo>
                <a:lnTo>
                  <a:pt x="1462" y="1522"/>
                </a:lnTo>
                <a:lnTo>
                  <a:pt x="1472" y="1522"/>
                </a:lnTo>
                <a:lnTo>
                  <a:pt x="1484" y="1522"/>
                </a:lnTo>
                <a:lnTo>
                  <a:pt x="1494" y="1518"/>
                </a:lnTo>
                <a:lnTo>
                  <a:pt x="1504" y="1514"/>
                </a:lnTo>
                <a:lnTo>
                  <a:pt x="1526" y="1500"/>
                </a:lnTo>
                <a:lnTo>
                  <a:pt x="1544" y="1484"/>
                </a:lnTo>
                <a:lnTo>
                  <a:pt x="1562" y="1466"/>
                </a:lnTo>
                <a:lnTo>
                  <a:pt x="1576" y="1448"/>
                </a:lnTo>
                <a:lnTo>
                  <a:pt x="1586" y="1432"/>
                </a:lnTo>
                <a:lnTo>
                  <a:pt x="1596" y="1416"/>
                </a:lnTo>
                <a:lnTo>
                  <a:pt x="1604" y="1394"/>
                </a:lnTo>
                <a:lnTo>
                  <a:pt x="1610" y="1370"/>
                </a:lnTo>
                <a:lnTo>
                  <a:pt x="1614" y="1346"/>
                </a:lnTo>
                <a:lnTo>
                  <a:pt x="1616" y="1322"/>
                </a:lnTo>
                <a:lnTo>
                  <a:pt x="1614" y="1310"/>
                </a:lnTo>
                <a:lnTo>
                  <a:pt x="1612" y="1298"/>
                </a:lnTo>
                <a:lnTo>
                  <a:pt x="1608" y="1288"/>
                </a:lnTo>
                <a:lnTo>
                  <a:pt x="1602" y="1280"/>
                </a:lnTo>
                <a:lnTo>
                  <a:pt x="1594" y="1272"/>
                </a:lnTo>
                <a:lnTo>
                  <a:pt x="1586" y="1266"/>
                </a:lnTo>
                <a:lnTo>
                  <a:pt x="1574" y="1262"/>
                </a:lnTo>
                <a:lnTo>
                  <a:pt x="1566" y="1258"/>
                </a:lnTo>
                <a:lnTo>
                  <a:pt x="1556" y="1258"/>
                </a:lnTo>
                <a:lnTo>
                  <a:pt x="1548" y="1260"/>
                </a:lnTo>
                <a:lnTo>
                  <a:pt x="1532" y="1266"/>
                </a:lnTo>
                <a:lnTo>
                  <a:pt x="1518" y="1274"/>
                </a:lnTo>
                <a:lnTo>
                  <a:pt x="1504" y="1282"/>
                </a:lnTo>
                <a:lnTo>
                  <a:pt x="1488" y="1288"/>
                </a:lnTo>
                <a:lnTo>
                  <a:pt x="1480" y="1288"/>
                </a:lnTo>
                <a:lnTo>
                  <a:pt x="1470" y="1288"/>
                </a:lnTo>
                <a:lnTo>
                  <a:pt x="1460" y="1286"/>
                </a:lnTo>
                <a:lnTo>
                  <a:pt x="1450" y="1280"/>
                </a:lnTo>
                <a:lnTo>
                  <a:pt x="1444" y="1274"/>
                </a:lnTo>
                <a:lnTo>
                  <a:pt x="1438" y="1266"/>
                </a:lnTo>
                <a:lnTo>
                  <a:pt x="1436" y="1256"/>
                </a:lnTo>
                <a:lnTo>
                  <a:pt x="1436" y="1244"/>
                </a:lnTo>
                <a:lnTo>
                  <a:pt x="1438" y="1220"/>
                </a:lnTo>
                <a:lnTo>
                  <a:pt x="1444" y="1198"/>
                </a:lnTo>
                <a:lnTo>
                  <a:pt x="1598" y="930"/>
                </a:lnTo>
                <a:lnTo>
                  <a:pt x="1600" y="926"/>
                </a:lnTo>
                <a:lnTo>
                  <a:pt x="1596" y="926"/>
                </a:lnTo>
                <a:lnTo>
                  <a:pt x="1462" y="694"/>
                </a:lnTo>
                <a:lnTo>
                  <a:pt x="1446" y="678"/>
                </a:lnTo>
                <a:lnTo>
                  <a:pt x="1426" y="664"/>
                </a:lnTo>
                <a:lnTo>
                  <a:pt x="1414" y="658"/>
                </a:lnTo>
                <a:lnTo>
                  <a:pt x="1404" y="656"/>
                </a:lnTo>
                <a:lnTo>
                  <a:pt x="1394" y="654"/>
                </a:lnTo>
                <a:lnTo>
                  <a:pt x="1386" y="658"/>
                </a:lnTo>
                <a:lnTo>
                  <a:pt x="1376" y="664"/>
                </a:lnTo>
                <a:lnTo>
                  <a:pt x="1368" y="672"/>
                </a:lnTo>
                <a:lnTo>
                  <a:pt x="1364" y="678"/>
                </a:lnTo>
                <a:lnTo>
                  <a:pt x="1360" y="686"/>
                </a:lnTo>
                <a:lnTo>
                  <a:pt x="1358" y="702"/>
                </a:lnTo>
                <a:lnTo>
                  <a:pt x="1358" y="720"/>
                </a:lnTo>
                <a:lnTo>
                  <a:pt x="1358" y="736"/>
                </a:lnTo>
                <a:lnTo>
                  <a:pt x="1354" y="752"/>
                </a:lnTo>
                <a:lnTo>
                  <a:pt x="1352" y="760"/>
                </a:lnTo>
                <a:lnTo>
                  <a:pt x="1346" y="768"/>
                </a:lnTo>
                <a:lnTo>
                  <a:pt x="1340" y="776"/>
                </a:lnTo>
                <a:lnTo>
                  <a:pt x="1330" y="782"/>
                </a:lnTo>
                <a:lnTo>
                  <a:pt x="1320" y="786"/>
                </a:lnTo>
                <a:lnTo>
                  <a:pt x="1310" y="790"/>
                </a:lnTo>
                <a:lnTo>
                  <a:pt x="1300" y="790"/>
                </a:lnTo>
                <a:lnTo>
                  <a:pt x="1288" y="788"/>
                </a:lnTo>
                <a:lnTo>
                  <a:pt x="1278" y="784"/>
                </a:lnTo>
                <a:lnTo>
                  <a:pt x="1268" y="780"/>
                </a:lnTo>
                <a:lnTo>
                  <a:pt x="1246" y="768"/>
                </a:lnTo>
                <a:lnTo>
                  <a:pt x="1228" y="752"/>
                </a:lnTo>
                <a:lnTo>
                  <a:pt x="1210" y="734"/>
                </a:lnTo>
                <a:lnTo>
                  <a:pt x="1196" y="716"/>
                </a:lnTo>
                <a:lnTo>
                  <a:pt x="1186" y="700"/>
                </a:lnTo>
                <a:lnTo>
                  <a:pt x="1176" y="682"/>
                </a:lnTo>
                <a:lnTo>
                  <a:pt x="1168" y="660"/>
                </a:lnTo>
                <a:lnTo>
                  <a:pt x="1162" y="638"/>
                </a:lnTo>
                <a:lnTo>
                  <a:pt x="1156" y="612"/>
                </a:lnTo>
                <a:lnTo>
                  <a:pt x="1156" y="588"/>
                </a:lnTo>
                <a:lnTo>
                  <a:pt x="1158" y="576"/>
                </a:lnTo>
                <a:lnTo>
                  <a:pt x="1160" y="566"/>
                </a:lnTo>
                <a:lnTo>
                  <a:pt x="1164" y="556"/>
                </a:lnTo>
                <a:lnTo>
                  <a:pt x="1170" y="546"/>
                </a:lnTo>
                <a:lnTo>
                  <a:pt x="1178" y="538"/>
                </a:lnTo>
                <a:lnTo>
                  <a:pt x="1186" y="532"/>
                </a:lnTo>
                <a:lnTo>
                  <a:pt x="1198" y="528"/>
                </a:lnTo>
                <a:lnTo>
                  <a:pt x="1206" y="526"/>
                </a:lnTo>
                <a:lnTo>
                  <a:pt x="1216" y="524"/>
                </a:lnTo>
                <a:lnTo>
                  <a:pt x="1224" y="526"/>
                </a:lnTo>
                <a:lnTo>
                  <a:pt x="1240" y="532"/>
                </a:lnTo>
                <a:lnTo>
                  <a:pt x="1254" y="540"/>
                </a:lnTo>
                <a:lnTo>
                  <a:pt x="1268" y="548"/>
                </a:lnTo>
                <a:lnTo>
                  <a:pt x="1284" y="554"/>
                </a:lnTo>
                <a:lnTo>
                  <a:pt x="1292" y="556"/>
                </a:lnTo>
                <a:lnTo>
                  <a:pt x="1302" y="554"/>
                </a:lnTo>
                <a:lnTo>
                  <a:pt x="1312" y="552"/>
                </a:lnTo>
                <a:lnTo>
                  <a:pt x="1322" y="546"/>
                </a:lnTo>
                <a:lnTo>
                  <a:pt x="1328" y="540"/>
                </a:lnTo>
                <a:lnTo>
                  <a:pt x="1334" y="532"/>
                </a:lnTo>
                <a:lnTo>
                  <a:pt x="1336" y="522"/>
                </a:lnTo>
                <a:lnTo>
                  <a:pt x="1336" y="510"/>
                </a:lnTo>
                <a:lnTo>
                  <a:pt x="1334" y="484"/>
                </a:lnTo>
                <a:lnTo>
                  <a:pt x="1328" y="462"/>
                </a:lnTo>
                <a:lnTo>
                  <a:pt x="1198" y="238"/>
                </a:lnTo>
                <a:lnTo>
                  <a:pt x="924" y="238"/>
                </a:lnTo>
                <a:lnTo>
                  <a:pt x="902" y="230"/>
                </a:lnTo>
                <a:lnTo>
                  <a:pt x="898" y="228"/>
                </a:lnTo>
                <a:lnTo>
                  <a:pt x="896" y="226"/>
                </a:lnTo>
                <a:lnTo>
                  <a:pt x="894" y="226"/>
                </a:lnTo>
                <a:lnTo>
                  <a:pt x="892" y="224"/>
                </a:lnTo>
                <a:lnTo>
                  <a:pt x="890" y="224"/>
                </a:lnTo>
                <a:lnTo>
                  <a:pt x="888" y="222"/>
                </a:lnTo>
                <a:lnTo>
                  <a:pt x="886" y="220"/>
                </a:lnTo>
                <a:lnTo>
                  <a:pt x="884" y="220"/>
                </a:lnTo>
                <a:lnTo>
                  <a:pt x="882" y="218"/>
                </a:lnTo>
                <a:lnTo>
                  <a:pt x="880" y="216"/>
                </a:lnTo>
                <a:lnTo>
                  <a:pt x="878" y="214"/>
                </a:lnTo>
                <a:lnTo>
                  <a:pt x="876" y="212"/>
                </a:lnTo>
                <a:lnTo>
                  <a:pt x="874" y="210"/>
                </a:lnTo>
                <a:lnTo>
                  <a:pt x="874" y="208"/>
                </a:lnTo>
                <a:lnTo>
                  <a:pt x="872" y="206"/>
                </a:lnTo>
                <a:lnTo>
                  <a:pt x="870" y="204"/>
                </a:lnTo>
                <a:lnTo>
                  <a:pt x="870" y="202"/>
                </a:lnTo>
                <a:lnTo>
                  <a:pt x="868" y="200"/>
                </a:lnTo>
                <a:lnTo>
                  <a:pt x="868" y="198"/>
                </a:lnTo>
                <a:lnTo>
                  <a:pt x="868" y="194"/>
                </a:lnTo>
                <a:lnTo>
                  <a:pt x="870" y="182"/>
                </a:lnTo>
                <a:lnTo>
                  <a:pt x="872" y="172"/>
                </a:lnTo>
                <a:lnTo>
                  <a:pt x="876" y="164"/>
                </a:lnTo>
                <a:lnTo>
                  <a:pt x="880" y="158"/>
                </a:lnTo>
                <a:lnTo>
                  <a:pt x="894" y="148"/>
                </a:lnTo>
                <a:lnTo>
                  <a:pt x="908" y="138"/>
                </a:lnTo>
                <a:lnTo>
                  <a:pt x="922" y="130"/>
                </a:lnTo>
                <a:lnTo>
                  <a:pt x="936" y="120"/>
                </a:lnTo>
                <a:lnTo>
                  <a:pt x="940" y="114"/>
                </a:lnTo>
                <a:lnTo>
                  <a:pt x="944" y="106"/>
                </a:lnTo>
                <a:lnTo>
                  <a:pt x="948" y="96"/>
                </a:lnTo>
                <a:lnTo>
                  <a:pt x="948" y="84"/>
                </a:lnTo>
                <a:lnTo>
                  <a:pt x="948" y="74"/>
                </a:lnTo>
                <a:lnTo>
                  <a:pt x="944" y="64"/>
                </a:lnTo>
                <a:lnTo>
                  <a:pt x="940" y="54"/>
                </a:lnTo>
                <a:lnTo>
                  <a:pt x="932" y="46"/>
                </a:lnTo>
                <a:lnTo>
                  <a:pt x="924" y="38"/>
                </a:lnTo>
                <a:lnTo>
                  <a:pt x="916" y="30"/>
                </a:lnTo>
                <a:lnTo>
                  <a:pt x="894" y="18"/>
                </a:lnTo>
                <a:lnTo>
                  <a:pt x="870" y="10"/>
                </a:lnTo>
                <a:lnTo>
                  <a:pt x="846" y="4"/>
                </a:lnTo>
                <a:lnTo>
                  <a:pt x="824" y="2"/>
                </a:lnTo>
                <a:lnTo>
                  <a:pt x="804" y="0"/>
                </a:lnTo>
                <a:lnTo>
                  <a:pt x="786" y="2"/>
                </a:lnTo>
                <a:lnTo>
                  <a:pt x="762" y="4"/>
                </a:lnTo>
                <a:lnTo>
                  <a:pt x="738" y="10"/>
                </a:lnTo>
                <a:lnTo>
                  <a:pt x="714" y="18"/>
                </a:lnTo>
                <a:lnTo>
                  <a:pt x="694" y="30"/>
                </a:lnTo>
                <a:lnTo>
                  <a:pt x="684" y="38"/>
                </a:lnTo>
                <a:lnTo>
                  <a:pt x="676" y="46"/>
                </a:lnTo>
                <a:lnTo>
                  <a:pt x="670" y="54"/>
                </a:lnTo>
                <a:lnTo>
                  <a:pt x="664" y="64"/>
                </a:lnTo>
                <a:lnTo>
                  <a:pt x="662" y="74"/>
                </a:lnTo>
                <a:lnTo>
                  <a:pt x="660" y="84"/>
                </a:lnTo>
                <a:lnTo>
                  <a:pt x="662" y="96"/>
                </a:lnTo>
                <a:lnTo>
                  <a:pt x="664" y="106"/>
                </a:lnTo>
                <a:lnTo>
                  <a:pt x="668" y="114"/>
                </a:lnTo>
                <a:lnTo>
                  <a:pt x="674" y="120"/>
                </a:lnTo>
                <a:lnTo>
                  <a:pt x="686" y="130"/>
                </a:lnTo>
                <a:lnTo>
                  <a:pt x="700" y="138"/>
                </a:lnTo>
                <a:lnTo>
                  <a:pt x="716" y="148"/>
                </a:lnTo>
                <a:lnTo>
                  <a:pt x="728" y="158"/>
                </a:lnTo>
                <a:lnTo>
                  <a:pt x="734" y="164"/>
                </a:lnTo>
                <a:lnTo>
                  <a:pt x="736" y="172"/>
                </a:lnTo>
                <a:lnTo>
                  <a:pt x="740" y="182"/>
                </a:lnTo>
                <a:lnTo>
                  <a:pt x="740" y="194"/>
                </a:lnTo>
                <a:lnTo>
                  <a:pt x="740" y="198"/>
                </a:lnTo>
                <a:lnTo>
                  <a:pt x="740" y="200"/>
                </a:lnTo>
                <a:lnTo>
                  <a:pt x="740" y="202"/>
                </a:lnTo>
                <a:lnTo>
                  <a:pt x="738" y="204"/>
                </a:lnTo>
                <a:lnTo>
                  <a:pt x="738" y="206"/>
                </a:lnTo>
                <a:lnTo>
                  <a:pt x="736" y="206"/>
                </a:lnTo>
                <a:lnTo>
                  <a:pt x="736" y="208"/>
                </a:lnTo>
                <a:lnTo>
                  <a:pt x="734" y="210"/>
                </a:lnTo>
                <a:lnTo>
                  <a:pt x="734" y="212"/>
                </a:lnTo>
                <a:lnTo>
                  <a:pt x="732" y="212"/>
                </a:lnTo>
                <a:lnTo>
                  <a:pt x="730" y="214"/>
                </a:lnTo>
                <a:lnTo>
                  <a:pt x="730" y="216"/>
                </a:lnTo>
                <a:lnTo>
                  <a:pt x="726" y="218"/>
                </a:lnTo>
                <a:lnTo>
                  <a:pt x="724" y="220"/>
                </a:lnTo>
                <a:lnTo>
                  <a:pt x="722" y="220"/>
                </a:lnTo>
                <a:lnTo>
                  <a:pt x="720" y="222"/>
                </a:lnTo>
                <a:lnTo>
                  <a:pt x="718" y="224"/>
                </a:lnTo>
                <a:lnTo>
                  <a:pt x="716" y="224"/>
                </a:lnTo>
                <a:lnTo>
                  <a:pt x="714" y="226"/>
                </a:lnTo>
                <a:lnTo>
                  <a:pt x="712" y="226"/>
                </a:lnTo>
                <a:lnTo>
                  <a:pt x="710" y="228"/>
                </a:lnTo>
                <a:lnTo>
                  <a:pt x="708" y="230"/>
                </a:lnTo>
                <a:lnTo>
                  <a:pt x="706" y="230"/>
                </a:lnTo>
                <a:lnTo>
                  <a:pt x="684" y="238"/>
                </a:lnTo>
                <a:lnTo>
                  <a:pt x="400" y="238"/>
                </a:lnTo>
                <a:lnTo>
                  <a:pt x="398" y="236"/>
                </a:lnTo>
                <a:lnTo>
                  <a:pt x="0" y="926"/>
                </a:lnTo>
                <a:lnTo>
                  <a:pt x="400" y="1618"/>
                </a:lnTo>
                <a:lnTo>
                  <a:pt x="1198" y="1618"/>
                </a:lnTo>
                <a:lnTo>
                  <a:pt x="1200" y="1618"/>
                </a:lnTo>
                <a:lnTo>
                  <a:pt x="1312" y="1426"/>
                </a:lnTo>
                <a:close/>
              </a:path>
            </a:pathLst>
          </a:custGeom>
          <a:solidFill>
            <a:srgbClr val="277D89"/>
          </a:solidFill>
          <a:ln w="38100" cap="flat" cmpd="sng">
            <a:solidFill>
              <a:srgbClr val="5F5F5F"/>
            </a:solidFill>
            <a:prstDash val="solid"/>
            <a:round/>
            <a:headEnd type="none" w="med" len="med"/>
            <a:tailEnd type="none" w="med" len="med"/>
          </a:ln>
          <a:effectLst/>
        </p:spPr>
        <p:txBody>
          <a:bodyPr/>
          <a:lstStyle/>
          <a:p>
            <a:endParaRPr lang="en-GB"/>
          </a:p>
        </p:txBody>
      </p:sp>
      <p:sp>
        <p:nvSpPr>
          <p:cNvPr id="24" name="Freeform 2">
            <a:extLst>
              <a:ext uri="{FF2B5EF4-FFF2-40B4-BE49-F238E27FC236}">
                <a16:creationId xmlns:a16="http://schemas.microsoft.com/office/drawing/2014/main" id="{0B17BD72-AFCD-6C2F-8AB0-4B70DDD87FB7}"/>
              </a:ext>
            </a:extLst>
          </p:cNvPr>
          <p:cNvSpPr>
            <a:spLocks/>
          </p:cNvSpPr>
          <p:nvPr/>
        </p:nvSpPr>
        <p:spPr bwMode="auto">
          <a:xfrm>
            <a:off x="6278872" y="2002075"/>
            <a:ext cx="2912028" cy="2995854"/>
          </a:xfrm>
          <a:custGeom>
            <a:avLst/>
            <a:gdLst>
              <a:gd name="T0" fmla="*/ 1129970 w 1690"/>
              <a:gd name="T1" fmla="*/ 250237 h 1862"/>
              <a:gd name="T2" fmla="*/ 1159706 w 1690"/>
              <a:gd name="T3" fmla="*/ 180864 h 1862"/>
              <a:gd name="T4" fmla="*/ 1226612 w 1690"/>
              <a:gd name="T5" fmla="*/ 104059 h 1862"/>
              <a:gd name="T6" fmla="*/ 1186964 w 1690"/>
              <a:gd name="T7" fmla="*/ 37164 h 1862"/>
              <a:gd name="T8" fmla="*/ 1025893 w 1690"/>
              <a:gd name="T9" fmla="*/ 0 h 1862"/>
              <a:gd name="T10" fmla="*/ 882169 w 1690"/>
              <a:gd name="T11" fmla="*/ 66895 h 1862"/>
              <a:gd name="T12" fmla="*/ 879691 w 1690"/>
              <a:gd name="T13" fmla="*/ 138745 h 1862"/>
              <a:gd name="T14" fmla="*/ 963943 w 1690"/>
              <a:gd name="T15" fmla="*/ 213073 h 1862"/>
              <a:gd name="T16" fmla="*/ 936685 w 1690"/>
              <a:gd name="T17" fmla="*/ 277490 h 1862"/>
              <a:gd name="T18" fmla="*/ 332052 w 1690"/>
              <a:gd name="T19" fmla="*/ 636741 h 1862"/>
              <a:gd name="T20" fmla="*/ 262668 w 1690"/>
              <a:gd name="T21" fmla="*/ 626831 h 1862"/>
              <a:gd name="T22" fmla="*/ 242844 w 1690"/>
              <a:gd name="T23" fmla="*/ 515339 h 1862"/>
              <a:gd name="T24" fmla="*/ 175938 w 1690"/>
              <a:gd name="T25" fmla="*/ 480653 h 1862"/>
              <a:gd name="T26" fmla="*/ 49560 w 1690"/>
              <a:gd name="T27" fmla="*/ 572324 h 1862"/>
              <a:gd name="T28" fmla="*/ 0 w 1690"/>
              <a:gd name="T29" fmla="*/ 730890 h 1862"/>
              <a:gd name="T30" fmla="*/ 37170 w 1690"/>
              <a:gd name="T31" fmla="*/ 797785 h 1862"/>
              <a:gd name="T32" fmla="*/ 138768 w 1690"/>
              <a:gd name="T33" fmla="*/ 777964 h 1862"/>
              <a:gd name="T34" fmla="*/ 213108 w 1690"/>
              <a:gd name="T35" fmla="*/ 787874 h 1862"/>
              <a:gd name="T36" fmla="*/ 220542 w 1690"/>
              <a:gd name="T37" fmla="*/ 1427093 h 1862"/>
              <a:gd name="T38" fmla="*/ 213108 w 1690"/>
              <a:gd name="T39" fmla="*/ 1531152 h 1862"/>
              <a:gd name="T40" fmla="*/ 128856 w 1690"/>
              <a:gd name="T41" fmla="*/ 1523719 h 1862"/>
              <a:gd name="T42" fmla="*/ 44604 w 1690"/>
              <a:gd name="T43" fmla="*/ 1513809 h 1862"/>
              <a:gd name="T44" fmla="*/ 7434 w 1690"/>
              <a:gd name="T45" fmla="*/ 1612912 h 1862"/>
              <a:gd name="T46" fmla="*/ 74340 w 1690"/>
              <a:gd name="T47" fmla="*/ 1764045 h 1862"/>
              <a:gd name="T48" fmla="*/ 198240 w 1690"/>
              <a:gd name="T49" fmla="*/ 1833418 h 1862"/>
              <a:gd name="T50" fmla="*/ 252756 w 1690"/>
              <a:gd name="T51" fmla="*/ 1786344 h 1862"/>
              <a:gd name="T52" fmla="*/ 280014 w 1690"/>
              <a:gd name="T53" fmla="*/ 1677330 h 1862"/>
              <a:gd name="T54" fmla="*/ 366745 w 1690"/>
              <a:gd name="T55" fmla="*/ 1694673 h 1862"/>
              <a:gd name="T56" fmla="*/ 949075 w 1690"/>
              <a:gd name="T57" fmla="*/ 2036580 h 1862"/>
              <a:gd name="T58" fmla="*/ 961465 w 1690"/>
              <a:gd name="T59" fmla="*/ 2103475 h 1862"/>
              <a:gd name="T60" fmla="*/ 874735 w 1690"/>
              <a:gd name="T61" fmla="*/ 2177803 h 1862"/>
              <a:gd name="T62" fmla="*/ 889603 w 1690"/>
              <a:gd name="T63" fmla="*/ 2252131 h 1862"/>
              <a:gd name="T64" fmla="*/ 1048196 w 1690"/>
              <a:gd name="T65" fmla="*/ 2306638 h 1862"/>
              <a:gd name="T66" fmla="*/ 1196876 w 1690"/>
              <a:gd name="T67" fmla="*/ 2262041 h 1862"/>
              <a:gd name="T68" fmla="*/ 1226612 w 1690"/>
              <a:gd name="T69" fmla="*/ 2187714 h 1862"/>
              <a:gd name="T70" fmla="*/ 1142360 w 1690"/>
              <a:gd name="T71" fmla="*/ 2110908 h 1862"/>
              <a:gd name="T72" fmla="*/ 1137404 w 1690"/>
              <a:gd name="T73" fmla="*/ 2046491 h 1862"/>
              <a:gd name="T74" fmla="*/ 1717256 w 1690"/>
              <a:gd name="T75" fmla="*/ 1709538 h 1862"/>
              <a:gd name="T76" fmla="*/ 1803987 w 1690"/>
              <a:gd name="T77" fmla="*/ 1672374 h 1862"/>
              <a:gd name="T78" fmla="*/ 1838679 w 1690"/>
              <a:gd name="T79" fmla="*/ 1771478 h 1862"/>
              <a:gd name="T80" fmla="*/ 1883283 w 1690"/>
              <a:gd name="T81" fmla="*/ 1833418 h 1862"/>
              <a:gd name="T82" fmla="*/ 1999749 w 1690"/>
              <a:gd name="T83" fmla="*/ 1788821 h 1862"/>
              <a:gd name="T84" fmla="*/ 2081523 w 1690"/>
              <a:gd name="T85" fmla="*/ 1647599 h 1862"/>
              <a:gd name="T86" fmla="*/ 2061699 w 1690"/>
              <a:gd name="T87" fmla="*/ 1526197 h 1862"/>
              <a:gd name="T88" fmla="*/ 1984881 w 1690"/>
              <a:gd name="T89" fmla="*/ 1516286 h 1862"/>
              <a:gd name="T90" fmla="*/ 1883283 w 1690"/>
              <a:gd name="T91" fmla="*/ 1536107 h 1862"/>
              <a:gd name="T92" fmla="*/ 1870893 w 1690"/>
              <a:gd name="T93" fmla="*/ 1441958 h 1862"/>
              <a:gd name="T94" fmla="*/ 1873371 w 1690"/>
              <a:gd name="T95" fmla="*/ 785397 h 1862"/>
              <a:gd name="T96" fmla="*/ 1935321 w 1690"/>
              <a:gd name="T97" fmla="*/ 758143 h 1862"/>
              <a:gd name="T98" fmla="*/ 2041875 w 1690"/>
              <a:gd name="T99" fmla="*/ 792829 h 1862"/>
              <a:gd name="T100" fmla="*/ 2091435 w 1690"/>
              <a:gd name="T101" fmla="*/ 730890 h 1862"/>
              <a:gd name="T102" fmla="*/ 2056743 w 1690"/>
              <a:gd name="T103" fmla="*/ 579756 h 1862"/>
              <a:gd name="T104" fmla="*/ 1927887 w 1690"/>
              <a:gd name="T105" fmla="*/ 468265 h 1862"/>
              <a:gd name="T106" fmla="*/ 1856025 w 1690"/>
              <a:gd name="T107" fmla="*/ 495518 h 1862"/>
              <a:gd name="T108" fmla="*/ 1836201 w 1690"/>
              <a:gd name="T109" fmla="*/ 604532 h 1862"/>
              <a:gd name="T110" fmla="*/ 1774251 w 1690"/>
              <a:gd name="T111" fmla="*/ 631786 h 18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90" h="1862">
                <a:moveTo>
                  <a:pt x="982" y="242"/>
                </a:moveTo>
                <a:lnTo>
                  <a:pt x="982" y="242"/>
                </a:lnTo>
                <a:lnTo>
                  <a:pt x="960" y="236"/>
                </a:lnTo>
                <a:lnTo>
                  <a:pt x="936" y="224"/>
                </a:lnTo>
                <a:lnTo>
                  <a:pt x="926" y="218"/>
                </a:lnTo>
                <a:lnTo>
                  <a:pt x="918" y="212"/>
                </a:lnTo>
                <a:lnTo>
                  <a:pt x="912" y="202"/>
                </a:lnTo>
                <a:lnTo>
                  <a:pt x="910" y="194"/>
                </a:lnTo>
                <a:lnTo>
                  <a:pt x="912" y="182"/>
                </a:lnTo>
                <a:lnTo>
                  <a:pt x="914" y="172"/>
                </a:lnTo>
                <a:lnTo>
                  <a:pt x="918" y="164"/>
                </a:lnTo>
                <a:lnTo>
                  <a:pt x="922" y="158"/>
                </a:lnTo>
                <a:lnTo>
                  <a:pt x="936" y="146"/>
                </a:lnTo>
                <a:lnTo>
                  <a:pt x="950" y="138"/>
                </a:lnTo>
                <a:lnTo>
                  <a:pt x="964" y="130"/>
                </a:lnTo>
                <a:lnTo>
                  <a:pt x="978" y="120"/>
                </a:lnTo>
                <a:lnTo>
                  <a:pt x="982" y="112"/>
                </a:lnTo>
                <a:lnTo>
                  <a:pt x="986" y="104"/>
                </a:lnTo>
                <a:lnTo>
                  <a:pt x="990" y="96"/>
                </a:lnTo>
                <a:lnTo>
                  <a:pt x="990" y="84"/>
                </a:lnTo>
                <a:lnTo>
                  <a:pt x="990" y="72"/>
                </a:lnTo>
                <a:lnTo>
                  <a:pt x="986" y="62"/>
                </a:lnTo>
                <a:lnTo>
                  <a:pt x="982" y="54"/>
                </a:lnTo>
                <a:lnTo>
                  <a:pt x="974" y="44"/>
                </a:lnTo>
                <a:lnTo>
                  <a:pt x="966" y="36"/>
                </a:lnTo>
                <a:lnTo>
                  <a:pt x="958" y="30"/>
                </a:lnTo>
                <a:lnTo>
                  <a:pt x="936" y="18"/>
                </a:lnTo>
                <a:lnTo>
                  <a:pt x="912" y="10"/>
                </a:lnTo>
                <a:lnTo>
                  <a:pt x="888" y="4"/>
                </a:lnTo>
                <a:lnTo>
                  <a:pt x="866" y="0"/>
                </a:lnTo>
                <a:lnTo>
                  <a:pt x="846" y="0"/>
                </a:lnTo>
                <a:lnTo>
                  <a:pt x="828" y="0"/>
                </a:lnTo>
                <a:lnTo>
                  <a:pt x="804" y="4"/>
                </a:lnTo>
                <a:lnTo>
                  <a:pt x="780" y="10"/>
                </a:lnTo>
                <a:lnTo>
                  <a:pt x="756" y="18"/>
                </a:lnTo>
                <a:lnTo>
                  <a:pt x="736" y="30"/>
                </a:lnTo>
                <a:lnTo>
                  <a:pt x="726" y="36"/>
                </a:lnTo>
                <a:lnTo>
                  <a:pt x="718" y="44"/>
                </a:lnTo>
                <a:lnTo>
                  <a:pt x="712" y="54"/>
                </a:lnTo>
                <a:lnTo>
                  <a:pt x="706" y="62"/>
                </a:lnTo>
                <a:lnTo>
                  <a:pt x="704" y="72"/>
                </a:lnTo>
                <a:lnTo>
                  <a:pt x="702" y="84"/>
                </a:lnTo>
                <a:lnTo>
                  <a:pt x="704" y="96"/>
                </a:lnTo>
                <a:lnTo>
                  <a:pt x="706" y="104"/>
                </a:lnTo>
                <a:lnTo>
                  <a:pt x="710" y="112"/>
                </a:lnTo>
                <a:lnTo>
                  <a:pt x="716" y="120"/>
                </a:lnTo>
                <a:lnTo>
                  <a:pt x="728" y="130"/>
                </a:lnTo>
                <a:lnTo>
                  <a:pt x="742" y="138"/>
                </a:lnTo>
                <a:lnTo>
                  <a:pt x="758" y="146"/>
                </a:lnTo>
                <a:lnTo>
                  <a:pt x="770" y="158"/>
                </a:lnTo>
                <a:lnTo>
                  <a:pt x="776" y="164"/>
                </a:lnTo>
                <a:lnTo>
                  <a:pt x="778" y="172"/>
                </a:lnTo>
                <a:lnTo>
                  <a:pt x="782" y="182"/>
                </a:lnTo>
                <a:lnTo>
                  <a:pt x="782" y="194"/>
                </a:lnTo>
                <a:lnTo>
                  <a:pt x="780" y="202"/>
                </a:lnTo>
                <a:lnTo>
                  <a:pt x="774" y="212"/>
                </a:lnTo>
                <a:lnTo>
                  <a:pt x="766" y="218"/>
                </a:lnTo>
                <a:lnTo>
                  <a:pt x="756" y="224"/>
                </a:lnTo>
                <a:lnTo>
                  <a:pt x="734" y="236"/>
                </a:lnTo>
                <a:lnTo>
                  <a:pt x="712" y="242"/>
                </a:lnTo>
                <a:lnTo>
                  <a:pt x="446" y="238"/>
                </a:lnTo>
                <a:lnTo>
                  <a:pt x="306" y="484"/>
                </a:lnTo>
                <a:lnTo>
                  <a:pt x="288" y="500"/>
                </a:lnTo>
                <a:lnTo>
                  <a:pt x="268" y="514"/>
                </a:lnTo>
                <a:lnTo>
                  <a:pt x="258" y="518"/>
                </a:lnTo>
                <a:lnTo>
                  <a:pt x="248" y="522"/>
                </a:lnTo>
                <a:lnTo>
                  <a:pt x="238" y="522"/>
                </a:lnTo>
                <a:lnTo>
                  <a:pt x="230" y="520"/>
                </a:lnTo>
                <a:lnTo>
                  <a:pt x="220" y="514"/>
                </a:lnTo>
                <a:lnTo>
                  <a:pt x="212" y="506"/>
                </a:lnTo>
                <a:lnTo>
                  <a:pt x="208" y="498"/>
                </a:lnTo>
                <a:lnTo>
                  <a:pt x="204" y="490"/>
                </a:lnTo>
                <a:lnTo>
                  <a:pt x="200" y="474"/>
                </a:lnTo>
                <a:lnTo>
                  <a:pt x="200" y="458"/>
                </a:lnTo>
                <a:lnTo>
                  <a:pt x="200" y="442"/>
                </a:lnTo>
                <a:lnTo>
                  <a:pt x="198" y="424"/>
                </a:lnTo>
                <a:lnTo>
                  <a:pt x="196" y="416"/>
                </a:lnTo>
                <a:lnTo>
                  <a:pt x="190" y="410"/>
                </a:lnTo>
                <a:lnTo>
                  <a:pt x="184" y="402"/>
                </a:lnTo>
                <a:lnTo>
                  <a:pt x="174" y="396"/>
                </a:lnTo>
                <a:lnTo>
                  <a:pt x="164" y="390"/>
                </a:lnTo>
                <a:lnTo>
                  <a:pt x="154" y="388"/>
                </a:lnTo>
                <a:lnTo>
                  <a:pt x="142" y="388"/>
                </a:lnTo>
                <a:lnTo>
                  <a:pt x="132" y="390"/>
                </a:lnTo>
                <a:lnTo>
                  <a:pt x="122" y="392"/>
                </a:lnTo>
                <a:lnTo>
                  <a:pt x="110" y="398"/>
                </a:lnTo>
                <a:lnTo>
                  <a:pt x="90" y="410"/>
                </a:lnTo>
                <a:lnTo>
                  <a:pt x="70" y="426"/>
                </a:lnTo>
                <a:lnTo>
                  <a:pt x="54" y="444"/>
                </a:lnTo>
                <a:lnTo>
                  <a:pt x="40" y="462"/>
                </a:lnTo>
                <a:lnTo>
                  <a:pt x="30" y="478"/>
                </a:lnTo>
                <a:lnTo>
                  <a:pt x="20" y="496"/>
                </a:lnTo>
                <a:lnTo>
                  <a:pt x="12" y="516"/>
                </a:lnTo>
                <a:lnTo>
                  <a:pt x="4" y="540"/>
                </a:lnTo>
                <a:lnTo>
                  <a:pt x="0" y="566"/>
                </a:lnTo>
                <a:lnTo>
                  <a:pt x="0" y="590"/>
                </a:lnTo>
                <a:lnTo>
                  <a:pt x="2" y="602"/>
                </a:lnTo>
                <a:lnTo>
                  <a:pt x="4" y="612"/>
                </a:lnTo>
                <a:lnTo>
                  <a:pt x="8" y="622"/>
                </a:lnTo>
                <a:lnTo>
                  <a:pt x="14" y="630"/>
                </a:lnTo>
                <a:lnTo>
                  <a:pt x="20" y="638"/>
                </a:lnTo>
                <a:lnTo>
                  <a:pt x="30" y="644"/>
                </a:lnTo>
                <a:lnTo>
                  <a:pt x="40" y="650"/>
                </a:lnTo>
                <a:lnTo>
                  <a:pt x="50" y="652"/>
                </a:lnTo>
                <a:lnTo>
                  <a:pt x="58" y="652"/>
                </a:lnTo>
                <a:lnTo>
                  <a:pt x="68" y="652"/>
                </a:lnTo>
                <a:lnTo>
                  <a:pt x="82" y="646"/>
                </a:lnTo>
                <a:lnTo>
                  <a:pt x="98" y="638"/>
                </a:lnTo>
                <a:lnTo>
                  <a:pt x="112" y="628"/>
                </a:lnTo>
                <a:lnTo>
                  <a:pt x="128" y="624"/>
                </a:lnTo>
                <a:lnTo>
                  <a:pt x="136" y="622"/>
                </a:lnTo>
                <a:lnTo>
                  <a:pt x="144" y="622"/>
                </a:lnTo>
                <a:lnTo>
                  <a:pt x="154" y="626"/>
                </a:lnTo>
                <a:lnTo>
                  <a:pt x="166" y="630"/>
                </a:lnTo>
                <a:lnTo>
                  <a:pt x="172" y="636"/>
                </a:lnTo>
                <a:lnTo>
                  <a:pt x="176" y="646"/>
                </a:lnTo>
                <a:lnTo>
                  <a:pt x="178" y="656"/>
                </a:lnTo>
                <a:lnTo>
                  <a:pt x="180" y="668"/>
                </a:lnTo>
                <a:lnTo>
                  <a:pt x="176" y="692"/>
                </a:lnTo>
                <a:lnTo>
                  <a:pt x="172" y="714"/>
                </a:lnTo>
                <a:lnTo>
                  <a:pt x="48" y="928"/>
                </a:lnTo>
                <a:lnTo>
                  <a:pt x="178" y="1152"/>
                </a:lnTo>
                <a:lnTo>
                  <a:pt x="184" y="1174"/>
                </a:lnTo>
                <a:lnTo>
                  <a:pt x="186" y="1200"/>
                </a:lnTo>
                <a:lnTo>
                  <a:pt x="186" y="1212"/>
                </a:lnTo>
                <a:lnTo>
                  <a:pt x="184" y="1222"/>
                </a:lnTo>
                <a:lnTo>
                  <a:pt x="178" y="1230"/>
                </a:lnTo>
                <a:lnTo>
                  <a:pt x="172" y="1236"/>
                </a:lnTo>
                <a:lnTo>
                  <a:pt x="162" y="1242"/>
                </a:lnTo>
                <a:lnTo>
                  <a:pt x="152" y="1244"/>
                </a:lnTo>
                <a:lnTo>
                  <a:pt x="142" y="1246"/>
                </a:lnTo>
                <a:lnTo>
                  <a:pt x="134" y="1244"/>
                </a:lnTo>
                <a:lnTo>
                  <a:pt x="118" y="1238"/>
                </a:lnTo>
                <a:lnTo>
                  <a:pt x="104" y="1230"/>
                </a:lnTo>
                <a:lnTo>
                  <a:pt x="90" y="1222"/>
                </a:lnTo>
                <a:lnTo>
                  <a:pt x="74" y="1216"/>
                </a:lnTo>
                <a:lnTo>
                  <a:pt x="66" y="1214"/>
                </a:lnTo>
                <a:lnTo>
                  <a:pt x="56" y="1216"/>
                </a:lnTo>
                <a:lnTo>
                  <a:pt x="48" y="1218"/>
                </a:lnTo>
                <a:lnTo>
                  <a:pt x="36" y="1222"/>
                </a:lnTo>
                <a:lnTo>
                  <a:pt x="28" y="1228"/>
                </a:lnTo>
                <a:lnTo>
                  <a:pt x="20" y="1236"/>
                </a:lnTo>
                <a:lnTo>
                  <a:pt x="14" y="1246"/>
                </a:lnTo>
                <a:lnTo>
                  <a:pt x="10" y="1256"/>
                </a:lnTo>
                <a:lnTo>
                  <a:pt x="8" y="1266"/>
                </a:lnTo>
                <a:lnTo>
                  <a:pt x="6" y="1278"/>
                </a:lnTo>
                <a:lnTo>
                  <a:pt x="6" y="1302"/>
                </a:lnTo>
                <a:lnTo>
                  <a:pt x="12" y="1328"/>
                </a:lnTo>
                <a:lnTo>
                  <a:pt x="18" y="1350"/>
                </a:lnTo>
                <a:lnTo>
                  <a:pt x="26" y="1372"/>
                </a:lnTo>
                <a:lnTo>
                  <a:pt x="36" y="1390"/>
                </a:lnTo>
                <a:lnTo>
                  <a:pt x="46" y="1406"/>
                </a:lnTo>
                <a:lnTo>
                  <a:pt x="60" y="1424"/>
                </a:lnTo>
                <a:lnTo>
                  <a:pt x="78" y="1442"/>
                </a:lnTo>
                <a:lnTo>
                  <a:pt x="96" y="1458"/>
                </a:lnTo>
                <a:lnTo>
                  <a:pt x="118" y="1470"/>
                </a:lnTo>
                <a:lnTo>
                  <a:pt x="128" y="1474"/>
                </a:lnTo>
                <a:lnTo>
                  <a:pt x="138" y="1478"/>
                </a:lnTo>
                <a:lnTo>
                  <a:pt x="150" y="1480"/>
                </a:lnTo>
                <a:lnTo>
                  <a:pt x="160" y="1480"/>
                </a:lnTo>
                <a:lnTo>
                  <a:pt x="170" y="1476"/>
                </a:lnTo>
                <a:lnTo>
                  <a:pt x="180" y="1472"/>
                </a:lnTo>
                <a:lnTo>
                  <a:pt x="190" y="1466"/>
                </a:lnTo>
                <a:lnTo>
                  <a:pt x="196" y="1458"/>
                </a:lnTo>
                <a:lnTo>
                  <a:pt x="202" y="1450"/>
                </a:lnTo>
                <a:lnTo>
                  <a:pt x="204" y="1442"/>
                </a:lnTo>
                <a:lnTo>
                  <a:pt x="208" y="1426"/>
                </a:lnTo>
                <a:lnTo>
                  <a:pt x="208" y="1410"/>
                </a:lnTo>
                <a:lnTo>
                  <a:pt x="208" y="1392"/>
                </a:lnTo>
                <a:lnTo>
                  <a:pt x="210" y="1376"/>
                </a:lnTo>
                <a:lnTo>
                  <a:pt x="214" y="1368"/>
                </a:lnTo>
                <a:lnTo>
                  <a:pt x="218" y="1362"/>
                </a:lnTo>
                <a:lnTo>
                  <a:pt x="226" y="1354"/>
                </a:lnTo>
                <a:lnTo>
                  <a:pt x="236" y="1348"/>
                </a:lnTo>
                <a:lnTo>
                  <a:pt x="244" y="1344"/>
                </a:lnTo>
                <a:lnTo>
                  <a:pt x="254" y="1346"/>
                </a:lnTo>
                <a:lnTo>
                  <a:pt x="264" y="1348"/>
                </a:lnTo>
                <a:lnTo>
                  <a:pt x="276" y="1354"/>
                </a:lnTo>
                <a:lnTo>
                  <a:pt x="296" y="1368"/>
                </a:lnTo>
                <a:lnTo>
                  <a:pt x="312" y="1384"/>
                </a:lnTo>
                <a:lnTo>
                  <a:pt x="448" y="1620"/>
                </a:lnTo>
                <a:lnTo>
                  <a:pt x="712" y="1620"/>
                </a:lnTo>
                <a:lnTo>
                  <a:pt x="734" y="1628"/>
                </a:lnTo>
                <a:lnTo>
                  <a:pt x="756" y="1638"/>
                </a:lnTo>
                <a:lnTo>
                  <a:pt x="766" y="1644"/>
                </a:lnTo>
                <a:lnTo>
                  <a:pt x="774" y="1652"/>
                </a:lnTo>
                <a:lnTo>
                  <a:pt x="780" y="1660"/>
                </a:lnTo>
                <a:lnTo>
                  <a:pt x="782" y="1668"/>
                </a:lnTo>
                <a:lnTo>
                  <a:pt x="782" y="1680"/>
                </a:lnTo>
                <a:lnTo>
                  <a:pt x="778" y="1690"/>
                </a:lnTo>
                <a:lnTo>
                  <a:pt x="776" y="1698"/>
                </a:lnTo>
                <a:lnTo>
                  <a:pt x="770" y="1704"/>
                </a:lnTo>
                <a:lnTo>
                  <a:pt x="758" y="1716"/>
                </a:lnTo>
                <a:lnTo>
                  <a:pt x="742" y="1724"/>
                </a:lnTo>
                <a:lnTo>
                  <a:pt x="728" y="1732"/>
                </a:lnTo>
                <a:lnTo>
                  <a:pt x="716" y="1742"/>
                </a:lnTo>
                <a:lnTo>
                  <a:pt x="710" y="1750"/>
                </a:lnTo>
                <a:lnTo>
                  <a:pt x="706" y="1758"/>
                </a:lnTo>
                <a:lnTo>
                  <a:pt x="704" y="1766"/>
                </a:lnTo>
                <a:lnTo>
                  <a:pt x="702" y="1778"/>
                </a:lnTo>
                <a:lnTo>
                  <a:pt x="704" y="1790"/>
                </a:lnTo>
                <a:lnTo>
                  <a:pt x="706" y="1800"/>
                </a:lnTo>
                <a:lnTo>
                  <a:pt x="712" y="1810"/>
                </a:lnTo>
                <a:lnTo>
                  <a:pt x="718" y="1818"/>
                </a:lnTo>
                <a:lnTo>
                  <a:pt x="726" y="1826"/>
                </a:lnTo>
                <a:lnTo>
                  <a:pt x="736" y="1832"/>
                </a:lnTo>
                <a:lnTo>
                  <a:pt x="756" y="1844"/>
                </a:lnTo>
                <a:lnTo>
                  <a:pt x="780" y="1852"/>
                </a:lnTo>
                <a:lnTo>
                  <a:pt x="804" y="1858"/>
                </a:lnTo>
                <a:lnTo>
                  <a:pt x="828" y="1862"/>
                </a:lnTo>
                <a:lnTo>
                  <a:pt x="846" y="1862"/>
                </a:lnTo>
                <a:lnTo>
                  <a:pt x="866" y="1862"/>
                </a:lnTo>
                <a:lnTo>
                  <a:pt x="888" y="1858"/>
                </a:lnTo>
                <a:lnTo>
                  <a:pt x="912" y="1852"/>
                </a:lnTo>
                <a:lnTo>
                  <a:pt x="936" y="1844"/>
                </a:lnTo>
                <a:lnTo>
                  <a:pt x="958" y="1832"/>
                </a:lnTo>
                <a:lnTo>
                  <a:pt x="966" y="1826"/>
                </a:lnTo>
                <a:lnTo>
                  <a:pt x="974" y="1818"/>
                </a:lnTo>
                <a:lnTo>
                  <a:pt x="982" y="1810"/>
                </a:lnTo>
                <a:lnTo>
                  <a:pt x="986" y="1800"/>
                </a:lnTo>
                <a:lnTo>
                  <a:pt x="990" y="1790"/>
                </a:lnTo>
                <a:lnTo>
                  <a:pt x="990" y="1778"/>
                </a:lnTo>
                <a:lnTo>
                  <a:pt x="990" y="1766"/>
                </a:lnTo>
                <a:lnTo>
                  <a:pt x="986" y="1758"/>
                </a:lnTo>
                <a:lnTo>
                  <a:pt x="982" y="1750"/>
                </a:lnTo>
                <a:lnTo>
                  <a:pt x="978" y="1742"/>
                </a:lnTo>
                <a:lnTo>
                  <a:pt x="964" y="1732"/>
                </a:lnTo>
                <a:lnTo>
                  <a:pt x="950" y="1724"/>
                </a:lnTo>
                <a:lnTo>
                  <a:pt x="936" y="1716"/>
                </a:lnTo>
                <a:lnTo>
                  <a:pt x="922" y="1704"/>
                </a:lnTo>
                <a:lnTo>
                  <a:pt x="918" y="1698"/>
                </a:lnTo>
                <a:lnTo>
                  <a:pt x="914" y="1690"/>
                </a:lnTo>
                <a:lnTo>
                  <a:pt x="912" y="1680"/>
                </a:lnTo>
                <a:lnTo>
                  <a:pt x="910" y="1668"/>
                </a:lnTo>
                <a:lnTo>
                  <a:pt x="912" y="1660"/>
                </a:lnTo>
                <a:lnTo>
                  <a:pt x="918" y="1652"/>
                </a:lnTo>
                <a:lnTo>
                  <a:pt x="926" y="1644"/>
                </a:lnTo>
                <a:lnTo>
                  <a:pt x="936" y="1638"/>
                </a:lnTo>
                <a:lnTo>
                  <a:pt x="960" y="1628"/>
                </a:lnTo>
                <a:lnTo>
                  <a:pt x="982" y="1620"/>
                </a:lnTo>
                <a:lnTo>
                  <a:pt x="1248" y="1620"/>
                </a:lnTo>
                <a:lnTo>
                  <a:pt x="1386" y="1380"/>
                </a:lnTo>
                <a:lnTo>
                  <a:pt x="1402" y="1366"/>
                </a:lnTo>
                <a:lnTo>
                  <a:pt x="1420" y="1354"/>
                </a:lnTo>
                <a:lnTo>
                  <a:pt x="1430" y="1350"/>
                </a:lnTo>
                <a:lnTo>
                  <a:pt x="1440" y="1348"/>
                </a:lnTo>
                <a:lnTo>
                  <a:pt x="1448" y="1348"/>
                </a:lnTo>
                <a:lnTo>
                  <a:pt x="1456" y="1350"/>
                </a:lnTo>
                <a:lnTo>
                  <a:pt x="1464" y="1356"/>
                </a:lnTo>
                <a:lnTo>
                  <a:pt x="1472" y="1364"/>
                </a:lnTo>
                <a:lnTo>
                  <a:pt x="1478" y="1372"/>
                </a:lnTo>
                <a:lnTo>
                  <a:pt x="1480" y="1380"/>
                </a:lnTo>
                <a:lnTo>
                  <a:pt x="1484" y="1396"/>
                </a:lnTo>
                <a:lnTo>
                  <a:pt x="1484" y="1412"/>
                </a:lnTo>
                <a:lnTo>
                  <a:pt x="1484" y="1430"/>
                </a:lnTo>
                <a:lnTo>
                  <a:pt x="1486" y="1446"/>
                </a:lnTo>
                <a:lnTo>
                  <a:pt x="1490" y="1454"/>
                </a:lnTo>
                <a:lnTo>
                  <a:pt x="1494" y="1460"/>
                </a:lnTo>
                <a:lnTo>
                  <a:pt x="1502" y="1468"/>
                </a:lnTo>
                <a:lnTo>
                  <a:pt x="1510" y="1474"/>
                </a:lnTo>
                <a:lnTo>
                  <a:pt x="1520" y="1480"/>
                </a:lnTo>
                <a:lnTo>
                  <a:pt x="1530" y="1482"/>
                </a:lnTo>
                <a:lnTo>
                  <a:pt x="1542" y="1482"/>
                </a:lnTo>
                <a:lnTo>
                  <a:pt x="1552" y="1480"/>
                </a:lnTo>
                <a:lnTo>
                  <a:pt x="1564" y="1478"/>
                </a:lnTo>
                <a:lnTo>
                  <a:pt x="1574" y="1474"/>
                </a:lnTo>
                <a:lnTo>
                  <a:pt x="1594" y="1460"/>
                </a:lnTo>
                <a:lnTo>
                  <a:pt x="1614" y="1444"/>
                </a:lnTo>
                <a:lnTo>
                  <a:pt x="1630" y="1426"/>
                </a:lnTo>
                <a:lnTo>
                  <a:pt x="1644" y="1408"/>
                </a:lnTo>
                <a:lnTo>
                  <a:pt x="1656" y="1392"/>
                </a:lnTo>
                <a:lnTo>
                  <a:pt x="1664" y="1374"/>
                </a:lnTo>
                <a:lnTo>
                  <a:pt x="1672" y="1354"/>
                </a:lnTo>
                <a:lnTo>
                  <a:pt x="1680" y="1330"/>
                </a:lnTo>
                <a:lnTo>
                  <a:pt x="1684" y="1306"/>
                </a:lnTo>
                <a:lnTo>
                  <a:pt x="1684" y="1280"/>
                </a:lnTo>
                <a:lnTo>
                  <a:pt x="1684" y="1270"/>
                </a:lnTo>
                <a:lnTo>
                  <a:pt x="1680" y="1258"/>
                </a:lnTo>
                <a:lnTo>
                  <a:pt x="1676" y="1248"/>
                </a:lnTo>
                <a:lnTo>
                  <a:pt x="1670" y="1240"/>
                </a:lnTo>
                <a:lnTo>
                  <a:pt x="1664" y="1232"/>
                </a:lnTo>
                <a:lnTo>
                  <a:pt x="1654" y="1226"/>
                </a:lnTo>
                <a:lnTo>
                  <a:pt x="1644" y="1220"/>
                </a:lnTo>
                <a:lnTo>
                  <a:pt x="1634" y="1218"/>
                </a:lnTo>
                <a:lnTo>
                  <a:pt x="1626" y="1218"/>
                </a:lnTo>
                <a:lnTo>
                  <a:pt x="1618" y="1218"/>
                </a:lnTo>
                <a:lnTo>
                  <a:pt x="1602" y="1224"/>
                </a:lnTo>
                <a:lnTo>
                  <a:pt x="1588" y="1234"/>
                </a:lnTo>
                <a:lnTo>
                  <a:pt x="1572" y="1242"/>
                </a:lnTo>
                <a:lnTo>
                  <a:pt x="1558" y="1248"/>
                </a:lnTo>
                <a:lnTo>
                  <a:pt x="1548" y="1248"/>
                </a:lnTo>
                <a:lnTo>
                  <a:pt x="1540" y="1248"/>
                </a:lnTo>
                <a:lnTo>
                  <a:pt x="1530" y="1244"/>
                </a:lnTo>
                <a:lnTo>
                  <a:pt x="1520" y="1240"/>
                </a:lnTo>
                <a:lnTo>
                  <a:pt x="1514" y="1234"/>
                </a:lnTo>
                <a:lnTo>
                  <a:pt x="1508" y="1226"/>
                </a:lnTo>
                <a:lnTo>
                  <a:pt x="1506" y="1218"/>
                </a:lnTo>
                <a:lnTo>
                  <a:pt x="1506" y="1208"/>
                </a:lnTo>
                <a:lnTo>
                  <a:pt x="1506" y="1186"/>
                </a:lnTo>
                <a:lnTo>
                  <a:pt x="1510" y="1164"/>
                </a:lnTo>
                <a:lnTo>
                  <a:pt x="1648" y="928"/>
                </a:lnTo>
                <a:lnTo>
                  <a:pt x="1516" y="700"/>
                </a:lnTo>
                <a:lnTo>
                  <a:pt x="1512" y="678"/>
                </a:lnTo>
                <a:lnTo>
                  <a:pt x="1510" y="656"/>
                </a:lnTo>
                <a:lnTo>
                  <a:pt x="1510" y="644"/>
                </a:lnTo>
                <a:lnTo>
                  <a:pt x="1512" y="634"/>
                </a:lnTo>
                <a:lnTo>
                  <a:pt x="1518" y="626"/>
                </a:lnTo>
                <a:lnTo>
                  <a:pt x="1524" y="620"/>
                </a:lnTo>
                <a:lnTo>
                  <a:pt x="1534" y="616"/>
                </a:lnTo>
                <a:lnTo>
                  <a:pt x="1544" y="612"/>
                </a:lnTo>
                <a:lnTo>
                  <a:pt x="1552" y="612"/>
                </a:lnTo>
                <a:lnTo>
                  <a:pt x="1562" y="612"/>
                </a:lnTo>
                <a:lnTo>
                  <a:pt x="1576" y="618"/>
                </a:lnTo>
                <a:lnTo>
                  <a:pt x="1592" y="626"/>
                </a:lnTo>
                <a:lnTo>
                  <a:pt x="1606" y="636"/>
                </a:lnTo>
                <a:lnTo>
                  <a:pt x="1622" y="642"/>
                </a:lnTo>
                <a:lnTo>
                  <a:pt x="1630" y="642"/>
                </a:lnTo>
                <a:lnTo>
                  <a:pt x="1638" y="642"/>
                </a:lnTo>
                <a:lnTo>
                  <a:pt x="1648" y="640"/>
                </a:lnTo>
                <a:lnTo>
                  <a:pt x="1658" y="634"/>
                </a:lnTo>
                <a:lnTo>
                  <a:pt x="1668" y="628"/>
                </a:lnTo>
                <a:lnTo>
                  <a:pt x="1676" y="620"/>
                </a:lnTo>
                <a:lnTo>
                  <a:pt x="1682" y="612"/>
                </a:lnTo>
                <a:lnTo>
                  <a:pt x="1686" y="602"/>
                </a:lnTo>
                <a:lnTo>
                  <a:pt x="1688" y="590"/>
                </a:lnTo>
                <a:lnTo>
                  <a:pt x="1690" y="580"/>
                </a:lnTo>
                <a:lnTo>
                  <a:pt x="1688" y="554"/>
                </a:lnTo>
                <a:lnTo>
                  <a:pt x="1684" y="530"/>
                </a:lnTo>
                <a:lnTo>
                  <a:pt x="1678" y="506"/>
                </a:lnTo>
                <a:lnTo>
                  <a:pt x="1668" y="486"/>
                </a:lnTo>
                <a:lnTo>
                  <a:pt x="1660" y="468"/>
                </a:lnTo>
                <a:lnTo>
                  <a:pt x="1650" y="452"/>
                </a:lnTo>
                <a:lnTo>
                  <a:pt x="1636" y="434"/>
                </a:lnTo>
                <a:lnTo>
                  <a:pt x="1618" y="416"/>
                </a:lnTo>
                <a:lnTo>
                  <a:pt x="1598" y="400"/>
                </a:lnTo>
                <a:lnTo>
                  <a:pt x="1578" y="386"/>
                </a:lnTo>
                <a:lnTo>
                  <a:pt x="1568" y="382"/>
                </a:lnTo>
                <a:lnTo>
                  <a:pt x="1556" y="378"/>
                </a:lnTo>
                <a:lnTo>
                  <a:pt x="1546" y="378"/>
                </a:lnTo>
                <a:lnTo>
                  <a:pt x="1536" y="378"/>
                </a:lnTo>
                <a:lnTo>
                  <a:pt x="1524" y="380"/>
                </a:lnTo>
                <a:lnTo>
                  <a:pt x="1514" y="386"/>
                </a:lnTo>
                <a:lnTo>
                  <a:pt x="1506" y="392"/>
                </a:lnTo>
                <a:lnTo>
                  <a:pt x="1498" y="400"/>
                </a:lnTo>
                <a:lnTo>
                  <a:pt x="1494" y="406"/>
                </a:lnTo>
                <a:lnTo>
                  <a:pt x="1490" y="414"/>
                </a:lnTo>
                <a:lnTo>
                  <a:pt x="1488" y="430"/>
                </a:lnTo>
                <a:lnTo>
                  <a:pt x="1488" y="448"/>
                </a:lnTo>
                <a:lnTo>
                  <a:pt x="1488" y="464"/>
                </a:lnTo>
                <a:lnTo>
                  <a:pt x="1486" y="480"/>
                </a:lnTo>
                <a:lnTo>
                  <a:pt x="1482" y="488"/>
                </a:lnTo>
                <a:lnTo>
                  <a:pt x="1476" y="496"/>
                </a:lnTo>
                <a:lnTo>
                  <a:pt x="1470" y="502"/>
                </a:lnTo>
                <a:lnTo>
                  <a:pt x="1460" y="510"/>
                </a:lnTo>
                <a:lnTo>
                  <a:pt x="1452" y="512"/>
                </a:lnTo>
                <a:lnTo>
                  <a:pt x="1442" y="512"/>
                </a:lnTo>
                <a:lnTo>
                  <a:pt x="1432" y="510"/>
                </a:lnTo>
                <a:lnTo>
                  <a:pt x="1422" y="504"/>
                </a:lnTo>
                <a:lnTo>
                  <a:pt x="1404" y="490"/>
                </a:lnTo>
                <a:lnTo>
                  <a:pt x="1386" y="476"/>
                </a:lnTo>
                <a:lnTo>
                  <a:pt x="1246" y="236"/>
                </a:lnTo>
                <a:lnTo>
                  <a:pt x="982" y="242"/>
                </a:lnTo>
                <a:close/>
              </a:path>
            </a:pathLst>
          </a:custGeom>
          <a:solidFill>
            <a:srgbClr val="32A3B2"/>
          </a:solidFill>
          <a:ln w="38100" cap="flat" cmpd="sng">
            <a:solidFill>
              <a:srgbClr val="5F5F5F"/>
            </a:solidFill>
            <a:prstDash val="solid"/>
            <a:round/>
            <a:headEnd type="none" w="med" len="med"/>
            <a:tailEnd type="none" w="med" len="med"/>
          </a:ln>
          <a:effectLst/>
        </p:spPr>
        <p:txBody>
          <a:bodyPr/>
          <a:lstStyle/>
          <a:p>
            <a:endParaRPr lang="en-GB"/>
          </a:p>
        </p:txBody>
      </p:sp>
      <p:sp>
        <p:nvSpPr>
          <p:cNvPr id="26" name="Freeform 3">
            <a:extLst>
              <a:ext uri="{FF2B5EF4-FFF2-40B4-BE49-F238E27FC236}">
                <a16:creationId xmlns:a16="http://schemas.microsoft.com/office/drawing/2014/main" id="{DC9AA3F3-617D-55E7-8DAD-867C86D15CEE}"/>
              </a:ext>
            </a:extLst>
          </p:cNvPr>
          <p:cNvSpPr>
            <a:spLocks/>
          </p:cNvSpPr>
          <p:nvPr/>
        </p:nvSpPr>
        <p:spPr bwMode="auto">
          <a:xfrm>
            <a:off x="6342897" y="4606180"/>
            <a:ext cx="2810470" cy="2120175"/>
          </a:xfrm>
          <a:custGeom>
            <a:avLst/>
            <a:gdLst>
              <a:gd name="T0" fmla="*/ 1983738 w 1632"/>
              <a:gd name="T1" fmla="*/ 473414 h 1386"/>
              <a:gd name="T2" fmla="*/ 2010981 w 1632"/>
              <a:gd name="T3" fmla="*/ 446149 h 1386"/>
              <a:gd name="T4" fmla="*/ 2020887 w 1632"/>
              <a:gd name="T5" fmla="*/ 374270 h 1386"/>
              <a:gd name="T6" fmla="*/ 1983738 w 1632"/>
              <a:gd name="T7" fmla="*/ 267690 h 1386"/>
              <a:gd name="T8" fmla="*/ 1944113 w 1632"/>
              <a:gd name="T9" fmla="*/ 213160 h 1386"/>
              <a:gd name="T10" fmla="*/ 1862386 w 1632"/>
              <a:gd name="T11" fmla="*/ 158631 h 1386"/>
              <a:gd name="T12" fmla="*/ 1825237 w 1632"/>
              <a:gd name="T13" fmla="*/ 158631 h 1386"/>
              <a:gd name="T14" fmla="*/ 1788089 w 1632"/>
              <a:gd name="T15" fmla="*/ 183417 h 1386"/>
              <a:gd name="T16" fmla="*/ 1775706 w 1632"/>
              <a:gd name="T17" fmla="*/ 242904 h 1386"/>
              <a:gd name="T18" fmla="*/ 1760846 w 1632"/>
              <a:gd name="T19" fmla="*/ 302390 h 1386"/>
              <a:gd name="T20" fmla="*/ 1733604 w 1632"/>
              <a:gd name="T21" fmla="*/ 322219 h 1386"/>
              <a:gd name="T22" fmla="*/ 1703885 w 1632"/>
              <a:gd name="T23" fmla="*/ 319740 h 1386"/>
              <a:gd name="T24" fmla="*/ 1485946 w 1632"/>
              <a:gd name="T25" fmla="*/ 0 h 1386"/>
              <a:gd name="T26" fmla="*/ 1102077 w 1632"/>
              <a:gd name="T27" fmla="*/ 22307 h 1386"/>
              <a:gd name="T28" fmla="*/ 1069881 w 1632"/>
              <a:gd name="T29" fmla="*/ 59487 h 1386"/>
              <a:gd name="T30" fmla="*/ 1079788 w 1632"/>
              <a:gd name="T31" fmla="*/ 96666 h 1386"/>
              <a:gd name="T32" fmla="*/ 1136749 w 1632"/>
              <a:gd name="T33" fmla="*/ 138802 h 1386"/>
              <a:gd name="T34" fmla="*/ 1168944 w 1632"/>
              <a:gd name="T35" fmla="*/ 180938 h 1386"/>
              <a:gd name="T36" fmla="*/ 1163991 w 1632"/>
              <a:gd name="T37" fmla="*/ 223075 h 1386"/>
              <a:gd name="T38" fmla="*/ 1129319 w 1632"/>
              <a:gd name="T39" fmla="*/ 262732 h 1386"/>
              <a:gd name="T40" fmla="*/ 1015397 w 1632"/>
              <a:gd name="T41" fmla="*/ 299912 h 1386"/>
              <a:gd name="T42" fmla="*/ 938623 w 1632"/>
              <a:gd name="T43" fmla="*/ 294954 h 1386"/>
              <a:gd name="T44" fmla="*/ 842036 w 1632"/>
              <a:gd name="T45" fmla="*/ 255297 h 1386"/>
              <a:gd name="T46" fmla="*/ 814794 w 1632"/>
              <a:gd name="T47" fmla="*/ 210682 h 1386"/>
              <a:gd name="T48" fmla="*/ 817270 w 1632"/>
              <a:gd name="T49" fmla="*/ 171024 h 1386"/>
              <a:gd name="T50" fmla="*/ 861849 w 1632"/>
              <a:gd name="T51" fmla="*/ 128888 h 1386"/>
              <a:gd name="T52" fmla="*/ 906427 w 1632"/>
              <a:gd name="T53" fmla="*/ 86751 h 1386"/>
              <a:gd name="T54" fmla="*/ 908904 w 1632"/>
              <a:gd name="T55" fmla="*/ 49572 h 1386"/>
              <a:gd name="T56" fmla="*/ 851943 w 1632"/>
              <a:gd name="T57" fmla="*/ 9914 h 1386"/>
              <a:gd name="T58" fmla="*/ 307096 w 1632"/>
              <a:gd name="T59" fmla="*/ 332133 h 1386"/>
              <a:gd name="T60" fmla="*/ 299666 w 1632"/>
              <a:gd name="T61" fmla="*/ 416406 h 1386"/>
              <a:gd name="T62" fmla="*/ 326908 w 1632"/>
              <a:gd name="T63" fmla="*/ 441192 h 1386"/>
              <a:gd name="T64" fmla="*/ 381393 w 1632"/>
              <a:gd name="T65" fmla="*/ 436235 h 1386"/>
              <a:gd name="T66" fmla="*/ 445784 w 1632"/>
              <a:gd name="T67" fmla="*/ 406492 h 1386"/>
              <a:gd name="T68" fmla="*/ 482933 w 1632"/>
              <a:gd name="T69" fmla="*/ 416406 h 1386"/>
              <a:gd name="T70" fmla="*/ 515128 w 1632"/>
              <a:gd name="T71" fmla="*/ 456064 h 1386"/>
              <a:gd name="T72" fmla="*/ 512651 w 1632"/>
              <a:gd name="T73" fmla="*/ 545294 h 1386"/>
              <a:gd name="T74" fmla="*/ 482933 w 1632"/>
              <a:gd name="T75" fmla="*/ 622130 h 1386"/>
              <a:gd name="T76" fmla="*/ 408635 w 1632"/>
              <a:gd name="T77" fmla="*/ 706403 h 1386"/>
              <a:gd name="T78" fmla="*/ 341768 w 1632"/>
              <a:gd name="T79" fmla="*/ 733668 h 1386"/>
              <a:gd name="T80" fmla="*/ 304619 w 1632"/>
              <a:gd name="T81" fmla="*/ 726232 h 1386"/>
              <a:gd name="T82" fmla="*/ 274900 w 1632"/>
              <a:gd name="T83" fmla="*/ 689053 h 1386"/>
              <a:gd name="T84" fmla="*/ 267470 w 1632"/>
              <a:gd name="T85" fmla="*/ 607259 h 1386"/>
              <a:gd name="T86" fmla="*/ 235275 w 1632"/>
              <a:gd name="T87" fmla="*/ 570080 h 1386"/>
              <a:gd name="T88" fmla="*/ 200603 w 1632"/>
              <a:gd name="T89" fmla="*/ 572558 h 1386"/>
              <a:gd name="T90" fmla="*/ 4953 w 1632"/>
              <a:gd name="T91" fmla="*/ 852641 h 1386"/>
              <a:gd name="T92" fmla="*/ 1485946 w 1632"/>
              <a:gd name="T93" fmla="*/ 1717675 h 1386"/>
              <a:gd name="T94" fmla="*/ 1805425 w 1632"/>
              <a:gd name="T95" fmla="*/ 555208 h 1386"/>
              <a:gd name="T96" fmla="*/ 1802948 w 1632"/>
              <a:gd name="T97" fmla="*/ 473414 h 1386"/>
              <a:gd name="T98" fmla="*/ 1835144 w 1632"/>
              <a:gd name="T99" fmla="*/ 448628 h 1386"/>
              <a:gd name="T100" fmla="*/ 1879722 w 1632"/>
              <a:gd name="T101" fmla="*/ 451107 h 1386"/>
              <a:gd name="T102" fmla="*/ 1951543 w 1632"/>
              <a:gd name="T103" fmla="*/ 483328 h 13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632" h="1386">
                <a:moveTo>
                  <a:pt x="1576" y="390"/>
                </a:moveTo>
                <a:lnTo>
                  <a:pt x="1576" y="390"/>
                </a:lnTo>
                <a:lnTo>
                  <a:pt x="1588" y="388"/>
                </a:lnTo>
                <a:lnTo>
                  <a:pt x="1602" y="382"/>
                </a:lnTo>
                <a:lnTo>
                  <a:pt x="1610" y="376"/>
                </a:lnTo>
                <a:lnTo>
                  <a:pt x="1618" y="368"/>
                </a:lnTo>
                <a:lnTo>
                  <a:pt x="1624" y="360"/>
                </a:lnTo>
                <a:lnTo>
                  <a:pt x="1628" y="350"/>
                </a:lnTo>
                <a:lnTo>
                  <a:pt x="1630" y="338"/>
                </a:lnTo>
                <a:lnTo>
                  <a:pt x="1632" y="328"/>
                </a:lnTo>
                <a:lnTo>
                  <a:pt x="1632" y="302"/>
                </a:lnTo>
                <a:lnTo>
                  <a:pt x="1626" y="278"/>
                </a:lnTo>
                <a:lnTo>
                  <a:pt x="1620" y="254"/>
                </a:lnTo>
                <a:lnTo>
                  <a:pt x="1612" y="234"/>
                </a:lnTo>
                <a:lnTo>
                  <a:pt x="1602" y="216"/>
                </a:lnTo>
                <a:lnTo>
                  <a:pt x="1594" y="202"/>
                </a:lnTo>
                <a:lnTo>
                  <a:pt x="1584" y="188"/>
                </a:lnTo>
                <a:lnTo>
                  <a:pt x="1570" y="172"/>
                </a:lnTo>
                <a:lnTo>
                  <a:pt x="1556" y="158"/>
                </a:lnTo>
                <a:lnTo>
                  <a:pt x="1540" y="146"/>
                </a:lnTo>
                <a:lnTo>
                  <a:pt x="1522" y="136"/>
                </a:lnTo>
                <a:lnTo>
                  <a:pt x="1504" y="128"/>
                </a:lnTo>
                <a:lnTo>
                  <a:pt x="1496" y="126"/>
                </a:lnTo>
                <a:lnTo>
                  <a:pt x="1486" y="126"/>
                </a:lnTo>
                <a:lnTo>
                  <a:pt x="1474" y="128"/>
                </a:lnTo>
                <a:lnTo>
                  <a:pt x="1460" y="134"/>
                </a:lnTo>
                <a:lnTo>
                  <a:pt x="1452" y="140"/>
                </a:lnTo>
                <a:lnTo>
                  <a:pt x="1444" y="148"/>
                </a:lnTo>
                <a:lnTo>
                  <a:pt x="1440" y="154"/>
                </a:lnTo>
                <a:lnTo>
                  <a:pt x="1436" y="162"/>
                </a:lnTo>
                <a:lnTo>
                  <a:pt x="1434" y="178"/>
                </a:lnTo>
                <a:lnTo>
                  <a:pt x="1434" y="196"/>
                </a:lnTo>
                <a:lnTo>
                  <a:pt x="1434" y="212"/>
                </a:lnTo>
                <a:lnTo>
                  <a:pt x="1432" y="228"/>
                </a:lnTo>
                <a:lnTo>
                  <a:pt x="1428" y="236"/>
                </a:lnTo>
                <a:lnTo>
                  <a:pt x="1422" y="244"/>
                </a:lnTo>
                <a:lnTo>
                  <a:pt x="1416" y="250"/>
                </a:lnTo>
                <a:lnTo>
                  <a:pt x="1406" y="258"/>
                </a:lnTo>
                <a:lnTo>
                  <a:pt x="1400" y="260"/>
                </a:lnTo>
                <a:lnTo>
                  <a:pt x="1392" y="260"/>
                </a:lnTo>
                <a:lnTo>
                  <a:pt x="1384" y="260"/>
                </a:lnTo>
                <a:lnTo>
                  <a:pt x="1376" y="258"/>
                </a:lnTo>
                <a:lnTo>
                  <a:pt x="1360" y="248"/>
                </a:lnTo>
                <a:lnTo>
                  <a:pt x="1344" y="236"/>
                </a:lnTo>
                <a:lnTo>
                  <a:pt x="1330" y="224"/>
                </a:lnTo>
                <a:lnTo>
                  <a:pt x="1200" y="0"/>
                </a:lnTo>
                <a:lnTo>
                  <a:pt x="936" y="0"/>
                </a:lnTo>
                <a:lnTo>
                  <a:pt x="914" y="8"/>
                </a:lnTo>
                <a:lnTo>
                  <a:pt x="890" y="18"/>
                </a:lnTo>
                <a:lnTo>
                  <a:pt x="880" y="24"/>
                </a:lnTo>
                <a:lnTo>
                  <a:pt x="872" y="32"/>
                </a:lnTo>
                <a:lnTo>
                  <a:pt x="866" y="40"/>
                </a:lnTo>
                <a:lnTo>
                  <a:pt x="864" y="48"/>
                </a:lnTo>
                <a:lnTo>
                  <a:pt x="866" y="60"/>
                </a:lnTo>
                <a:lnTo>
                  <a:pt x="868" y="70"/>
                </a:lnTo>
                <a:lnTo>
                  <a:pt x="872" y="78"/>
                </a:lnTo>
                <a:lnTo>
                  <a:pt x="876" y="84"/>
                </a:lnTo>
                <a:lnTo>
                  <a:pt x="890" y="96"/>
                </a:lnTo>
                <a:lnTo>
                  <a:pt x="904" y="104"/>
                </a:lnTo>
                <a:lnTo>
                  <a:pt x="918" y="112"/>
                </a:lnTo>
                <a:lnTo>
                  <a:pt x="932" y="122"/>
                </a:lnTo>
                <a:lnTo>
                  <a:pt x="936" y="130"/>
                </a:lnTo>
                <a:lnTo>
                  <a:pt x="940" y="138"/>
                </a:lnTo>
                <a:lnTo>
                  <a:pt x="944" y="146"/>
                </a:lnTo>
                <a:lnTo>
                  <a:pt x="944" y="158"/>
                </a:lnTo>
                <a:lnTo>
                  <a:pt x="944" y="170"/>
                </a:lnTo>
                <a:lnTo>
                  <a:pt x="940" y="180"/>
                </a:lnTo>
                <a:lnTo>
                  <a:pt x="936" y="190"/>
                </a:lnTo>
                <a:lnTo>
                  <a:pt x="928" y="198"/>
                </a:lnTo>
                <a:lnTo>
                  <a:pt x="920" y="206"/>
                </a:lnTo>
                <a:lnTo>
                  <a:pt x="912" y="212"/>
                </a:lnTo>
                <a:lnTo>
                  <a:pt x="890" y="224"/>
                </a:lnTo>
                <a:lnTo>
                  <a:pt x="866" y="232"/>
                </a:lnTo>
                <a:lnTo>
                  <a:pt x="842" y="238"/>
                </a:lnTo>
                <a:lnTo>
                  <a:pt x="820" y="242"/>
                </a:lnTo>
                <a:lnTo>
                  <a:pt x="800" y="242"/>
                </a:lnTo>
                <a:lnTo>
                  <a:pt x="782" y="242"/>
                </a:lnTo>
                <a:lnTo>
                  <a:pt x="758" y="238"/>
                </a:lnTo>
                <a:lnTo>
                  <a:pt x="734" y="232"/>
                </a:lnTo>
                <a:lnTo>
                  <a:pt x="710" y="224"/>
                </a:lnTo>
                <a:lnTo>
                  <a:pt x="690" y="212"/>
                </a:lnTo>
                <a:lnTo>
                  <a:pt x="680" y="206"/>
                </a:lnTo>
                <a:lnTo>
                  <a:pt x="672" y="198"/>
                </a:lnTo>
                <a:lnTo>
                  <a:pt x="666" y="190"/>
                </a:lnTo>
                <a:lnTo>
                  <a:pt x="660" y="180"/>
                </a:lnTo>
                <a:lnTo>
                  <a:pt x="658" y="170"/>
                </a:lnTo>
                <a:lnTo>
                  <a:pt x="656" y="158"/>
                </a:lnTo>
                <a:lnTo>
                  <a:pt x="658" y="146"/>
                </a:lnTo>
                <a:lnTo>
                  <a:pt x="660" y="138"/>
                </a:lnTo>
                <a:lnTo>
                  <a:pt x="664" y="130"/>
                </a:lnTo>
                <a:lnTo>
                  <a:pt x="670" y="122"/>
                </a:lnTo>
                <a:lnTo>
                  <a:pt x="682" y="112"/>
                </a:lnTo>
                <a:lnTo>
                  <a:pt x="696" y="104"/>
                </a:lnTo>
                <a:lnTo>
                  <a:pt x="712" y="96"/>
                </a:lnTo>
                <a:lnTo>
                  <a:pt x="724" y="84"/>
                </a:lnTo>
                <a:lnTo>
                  <a:pt x="730" y="78"/>
                </a:lnTo>
                <a:lnTo>
                  <a:pt x="732" y="70"/>
                </a:lnTo>
                <a:lnTo>
                  <a:pt x="736" y="60"/>
                </a:lnTo>
                <a:lnTo>
                  <a:pt x="736" y="48"/>
                </a:lnTo>
                <a:lnTo>
                  <a:pt x="734" y="40"/>
                </a:lnTo>
                <a:lnTo>
                  <a:pt x="728" y="32"/>
                </a:lnTo>
                <a:lnTo>
                  <a:pt x="720" y="24"/>
                </a:lnTo>
                <a:lnTo>
                  <a:pt x="710" y="18"/>
                </a:lnTo>
                <a:lnTo>
                  <a:pt x="688" y="8"/>
                </a:lnTo>
                <a:lnTo>
                  <a:pt x="666" y="0"/>
                </a:lnTo>
                <a:lnTo>
                  <a:pt x="402" y="0"/>
                </a:lnTo>
                <a:lnTo>
                  <a:pt x="248" y="268"/>
                </a:lnTo>
                <a:lnTo>
                  <a:pt x="242" y="290"/>
                </a:lnTo>
                <a:lnTo>
                  <a:pt x="240" y="314"/>
                </a:lnTo>
                <a:lnTo>
                  <a:pt x="240" y="326"/>
                </a:lnTo>
                <a:lnTo>
                  <a:pt x="242" y="336"/>
                </a:lnTo>
                <a:lnTo>
                  <a:pt x="248" y="344"/>
                </a:lnTo>
                <a:lnTo>
                  <a:pt x="254" y="350"/>
                </a:lnTo>
                <a:lnTo>
                  <a:pt x="264" y="356"/>
                </a:lnTo>
                <a:lnTo>
                  <a:pt x="274" y="358"/>
                </a:lnTo>
                <a:lnTo>
                  <a:pt x="284" y="358"/>
                </a:lnTo>
                <a:lnTo>
                  <a:pt x="292" y="358"/>
                </a:lnTo>
                <a:lnTo>
                  <a:pt x="308" y="352"/>
                </a:lnTo>
                <a:lnTo>
                  <a:pt x="322" y="344"/>
                </a:lnTo>
                <a:lnTo>
                  <a:pt x="336" y="336"/>
                </a:lnTo>
                <a:lnTo>
                  <a:pt x="352" y="330"/>
                </a:lnTo>
                <a:lnTo>
                  <a:pt x="360" y="328"/>
                </a:lnTo>
                <a:lnTo>
                  <a:pt x="370" y="328"/>
                </a:lnTo>
                <a:lnTo>
                  <a:pt x="378" y="332"/>
                </a:lnTo>
                <a:lnTo>
                  <a:pt x="390" y="336"/>
                </a:lnTo>
                <a:lnTo>
                  <a:pt x="398" y="342"/>
                </a:lnTo>
                <a:lnTo>
                  <a:pt x="406" y="350"/>
                </a:lnTo>
                <a:lnTo>
                  <a:pt x="412" y="358"/>
                </a:lnTo>
                <a:lnTo>
                  <a:pt x="416" y="368"/>
                </a:lnTo>
                <a:lnTo>
                  <a:pt x="418" y="380"/>
                </a:lnTo>
                <a:lnTo>
                  <a:pt x="420" y="392"/>
                </a:lnTo>
                <a:lnTo>
                  <a:pt x="418" y="416"/>
                </a:lnTo>
                <a:lnTo>
                  <a:pt x="414" y="440"/>
                </a:lnTo>
                <a:lnTo>
                  <a:pt x="408" y="464"/>
                </a:lnTo>
                <a:lnTo>
                  <a:pt x="400" y="486"/>
                </a:lnTo>
                <a:lnTo>
                  <a:pt x="390" y="502"/>
                </a:lnTo>
                <a:lnTo>
                  <a:pt x="380" y="518"/>
                </a:lnTo>
                <a:lnTo>
                  <a:pt x="366" y="536"/>
                </a:lnTo>
                <a:lnTo>
                  <a:pt x="348" y="554"/>
                </a:lnTo>
                <a:lnTo>
                  <a:pt x="330" y="570"/>
                </a:lnTo>
                <a:lnTo>
                  <a:pt x="308" y="584"/>
                </a:lnTo>
                <a:lnTo>
                  <a:pt x="298" y="588"/>
                </a:lnTo>
                <a:lnTo>
                  <a:pt x="288" y="592"/>
                </a:lnTo>
                <a:lnTo>
                  <a:pt x="276" y="592"/>
                </a:lnTo>
                <a:lnTo>
                  <a:pt x="266" y="592"/>
                </a:lnTo>
                <a:lnTo>
                  <a:pt x="256" y="590"/>
                </a:lnTo>
                <a:lnTo>
                  <a:pt x="246" y="586"/>
                </a:lnTo>
                <a:lnTo>
                  <a:pt x="236" y="578"/>
                </a:lnTo>
                <a:lnTo>
                  <a:pt x="230" y="572"/>
                </a:lnTo>
                <a:lnTo>
                  <a:pt x="224" y="564"/>
                </a:lnTo>
                <a:lnTo>
                  <a:pt x="222" y="556"/>
                </a:lnTo>
                <a:lnTo>
                  <a:pt x="218" y="540"/>
                </a:lnTo>
                <a:lnTo>
                  <a:pt x="218" y="522"/>
                </a:lnTo>
                <a:lnTo>
                  <a:pt x="218" y="506"/>
                </a:lnTo>
                <a:lnTo>
                  <a:pt x="216" y="490"/>
                </a:lnTo>
                <a:lnTo>
                  <a:pt x="212" y="482"/>
                </a:lnTo>
                <a:lnTo>
                  <a:pt x="206" y="474"/>
                </a:lnTo>
                <a:lnTo>
                  <a:pt x="200" y="468"/>
                </a:lnTo>
                <a:lnTo>
                  <a:pt x="190" y="460"/>
                </a:lnTo>
                <a:lnTo>
                  <a:pt x="182" y="458"/>
                </a:lnTo>
                <a:lnTo>
                  <a:pt x="172" y="458"/>
                </a:lnTo>
                <a:lnTo>
                  <a:pt x="162" y="462"/>
                </a:lnTo>
                <a:lnTo>
                  <a:pt x="152" y="466"/>
                </a:lnTo>
                <a:lnTo>
                  <a:pt x="132" y="480"/>
                </a:lnTo>
                <a:lnTo>
                  <a:pt x="116" y="496"/>
                </a:lnTo>
                <a:lnTo>
                  <a:pt x="4" y="688"/>
                </a:lnTo>
                <a:lnTo>
                  <a:pt x="2" y="688"/>
                </a:lnTo>
                <a:lnTo>
                  <a:pt x="0" y="694"/>
                </a:lnTo>
                <a:lnTo>
                  <a:pt x="400" y="1386"/>
                </a:lnTo>
                <a:lnTo>
                  <a:pt x="1200" y="1386"/>
                </a:lnTo>
                <a:lnTo>
                  <a:pt x="1600" y="694"/>
                </a:lnTo>
                <a:lnTo>
                  <a:pt x="1598" y="688"/>
                </a:lnTo>
                <a:lnTo>
                  <a:pt x="1458" y="448"/>
                </a:lnTo>
                <a:lnTo>
                  <a:pt x="1454" y="426"/>
                </a:lnTo>
                <a:lnTo>
                  <a:pt x="1452" y="402"/>
                </a:lnTo>
                <a:lnTo>
                  <a:pt x="1454" y="392"/>
                </a:lnTo>
                <a:lnTo>
                  <a:pt x="1456" y="382"/>
                </a:lnTo>
                <a:lnTo>
                  <a:pt x="1460" y="374"/>
                </a:lnTo>
                <a:lnTo>
                  <a:pt x="1466" y="368"/>
                </a:lnTo>
                <a:lnTo>
                  <a:pt x="1482" y="362"/>
                </a:lnTo>
                <a:lnTo>
                  <a:pt x="1496" y="360"/>
                </a:lnTo>
                <a:lnTo>
                  <a:pt x="1508" y="360"/>
                </a:lnTo>
                <a:lnTo>
                  <a:pt x="1518" y="364"/>
                </a:lnTo>
                <a:lnTo>
                  <a:pt x="1536" y="374"/>
                </a:lnTo>
                <a:lnTo>
                  <a:pt x="1556" y="384"/>
                </a:lnTo>
                <a:lnTo>
                  <a:pt x="1566" y="388"/>
                </a:lnTo>
                <a:lnTo>
                  <a:pt x="1576" y="390"/>
                </a:lnTo>
                <a:close/>
              </a:path>
            </a:pathLst>
          </a:custGeom>
          <a:solidFill>
            <a:srgbClr val="5DC3D1"/>
          </a:solidFill>
          <a:ln w="38100" cap="flat" cmpd="sng">
            <a:solidFill>
              <a:srgbClr val="5F5F5F"/>
            </a:solidFill>
            <a:prstDash val="solid"/>
            <a:round/>
            <a:headEnd type="none" w="med" len="med"/>
            <a:tailEnd type="none" w="med" len="med"/>
          </a:ln>
          <a:effectLst/>
        </p:spPr>
        <p:txBody>
          <a:bodyPr/>
          <a:lstStyle/>
          <a:p>
            <a:endParaRPr lang="en-GB"/>
          </a:p>
        </p:txBody>
      </p:sp>
      <p:sp>
        <p:nvSpPr>
          <p:cNvPr id="28" name="Freeform 5">
            <a:extLst>
              <a:ext uri="{FF2B5EF4-FFF2-40B4-BE49-F238E27FC236}">
                <a16:creationId xmlns:a16="http://schemas.microsoft.com/office/drawing/2014/main" id="{CF0C186E-DFFD-1A39-037D-F0A7318762FC}"/>
              </a:ext>
            </a:extLst>
          </p:cNvPr>
          <p:cNvSpPr>
            <a:spLocks/>
          </p:cNvSpPr>
          <p:nvPr/>
        </p:nvSpPr>
        <p:spPr bwMode="auto">
          <a:xfrm>
            <a:off x="4285271" y="1270123"/>
            <a:ext cx="2777354" cy="2230911"/>
          </a:xfrm>
          <a:custGeom>
            <a:avLst/>
            <a:gdLst>
              <a:gd name="T0" fmla="*/ 859783 w 1612"/>
              <a:gd name="T1" fmla="*/ 1712718 h 1386"/>
              <a:gd name="T2" fmla="*/ 879605 w 1612"/>
              <a:gd name="T3" fmla="*/ 1705282 h 1386"/>
              <a:gd name="T4" fmla="*/ 884561 w 1612"/>
              <a:gd name="T5" fmla="*/ 1702803 h 1386"/>
              <a:gd name="T6" fmla="*/ 891994 w 1612"/>
              <a:gd name="T7" fmla="*/ 1697846 h 1386"/>
              <a:gd name="T8" fmla="*/ 896949 w 1612"/>
              <a:gd name="T9" fmla="*/ 1695368 h 1386"/>
              <a:gd name="T10" fmla="*/ 904383 w 1612"/>
              <a:gd name="T11" fmla="*/ 1687932 h 1386"/>
              <a:gd name="T12" fmla="*/ 909338 w 1612"/>
              <a:gd name="T13" fmla="*/ 1685453 h 1386"/>
              <a:gd name="T14" fmla="*/ 911816 w 1612"/>
              <a:gd name="T15" fmla="*/ 1678017 h 1386"/>
              <a:gd name="T16" fmla="*/ 914294 w 1612"/>
              <a:gd name="T17" fmla="*/ 1675539 h 1386"/>
              <a:gd name="T18" fmla="*/ 916771 w 1612"/>
              <a:gd name="T19" fmla="*/ 1668103 h 1386"/>
              <a:gd name="T20" fmla="*/ 916771 w 1612"/>
              <a:gd name="T21" fmla="*/ 1663146 h 1386"/>
              <a:gd name="T22" fmla="*/ 887038 w 1612"/>
              <a:gd name="T23" fmla="*/ 1606138 h 1386"/>
              <a:gd name="T24" fmla="*/ 822617 w 1612"/>
              <a:gd name="T25" fmla="*/ 1554087 h 1386"/>
              <a:gd name="T26" fmla="*/ 817661 w 1612"/>
              <a:gd name="T27" fmla="*/ 1526822 h 1386"/>
              <a:gd name="T28" fmla="*/ 837483 w 1612"/>
              <a:gd name="T29" fmla="*/ 1479729 h 1386"/>
              <a:gd name="T30" fmla="*/ 944027 w 1612"/>
              <a:gd name="T31" fmla="*/ 1427678 h 1386"/>
              <a:gd name="T32" fmla="*/ 1048093 w 1612"/>
              <a:gd name="T33" fmla="*/ 1427678 h 1386"/>
              <a:gd name="T34" fmla="*/ 1154636 w 1612"/>
              <a:gd name="T35" fmla="*/ 1479729 h 1386"/>
              <a:gd name="T36" fmla="*/ 1174458 w 1612"/>
              <a:gd name="T37" fmla="*/ 1526822 h 1386"/>
              <a:gd name="T38" fmla="*/ 1169503 w 1612"/>
              <a:gd name="T39" fmla="*/ 1554087 h 1386"/>
              <a:gd name="T40" fmla="*/ 1107559 w 1612"/>
              <a:gd name="T41" fmla="*/ 1606138 h 1386"/>
              <a:gd name="T42" fmla="*/ 1075348 w 1612"/>
              <a:gd name="T43" fmla="*/ 1663146 h 1386"/>
              <a:gd name="T44" fmla="*/ 1075348 w 1612"/>
              <a:gd name="T45" fmla="*/ 1668103 h 1386"/>
              <a:gd name="T46" fmla="*/ 1077826 w 1612"/>
              <a:gd name="T47" fmla="*/ 1675539 h 1386"/>
              <a:gd name="T48" fmla="*/ 1080304 w 1612"/>
              <a:gd name="T49" fmla="*/ 1678017 h 1386"/>
              <a:gd name="T50" fmla="*/ 1085259 w 1612"/>
              <a:gd name="T51" fmla="*/ 1685453 h 1386"/>
              <a:gd name="T52" fmla="*/ 1087737 w 1612"/>
              <a:gd name="T53" fmla="*/ 1687932 h 1386"/>
              <a:gd name="T54" fmla="*/ 1095170 w 1612"/>
              <a:gd name="T55" fmla="*/ 1695368 h 1386"/>
              <a:gd name="T56" fmla="*/ 1100126 w 1612"/>
              <a:gd name="T57" fmla="*/ 1697846 h 1386"/>
              <a:gd name="T58" fmla="*/ 1107559 w 1612"/>
              <a:gd name="T59" fmla="*/ 1702803 h 1386"/>
              <a:gd name="T60" fmla="*/ 1112514 w 1612"/>
              <a:gd name="T61" fmla="*/ 1705282 h 1386"/>
              <a:gd name="T62" fmla="*/ 1132337 w 1612"/>
              <a:gd name="T63" fmla="*/ 1712718 h 1386"/>
              <a:gd name="T64" fmla="*/ 1637800 w 1612"/>
              <a:gd name="T65" fmla="*/ 1452464 h 1386"/>
              <a:gd name="T66" fmla="*/ 1642755 w 1612"/>
              <a:gd name="T67" fmla="*/ 1368191 h 1386"/>
              <a:gd name="T68" fmla="*/ 1603111 w 1612"/>
              <a:gd name="T69" fmla="*/ 1338448 h 1386"/>
              <a:gd name="T70" fmla="*/ 1526300 w 1612"/>
              <a:gd name="T71" fmla="*/ 1368191 h 1386"/>
              <a:gd name="T72" fmla="*/ 1461879 w 1612"/>
              <a:gd name="T73" fmla="*/ 1365713 h 1386"/>
              <a:gd name="T74" fmla="*/ 1429668 w 1612"/>
              <a:gd name="T75" fmla="*/ 1326055 h 1386"/>
              <a:gd name="T76" fmla="*/ 1439579 w 1612"/>
              <a:gd name="T77" fmla="*/ 1207082 h 1386"/>
              <a:gd name="T78" fmla="*/ 1491612 w 1612"/>
              <a:gd name="T79" fmla="*/ 1117852 h 1386"/>
              <a:gd name="T80" fmla="*/ 1588245 w 1612"/>
              <a:gd name="T81" fmla="*/ 1050930 h 1386"/>
              <a:gd name="T82" fmla="*/ 1640277 w 1612"/>
              <a:gd name="T83" fmla="*/ 1058365 h 1386"/>
              <a:gd name="T84" fmla="*/ 1672488 w 1612"/>
              <a:gd name="T85" fmla="*/ 1115373 h 1386"/>
              <a:gd name="T86" fmla="*/ 1687355 w 1612"/>
              <a:gd name="T87" fmla="*/ 1194689 h 1386"/>
              <a:gd name="T88" fmla="*/ 1731955 w 1612"/>
              <a:gd name="T89" fmla="*/ 1214518 h 1386"/>
              <a:gd name="T90" fmla="*/ 1979731 w 1612"/>
              <a:gd name="T91" fmla="*/ 862555 h 1386"/>
              <a:gd name="T92" fmla="*/ 1774077 w 1612"/>
              <a:gd name="T93" fmla="*/ 473414 h 1386"/>
              <a:gd name="T94" fmla="*/ 1791421 w 1612"/>
              <a:gd name="T95" fmla="*/ 423842 h 1386"/>
              <a:gd name="T96" fmla="*/ 1858320 w 1612"/>
              <a:gd name="T97" fmla="*/ 421363 h 1386"/>
              <a:gd name="T98" fmla="*/ 1935131 w 1612"/>
              <a:gd name="T99" fmla="*/ 451107 h 1386"/>
              <a:gd name="T100" fmla="*/ 1977253 w 1612"/>
              <a:gd name="T101" fmla="*/ 428799 h 1386"/>
              <a:gd name="T102" fmla="*/ 1997075 w 1612"/>
              <a:gd name="T103" fmla="*/ 366834 h 1386"/>
              <a:gd name="T104" fmla="*/ 1959909 w 1612"/>
              <a:gd name="T105" fmla="*/ 245382 h 1386"/>
              <a:gd name="T106" fmla="*/ 1858320 w 1612"/>
              <a:gd name="T107" fmla="*/ 143759 h 1386"/>
              <a:gd name="T108" fmla="*/ 1793899 w 1612"/>
              <a:gd name="T109" fmla="*/ 136323 h 1386"/>
              <a:gd name="T110" fmla="*/ 1754254 w 1612"/>
              <a:gd name="T111" fmla="*/ 171024 h 1386"/>
              <a:gd name="T112" fmla="*/ 1749299 w 1612"/>
              <a:gd name="T113" fmla="*/ 225553 h 1386"/>
              <a:gd name="T114" fmla="*/ 1724521 w 1612"/>
              <a:gd name="T115" fmla="*/ 289997 h 1386"/>
              <a:gd name="T116" fmla="*/ 1684877 w 1612"/>
              <a:gd name="T117" fmla="*/ 297433 h 1386"/>
              <a:gd name="T118" fmla="*/ 495552 w 1612"/>
              <a:gd name="T119" fmla="*/ 0 h 13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12" h="1386">
                <a:moveTo>
                  <a:pt x="674" y="1382"/>
                </a:moveTo>
                <a:lnTo>
                  <a:pt x="674" y="1382"/>
                </a:lnTo>
                <a:lnTo>
                  <a:pt x="670" y="1382"/>
                </a:lnTo>
                <a:lnTo>
                  <a:pt x="694" y="1382"/>
                </a:lnTo>
                <a:lnTo>
                  <a:pt x="706" y="1378"/>
                </a:lnTo>
                <a:lnTo>
                  <a:pt x="708" y="1378"/>
                </a:lnTo>
                <a:lnTo>
                  <a:pt x="710" y="1376"/>
                </a:lnTo>
                <a:lnTo>
                  <a:pt x="712" y="1374"/>
                </a:lnTo>
                <a:lnTo>
                  <a:pt x="714" y="1374"/>
                </a:lnTo>
                <a:lnTo>
                  <a:pt x="716" y="1372"/>
                </a:lnTo>
                <a:lnTo>
                  <a:pt x="718" y="1372"/>
                </a:lnTo>
                <a:lnTo>
                  <a:pt x="720" y="1370"/>
                </a:lnTo>
                <a:lnTo>
                  <a:pt x="722" y="1368"/>
                </a:lnTo>
                <a:lnTo>
                  <a:pt x="724" y="1368"/>
                </a:lnTo>
                <a:lnTo>
                  <a:pt x="726" y="1366"/>
                </a:lnTo>
                <a:lnTo>
                  <a:pt x="730" y="1364"/>
                </a:lnTo>
                <a:lnTo>
                  <a:pt x="730" y="1362"/>
                </a:lnTo>
                <a:lnTo>
                  <a:pt x="732" y="1360"/>
                </a:lnTo>
                <a:lnTo>
                  <a:pt x="734" y="1360"/>
                </a:lnTo>
                <a:lnTo>
                  <a:pt x="734" y="1358"/>
                </a:lnTo>
                <a:lnTo>
                  <a:pt x="736" y="1356"/>
                </a:lnTo>
                <a:lnTo>
                  <a:pt x="736" y="1354"/>
                </a:lnTo>
                <a:lnTo>
                  <a:pt x="738" y="1354"/>
                </a:lnTo>
                <a:lnTo>
                  <a:pt x="738" y="1352"/>
                </a:lnTo>
                <a:lnTo>
                  <a:pt x="740" y="1350"/>
                </a:lnTo>
                <a:lnTo>
                  <a:pt x="740" y="1348"/>
                </a:lnTo>
                <a:lnTo>
                  <a:pt x="740" y="1346"/>
                </a:lnTo>
                <a:lnTo>
                  <a:pt x="740" y="1342"/>
                </a:lnTo>
                <a:lnTo>
                  <a:pt x="740" y="1330"/>
                </a:lnTo>
                <a:lnTo>
                  <a:pt x="736" y="1320"/>
                </a:lnTo>
                <a:lnTo>
                  <a:pt x="734" y="1312"/>
                </a:lnTo>
                <a:lnTo>
                  <a:pt x="728" y="1306"/>
                </a:lnTo>
                <a:lnTo>
                  <a:pt x="716" y="1296"/>
                </a:lnTo>
                <a:lnTo>
                  <a:pt x="700" y="1286"/>
                </a:lnTo>
                <a:lnTo>
                  <a:pt x="686" y="1278"/>
                </a:lnTo>
                <a:lnTo>
                  <a:pt x="674" y="1268"/>
                </a:lnTo>
                <a:lnTo>
                  <a:pt x="668" y="1262"/>
                </a:lnTo>
                <a:lnTo>
                  <a:pt x="664" y="1254"/>
                </a:lnTo>
                <a:lnTo>
                  <a:pt x="662" y="1244"/>
                </a:lnTo>
                <a:lnTo>
                  <a:pt x="660" y="1232"/>
                </a:lnTo>
                <a:lnTo>
                  <a:pt x="662" y="1222"/>
                </a:lnTo>
                <a:lnTo>
                  <a:pt x="664" y="1212"/>
                </a:lnTo>
                <a:lnTo>
                  <a:pt x="670" y="1202"/>
                </a:lnTo>
                <a:lnTo>
                  <a:pt x="676" y="1194"/>
                </a:lnTo>
                <a:lnTo>
                  <a:pt x="684" y="1186"/>
                </a:lnTo>
                <a:lnTo>
                  <a:pt x="694" y="1178"/>
                </a:lnTo>
                <a:lnTo>
                  <a:pt x="714" y="1166"/>
                </a:lnTo>
                <a:lnTo>
                  <a:pt x="738" y="1158"/>
                </a:lnTo>
                <a:lnTo>
                  <a:pt x="762" y="1152"/>
                </a:lnTo>
                <a:lnTo>
                  <a:pt x="786" y="1150"/>
                </a:lnTo>
                <a:lnTo>
                  <a:pt x="804" y="1148"/>
                </a:lnTo>
                <a:lnTo>
                  <a:pt x="824" y="1150"/>
                </a:lnTo>
                <a:lnTo>
                  <a:pt x="846" y="1152"/>
                </a:lnTo>
                <a:lnTo>
                  <a:pt x="870" y="1158"/>
                </a:lnTo>
                <a:lnTo>
                  <a:pt x="894" y="1166"/>
                </a:lnTo>
                <a:lnTo>
                  <a:pt x="916" y="1178"/>
                </a:lnTo>
                <a:lnTo>
                  <a:pt x="924" y="1186"/>
                </a:lnTo>
                <a:lnTo>
                  <a:pt x="932" y="1194"/>
                </a:lnTo>
                <a:lnTo>
                  <a:pt x="940" y="1202"/>
                </a:lnTo>
                <a:lnTo>
                  <a:pt x="944" y="1212"/>
                </a:lnTo>
                <a:lnTo>
                  <a:pt x="948" y="1222"/>
                </a:lnTo>
                <a:lnTo>
                  <a:pt x="948" y="1232"/>
                </a:lnTo>
                <a:lnTo>
                  <a:pt x="948" y="1244"/>
                </a:lnTo>
                <a:lnTo>
                  <a:pt x="944" y="1254"/>
                </a:lnTo>
                <a:lnTo>
                  <a:pt x="940" y="1262"/>
                </a:lnTo>
                <a:lnTo>
                  <a:pt x="936" y="1268"/>
                </a:lnTo>
                <a:lnTo>
                  <a:pt x="922" y="1278"/>
                </a:lnTo>
                <a:lnTo>
                  <a:pt x="908" y="1286"/>
                </a:lnTo>
                <a:lnTo>
                  <a:pt x="894" y="1296"/>
                </a:lnTo>
                <a:lnTo>
                  <a:pt x="880" y="1306"/>
                </a:lnTo>
                <a:lnTo>
                  <a:pt x="876" y="1312"/>
                </a:lnTo>
                <a:lnTo>
                  <a:pt x="872" y="1320"/>
                </a:lnTo>
                <a:lnTo>
                  <a:pt x="870" y="1330"/>
                </a:lnTo>
                <a:lnTo>
                  <a:pt x="868" y="1342"/>
                </a:lnTo>
                <a:lnTo>
                  <a:pt x="868" y="1346"/>
                </a:lnTo>
                <a:lnTo>
                  <a:pt x="868" y="1348"/>
                </a:lnTo>
                <a:lnTo>
                  <a:pt x="870" y="1350"/>
                </a:lnTo>
                <a:lnTo>
                  <a:pt x="870" y="1352"/>
                </a:lnTo>
                <a:lnTo>
                  <a:pt x="872" y="1354"/>
                </a:lnTo>
                <a:lnTo>
                  <a:pt x="874" y="1356"/>
                </a:lnTo>
                <a:lnTo>
                  <a:pt x="874" y="1358"/>
                </a:lnTo>
                <a:lnTo>
                  <a:pt x="876" y="1360"/>
                </a:lnTo>
                <a:lnTo>
                  <a:pt x="878" y="1362"/>
                </a:lnTo>
                <a:lnTo>
                  <a:pt x="880" y="1364"/>
                </a:lnTo>
                <a:lnTo>
                  <a:pt x="882" y="1366"/>
                </a:lnTo>
                <a:lnTo>
                  <a:pt x="884" y="1368"/>
                </a:lnTo>
                <a:lnTo>
                  <a:pt x="886" y="1368"/>
                </a:lnTo>
                <a:lnTo>
                  <a:pt x="888" y="1370"/>
                </a:lnTo>
                <a:lnTo>
                  <a:pt x="890" y="1372"/>
                </a:lnTo>
                <a:lnTo>
                  <a:pt x="892" y="1372"/>
                </a:lnTo>
                <a:lnTo>
                  <a:pt x="894" y="1374"/>
                </a:lnTo>
                <a:lnTo>
                  <a:pt x="896" y="1374"/>
                </a:lnTo>
                <a:lnTo>
                  <a:pt x="898" y="1376"/>
                </a:lnTo>
                <a:lnTo>
                  <a:pt x="902" y="1378"/>
                </a:lnTo>
                <a:lnTo>
                  <a:pt x="914" y="1382"/>
                </a:lnTo>
                <a:lnTo>
                  <a:pt x="940" y="1382"/>
                </a:lnTo>
                <a:lnTo>
                  <a:pt x="934" y="1382"/>
                </a:lnTo>
                <a:lnTo>
                  <a:pt x="1198" y="1386"/>
                </a:lnTo>
                <a:lnTo>
                  <a:pt x="1322" y="1172"/>
                </a:lnTo>
                <a:lnTo>
                  <a:pt x="1326" y="1150"/>
                </a:lnTo>
                <a:lnTo>
                  <a:pt x="1330" y="1126"/>
                </a:lnTo>
                <a:lnTo>
                  <a:pt x="1328" y="1114"/>
                </a:lnTo>
                <a:lnTo>
                  <a:pt x="1326" y="1104"/>
                </a:lnTo>
                <a:lnTo>
                  <a:pt x="1322" y="1094"/>
                </a:lnTo>
                <a:lnTo>
                  <a:pt x="1316" y="1088"/>
                </a:lnTo>
                <a:lnTo>
                  <a:pt x="1304" y="1084"/>
                </a:lnTo>
                <a:lnTo>
                  <a:pt x="1294" y="1080"/>
                </a:lnTo>
                <a:lnTo>
                  <a:pt x="1286" y="1080"/>
                </a:lnTo>
                <a:lnTo>
                  <a:pt x="1278" y="1082"/>
                </a:lnTo>
                <a:lnTo>
                  <a:pt x="1262" y="1086"/>
                </a:lnTo>
                <a:lnTo>
                  <a:pt x="1248" y="1096"/>
                </a:lnTo>
                <a:lnTo>
                  <a:pt x="1232" y="1104"/>
                </a:lnTo>
                <a:lnTo>
                  <a:pt x="1218" y="1110"/>
                </a:lnTo>
                <a:lnTo>
                  <a:pt x="1208" y="1110"/>
                </a:lnTo>
                <a:lnTo>
                  <a:pt x="1200" y="1110"/>
                </a:lnTo>
                <a:lnTo>
                  <a:pt x="1190" y="1108"/>
                </a:lnTo>
                <a:lnTo>
                  <a:pt x="1180" y="1102"/>
                </a:lnTo>
                <a:lnTo>
                  <a:pt x="1170" y="1096"/>
                </a:lnTo>
                <a:lnTo>
                  <a:pt x="1164" y="1088"/>
                </a:lnTo>
                <a:lnTo>
                  <a:pt x="1158" y="1080"/>
                </a:lnTo>
                <a:lnTo>
                  <a:pt x="1154" y="1070"/>
                </a:lnTo>
                <a:lnTo>
                  <a:pt x="1152" y="1060"/>
                </a:lnTo>
                <a:lnTo>
                  <a:pt x="1150" y="1048"/>
                </a:lnTo>
                <a:lnTo>
                  <a:pt x="1150" y="1024"/>
                </a:lnTo>
                <a:lnTo>
                  <a:pt x="1154" y="998"/>
                </a:lnTo>
                <a:lnTo>
                  <a:pt x="1162" y="974"/>
                </a:lnTo>
                <a:lnTo>
                  <a:pt x="1170" y="954"/>
                </a:lnTo>
                <a:lnTo>
                  <a:pt x="1180" y="936"/>
                </a:lnTo>
                <a:lnTo>
                  <a:pt x="1190" y="920"/>
                </a:lnTo>
                <a:lnTo>
                  <a:pt x="1204" y="902"/>
                </a:lnTo>
                <a:lnTo>
                  <a:pt x="1220" y="884"/>
                </a:lnTo>
                <a:lnTo>
                  <a:pt x="1240" y="868"/>
                </a:lnTo>
                <a:lnTo>
                  <a:pt x="1260" y="856"/>
                </a:lnTo>
                <a:lnTo>
                  <a:pt x="1272" y="850"/>
                </a:lnTo>
                <a:lnTo>
                  <a:pt x="1282" y="848"/>
                </a:lnTo>
                <a:lnTo>
                  <a:pt x="1292" y="846"/>
                </a:lnTo>
                <a:lnTo>
                  <a:pt x="1304" y="846"/>
                </a:lnTo>
                <a:lnTo>
                  <a:pt x="1314" y="848"/>
                </a:lnTo>
                <a:lnTo>
                  <a:pt x="1324" y="854"/>
                </a:lnTo>
                <a:lnTo>
                  <a:pt x="1334" y="860"/>
                </a:lnTo>
                <a:lnTo>
                  <a:pt x="1340" y="868"/>
                </a:lnTo>
                <a:lnTo>
                  <a:pt x="1346" y="874"/>
                </a:lnTo>
                <a:lnTo>
                  <a:pt x="1348" y="882"/>
                </a:lnTo>
                <a:lnTo>
                  <a:pt x="1350" y="900"/>
                </a:lnTo>
                <a:lnTo>
                  <a:pt x="1350" y="916"/>
                </a:lnTo>
                <a:lnTo>
                  <a:pt x="1350" y="932"/>
                </a:lnTo>
                <a:lnTo>
                  <a:pt x="1354" y="948"/>
                </a:lnTo>
                <a:lnTo>
                  <a:pt x="1358" y="956"/>
                </a:lnTo>
                <a:lnTo>
                  <a:pt x="1362" y="964"/>
                </a:lnTo>
                <a:lnTo>
                  <a:pt x="1370" y="972"/>
                </a:lnTo>
                <a:lnTo>
                  <a:pt x="1380" y="978"/>
                </a:lnTo>
                <a:lnTo>
                  <a:pt x="1388" y="980"/>
                </a:lnTo>
                <a:lnTo>
                  <a:pt x="1398" y="980"/>
                </a:lnTo>
                <a:lnTo>
                  <a:pt x="1408" y="976"/>
                </a:lnTo>
                <a:lnTo>
                  <a:pt x="1418" y="972"/>
                </a:lnTo>
                <a:lnTo>
                  <a:pt x="1438" y="958"/>
                </a:lnTo>
                <a:lnTo>
                  <a:pt x="1456" y="942"/>
                </a:lnTo>
                <a:lnTo>
                  <a:pt x="1598" y="696"/>
                </a:lnTo>
                <a:lnTo>
                  <a:pt x="1436" y="418"/>
                </a:lnTo>
                <a:lnTo>
                  <a:pt x="1434" y="400"/>
                </a:lnTo>
                <a:lnTo>
                  <a:pt x="1432" y="382"/>
                </a:lnTo>
                <a:lnTo>
                  <a:pt x="1432" y="370"/>
                </a:lnTo>
                <a:lnTo>
                  <a:pt x="1434" y="358"/>
                </a:lnTo>
                <a:lnTo>
                  <a:pt x="1440" y="348"/>
                </a:lnTo>
                <a:lnTo>
                  <a:pt x="1446" y="342"/>
                </a:lnTo>
                <a:lnTo>
                  <a:pt x="1456" y="338"/>
                </a:lnTo>
                <a:lnTo>
                  <a:pt x="1466" y="334"/>
                </a:lnTo>
                <a:lnTo>
                  <a:pt x="1476" y="334"/>
                </a:lnTo>
                <a:lnTo>
                  <a:pt x="1484" y="334"/>
                </a:lnTo>
                <a:lnTo>
                  <a:pt x="1500" y="340"/>
                </a:lnTo>
                <a:lnTo>
                  <a:pt x="1514" y="348"/>
                </a:lnTo>
                <a:lnTo>
                  <a:pt x="1528" y="358"/>
                </a:lnTo>
                <a:lnTo>
                  <a:pt x="1544" y="364"/>
                </a:lnTo>
                <a:lnTo>
                  <a:pt x="1552" y="364"/>
                </a:lnTo>
                <a:lnTo>
                  <a:pt x="1562" y="364"/>
                </a:lnTo>
                <a:lnTo>
                  <a:pt x="1572" y="362"/>
                </a:lnTo>
                <a:lnTo>
                  <a:pt x="1582" y="356"/>
                </a:lnTo>
                <a:lnTo>
                  <a:pt x="1590" y="352"/>
                </a:lnTo>
                <a:lnTo>
                  <a:pt x="1596" y="346"/>
                </a:lnTo>
                <a:lnTo>
                  <a:pt x="1600" y="340"/>
                </a:lnTo>
                <a:lnTo>
                  <a:pt x="1604" y="332"/>
                </a:lnTo>
                <a:lnTo>
                  <a:pt x="1610" y="316"/>
                </a:lnTo>
                <a:lnTo>
                  <a:pt x="1612" y="296"/>
                </a:lnTo>
                <a:lnTo>
                  <a:pt x="1608" y="268"/>
                </a:lnTo>
                <a:lnTo>
                  <a:pt x="1602" y="242"/>
                </a:lnTo>
                <a:lnTo>
                  <a:pt x="1592" y="218"/>
                </a:lnTo>
                <a:lnTo>
                  <a:pt x="1582" y="198"/>
                </a:lnTo>
                <a:lnTo>
                  <a:pt x="1572" y="182"/>
                </a:lnTo>
                <a:lnTo>
                  <a:pt x="1558" y="164"/>
                </a:lnTo>
                <a:lnTo>
                  <a:pt x="1542" y="146"/>
                </a:lnTo>
                <a:lnTo>
                  <a:pt x="1522" y="130"/>
                </a:lnTo>
                <a:lnTo>
                  <a:pt x="1500" y="116"/>
                </a:lnTo>
                <a:lnTo>
                  <a:pt x="1490" y="112"/>
                </a:lnTo>
                <a:lnTo>
                  <a:pt x="1480" y="108"/>
                </a:lnTo>
                <a:lnTo>
                  <a:pt x="1468" y="108"/>
                </a:lnTo>
                <a:lnTo>
                  <a:pt x="1458" y="108"/>
                </a:lnTo>
                <a:lnTo>
                  <a:pt x="1448" y="110"/>
                </a:lnTo>
                <a:lnTo>
                  <a:pt x="1438" y="116"/>
                </a:lnTo>
                <a:lnTo>
                  <a:pt x="1430" y="120"/>
                </a:lnTo>
                <a:lnTo>
                  <a:pt x="1424" y="126"/>
                </a:lnTo>
                <a:lnTo>
                  <a:pt x="1416" y="138"/>
                </a:lnTo>
                <a:lnTo>
                  <a:pt x="1412" y="150"/>
                </a:lnTo>
                <a:lnTo>
                  <a:pt x="1410" y="164"/>
                </a:lnTo>
                <a:lnTo>
                  <a:pt x="1412" y="182"/>
                </a:lnTo>
                <a:lnTo>
                  <a:pt x="1410" y="198"/>
                </a:lnTo>
                <a:lnTo>
                  <a:pt x="1408" y="212"/>
                </a:lnTo>
                <a:lnTo>
                  <a:pt x="1404" y="220"/>
                </a:lnTo>
                <a:lnTo>
                  <a:pt x="1398" y="226"/>
                </a:lnTo>
                <a:lnTo>
                  <a:pt x="1392" y="234"/>
                </a:lnTo>
                <a:lnTo>
                  <a:pt x="1382" y="240"/>
                </a:lnTo>
                <a:lnTo>
                  <a:pt x="1376" y="242"/>
                </a:lnTo>
                <a:lnTo>
                  <a:pt x="1368" y="242"/>
                </a:lnTo>
                <a:lnTo>
                  <a:pt x="1360" y="240"/>
                </a:lnTo>
                <a:lnTo>
                  <a:pt x="1352" y="238"/>
                </a:lnTo>
                <a:lnTo>
                  <a:pt x="1334" y="228"/>
                </a:lnTo>
                <a:lnTo>
                  <a:pt x="1320" y="216"/>
                </a:lnTo>
                <a:lnTo>
                  <a:pt x="1198" y="0"/>
                </a:lnTo>
                <a:lnTo>
                  <a:pt x="400" y="0"/>
                </a:lnTo>
                <a:lnTo>
                  <a:pt x="0" y="694"/>
                </a:lnTo>
                <a:lnTo>
                  <a:pt x="398" y="1384"/>
                </a:lnTo>
                <a:lnTo>
                  <a:pt x="400" y="1382"/>
                </a:lnTo>
                <a:lnTo>
                  <a:pt x="674" y="1382"/>
                </a:lnTo>
                <a:close/>
              </a:path>
            </a:pathLst>
          </a:custGeom>
          <a:solidFill>
            <a:schemeClr val="accent5">
              <a:lumMod val="50000"/>
            </a:schemeClr>
          </a:solidFill>
          <a:ln w="38100" cap="flat" cmpd="sng">
            <a:solidFill>
              <a:srgbClr val="5F5F5F"/>
            </a:solidFill>
            <a:prstDash val="solid"/>
            <a:round/>
            <a:headEnd type="none" w="med" len="med"/>
            <a:tailEnd type="none" w="med" len="med"/>
          </a:ln>
          <a:effectLst/>
        </p:spPr>
        <p:txBody>
          <a:bodyPr/>
          <a:lstStyle/>
          <a:p>
            <a:endParaRPr lang="en-GB"/>
          </a:p>
        </p:txBody>
      </p:sp>
      <p:sp>
        <p:nvSpPr>
          <p:cNvPr id="29" name="Freeform 6">
            <a:extLst>
              <a:ext uri="{FF2B5EF4-FFF2-40B4-BE49-F238E27FC236}">
                <a16:creationId xmlns:a16="http://schemas.microsoft.com/office/drawing/2014/main" id="{88BA71A5-C450-B5C4-65B0-417822F23B28}"/>
              </a:ext>
            </a:extLst>
          </p:cNvPr>
          <p:cNvSpPr>
            <a:spLocks/>
          </p:cNvSpPr>
          <p:nvPr/>
        </p:nvSpPr>
        <p:spPr bwMode="auto">
          <a:xfrm>
            <a:off x="8411562" y="3492786"/>
            <a:ext cx="2755276" cy="2222664"/>
          </a:xfrm>
          <a:custGeom>
            <a:avLst/>
            <a:gdLst>
              <a:gd name="T0" fmla="*/ 1124331 w 1600"/>
              <a:gd name="T1" fmla="*/ 4953 h 1382"/>
              <a:gd name="T2" fmla="*/ 1104519 w 1600"/>
              <a:gd name="T3" fmla="*/ 12383 h 1382"/>
              <a:gd name="T4" fmla="*/ 1094613 w 1600"/>
              <a:gd name="T5" fmla="*/ 17336 h 1382"/>
              <a:gd name="T6" fmla="*/ 1084707 w 1600"/>
              <a:gd name="T7" fmla="*/ 22289 h 1382"/>
              <a:gd name="T8" fmla="*/ 1077278 w 1600"/>
              <a:gd name="T9" fmla="*/ 27243 h 1382"/>
              <a:gd name="T10" fmla="*/ 1067372 w 1600"/>
              <a:gd name="T11" fmla="*/ 34672 h 1382"/>
              <a:gd name="T12" fmla="*/ 1062419 w 1600"/>
              <a:gd name="T13" fmla="*/ 42102 h 1382"/>
              <a:gd name="T14" fmla="*/ 1059942 w 1600"/>
              <a:gd name="T15" fmla="*/ 49532 h 1382"/>
              <a:gd name="T16" fmla="*/ 1057466 w 1600"/>
              <a:gd name="T17" fmla="*/ 56962 h 1382"/>
              <a:gd name="T18" fmla="*/ 1059942 w 1600"/>
              <a:gd name="T19" fmla="*/ 71821 h 1382"/>
              <a:gd name="T20" fmla="*/ 1059942 w 1600"/>
              <a:gd name="T21" fmla="*/ 79251 h 1382"/>
              <a:gd name="T22" fmla="*/ 1072325 w 1600"/>
              <a:gd name="T23" fmla="*/ 101540 h 1382"/>
              <a:gd name="T24" fmla="*/ 1121855 w 1600"/>
              <a:gd name="T25" fmla="*/ 136213 h 1382"/>
              <a:gd name="T26" fmla="*/ 1131761 w 1600"/>
              <a:gd name="T27" fmla="*/ 141166 h 1382"/>
              <a:gd name="T28" fmla="*/ 1144143 w 1600"/>
              <a:gd name="T29" fmla="*/ 153549 h 1382"/>
              <a:gd name="T30" fmla="*/ 1149096 w 1600"/>
              <a:gd name="T31" fmla="*/ 160978 h 1382"/>
              <a:gd name="T32" fmla="*/ 1156526 w 1600"/>
              <a:gd name="T33" fmla="*/ 180791 h 1382"/>
              <a:gd name="T34" fmla="*/ 1156526 w 1600"/>
              <a:gd name="T35" fmla="*/ 193174 h 1382"/>
              <a:gd name="T36" fmla="*/ 1126808 w 1600"/>
              <a:gd name="T37" fmla="*/ 252612 h 1382"/>
              <a:gd name="T38" fmla="*/ 978218 w 1600"/>
              <a:gd name="T39" fmla="*/ 297191 h 1382"/>
              <a:gd name="T40" fmla="*/ 842010 w 1600"/>
              <a:gd name="T41" fmla="*/ 260042 h 1382"/>
              <a:gd name="T42" fmla="*/ 799910 w 1600"/>
              <a:gd name="T43" fmla="*/ 193174 h 1382"/>
              <a:gd name="T44" fmla="*/ 802386 w 1600"/>
              <a:gd name="T45" fmla="*/ 183268 h 1382"/>
              <a:gd name="T46" fmla="*/ 804863 w 1600"/>
              <a:gd name="T47" fmla="*/ 170885 h 1382"/>
              <a:gd name="T48" fmla="*/ 812292 w 1600"/>
              <a:gd name="T49" fmla="*/ 153549 h 1382"/>
              <a:gd name="T50" fmla="*/ 819722 w 1600"/>
              <a:gd name="T51" fmla="*/ 146119 h 1382"/>
              <a:gd name="T52" fmla="*/ 832104 w 1600"/>
              <a:gd name="T53" fmla="*/ 136213 h 1382"/>
              <a:gd name="T54" fmla="*/ 869252 w 1600"/>
              <a:gd name="T55" fmla="*/ 113923 h 1382"/>
              <a:gd name="T56" fmla="*/ 896493 w 1600"/>
              <a:gd name="T57" fmla="*/ 79251 h 1382"/>
              <a:gd name="T58" fmla="*/ 898970 w 1600"/>
              <a:gd name="T59" fmla="*/ 71821 h 1382"/>
              <a:gd name="T60" fmla="*/ 898970 w 1600"/>
              <a:gd name="T61" fmla="*/ 56962 h 1382"/>
              <a:gd name="T62" fmla="*/ 898970 w 1600"/>
              <a:gd name="T63" fmla="*/ 49532 h 1382"/>
              <a:gd name="T64" fmla="*/ 894017 w 1600"/>
              <a:gd name="T65" fmla="*/ 42102 h 1382"/>
              <a:gd name="T66" fmla="*/ 889064 w 1600"/>
              <a:gd name="T67" fmla="*/ 34672 h 1382"/>
              <a:gd name="T68" fmla="*/ 879158 w 1600"/>
              <a:gd name="T69" fmla="*/ 27243 h 1382"/>
              <a:gd name="T70" fmla="*/ 871728 w 1600"/>
              <a:gd name="T71" fmla="*/ 22289 h 1382"/>
              <a:gd name="T72" fmla="*/ 861822 w 1600"/>
              <a:gd name="T73" fmla="*/ 17336 h 1382"/>
              <a:gd name="T74" fmla="*/ 851916 w 1600"/>
              <a:gd name="T75" fmla="*/ 12383 h 1382"/>
              <a:gd name="T76" fmla="*/ 834581 w 1600"/>
              <a:gd name="T77" fmla="*/ 4953 h 1382"/>
              <a:gd name="T78" fmla="*/ 497777 w 1600"/>
              <a:gd name="T79" fmla="*/ 2477 h 1382"/>
              <a:gd name="T80" fmla="*/ 324422 w 1600"/>
              <a:gd name="T81" fmla="*/ 371489 h 1382"/>
              <a:gd name="T82" fmla="*/ 373952 w 1600"/>
              <a:gd name="T83" fmla="*/ 398731 h 1382"/>
              <a:gd name="T84" fmla="*/ 470535 w 1600"/>
              <a:gd name="T85" fmla="*/ 361582 h 1382"/>
              <a:gd name="T86" fmla="*/ 525018 w 1600"/>
              <a:gd name="T87" fmla="*/ 388825 h 1382"/>
              <a:gd name="T88" fmla="*/ 537401 w 1600"/>
              <a:gd name="T89" fmla="*/ 500272 h 1382"/>
              <a:gd name="T90" fmla="*/ 475488 w 1600"/>
              <a:gd name="T91" fmla="*/ 619148 h 1382"/>
              <a:gd name="T92" fmla="*/ 366522 w 1600"/>
              <a:gd name="T93" fmla="*/ 688493 h 1382"/>
              <a:gd name="T94" fmla="*/ 307086 w 1600"/>
              <a:gd name="T95" fmla="*/ 661250 h 1382"/>
              <a:gd name="T96" fmla="*/ 289751 w 1600"/>
              <a:gd name="T97" fmla="*/ 562186 h 1382"/>
              <a:gd name="T98" fmla="*/ 250127 w 1600"/>
              <a:gd name="T99" fmla="*/ 522561 h 1382"/>
              <a:gd name="T100" fmla="*/ 4953 w 1600"/>
              <a:gd name="T101" fmla="*/ 854424 h 1382"/>
              <a:gd name="T102" fmla="*/ 180785 w 1600"/>
              <a:gd name="T103" fmla="*/ 1151615 h 1382"/>
              <a:gd name="T104" fmla="*/ 245174 w 1600"/>
              <a:gd name="T105" fmla="*/ 1181334 h 1382"/>
              <a:gd name="T106" fmla="*/ 282321 w 1600"/>
              <a:gd name="T107" fmla="*/ 1141709 h 1382"/>
              <a:gd name="T108" fmla="*/ 299657 w 1600"/>
              <a:gd name="T109" fmla="*/ 1042645 h 1382"/>
              <a:gd name="T110" fmla="*/ 354140 w 1600"/>
              <a:gd name="T111" fmla="*/ 1015403 h 1382"/>
              <a:gd name="T112" fmla="*/ 460629 w 1600"/>
              <a:gd name="T113" fmla="*/ 1072364 h 1382"/>
              <a:gd name="T114" fmla="*/ 525018 w 1600"/>
              <a:gd name="T115" fmla="*/ 1173905 h 1382"/>
              <a:gd name="T116" fmla="*/ 529971 w 1600"/>
              <a:gd name="T117" fmla="*/ 1305164 h 1382"/>
              <a:gd name="T118" fmla="*/ 465582 w 1600"/>
              <a:gd name="T119" fmla="*/ 1342313 h 1382"/>
              <a:gd name="T120" fmla="*/ 381381 w 1600"/>
              <a:gd name="T121" fmla="*/ 1307641 h 1382"/>
              <a:gd name="T122" fmla="*/ 326898 w 1600"/>
              <a:gd name="T123" fmla="*/ 1322500 h 1382"/>
              <a:gd name="T124" fmla="*/ 497777 w 1600"/>
              <a:gd name="T125" fmla="*/ 1711325 h 13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00" h="1382">
                <a:moveTo>
                  <a:pt x="1200" y="2"/>
                </a:moveTo>
                <a:lnTo>
                  <a:pt x="912" y="2"/>
                </a:lnTo>
                <a:lnTo>
                  <a:pt x="908" y="4"/>
                </a:lnTo>
                <a:lnTo>
                  <a:pt x="906" y="4"/>
                </a:lnTo>
                <a:lnTo>
                  <a:pt x="894" y="8"/>
                </a:lnTo>
                <a:lnTo>
                  <a:pt x="892" y="10"/>
                </a:lnTo>
                <a:lnTo>
                  <a:pt x="890" y="10"/>
                </a:lnTo>
                <a:lnTo>
                  <a:pt x="886" y="12"/>
                </a:lnTo>
                <a:lnTo>
                  <a:pt x="884" y="14"/>
                </a:lnTo>
                <a:lnTo>
                  <a:pt x="882" y="14"/>
                </a:lnTo>
                <a:lnTo>
                  <a:pt x="880" y="16"/>
                </a:lnTo>
                <a:lnTo>
                  <a:pt x="876" y="18"/>
                </a:lnTo>
                <a:lnTo>
                  <a:pt x="874" y="18"/>
                </a:lnTo>
                <a:lnTo>
                  <a:pt x="870" y="22"/>
                </a:lnTo>
                <a:lnTo>
                  <a:pt x="866" y="26"/>
                </a:lnTo>
                <a:lnTo>
                  <a:pt x="864" y="26"/>
                </a:lnTo>
                <a:lnTo>
                  <a:pt x="862" y="28"/>
                </a:lnTo>
                <a:lnTo>
                  <a:pt x="862" y="30"/>
                </a:lnTo>
                <a:lnTo>
                  <a:pt x="860" y="32"/>
                </a:lnTo>
                <a:lnTo>
                  <a:pt x="858" y="34"/>
                </a:lnTo>
                <a:lnTo>
                  <a:pt x="856" y="36"/>
                </a:lnTo>
                <a:lnTo>
                  <a:pt x="856" y="38"/>
                </a:lnTo>
                <a:lnTo>
                  <a:pt x="856" y="40"/>
                </a:lnTo>
                <a:lnTo>
                  <a:pt x="854" y="42"/>
                </a:lnTo>
                <a:lnTo>
                  <a:pt x="854" y="46"/>
                </a:lnTo>
                <a:lnTo>
                  <a:pt x="854" y="52"/>
                </a:lnTo>
                <a:lnTo>
                  <a:pt x="854" y="54"/>
                </a:lnTo>
                <a:lnTo>
                  <a:pt x="856" y="58"/>
                </a:lnTo>
                <a:lnTo>
                  <a:pt x="856" y="60"/>
                </a:lnTo>
                <a:lnTo>
                  <a:pt x="856" y="64"/>
                </a:lnTo>
                <a:lnTo>
                  <a:pt x="858" y="70"/>
                </a:lnTo>
                <a:lnTo>
                  <a:pt x="862" y="76"/>
                </a:lnTo>
                <a:lnTo>
                  <a:pt x="866" y="82"/>
                </a:lnTo>
                <a:lnTo>
                  <a:pt x="878" y="92"/>
                </a:lnTo>
                <a:lnTo>
                  <a:pt x="890" y="100"/>
                </a:lnTo>
                <a:lnTo>
                  <a:pt x="904" y="108"/>
                </a:lnTo>
                <a:lnTo>
                  <a:pt x="906" y="110"/>
                </a:lnTo>
                <a:lnTo>
                  <a:pt x="908" y="110"/>
                </a:lnTo>
                <a:lnTo>
                  <a:pt x="912" y="114"/>
                </a:lnTo>
                <a:lnTo>
                  <a:pt x="914" y="114"/>
                </a:lnTo>
                <a:lnTo>
                  <a:pt x="918" y="118"/>
                </a:lnTo>
                <a:lnTo>
                  <a:pt x="920" y="120"/>
                </a:lnTo>
                <a:lnTo>
                  <a:pt x="924" y="124"/>
                </a:lnTo>
                <a:lnTo>
                  <a:pt x="928" y="130"/>
                </a:lnTo>
                <a:lnTo>
                  <a:pt x="930" y="138"/>
                </a:lnTo>
                <a:lnTo>
                  <a:pt x="932" y="138"/>
                </a:lnTo>
                <a:lnTo>
                  <a:pt x="934" y="146"/>
                </a:lnTo>
                <a:lnTo>
                  <a:pt x="934" y="148"/>
                </a:lnTo>
                <a:lnTo>
                  <a:pt x="934" y="156"/>
                </a:lnTo>
                <a:lnTo>
                  <a:pt x="934" y="168"/>
                </a:lnTo>
                <a:lnTo>
                  <a:pt x="930" y="178"/>
                </a:lnTo>
                <a:lnTo>
                  <a:pt x="926" y="188"/>
                </a:lnTo>
                <a:lnTo>
                  <a:pt x="918" y="196"/>
                </a:lnTo>
                <a:lnTo>
                  <a:pt x="910" y="204"/>
                </a:lnTo>
                <a:lnTo>
                  <a:pt x="902" y="210"/>
                </a:lnTo>
                <a:lnTo>
                  <a:pt x="880" y="222"/>
                </a:lnTo>
                <a:lnTo>
                  <a:pt x="856" y="230"/>
                </a:lnTo>
                <a:lnTo>
                  <a:pt x="832" y="236"/>
                </a:lnTo>
                <a:lnTo>
                  <a:pt x="810" y="240"/>
                </a:lnTo>
                <a:lnTo>
                  <a:pt x="790" y="240"/>
                </a:lnTo>
                <a:lnTo>
                  <a:pt x="770" y="240"/>
                </a:lnTo>
                <a:lnTo>
                  <a:pt x="748" y="236"/>
                </a:lnTo>
                <a:lnTo>
                  <a:pt x="724" y="230"/>
                </a:lnTo>
                <a:lnTo>
                  <a:pt x="700" y="222"/>
                </a:lnTo>
                <a:lnTo>
                  <a:pt x="680" y="210"/>
                </a:lnTo>
                <a:lnTo>
                  <a:pt x="670" y="204"/>
                </a:lnTo>
                <a:lnTo>
                  <a:pt x="662" y="196"/>
                </a:lnTo>
                <a:lnTo>
                  <a:pt x="656" y="188"/>
                </a:lnTo>
                <a:lnTo>
                  <a:pt x="650" y="178"/>
                </a:lnTo>
                <a:lnTo>
                  <a:pt x="648" y="168"/>
                </a:lnTo>
                <a:lnTo>
                  <a:pt x="646" y="156"/>
                </a:lnTo>
                <a:lnTo>
                  <a:pt x="648" y="148"/>
                </a:lnTo>
                <a:lnTo>
                  <a:pt x="648" y="146"/>
                </a:lnTo>
                <a:lnTo>
                  <a:pt x="650" y="138"/>
                </a:lnTo>
                <a:lnTo>
                  <a:pt x="652" y="130"/>
                </a:lnTo>
                <a:lnTo>
                  <a:pt x="656" y="124"/>
                </a:lnTo>
                <a:lnTo>
                  <a:pt x="660" y="120"/>
                </a:lnTo>
                <a:lnTo>
                  <a:pt x="662" y="118"/>
                </a:lnTo>
                <a:lnTo>
                  <a:pt x="666" y="114"/>
                </a:lnTo>
                <a:lnTo>
                  <a:pt x="668" y="114"/>
                </a:lnTo>
                <a:lnTo>
                  <a:pt x="672" y="110"/>
                </a:lnTo>
                <a:lnTo>
                  <a:pt x="674" y="110"/>
                </a:lnTo>
                <a:lnTo>
                  <a:pt x="676" y="108"/>
                </a:lnTo>
                <a:lnTo>
                  <a:pt x="690" y="100"/>
                </a:lnTo>
                <a:lnTo>
                  <a:pt x="702" y="92"/>
                </a:lnTo>
                <a:lnTo>
                  <a:pt x="714" y="82"/>
                </a:lnTo>
                <a:lnTo>
                  <a:pt x="718" y="76"/>
                </a:lnTo>
                <a:lnTo>
                  <a:pt x="722" y="70"/>
                </a:lnTo>
                <a:lnTo>
                  <a:pt x="724" y="64"/>
                </a:lnTo>
                <a:lnTo>
                  <a:pt x="724" y="60"/>
                </a:lnTo>
                <a:lnTo>
                  <a:pt x="726" y="58"/>
                </a:lnTo>
                <a:lnTo>
                  <a:pt x="726" y="54"/>
                </a:lnTo>
                <a:lnTo>
                  <a:pt x="726" y="52"/>
                </a:lnTo>
                <a:lnTo>
                  <a:pt x="726" y="46"/>
                </a:lnTo>
                <a:lnTo>
                  <a:pt x="726" y="42"/>
                </a:lnTo>
                <a:lnTo>
                  <a:pt x="726" y="40"/>
                </a:lnTo>
                <a:lnTo>
                  <a:pt x="724" y="38"/>
                </a:lnTo>
                <a:lnTo>
                  <a:pt x="724" y="36"/>
                </a:lnTo>
                <a:lnTo>
                  <a:pt x="722" y="34"/>
                </a:lnTo>
                <a:lnTo>
                  <a:pt x="722" y="32"/>
                </a:lnTo>
                <a:lnTo>
                  <a:pt x="720" y="30"/>
                </a:lnTo>
                <a:lnTo>
                  <a:pt x="718" y="28"/>
                </a:lnTo>
                <a:lnTo>
                  <a:pt x="716" y="26"/>
                </a:lnTo>
                <a:lnTo>
                  <a:pt x="714" y="26"/>
                </a:lnTo>
                <a:lnTo>
                  <a:pt x="710" y="22"/>
                </a:lnTo>
                <a:lnTo>
                  <a:pt x="706" y="18"/>
                </a:lnTo>
                <a:lnTo>
                  <a:pt x="704" y="18"/>
                </a:lnTo>
                <a:lnTo>
                  <a:pt x="702" y="16"/>
                </a:lnTo>
                <a:lnTo>
                  <a:pt x="700" y="14"/>
                </a:lnTo>
                <a:lnTo>
                  <a:pt x="696" y="14"/>
                </a:lnTo>
                <a:lnTo>
                  <a:pt x="694" y="12"/>
                </a:lnTo>
                <a:lnTo>
                  <a:pt x="692" y="10"/>
                </a:lnTo>
                <a:lnTo>
                  <a:pt x="688" y="10"/>
                </a:lnTo>
                <a:lnTo>
                  <a:pt x="686" y="8"/>
                </a:lnTo>
                <a:lnTo>
                  <a:pt x="674" y="4"/>
                </a:lnTo>
                <a:lnTo>
                  <a:pt x="668" y="2"/>
                </a:lnTo>
                <a:lnTo>
                  <a:pt x="402" y="2"/>
                </a:lnTo>
                <a:lnTo>
                  <a:pt x="264" y="238"/>
                </a:lnTo>
                <a:lnTo>
                  <a:pt x="260" y="260"/>
                </a:lnTo>
                <a:lnTo>
                  <a:pt x="260" y="282"/>
                </a:lnTo>
                <a:lnTo>
                  <a:pt x="260" y="292"/>
                </a:lnTo>
                <a:lnTo>
                  <a:pt x="262" y="300"/>
                </a:lnTo>
                <a:lnTo>
                  <a:pt x="268" y="308"/>
                </a:lnTo>
                <a:lnTo>
                  <a:pt x="274" y="314"/>
                </a:lnTo>
                <a:lnTo>
                  <a:pt x="284" y="318"/>
                </a:lnTo>
                <a:lnTo>
                  <a:pt x="294" y="322"/>
                </a:lnTo>
                <a:lnTo>
                  <a:pt x="302" y="322"/>
                </a:lnTo>
                <a:lnTo>
                  <a:pt x="312" y="322"/>
                </a:lnTo>
                <a:lnTo>
                  <a:pt x="326" y="316"/>
                </a:lnTo>
                <a:lnTo>
                  <a:pt x="342" y="308"/>
                </a:lnTo>
                <a:lnTo>
                  <a:pt x="356" y="298"/>
                </a:lnTo>
                <a:lnTo>
                  <a:pt x="372" y="292"/>
                </a:lnTo>
                <a:lnTo>
                  <a:pt x="380" y="292"/>
                </a:lnTo>
                <a:lnTo>
                  <a:pt x="388" y="292"/>
                </a:lnTo>
                <a:lnTo>
                  <a:pt x="398" y="294"/>
                </a:lnTo>
                <a:lnTo>
                  <a:pt x="408" y="300"/>
                </a:lnTo>
                <a:lnTo>
                  <a:pt x="418" y="306"/>
                </a:lnTo>
                <a:lnTo>
                  <a:pt x="424" y="314"/>
                </a:lnTo>
                <a:lnTo>
                  <a:pt x="430" y="322"/>
                </a:lnTo>
                <a:lnTo>
                  <a:pt x="434" y="332"/>
                </a:lnTo>
                <a:lnTo>
                  <a:pt x="438" y="344"/>
                </a:lnTo>
                <a:lnTo>
                  <a:pt x="438" y="354"/>
                </a:lnTo>
                <a:lnTo>
                  <a:pt x="438" y="380"/>
                </a:lnTo>
                <a:lnTo>
                  <a:pt x="434" y="404"/>
                </a:lnTo>
                <a:lnTo>
                  <a:pt x="426" y="428"/>
                </a:lnTo>
                <a:lnTo>
                  <a:pt x="418" y="448"/>
                </a:lnTo>
                <a:lnTo>
                  <a:pt x="410" y="466"/>
                </a:lnTo>
                <a:lnTo>
                  <a:pt x="398" y="482"/>
                </a:lnTo>
                <a:lnTo>
                  <a:pt x="384" y="500"/>
                </a:lnTo>
                <a:lnTo>
                  <a:pt x="368" y="518"/>
                </a:lnTo>
                <a:lnTo>
                  <a:pt x="348" y="534"/>
                </a:lnTo>
                <a:lnTo>
                  <a:pt x="328" y="548"/>
                </a:lnTo>
                <a:lnTo>
                  <a:pt x="318" y="552"/>
                </a:lnTo>
                <a:lnTo>
                  <a:pt x="306" y="554"/>
                </a:lnTo>
                <a:lnTo>
                  <a:pt x="296" y="556"/>
                </a:lnTo>
                <a:lnTo>
                  <a:pt x="284" y="556"/>
                </a:lnTo>
                <a:lnTo>
                  <a:pt x="274" y="554"/>
                </a:lnTo>
                <a:lnTo>
                  <a:pt x="264" y="548"/>
                </a:lnTo>
                <a:lnTo>
                  <a:pt x="256" y="542"/>
                </a:lnTo>
                <a:lnTo>
                  <a:pt x="248" y="534"/>
                </a:lnTo>
                <a:lnTo>
                  <a:pt x="244" y="528"/>
                </a:lnTo>
                <a:lnTo>
                  <a:pt x="240" y="520"/>
                </a:lnTo>
                <a:lnTo>
                  <a:pt x="238" y="504"/>
                </a:lnTo>
                <a:lnTo>
                  <a:pt x="238" y="486"/>
                </a:lnTo>
                <a:lnTo>
                  <a:pt x="238" y="470"/>
                </a:lnTo>
                <a:lnTo>
                  <a:pt x="234" y="454"/>
                </a:lnTo>
                <a:lnTo>
                  <a:pt x="232" y="446"/>
                </a:lnTo>
                <a:lnTo>
                  <a:pt x="226" y="438"/>
                </a:lnTo>
                <a:lnTo>
                  <a:pt x="218" y="430"/>
                </a:lnTo>
                <a:lnTo>
                  <a:pt x="210" y="424"/>
                </a:lnTo>
                <a:lnTo>
                  <a:pt x="202" y="422"/>
                </a:lnTo>
                <a:lnTo>
                  <a:pt x="194" y="422"/>
                </a:lnTo>
                <a:lnTo>
                  <a:pt x="184" y="424"/>
                </a:lnTo>
                <a:lnTo>
                  <a:pt x="174" y="428"/>
                </a:lnTo>
                <a:lnTo>
                  <a:pt x="156" y="440"/>
                </a:lnTo>
                <a:lnTo>
                  <a:pt x="140" y="454"/>
                </a:lnTo>
                <a:lnTo>
                  <a:pt x="4" y="690"/>
                </a:lnTo>
                <a:lnTo>
                  <a:pt x="0" y="690"/>
                </a:lnTo>
                <a:lnTo>
                  <a:pt x="2" y="694"/>
                </a:lnTo>
                <a:lnTo>
                  <a:pt x="4" y="694"/>
                </a:lnTo>
                <a:lnTo>
                  <a:pt x="132" y="918"/>
                </a:lnTo>
                <a:lnTo>
                  <a:pt x="146" y="930"/>
                </a:lnTo>
                <a:lnTo>
                  <a:pt x="160" y="942"/>
                </a:lnTo>
                <a:lnTo>
                  <a:pt x="176" y="950"/>
                </a:lnTo>
                <a:lnTo>
                  <a:pt x="184" y="954"/>
                </a:lnTo>
                <a:lnTo>
                  <a:pt x="192" y="954"/>
                </a:lnTo>
                <a:lnTo>
                  <a:pt x="198" y="954"/>
                </a:lnTo>
                <a:lnTo>
                  <a:pt x="202" y="952"/>
                </a:lnTo>
                <a:lnTo>
                  <a:pt x="212" y="944"/>
                </a:lnTo>
                <a:lnTo>
                  <a:pt x="220" y="938"/>
                </a:lnTo>
                <a:lnTo>
                  <a:pt x="224" y="930"/>
                </a:lnTo>
                <a:lnTo>
                  <a:pt x="228" y="922"/>
                </a:lnTo>
                <a:lnTo>
                  <a:pt x="230" y="906"/>
                </a:lnTo>
                <a:lnTo>
                  <a:pt x="230" y="890"/>
                </a:lnTo>
                <a:lnTo>
                  <a:pt x="230" y="872"/>
                </a:lnTo>
                <a:lnTo>
                  <a:pt x="234" y="856"/>
                </a:lnTo>
                <a:lnTo>
                  <a:pt x="236" y="848"/>
                </a:lnTo>
                <a:lnTo>
                  <a:pt x="242" y="842"/>
                </a:lnTo>
                <a:lnTo>
                  <a:pt x="248" y="834"/>
                </a:lnTo>
                <a:lnTo>
                  <a:pt x="258" y="828"/>
                </a:lnTo>
                <a:lnTo>
                  <a:pt x="272" y="822"/>
                </a:lnTo>
                <a:lnTo>
                  <a:pt x="286" y="820"/>
                </a:lnTo>
                <a:lnTo>
                  <a:pt x="296" y="820"/>
                </a:lnTo>
                <a:lnTo>
                  <a:pt x="304" y="822"/>
                </a:lnTo>
                <a:lnTo>
                  <a:pt x="322" y="828"/>
                </a:lnTo>
                <a:lnTo>
                  <a:pt x="340" y="838"/>
                </a:lnTo>
                <a:lnTo>
                  <a:pt x="358" y="852"/>
                </a:lnTo>
                <a:lnTo>
                  <a:pt x="372" y="866"/>
                </a:lnTo>
                <a:lnTo>
                  <a:pt x="386" y="882"/>
                </a:lnTo>
                <a:lnTo>
                  <a:pt x="398" y="896"/>
                </a:lnTo>
                <a:lnTo>
                  <a:pt x="406" y="910"/>
                </a:lnTo>
                <a:lnTo>
                  <a:pt x="414" y="928"/>
                </a:lnTo>
                <a:lnTo>
                  <a:pt x="424" y="948"/>
                </a:lnTo>
                <a:lnTo>
                  <a:pt x="430" y="972"/>
                </a:lnTo>
                <a:lnTo>
                  <a:pt x="434" y="996"/>
                </a:lnTo>
                <a:lnTo>
                  <a:pt x="436" y="1022"/>
                </a:lnTo>
                <a:lnTo>
                  <a:pt x="434" y="1032"/>
                </a:lnTo>
                <a:lnTo>
                  <a:pt x="432" y="1044"/>
                </a:lnTo>
                <a:lnTo>
                  <a:pt x="428" y="1054"/>
                </a:lnTo>
                <a:lnTo>
                  <a:pt x="422" y="1062"/>
                </a:lnTo>
                <a:lnTo>
                  <a:pt x="414" y="1070"/>
                </a:lnTo>
                <a:lnTo>
                  <a:pt x="404" y="1076"/>
                </a:lnTo>
                <a:lnTo>
                  <a:pt x="390" y="1082"/>
                </a:lnTo>
                <a:lnTo>
                  <a:pt x="376" y="1084"/>
                </a:lnTo>
                <a:lnTo>
                  <a:pt x="366" y="1084"/>
                </a:lnTo>
                <a:lnTo>
                  <a:pt x="354" y="1080"/>
                </a:lnTo>
                <a:lnTo>
                  <a:pt x="336" y="1070"/>
                </a:lnTo>
                <a:lnTo>
                  <a:pt x="318" y="1060"/>
                </a:lnTo>
                <a:lnTo>
                  <a:pt x="308" y="1056"/>
                </a:lnTo>
                <a:lnTo>
                  <a:pt x="296" y="1054"/>
                </a:lnTo>
                <a:lnTo>
                  <a:pt x="284" y="1056"/>
                </a:lnTo>
                <a:lnTo>
                  <a:pt x="270" y="1062"/>
                </a:lnTo>
                <a:lnTo>
                  <a:pt x="264" y="1068"/>
                </a:lnTo>
                <a:lnTo>
                  <a:pt x="258" y="1076"/>
                </a:lnTo>
                <a:lnTo>
                  <a:pt x="256" y="1086"/>
                </a:lnTo>
                <a:lnTo>
                  <a:pt x="256" y="1096"/>
                </a:lnTo>
                <a:lnTo>
                  <a:pt x="258" y="1120"/>
                </a:lnTo>
                <a:lnTo>
                  <a:pt x="262" y="1142"/>
                </a:lnTo>
                <a:lnTo>
                  <a:pt x="402" y="1382"/>
                </a:lnTo>
                <a:lnTo>
                  <a:pt x="1200" y="1382"/>
                </a:lnTo>
                <a:lnTo>
                  <a:pt x="1600" y="690"/>
                </a:lnTo>
                <a:lnTo>
                  <a:pt x="1200" y="0"/>
                </a:lnTo>
                <a:lnTo>
                  <a:pt x="1200" y="2"/>
                </a:lnTo>
                <a:close/>
              </a:path>
            </a:pathLst>
          </a:custGeom>
          <a:solidFill>
            <a:schemeClr val="accent5">
              <a:lumMod val="50000"/>
            </a:schemeClr>
          </a:solidFill>
          <a:ln w="38100" cap="flat" cmpd="sng">
            <a:solidFill>
              <a:srgbClr val="5F5F5F"/>
            </a:solidFill>
            <a:prstDash val="solid"/>
            <a:round/>
            <a:headEnd type="none" w="med" len="med"/>
            <a:tailEnd type="none" w="med" len="med"/>
          </a:ln>
          <a:effectLst/>
        </p:spPr>
        <p:txBody>
          <a:bodyPr/>
          <a:lstStyle/>
          <a:p>
            <a:endParaRPr lang="en-GB"/>
          </a:p>
        </p:txBody>
      </p:sp>
      <p:sp>
        <p:nvSpPr>
          <p:cNvPr id="30" name="Freeform 7">
            <a:extLst>
              <a:ext uri="{FF2B5EF4-FFF2-40B4-BE49-F238E27FC236}">
                <a16:creationId xmlns:a16="http://schemas.microsoft.com/office/drawing/2014/main" id="{C980B300-1C23-ECCB-2584-01A8F7E1577F}"/>
              </a:ext>
            </a:extLst>
          </p:cNvPr>
          <p:cNvSpPr>
            <a:spLocks/>
          </p:cNvSpPr>
          <p:nvPr/>
        </p:nvSpPr>
        <p:spPr bwMode="auto">
          <a:xfrm>
            <a:off x="6351728" y="162914"/>
            <a:ext cx="2819301" cy="2230911"/>
          </a:xfrm>
          <a:custGeom>
            <a:avLst/>
            <a:gdLst>
              <a:gd name="T0" fmla="*/ 245350 w 1636"/>
              <a:gd name="T1" fmla="*/ 1122809 h 1386"/>
              <a:gd name="T2" fmla="*/ 265176 w 1636"/>
              <a:gd name="T3" fmla="*/ 1075716 h 1386"/>
              <a:gd name="T4" fmla="*/ 265176 w 1636"/>
              <a:gd name="T5" fmla="*/ 1033579 h 1386"/>
              <a:gd name="T6" fmla="*/ 287481 w 1636"/>
              <a:gd name="T7" fmla="*/ 991443 h 1386"/>
              <a:gd name="T8" fmla="*/ 322177 w 1636"/>
              <a:gd name="T9" fmla="*/ 974093 h 1386"/>
              <a:gd name="T10" fmla="*/ 374221 w 1636"/>
              <a:gd name="T11" fmla="*/ 984007 h 1386"/>
              <a:gd name="T12" fmla="*/ 463439 w 1636"/>
              <a:gd name="T13" fmla="*/ 1065801 h 1386"/>
              <a:gd name="T14" fmla="*/ 503092 w 1636"/>
              <a:gd name="T15" fmla="*/ 1145117 h 1386"/>
              <a:gd name="T16" fmla="*/ 513005 w 1636"/>
              <a:gd name="T17" fmla="*/ 1216996 h 1386"/>
              <a:gd name="T18" fmla="*/ 500614 w 1636"/>
              <a:gd name="T19" fmla="*/ 1278961 h 1386"/>
              <a:gd name="T20" fmla="*/ 475831 w 1636"/>
              <a:gd name="T21" fmla="*/ 1301269 h 1386"/>
              <a:gd name="T22" fmla="*/ 428743 w 1636"/>
              <a:gd name="T23" fmla="*/ 1311183 h 1386"/>
              <a:gd name="T24" fmla="*/ 354395 w 1636"/>
              <a:gd name="T25" fmla="*/ 1274004 h 1386"/>
              <a:gd name="T26" fmla="*/ 307307 w 1636"/>
              <a:gd name="T27" fmla="*/ 1283919 h 1386"/>
              <a:gd name="T28" fmla="*/ 292438 w 1636"/>
              <a:gd name="T29" fmla="*/ 1311183 h 1386"/>
              <a:gd name="T30" fmla="*/ 297394 w 1636"/>
              <a:gd name="T31" fmla="*/ 1365713 h 1386"/>
              <a:gd name="T32" fmla="*/ 495657 w 1636"/>
              <a:gd name="T33" fmla="*/ 1712718 h 1386"/>
              <a:gd name="T34" fmla="*/ 822791 w 1636"/>
              <a:gd name="T35" fmla="*/ 1717675 h 1386"/>
              <a:gd name="T36" fmla="*/ 899617 w 1636"/>
              <a:gd name="T37" fmla="*/ 1680496 h 1386"/>
              <a:gd name="T38" fmla="*/ 909531 w 1636"/>
              <a:gd name="T39" fmla="*/ 1643317 h 1386"/>
              <a:gd name="T40" fmla="*/ 879791 w 1636"/>
              <a:gd name="T41" fmla="*/ 1598702 h 1386"/>
              <a:gd name="T42" fmla="*/ 820312 w 1636"/>
              <a:gd name="T43" fmla="*/ 1556566 h 1386"/>
              <a:gd name="T44" fmla="*/ 810399 w 1636"/>
              <a:gd name="T45" fmla="*/ 1521865 h 1386"/>
              <a:gd name="T46" fmla="*/ 830225 w 1636"/>
              <a:gd name="T47" fmla="*/ 1472293 h 1386"/>
              <a:gd name="T48" fmla="*/ 907052 w 1636"/>
              <a:gd name="T49" fmla="*/ 1430157 h 1386"/>
              <a:gd name="T50" fmla="*/ 988836 w 1636"/>
              <a:gd name="T51" fmla="*/ 1417763 h 1386"/>
              <a:gd name="T52" fmla="*/ 1100358 w 1636"/>
              <a:gd name="T53" fmla="*/ 1440071 h 1386"/>
              <a:gd name="T54" fmla="*/ 1157359 w 1636"/>
              <a:gd name="T55" fmla="*/ 1484686 h 1386"/>
              <a:gd name="T56" fmla="*/ 1167272 w 1636"/>
              <a:gd name="T57" fmla="*/ 1521865 h 1386"/>
              <a:gd name="T58" fmla="*/ 1152402 w 1636"/>
              <a:gd name="T59" fmla="*/ 1566480 h 1386"/>
              <a:gd name="T60" fmla="*/ 1083010 w 1636"/>
              <a:gd name="T61" fmla="*/ 1613573 h 1386"/>
              <a:gd name="T62" fmla="*/ 1068141 w 1636"/>
              <a:gd name="T63" fmla="*/ 1658188 h 1386"/>
              <a:gd name="T64" fmla="*/ 1087967 w 1636"/>
              <a:gd name="T65" fmla="*/ 1687932 h 1386"/>
              <a:gd name="T66" fmla="*/ 1479536 w 1636"/>
              <a:gd name="T67" fmla="*/ 1717675 h 1386"/>
              <a:gd name="T68" fmla="*/ 1489449 w 1636"/>
              <a:gd name="T69" fmla="*/ 1707761 h 1386"/>
              <a:gd name="T70" fmla="*/ 1660451 w 1636"/>
              <a:gd name="T71" fmla="*/ 1410328 h 1386"/>
              <a:gd name="T72" fmla="*/ 1727365 w 1636"/>
              <a:gd name="T73" fmla="*/ 1368191 h 1386"/>
              <a:gd name="T74" fmla="*/ 1759582 w 1636"/>
              <a:gd name="T75" fmla="*/ 1380584 h 1386"/>
              <a:gd name="T76" fmla="*/ 1781887 w 1636"/>
              <a:gd name="T77" fmla="*/ 1427678 h 1386"/>
              <a:gd name="T78" fmla="*/ 1789322 w 1636"/>
              <a:gd name="T79" fmla="*/ 1499558 h 1386"/>
              <a:gd name="T80" fmla="*/ 1816583 w 1636"/>
              <a:gd name="T81" fmla="*/ 1526822 h 1386"/>
              <a:gd name="T82" fmla="*/ 1866148 w 1636"/>
              <a:gd name="T83" fmla="*/ 1534258 h 1386"/>
              <a:gd name="T84" fmla="*/ 1942975 w 1636"/>
              <a:gd name="T85" fmla="*/ 1489643 h 1386"/>
              <a:gd name="T86" fmla="*/ 1995019 w 1636"/>
              <a:gd name="T87" fmla="*/ 1425199 h 1386"/>
              <a:gd name="T88" fmla="*/ 2022280 w 1636"/>
              <a:gd name="T89" fmla="*/ 1355798 h 1386"/>
              <a:gd name="T90" fmla="*/ 2024759 w 1636"/>
              <a:gd name="T91" fmla="*/ 1271526 h 1386"/>
              <a:gd name="T92" fmla="*/ 1990063 w 1636"/>
              <a:gd name="T93" fmla="*/ 1226911 h 1386"/>
              <a:gd name="T94" fmla="*/ 1945454 w 1636"/>
              <a:gd name="T95" fmla="*/ 1219475 h 1386"/>
              <a:gd name="T96" fmla="*/ 1871105 w 1636"/>
              <a:gd name="T97" fmla="*/ 1254175 h 1386"/>
              <a:gd name="T98" fmla="*/ 1824018 w 1636"/>
              <a:gd name="T99" fmla="*/ 1244261 h 1386"/>
              <a:gd name="T100" fmla="*/ 1806670 w 1636"/>
              <a:gd name="T101" fmla="*/ 1216996 h 1386"/>
              <a:gd name="T102" fmla="*/ 1814105 w 1636"/>
              <a:gd name="T103" fmla="*/ 1147595 h 1386"/>
              <a:gd name="T104" fmla="*/ 1960323 w 1636"/>
              <a:gd name="T105" fmla="*/ 827855 h 1386"/>
              <a:gd name="T106" fmla="*/ 399004 w 1636"/>
              <a:gd name="T107" fmla="*/ 163588 h 1386"/>
              <a:gd name="T108" fmla="*/ 163567 w 1636"/>
              <a:gd name="T109" fmla="*/ 1117852 h 1386"/>
              <a:gd name="T110" fmla="*/ 218089 w 1636"/>
              <a:gd name="T111" fmla="*/ 1140159 h 13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36" h="1386">
                <a:moveTo>
                  <a:pt x="184" y="918"/>
                </a:moveTo>
                <a:lnTo>
                  <a:pt x="184" y="918"/>
                </a:lnTo>
                <a:lnTo>
                  <a:pt x="192" y="912"/>
                </a:lnTo>
                <a:lnTo>
                  <a:pt x="198" y="906"/>
                </a:lnTo>
                <a:lnTo>
                  <a:pt x="204" y="900"/>
                </a:lnTo>
                <a:lnTo>
                  <a:pt x="208" y="894"/>
                </a:lnTo>
                <a:lnTo>
                  <a:pt x="212" y="882"/>
                </a:lnTo>
                <a:lnTo>
                  <a:pt x="214" y="868"/>
                </a:lnTo>
                <a:lnTo>
                  <a:pt x="212" y="850"/>
                </a:lnTo>
                <a:lnTo>
                  <a:pt x="214" y="834"/>
                </a:lnTo>
                <a:lnTo>
                  <a:pt x="216" y="820"/>
                </a:lnTo>
                <a:lnTo>
                  <a:pt x="220" y="812"/>
                </a:lnTo>
                <a:lnTo>
                  <a:pt x="224" y="806"/>
                </a:lnTo>
                <a:lnTo>
                  <a:pt x="232" y="800"/>
                </a:lnTo>
                <a:lnTo>
                  <a:pt x="240" y="794"/>
                </a:lnTo>
                <a:lnTo>
                  <a:pt x="250" y="788"/>
                </a:lnTo>
                <a:lnTo>
                  <a:pt x="260" y="786"/>
                </a:lnTo>
                <a:lnTo>
                  <a:pt x="270" y="786"/>
                </a:lnTo>
                <a:lnTo>
                  <a:pt x="282" y="786"/>
                </a:lnTo>
                <a:lnTo>
                  <a:pt x="292" y="790"/>
                </a:lnTo>
                <a:lnTo>
                  <a:pt x="302" y="794"/>
                </a:lnTo>
                <a:lnTo>
                  <a:pt x="324" y="808"/>
                </a:lnTo>
                <a:lnTo>
                  <a:pt x="344" y="824"/>
                </a:lnTo>
                <a:lnTo>
                  <a:pt x="360" y="842"/>
                </a:lnTo>
                <a:lnTo>
                  <a:pt x="374" y="860"/>
                </a:lnTo>
                <a:lnTo>
                  <a:pt x="384" y="876"/>
                </a:lnTo>
                <a:lnTo>
                  <a:pt x="396" y="898"/>
                </a:lnTo>
                <a:lnTo>
                  <a:pt x="406" y="924"/>
                </a:lnTo>
                <a:lnTo>
                  <a:pt x="412" y="954"/>
                </a:lnTo>
                <a:lnTo>
                  <a:pt x="414" y="968"/>
                </a:lnTo>
                <a:lnTo>
                  <a:pt x="414" y="982"/>
                </a:lnTo>
                <a:lnTo>
                  <a:pt x="414" y="1004"/>
                </a:lnTo>
                <a:lnTo>
                  <a:pt x="412" y="1014"/>
                </a:lnTo>
                <a:lnTo>
                  <a:pt x="408" y="1022"/>
                </a:lnTo>
                <a:lnTo>
                  <a:pt x="404" y="1032"/>
                </a:lnTo>
                <a:lnTo>
                  <a:pt x="398" y="1038"/>
                </a:lnTo>
                <a:lnTo>
                  <a:pt x="392" y="1046"/>
                </a:lnTo>
                <a:lnTo>
                  <a:pt x="384" y="1050"/>
                </a:lnTo>
                <a:lnTo>
                  <a:pt x="374" y="1056"/>
                </a:lnTo>
                <a:lnTo>
                  <a:pt x="364" y="1058"/>
                </a:lnTo>
                <a:lnTo>
                  <a:pt x="354" y="1058"/>
                </a:lnTo>
                <a:lnTo>
                  <a:pt x="346" y="1058"/>
                </a:lnTo>
                <a:lnTo>
                  <a:pt x="330" y="1052"/>
                </a:lnTo>
                <a:lnTo>
                  <a:pt x="316" y="1042"/>
                </a:lnTo>
                <a:lnTo>
                  <a:pt x="302" y="1034"/>
                </a:lnTo>
                <a:lnTo>
                  <a:pt x="286" y="1028"/>
                </a:lnTo>
                <a:lnTo>
                  <a:pt x="278" y="1028"/>
                </a:lnTo>
                <a:lnTo>
                  <a:pt x="268" y="1028"/>
                </a:lnTo>
                <a:lnTo>
                  <a:pt x="258" y="1032"/>
                </a:lnTo>
                <a:lnTo>
                  <a:pt x="248" y="1036"/>
                </a:lnTo>
                <a:lnTo>
                  <a:pt x="242" y="1042"/>
                </a:lnTo>
                <a:lnTo>
                  <a:pt x="238" y="1048"/>
                </a:lnTo>
                <a:lnTo>
                  <a:pt x="236" y="1058"/>
                </a:lnTo>
                <a:lnTo>
                  <a:pt x="234" y="1068"/>
                </a:lnTo>
                <a:lnTo>
                  <a:pt x="236" y="1086"/>
                </a:lnTo>
                <a:lnTo>
                  <a:pt x="240" y="1102"/>
                </a:lnTo>
                <a:lnTo>
                  <a:pt x="398" y="1378"/>
                </a:lnTo>
                <a:lnTo>
                  <a:pt x="402" y="1378"/>
                </a:lnTo>
                <a:lnTo>
                  <a:pt x="402" y="1380"/>
                </a:lnTo>
                <a:lnTo>
                  <a:pt x="400" y="1382"/>
                </a:lnTo>
                <a:lnTo>
                  <a:pt x="402" y="1386"/>
                </a:lnTo>
                <a:lnTo>
                  <a:pt x="664" y="1386"/>
                </a:lnTo>
                <a:lnTo>
                  <a:pt x="686" y="1380"/>
                </a:lnTo>
                <a:lnTo>
                  <a:pt x="708" y="1368"/>
                </a:lnTo>
                <a:lnTo>
                  <a:pt x="718" y="1362"/>
                </a:lnTo>
                <a:lnTo>
                  <a:pt x="726" y="1356"/>
                </a:lnTo>
                <a:lnTo>
                  <a:pt x="732" y="1346"/>
                </a:lnTo>
                <a:lnTo>
                  <a:pt x="734" y="1338"/>
                </a:lnTo>
                <a:lnTo>
                  <a:pt x="734" y="1326"/>
                </a:lnTo>
                <a:lnTo>
                  <a:pt x="730" y="1316"/>
                </a:lnTo>
                <a:lnTo>
                  <a:pt x="728" y="1308"/>
                </a:lnTo>
                <a:lnTo>
                  <a:pt x="722" y="1302"/>
                </a:lnTo>
                <a:lnTo>
                  <a:pt x="710" y="1290"/>
                </a:lnTo>
                <a:lnTo>
                  <a:pt x="694" y="1282"/>
                </a:lnTo>
                <a:lnTo>
                  <a:pt x="680" y="1274"/>
                </a:lnTo>
                <a:lnTo>
                  <a:pt x="668" y="1264"/>
                </a:lnTo>
                <a:lnTo>
                  <a:pt x="662" y="1256"/>
                </a:lnTo>
                <a:lnTo>
                  <a:pt x="658" y="1248"/>
                </a:lnTo>
                <a:lnTo>
                  <a:pt x="656" y="1240"/>
                </a:lnTo>
                <a:lnTo>
                  <a:pt x="654" y="1228"/>
                </a:lnTo>
                <a:lnTo>
                  <a:pt x="656" y="1216"/>
                </a:lnTo>
                <a:lnTo>
                  <a:pt x="658" y="1206"/>
                </a:lnTo>
                <a:lnTo>
                  <a:pt x="664" y="1198"/>
                </a:lnTo>
                <a:lnTo>
                  <a:pt x="670" y="1188"/>
                </a:lnTo>
                <a:lnTo>
                  <a:pt x="678" y="1180"/>
                </a:lnTo>
                <a:lnTo>
                  <a:pt x="688" y="1174"/>
                </a:lnTo>
                <a:lnTo>
                  <a:pt x="708" y="1162"/>
                </a:lnTo>
                <a:lnTo>
                  <a:pt x="732" y="1154"/>
                </a:lnTo>
                <a:lnTo>
                  <a:pt x="756" y="1148"/>
                </a:lnTo>
                <a:lnTo>
                  <a:pt x="780" y="1144"/>
                </a:lnTo>
                <a:lnTo>
                  <a:pt x="798" y="1144"/>
                </a:lnTo>
                <a:lnTo>
                  <a:pt x="818" y="1144"/>
                </a:lnTo>
                <a:lnTo>
                  <a:pt x="840" y="1148"/>
                </a:lnTo>
                <a:lnTo>
                  <a:pt x="864" y="1154"/>
                </a:lnTo>
                <a:lnTo>
                  <a:pt x="888" y="1162"/>
                </a:lnTo>
                <a:lnTo>
                  <a:pt x="910" y="1174"/>
                </a:lnTo>
                <a:lnTo>
                  <a:pt x="918" y="1180"/>
                </a:lnTo>
                <a:lnTo>
                  <a:pt x="926" y="1188"/>
                </a:lnTo>
                <a:lnTo>
                  <a:pt x="934" y="1198"/>
                </a:lnTo>
                <a:lnTo>
                  <a:pt x="938" y="1206"/>
                </a:lnTo>
                <a:lnTo>
                  <a:pt x="942" y="1216"/>
                </a:lnTo>
                <a:lnTo>
                  <a:pt x="942" y="1228"/>
                </a:lnTo>
                <a:lnTo>
                  <a:pt x="942" y="1240"/>
                </a:lnTo>
                <a:lnTo>
                  <a:pt x="938" y="1248"/>
                </a:lnTo>
                <a:lnTo>
                  <a:pt x="934" y="1256"/>
                </a:lnTo>
                <a:lnTo>
                  <a:pt x="930" y="1264"/>
                </a:lnTo>
                <a:lnTo>
                  <a:pt x="916" y="1274"/>
                </a:lnTo>
                <a:lnTo>
                  <a:pt x="902" y="1282"/>
                </a:lnTo>
                <a:lnTo>
                  <a:pt x="888" y="1290"/>
                </a:lnTo>
                <a:lnTo>
                  <a:pt x="874" y="1302"/>
                </a:lnTo>
                <a:lnTo>
                  <a:pt x="870" y="1308"/>
                </a:lnTo>
                <a:lnTo>
                  <a:pt x="866" y="1316"/>
                </a:lnTo>
                <a:lnTo>
                  <a:pt x="864" y="1326"/>
                </a:lnTo>
                <a:lnTo>
                  <a:pt x="862" y="1338"/>
                </a:lnTo>
                <a:lnTo>
                  <a:pt x="864" y="1346"/>
                </a:lnTo>
                <a:lnTo>
                  <a:pt x="870" y="1356"/>
                </a:lnTo>
                <a:lnTo>
                  <a:pt x="878" y="1362"/>
                </a:lnTo>
                <a:lnTo>
                  <a:pt x="888" y="1368"/>
                </a:lnTo>
                <a:lnTo>
                  <a:pt x="912" y="1380"/>
                </a:lnTo>
                <a:lnTo>
                  <a:pt x="934" y="1386"/>
                </a:lnTo>
                <a:lnTo>
                  <a:pt x="1194" y="1386"/>
                </a:lnTo>
                <a:lnTo>
                  <a:pt x="1198" y="1380"/>
                </a:lnTo>
                <a:lnTo>
                  <a:pt x="1198" y="1378"/>
                </a:lnTo>
                <a:lnTo>
                  <a:pt x="1202" y="1378"/>
                </a:lnTo>
                <a:lnTo>
                  <a:pt x="1204" y="1372"/>
                </a:lnTo>
                <a:lnTo>
                  <a:pt x="1240" y="1310"/>
                </a:lnTo>
                <a:lnTo>
                  <a:pt x="1340" y="1138"/>
                </a:lnTo>
                <a:lnTo>
                  <a:pt x="1356" y="1124"/>
                </a:lnTo>
                <a:lnTo>
                  <a:pt x="1376" y="1112"/>
                </a:lnTo>
                <a:lnTo>
                  <a:pt x="1384" y="1108"/>
                </a:lnTo>
                <a:lnTo>
                  <a:pt x="1394" y="1104"/>
                </a:lnTo>
                <a:lnTo>
                  <a:pt x="1402" y="1104"/>
                </a:lnTo>
                <a:lnTo>
                  <a:pt x="1410" y="1108"/>
                </a:lnTo>
                <a:lnTo>
                  <a:pt x="1420" y="1114"/>
                </a:lnTo>
                <a:lnTo>
                  <a:pt x="1426" y="1122"/>
                </a:lnTo>
                <a:lnTo>
                  <a:pt x="1432" y="1128"/>
                </a:lnTo>
                <a:lnTo>
                  <a:pt x="1436" y="1136"/>
                </a:lnTo>
                <a:lnTo>
                  <a:pt x="1438" y="1152"/>
                </a:lnTo>
                <a:lnTo>
                  <a:pt x="1438" y="1170"/>
                </a:lnTo>
                <a:lnTo>
                  <a:pt x="1438" y="1186"/>
                </a:lnTo>
                <a:lnTo>
                  <a:pt x="1440" y="1202"/>
                </a:lnTo>
                <a:lnTo>
                  <a:pt x="1444" y="1210"/>
                </a:lnTo>
                <a:lnTo>
                  <a:pt x="1448" y="1218"/>
                </a:lnTo>
                <a:lnTo>
                  <a:pt x="1456" y="1226"/>
                </a:lnTo>
                <a:lnTo>
                  <a:pt x="1466" y="1232"/>
                </a:lnTo>
                <a:lnTo>
                  <a:pt x="1476" y="1236"/>
                </a:lnTo>
                <a:lnTo>
                  <a:pt x="1486" y="1240"/>
                </a:lnTo>
                <a:lnTo>
                  <a:pt x="1496" y="1240"/>
                </a:lnTo>
                <a:lnTo>
                  <a:pt x="1506" y="1238"/>
                </a:lnTo>
                <a:lnTo>
                  <a:pt x="1518" y="1234"/>
                </a:lnTo>
                <a:lnTo>
                  <a:pt x="1528" y="1230"/>
                </a:lnTo>
                <a:lnTo>
                  <a:pt x="1550" y="1218"/>
                </a:lnTo>
                <a:lnTo>
                  <a:pt x="1568" y="1202"/>
                </a:lnTo>
                <a:lnTo>
                  <a:pt x="1586" y="1184"/>
                </a:lnTo>
                <a:lnTo>
                  <a:pt x="1600" y="1166"/>
                </a:lnTo>
                <a:lnTo>
                  <a:pt x="1610" y="1150"/>
                </a:lnTo>
                <a:lnTo>
                  <a:pt x="1618" y="1132"/>
                </a:lnTo>
                <a:lnTo>
                  <a:pt x="1628" y="1112"/>
                </a:lnTo>
                <a:lnTo>
                  <a:pt x="1632" y="1094"/>
                </a:lnTo>
                <a:lnTo>
                  <a:pt x="1636" y="1076"/>
                </a:lnTo>
                <a:lnTo>
                  <a:pt x="1636" y="1060"/>
                </a:lnTo>
                <a:lnTo>
                  <a:pt x="1636" y="1042"/>
                </a:lnTo>
                <a:lnTo>
                  <a:pt x="1634" y="1026"/>
                </a:lnTo>
                <a:lnTo>
                  <a:pt x="1628" y="1012"/>
                </a:lnTo>
                <a:lnTo>
                  <a:pt x="1618" y="1000"/>
                </a:lnTo>
                <a:lnTo>
                  <a:pt x="1606" y="990"/>
                </a:lnTo>
                <a:lnTo>
                  <a:pt x="1596" y="986"/>
                </a:lnTo>
                <a:lnTo>
                  <a:pt x="1586" y="984"/>
                </a:lnTo>
                <a:lnTo>
                  <a:pt x="1578" y="982"/>
                </a:lnTo>
                <a:lnTo>
                  <a:pt x="1570" y="984"/>
                </a:lnTo>
                <a:lnTo>
                  <a:pt x="1554" y="990"/>
                </a:lnTo>
                <a:lnTo>
                  <a:pt x="1540" y="998"/>
                </a:lnTo>
                <a:lnTo>
                  <a:pt x="1524" y="1006"/>
                </a:lnTo>
                <a:lnTo>
                  <a:pt x="1510" y="1012"/>
                </a:lnTo>
                <a:lnTo>
                  <a:pt x="1500" y="1014"/>
                </a:lnTo>
                <a:lnTo>
                  <a:pt x="1492" y="1012"/>
                </a:lnTo>
                <a:lnTo>
                  <a:pt x="1482" y="1010"/>
                </a:lnTo>
                <a:lnTo>
                  <a:pt x="1472" y="1004"/>
                </a:lnTo>
                <a:lnTo>
                  <a:pt x="1464" y="1000"/>
                </a:lnTo>
                <a:lnTo>
                  <a:pt x="1460" y="992"/>
                </a:lnTo>
                <a:lnTo>
                  <a:pt x="1458" y="982"/>
                </a:lnTo>
                <a:lnTo>
                  <a:pt x="1458" y="972"/>
                </a:lnTo>
                <a:lnTo>
                  <a:pt x="1458" y="950"/>
                </a:lnTo>
                <a:lnTo>
                  <a:pt x="1462" y="928"/>
                </a:lnTo>
                <a:lnTo>
                  <a:pt x="1464" y="926"/>
                </a:lnTo>
                <a:lnTo>
                  <a:pt x="1466" y="920"/>
                </a:lnTo>
                <a:lnTo>
                  <a:pt x="1598" y="692"/>
                </a:lnTo>
                <a:lnTo>
                  <a:pt x="1582" y="668"/>
                </a:lnTo>
                <a:lnTo>
                  <a:pt x="1584" y="668"/>
                </a:lnTo>
                <a:lnTo>
                  <a:pt x="1198" y="0"/>
                </a:lnTo>
                <a:lnTo>
                  <a:pt x="398" y="0"/>
                </a:lnTo>
                <a:lnTo>
                  <a:pt x="322" y="132"/>
                </a:lnTo>
                <a:lnTo>
                  <a:pt x="0" y="690"/>
                </a:lnTo>
                <a:lnTo>
                  <a:pt x="116" y="888"/>
                </a:lnTo>
                <a:lnTo>
                  <a:pt x="132" y="902"/>
                </a:lnTo>
                <a:lnTo>
                  <a:pt x="150" y="914"/>
                </a:lnTo>
                <a:lnTo>
                  <a:pt x="160" y="918"/>
                </a:lnTo>
                <a:lnTo>
                  <a:pt x="168" y="920"/>
                </a:lnTo>
                <a:lnTo>
                  <a:pt x="176" y="920"/>
                </a:lnTo>
                <a:lnTo>
                  <a:pt x="184" y="918"/>
                </a:lnTo>
                <a:close/>
              </a:path>
            </a:pathLst>
          </a:custGeom>
          <a:solidFill>
            <a:schemeClr val="bg1">
              <a:lumMod val="65000"/>
            </a:schemeClr>
          </a:solidFill>
          <a:ln w="38100" cap="flat" cmpd="sng">
            <a:solidFill>
              <a:srgbClr val="5F5F5F"/>
            </a:solidFill>
            <a:prstDash val="solid"/>
            <a:round/>
            <a:headEnd type="none" w="med" len="med"/>
            <a:tailEnd type="none" w="med" len="med"/>
          </a:ln>
          <a:effectLst/>
        </p:spPr>
        <p:txBody>
          <a:bodyPr/>
          <a:lstStyle/>
          <a:p>
            <a:endParaRPr lang="en-GB"/>
          </a:p>
        </p:txBody>
      </p:sp>
      <p:sp>
        <p:nvSpPr>
          <p:cNvPr id="31" name="Freeform 8">
            <a:extLst>
              <a:ext uri="{FF2B5EF4-FFF2-40B4-BE49-F238E27FC236}">
                <a16:creationId xmlns:a16="http://schemas.microsoft.com/office/drawing/2014/main" id="{12E5CF24-8126-22D2-EDA4-B67EC3ED1492}"/>
              </a:ext>
            </a:extLst>
          </p:cNvPr>
          <p:cNvSpPr>
            <a:spLocks/>
          </p:cNvSpPr>
          <p:nvPr/>
        </p:nvSpPr>
        <p:spPr bwMode="auto">
          <a:xfrm>
            <a:off x="8411562" y="1270123"/>
            <a:ext cx="2755276" cy="2612351"/>
          </a:xfrm>
          <a:custGeom>
            <a:avLst/>
            <a:gdLst>
              <a:gd name="T0" fmla="*/ 324422 w 1600"/>
              <a:gd name="T1" fmla="*/ 322016 h 1624"/>
              <a:gd name="T2" fmla="*/ 354140 w 1600"/>
              <a:gd name="T3" fmla="*/ 391373 h 1624"/>
              <a:gd name="T4" fmla="*/ 463106 w 1600"/>
              <a:gd name="T5" fmla="*/ 359172 h 1624"/>
              <a:gd name="T6" fmla="*/ 525018 w 1600"/>
              <a:gd name="T7" fmla="*/ 378988 h 1624"/>
              <a:gd name="T8" fmla="*/ 532448 w 1600"/>
              <a:gd name="T9" fmla="*/ 527611 h 1624"/>
              <a:gd name="T10" fmla="*/ 455676 w 1600"/>
              <a:gd name="T11" fmla="*/ 648986 h 1624"/>
              <a:gd name="T12" fmla="*/ 339281 w 1600"/>
              <a:gd name="T13" fmla="*/ 691096 h 1624"/>
              <a:gd name="T14" fmla="*/ 294704 w 1600"/>
              <a:gd name="T15" fmla="*/ 629170 h 1624"/>
              <a:gd name="T16" fmla="*/ 260033 w 1600"/>
              <a:gd name="T17" fmla="*/ 532565 h 1624"/>
              <a:gd name="T18" fmla="*/ 173355 w 1600"/>
              <a:gd name="T19" fmla="*/ 569721 h 1624"/>
              <a:gd name="T20" fmla="*/ 173355 w 1600"/>
              <a:gd name="T21" fmla="*/ 1156781 h 1624"/>
              <a:gd name="T22" fmla="*/ 264986 w 1600"/>
              <a:gd name="T23" fmla="*/ 1198891 h 1624"/>
              <a:gd name="T24" fmla="*/ 299657 w 1600"/>
              <a:gd name="T25" fmla="*/ 1122102 h 1624"/>
              <a:gd name="T26" fmla="*/ 331851 w 1600"/>
              <a:gd name="T27" fmla="*/ 1045314 h 1624"/>
              <a:gd name="T28" fmla="*/ 435864 w 1600"/>
              <a:gd name="T29" fmla="*/ 1062653 h 1624"/>
              <a:gd name="T30" fmla="*/ 534924 w 1600"/>
              <a:gd name="T31" fmla="*/ 1193937 h 1624"/>
              <a:gd name="T32" fmla="*/ 532448 w 1600"/>
              <a:gd name="T33" fmla="*/ 1335128 h 1624"/>
              <a:gd name="T34" fmla="*/ 465582 w 1600"/>
              <a:gd name="T35" fmla="*/ 1362376 h 1624"/>
              <a:gd name="T36" fmla="*/ 356616 w 1600"/>
              <a:gd name="T37" fmla="*/ 1330174 h 1624"/>
              <a:gd name="T38" fmla="*/ 329375 w 1600"/>
              <a:gd name="T39" fmla="*/ 1406963 h 1624"/>
              <a:gd name="T40" fmla="*/ 827151 w 1600"/>
              <a:gd name="T41" fmla="*/ 1716593 h 1624"/>
              <a:gd name="T42" fmla="*/ 849440 w 1600"/>
              <a:gd name="T43" fmla="*/ 1724025 h 1624"/>
              <a:gd name="T44" fmla="*/ 861822 w 1600"/>
              <a:gd name="T45" fmla="*/ 1731456 h 1624"/>
              <a:gd name="T46" fmla="*/ 871728 w 1600"/>
              <a:gd name="T47" fmla="*/ 1736410 h 1624"/>
              <a:gd name="T48" fmla="*/ 884111 w 1600"/>
              <a:gd name="T49" fmla="*/ 1746318 h 1624"/>
              <a:gd name="T50" fmla="*/ 891540 w 1600"/>
              <a:gd name="T51" fmla="*/ 1751272 h 1624"/>
              <a:gd name="T52" fmla="*/ 896493 w 1600"/>
              <a:gd name="T53" fmla="*/ 1761180 h 1624"/>
              <a:gd name="T54" fmla="*/ 898970 w 1600"/>
              <a:gd name="T55" fmla="*/ 1771088 h 1624"/>
              <a:gd name="T56" fmla="*/ 898970 w 1600"/>
              <a:gd name="T57" fmla="*/ 1778520 h 1624"/>
              <a:gd name="T58" fmla="*/ 896493 w 1600"/>
              <a:gd name="T59" fmla="*/ 1793382 h 1624"/>
              <a:gd name="T60" fmla="*/ 871728 w 1600"/>
              <a:gd name="T61" fmla="*/ 1828061 h 1624"/>
              <a:gd name="T62" fmla="*/ 832104 w 1600"/>
              <a:gd name="T63" fmla="*/ 1850354 h 1624"/>
              <a:gd name="T64" fmla="*/ 817245 w 1600"/>
              <a:gd name="T65" fmla="*/ 1862739 h 1624"/>
              <a:gd name="T66" fmla="*/ 807339 w 1600"/>
              <a:gd name="T67" fmla="*/ 1875124 h 1624"/>
              <a:gd name="T68" fmla="*/ 802386 w 1600"/>
              <a:gd name="T69" fmla="*/ 1894941 h 1624"/>
              <a:gd name="T70" fmla="*/ 804863 w 1600"/>
              <a:gd name="T71" fmla="*/ 1934574 h 1624"/>
              <a:gd name="T72" fmla="*/ 926211 w 1600"/>
              <a:gd name="T73" fmla="*/ 2006408 h 1624"/>
              <a:gd name="T74" fmla="*/ 1089660 w 1600"/>
              <a:gd name="T75" fmla="*/ 1989069 h 1624"/>
              <a:gd name="T76" fmla="*/ 1156526 w 1600"/>
              <a:gd name="T77" fmla="*/ 1907326 h 1624"/>
              <a:gd name="T78" fmla="*/ 1154049 w 1600"/>
              <a:gd name="T79" fmla="*/ 1885033 h 1624"/>
              <a:gd name="T80" fmla="*/ 1144143 w 1600"/>
              <a:gd name="T81" fmla="*/ 1867693 h 1624"/>
              <a:gd name="T82" fmla="*/ 1136714 w 1600"/>
              <a:gd name="T83" fmla="*/ 1860262 h 1624"/>
              <a:gd name="T84" fmla="*/ 1121855 w 1600"/>
              <a:gd name="T85" fmla="*/ 1850354 h 1624"/>
              <a:gd name="T86" fmla="*/ 1067372 w 1600"/>
              <a:gd name="T87" fmla="*/ 1808244 h 1624"/>
              <a:gd name="T88" fmla="*/ 1059942 w 1600"/>
              <a:gd name="T89" fmla="*/ 1793382 h 1624"/>
              <a:gd name="T90" fmla="*/ 1057466 w 1600"/>
              <a:gd name="T91" fmla="*/ 1780997 h 1624"/>
              <a:gd name="T92" fmla="*/ 1057466 w 1600"/>
              <a:gd name="T93" fmla="*/ 1771088 h 1624"/>
              <a:gd name="T94" fmla="*/ 1059942 w 1600"/>
              <a:gd name="T95" fmla="*/ 1761180 h 1624"/>
              <a:gd name="T96" fmla="*/ 1064895 w 1600"/>
              <a:gd name="T97" fmla="*/ 1753749 h 1624"/>
              <a:gd name="T98" fmla="*/ 1072325 w 1600"/>
              <a:gd name="T99" fmla="*/ 1746318 h 1624"/>
              <a:gd name="T100" fmla="*/ 1082231 w 1600"/>
              <a:gd name="T101" fmla="*/ 1736410 h 1624"/>
              <a:gd name="T102" fmla="*/ 1094613 w 1600"/>
              <a:gd name="T103" fmla="*/ 1731456 h 1624"/>
              <a:gd name="T104" fmla="*/ 1104519 w 1600"/>
              <a:gd name="T105" fmla="*/ 1726502 h 1624"/>
              <a:gd name="T106" fmla="*/ 1129284 w 1600"/>
              <a:gd name="T107" fmla="*/ 1716593 h 1624"/>
              <a:gd name="T108" fmla="*/ 1485900 w 1600"/>
              <a:gd name="T109" fmla="*/ 0 h 16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00" h="1624">
                <a:moveTo>
                  <a:pt x="1200" y="0"/>
                </a:moveTo>
                <a:lnTo>
                  <a:pt x="402" y="0"/>
                </a:lnTo>
                <a:lnTo>
                  <a:pt x="400" y="6"/>
                </a:lnTo>
                <a:lnTo>
                  <a:pt x="400" y="8"/>
                </a:lnTo>
                <a:lnTo>
                  <a:pt x="266" y="240"/>
                </a:lnTo>
                <a:lnTo>
                  <a:pt x="262" y="260"/>
                </a:lnTo>
                <a:lnTo>
                  <a:pt x="262" y="282"/>
                </a:lnTo>
                <a:lnTo>
                  <a:pt x="264" y="290"/>
                </a:lnTo>
                <a:lnTo>
                  <a:pt x="266" y="298"/>
                </a:lnTo>
                <a:lnTo>
                  <a:pt x="270" y="306"/>
                </a:lnTo>
                <a:lnTo>
                  <a:pt x="276" y="310"/>
                </a:lnTo>
                <a:lnTo>
                  <a:pt x="286" y="316"/>
                </a:lnTo>
                <a:lnTo>
                  <a:pt x="296" y="318"/>
                </a:lnTo>
                <a:lnTo>
                  <a:pt x="306" y="320"/>
                </a:lnTo>
                <a:lnTo>
                  <a:pt x="314" y="318"/>
                </a:lnTo>
                <a:lnTo>
                  <a:pt x="330" y="312"/>
                </a:lnTo>
                <a:lnTo>
                  <a:pt x="344" y="304"/>
                </a:lnTo>
                <a:lnTo>
                  <a:pt x="358" y="296"/>
                </a:lnTo>
                <a:lnTo>
                  <a:pt x="374" y="290"/>
                </a:lnTo>
                <a:lnTo>
                  <a:pt x="382" y="288"/>
                </a:lnTo>
                <a:lnTo>
                  <a:pt x="392" y="290"/>
                </a:lnTo>
                <a:lnTo>
                  <a:pt x="400" y="292"/>
                </a:lnTo>
                <a:lnTo>
                  <a:pt x="412" y="296"/>
                </a:lnTo>
                <a:lnTo>
                  <a:pt x="418" y="302"/>
                </a:lnTo>
                <a:lnTo>
                  <a:pt x="424" y="306"/>
                </a:lnTo>
                <a:lnTo>
                  <a:pt x="434" y="320"/>
                </a:lnTo>
                <a:lnTo>
                  <a:pt x="438" y="336"/>
                </a:lnTo>
                <a:lnTo>
                  <a:pt x="442" y="352"/>
                </a:lnTo>
                <a:lnTo>
                  <a:pt x="442" y="370"/>
                </a:lnTo>
                <a:lnTo>
                  <a:pt x="438" y="390"/>
                </a:lnTo>
                <a:lnTo>
                  <a:pt x="434" y="408"/>
                </a:lnTo>
                <a:lnTo>
                  <a:pt x="430" y="426"/>
                </a:lnTo>
                <a:lnTo>
                  <a:pt x="420" y="450"/>
                </a:lnTo>
                <a:lnTo>
                  <a:pt x="410" y="472"/>
                </a:lnTo>
                <a:lnTo>
                  <a:pt x="398" y="488"/>
                </a:lnTo>
                <a:lnTo>
                  <a:pt x="384" y="506"/>
                </a:lnTo>
                <a:lnTo>
                  <a:pt x="368" y="524"/>
                </a:lnTo>
                <a:lnTo>
                  <a:pt x="348" y="540"/>
                </a:lnTo>
                <a:lnTo>
                  <a:pt x="328" y="552"/>
                </a:lnTo>
                <a:lnTo>
                  <a:pt x="318" y="556"/>
                </a:lnTo>
                <a:lnTo>
                  <a:pt x="306" y="560"/>
                </a:lnTo>
                <a:lnTo>
                  <a:pt x="296" y="562"/>
                </a:lnTo>
                <a:lnTo>
                  <a:pt x="284" y="562"/>
                </a:lnTo>
                <a:lnTo>
                  <a:pt x="274" y="558"/>
                </a:lnTo>
                <a:lnTo>
                  <a:pt x="264" y="554"/>
                </a:lnTo>
                <a:lnTo>
                  <a:pt x="256" y="548"/>
                </a:lnTo>
                <a:lnTo>
                  <a:pt x="248" y="540"/>
                </a:lnTo>
                <a:lnTo>
                  <a:pt x="244" y="532"/>
                </a:lnTo>
                <a:lnTo>
                  <a:pt x="240" y="524"/>
                </a:lnTo>
                <a:lnTo>
                  <a:pt x="238" y="508"/>
                </a:lnTo>
                <a:lnTo>
                  <a:pt x="238" y="492"/>
                </a:lnTo>
                <a:lnTo>
                  <a:pt x="238" y="474"/>
                </a:lnTo>
                <a:lnTo>
                  <a:pt x="234" y="458"/>
                </a:lnTo>
                <a:lnTo>
                  <a:pt x="232" y="450"/>
                </a:lnTo>
                <a:lnTo>
                  <a:pt x="226" y="444"/>
                </a:lnTo>
                <a:lnTo>
                  <a:pt x="218" y="436"/>
                </a:lnTo>
                <a:lnTo>
                  <a:pt x="210" y="430"/>
                </a:lnTo>
                <a:lnTo>
                  <a:pt x="202" y="426"/>
                </a:lnTo>
                <a:lnTo>
                  <a:pt x="192" y="426"/>
                </a:lnTo>
                <a:lnTo>
                  <a:pt x="184" y="430"/>
                </a:lnTo>
                <a:lnTo>
                  <a:pt x="174" y="434"/>
                </a:lnTo>
                <a:lnTo>
                  <a:pt x="156" y="446"/>
                </a:lnTo>
                <a:lnTo>
                  <a:pt x="140" y="460"/>
                </a:lnTo>
                <a:lnTo>
                  <a:pt x="40" y="632"/>
                </a:lnTo>
                <a:lnTo>
                  <a:pt x="4" y="694"/>
                </a:lnTo>
                <a:lnTo>
                  <a:pt x="0" y="694"/>
                </a:lnTo>
                <a:lnTo>
                  <a:pt x="2" y="696"/>
                </a:lnTo>
                <a:lnTo>
                  <a:pt x="4" y="696"/>
                </a:lnTo>
                <a:lnTo>
                  <a:pt x="140" y="934"/>
                </a:lnTo>
                <a:lnTo>
                  <a:pt x="158" y="948"/>
                </a:lnTo>
                <a:lnTo>
                  <a:pt x="176" y="962"/>
                </a:lnTo>
                <a:lnTo>
                  <a:pt x="186" y="968"/>
                </a:lnTo>
                <a:lnTo>
                  <a:pt x="196" y="970"/>
                </a:lnTo>
                <a:lnTo>
                  <a:pt x="206" y="970"/>
                </a:lnTo>
                <a:lnTo>
                  <a:pt x="214" y="968"/>
                </a:lnTo>
                <a:lnTo>
                  <a:pt x="224" y="960"/>
                </a:lnTo>
                <a:lnTo>
                  <a:pt x="230" y="954"/>
                </a:lnTo>
                <a:lnTo>
                  <a:pt x="236" y="946"/>
                </a:lnTo>
                <a:lnTo>
                  <a:pt x="240" y="938"/>
                </a:lnTo>
                <a:lnTo>
                  <a:pt x="242" y="922"/>
                </a:lnTo>
                <a:lnTo>
                  <a:pt x="242" y="906"/>
                </a:lnTo>
                <a:lnTo>
                  <a:pt x="242" y="888"/>
                </a:lnTo>
                <a:lnTo>
                  <a:pt x="244" y="872"/>
                </a:lnTo>
                <a:lnTo>
                  <a:pt x="248" y="864"/>
                </a:lnTo>
                <a:lnTo>
                  <a:pt x="252" y="858"/>
                </a:lnTo>
                <a:lnTo>
                  <a:pt x="260" y="850"/>
                </a:lnTo>
                <a:lnTo>
                  <a:pt x="268" y="844"/>
                </a:lnTo>
                <a:lnTo>
                  <a:pt x="278" y="838"/>
                </a:lnTo>
                <a:lnTo>
                  <a:pt x="290" y="836"/>
                </a:lnTo>
                <a:lnTo>
                  <a:pt x="300" y="836"/>
                </a:lnTo>
                <a:lnTo>
                  <a:pt x="310" y="836"/>
                </a:lnTo>
                <a:lnTo>
                  <a:pt x="322" y="840"/>
                </a:lnTo>
                <a:lnTo>
                  <a:pt x="332" y="844"/>
                </a:lnTo>
                <a:lnTo>
                  <a:pt x="352" y="858"/>
                </a:lnTo>
                <a:lnTo>
                  <a:pt x="372" y="874"/>
                </a:lnTo>
                <a:lnTo>
                  <a:pt x="390" y="892"/>
                </a:lnTo>
                <a:lnTo>
                  <a:pt x="404" y="910"/>
                </a:lnTo>
                <a:lnTo>
                  <a:pt x="414" y="926"/>
                </a:lnTo>
                <a:lnTo>
                  <a:pt x="422" y="944"/>
                </a:lnTo>
                <a:lnTo>
                  <a:pt x="432" y="964"/>
                </a:lnTo>
                <a:lnTo>
                  <a:pt x="438" y="988"/>
                </a:lnTo>
                <a:lnTo>
                  <a:pt x="442" y="1012"/>
                </a:lnTo>
                <a:lnTo>
                  <a:pt x="444" y="1038"/>
                </a:lnTo>
                <a:lnTo>
                  <a:pt x="442" y="1048"/>
                </a:lnTo>
                <a:lnTo>
                  <a:pt x="440" y="1060"/>
                </a:lnTo>
                <a:lnTo>
                  <a:pt x="436" y="1070"/>
                </a:lnTo>
                <a:lnTo>
                  <a:pt x="430" y="1078"/>
                </a:lnTo>
                <a:lnTo>
                  <a:pt x="422" y="1086"/>
                </a:lnTo>
                <a:lnTo>
                  <a:pt x="412" y="1092"/>
                </a:lnTo>
                <a:lnTo>
                  <a:pt x="402" y="1098"/>
                </a:lnTo>
                <a:lnTo>
                  <a:pt x="392" y="1100"/>
                </a:lnTo>
                <a:lnTo>
                  <a:pt x="384" y="1100"/>
                </a:lnTo>
                <a:lnTo>
                  <a:pt x="376" y="1100"/>
                </a:lnTo>
                <a:lnTo>
                  <a:pt x="360" y="1094"/>
                </a:lnTo>
                <a:lnTo>
                  <a:pt x="346" y="1084"/>
                </a:lnTo>
                <a:lnTo>
                  <a:pt x="330" y="1076"/>
                </a:lnTo>
                <a:lnTo>
                  <a:pt x="316" y="1070"/>
                </a:lnTo>
                <a:lnTo>
                  <a:pt x="306" y="1070"/>
                </a:lnTo>
                <a:lnTo>
                  <a:pt x="298" y="1070"/>
                </a:lnTo>
                <a:lnTo>
                  <a:pt x="288" y="1074"/>
                </a:lnTo>
                <a:lnTo>
                  <a:pt x="278" y="1078"/>
                </a:lnTo>
                <a:lnTo>
                  <a:pt x="272" y="1084"/>
                </a:lnTo>
                <a:lnTo>
                  <a:pt x="266" y="1092"/>
                </a:lnTo>
                <a:lnTo>
                  <a:pt x="264" y="1102"/>
                </a:lnTo>
                <a:lnTo>
                  <a:pt x="264" y="1114"/>
                </a:lnTo>
                <a:lnTo>
                  <a:pt x="266" y="1136"/>
                </a:lnTo>
                <a:lnTo>
                  <a:pt x="270" y="1158"/>
                </a:lnTo>
                <a:lnTo>
                  <a:pt x="402" y="1386"/>
                </a:lnTo>
                <a:lnTo>
                  <a:pt x="668" y="1386"/>
                </a:lnTo>
                <a:lnTo>
                  <a:pt x="674" y="1388"/>
                </a:lnTo>
                <a:lnTo>
                  <a:pt x="686" y="1392"/>
                </a:lnTo>
                <a:lnTo>
                  <a:pt x="688" y="1394"/>
                </a:lnTo>
                <a:lnTo>
                  <a:pt x="692" y="1394"/>
                </a:lnTo>
                <a:lnTo>
                  <a:pt x="694" y="1396"/>
                </a:lnTo>
                <a:lnTo>
                  <a:pt x="696" y="1398"/>
                </a:lnTo>
                <a:lnTo>
                  <a:pt x="700" y="1398"/>
                </a:lnTo>
                <a:lnTo>
                  <a:pt x="702" y="1400"/>
                </a:lnTo>
                <a:lnTo>
                  <a:pt x="704" y="1402"/>
                </a:lnTo>
                <a:lnTo>
                  <a:pt x="706" y="1402"/>
                </a:lnTo>
                <a:lnTo>
                  <a:pt x="710" y="1406"/>
                </a:lnTo>
                <a:lnTo>
                  <a:pt x="714" y="1410"/>
                </a:lnTo>
                <a:lnTo>
                  <a:pt x="716" y="1410"/>
                </a:lnTo>
                <a:lnTo>
                  <a:pt x="718" y="1412"/>
                </a:lnTo>
                <a:lnTo>
                  <a:pt x="720" y="1414"/>
                </a:lnTo>
                <a:lnTo>
                  <a:pt x="722" y="1416"/>
                </a:lnTo>
                <a:lnTo>
                  <a:pt x="722" y="1418"/>
                </a:lnTo>
                <a:lnTo>
                  <a:pt x="724" y="1420"/>
                </a:lnTo>
                <a:lnTo>
                  <a:pt x="724" y="1422"/>
                </a:lnTo>
                <a:lnTo>
                  <a:pt x="726" y="1424"/>
                </a:lnTo>
                <a:lnTo>
                  <a:pt x="726" y="1426"/>
                </a:lnTo>
                <a:lnTo>
                  <a:pt x="726" y="1430"/>
                </a:lnTo>
                <a:lnTo>
                  <a:pt x="726" y="1436"/>
                </a:lnTo>
                <a:lnTo>
                  <a:pt x="726" y="1438"/>
                </a:lnTo>
                <a:lnTo>
                  <a:pt x="726" y="1442"/>
                </a:lnTo>
                <a:lnTo>
                  <a:pt x="724" y="1444"/>
                </a:lnTo>
                <a:lnTo>
                  <a:pt x="724" y="1448"/>
                </a:lnTo>
                <a:lnTo>
                  <a:pt x="720" y="1458"/>
                </a:lnTo>
                <a:lnTo>
                  <a:pt x="716" y="1464"/>
                </a:lnTo>
                <a:lnTo>
                  <a:pt x="710" y="1470"/>
                </a:lnTo>
                <a:lnTo>
                  <a:pt x="704" y="1476"/>
                </a:lnTo>
                <a:lnTo>
                  <a:pt x="690" y="1484"/>
                </a:lnTo>
                <a:lnTo>
                  <a:pt x="676" y="1492"/>
                </a:lnTo>
                <a:lnTo>
                  <a:pt x="674" y="1494"/>
                </a:lnTo>
                <a:lnTo>
                  <a:pt x="672" y="1494"/>
                </a:lnTo>
                <a:lnTo>
                  <a:pt x="668" y="1498"/>
                </a:lnTo>
                <a:lnTo>
                  <a:pt x="666" y="1498"/>
                </a:lnTo>
                <a:lnTo>
                  <a:pt x="662" y="1502"/>
                </a:lnTo>
                <a:lnTo>
                  <a:pt x="660" y="1504"/>
                </a:lnTo>
                <a:lnTo>
                  <a:pt x="656" y="1508"/>
                </a:lnTo>
                <a:lnTo>
                  <a:pt x="652" y="1514"/>
                </a:lnTo>
                <a:lnTo>
                  <a:pt x="650" y="1522"/>
                </a:lnTo>
                <a:lnTo>
                  <a:pt x="648" y="1530"/>
                </a:lnTo>
                <a:lnTo>
                  <a:pt x="648" y="1532"/>
                </a:lnTo>
                <a:lnTo>
                  <a:pt x="646" y="1540"/>
                </a:lnTo>
                <a:lnTo>
                  <a:pt x="648" y="1552"/>
                </a:lnTo>
                <a:lnTo>
                  <a:pt x="650" y="1562"/>
                </a:lnTo>
                <a:lnTo>
                  <a:pt x="656" y="1572"/>
                </a:lnTo>
                <a:lnTo>
                  <a:pt x="662" y="1580"/>
                </a:lnTo>
                <a:lnTo>
                  <a:pt x="670" y="1588"/>
                </a:lnTo>
                <a:lnTo>
                  <a:pt x="680" y="1594"/>
                </a:lnTo>
                <a:lnTo>
                  <a:pt x="700" y="1606"/>
                </a:lnTo>
                <a:lnTo>
                  <a:pt x="724" y="1614"/>
                </a:lnTo>
                <a:lnTo>
                  <a:pt x="748" y="1620"/>
                </a:lnTo>
                <a:lnTo>
                  <a:pt x="770" y="1624"/>
                </a:lnTo>
                <a:lnTo>
                  <a:pt x="790" y="1624"/>
                </a:lnTo>
                <a:lnTo>
                  <a:pt x="810" y="1624"/>
                </a:lnTo>
                <a:lnTo>
                  <a:pt x="832" y="1620"/>
                </a:lnTo>
                <a:lnTo>
                  <a:pt x="856" y="1614"/>
                </a:lnTo>
                <a:lnTo>
                  <a:pt x="880" y="1606"/>
                </a:lnTo>
                <a:lnTo>
                  <a:pt x="902" y="1594"/>
                </a:lnTo>
                <a:lnTo>
                  <a:pt x="910" y="1588"/>
                </a:lnTo>
                <a:lnTo>
                  <a:pt x="918" y="1580"/>
                </a:lnTo>
                <a:lnTo>
                  <a:pt x="926" y="1572"/>
                </a:lnTo>
                <a:lnTo>
                  <a:pt x="930" y="1562"/>
                </a:lnTo>
                <a:lnTo>
                  <a:pt x="934" y="1552"/>
                </a:lnTo>
                <a:lnTo>
                  <a:pt x="934" y="1540"/>
                </a:lnTo>
                <a:lnTo>
                  <a:pt x="934" y="1532"/>
                </a:lnTo>
                <a:lnTo>
                  <a:pt x="934" y="1530"/>
                </a:lnTo>
                <a:lnTo>
                  <a:pt x="932" y="1522"/>
                </a:lnTo>
                <a:lnTo>
                  <a:pt x="930" y="1522"/>
                </a:lnTo>
                <a:lnTo>
                  <a:pt x="928" y="1514"/>
                </a:lnTo>
                <a:lnTo>
                  <a:pt x="924" y="1508"/>
                </a:lnTo>
                <a:lnTo>
                  <a:pt x="920" y="1504"/>
                </a:lnTo>
                <a:lnTo>
                  <a:pt x="918" y="1502"/>
                </a:lnTo>
                <a:lnTo>
                  <a:pt x="914" y="1498"/>
                </a:lnTo>
                <a:lnTo>
                  <a:pt x="912" y="1498"/>
                </a:lnTo>
                <a:lnTo>
                  <a:pt x="908" y="1494"/>
                </a:lnTo>
                <a:lnTo>
                  <a:pt x="906" y="1494"/>
                </a:lnTo>
                <a:lnTo>
                  <a:pt x="904" y="1492"/>
                </a:lnTo>
                <a:lnTo>
                  <a:pt x="890" y="1484"/>
                </a:lnTo>
                <a:lnTo>
                  <a:pt x="878" y="1476"/>
                </a:lnTo>
                <a:lnTo>
                  <a:pt x="866" y="1466"/>
                </a:lnTo>
                <a:lnTo>
                  <a:pt x="862" y="1460"/>
                </a:lnTo>
                <a:lnTo>
                  <a:pt x="858" y="1454"/>
                </a:lnTo>
                <a:lnTo>
                  <a:pt x="856" y="1448"/>
                </a:lnTo>
                <a:lnTo>
                  <a:pt x="856" y="1444"/>
                </a:lnTo>
                <a:lnTo>
                  <a:pt x="856" y="1442"/>
                </a:lnTo>
                <a:lnTo>
                  <a:pt x="854" y="1438"/>
                </a:lnTo>
                <a:lnTo>
                  <a:pt x="854" y="1436"/>
                </a:lnTo>
                <a:lnTo>
                  <a:pt x="854" y="1430"/>
                </a:lnTo>
                <a:lnTo>
                  <a:pt x="854" y="1426"/>
                </a:lnTo>
                <a:lnTo>
                  <a:pt x="856" y="1424"/>
                </a:lnTo>
                <a:lnTo>
                  <a:pt x="856" y="1422"/>
                </a:lnTo>
                <a:lnTo>
                  <a:pt x="856" y="1420"/>
                </a:lnTo>
                <a:lnTo>
                  <a:pt x="858" y="1418"/>
                </a:lnTo>
                <a:lnTo>
                  <a:pt x="860" y="1416"/>
                </a:lnTo>
                <a:lnTo>
                  <a:pt x="862" y="1414"/>
                </a:lnTo>
                <a:lnTo>
                  <a:pt x="862" y="1412"/>
                </a:lnTo>
                <a:lnTo>
                  <a:pt x="864" y="1410"/>
                </a:lnTo>
                <a:lnTo>
                  <a:pt x="866" y="1410"/>
                </a:lnTo>
                <a:lnTo>
                  <a:pt x="870" y="1406"/>
                </a:lnTo>
                <a:lnTo>
                  <a:pt x="874" y="1402"/>
                </a:lnTo>
                <a:lnTo>
                  <a:pt x="876" y="1402"/>
                </a:lnTo>
                <a:lnTo>
                  <a:pt x="880" y="1400"/>
                </a:lnTo>
                <a:lnTo>
                  <a:pt x="882" y="1398"/>
                </a:lnTo>
                <a:lnTo>
                  <a:pt x="884" y="1398"/>
                </a:lnTo>
                <a:lnTo>
                  <a:pt x="886" y="1396"/>
                </a:lnTo>
                <a:lnTo>
                  <a:pt x="890" y="1394"/>
                </a:lnTo>
                <a:lnTo>
                  <a:pt x="892" y="1394"/>
                </a:lnTo>
                <a:lnTo>
                  <a:pt x="894" y="1392"/>
                </a:lnTo>
                <a:lnTo>
                  <a:pt x="906" y="1388"/>
                </a:lnTo>
                <a:lnTo>
                  <a:pt x="908" y="1388"/>
                </a:lnTo>
                <a:lnTo>
                  <a:pt x="912" y="1386"/>
                </a:lnTo>
                <a:lnTo>
                  <a:pt x="1200" y="1386"/>
                </a:lnTo>
                <a:lnTo>
                  <a:pt x="1200" y="1384"/>
                </a:lnTo>
                <a:lnTo>
                  <a:pt x="1600" y="694"/>
                </a:lnTo>
                <a:lnTo>
                  <a:pt x="1200" y="0"/>
                </a:lnTo>
                <a:close/>
              </a:path>
            </a:pathLst>
          </a:custGeom>
          <a:solidFill>
            <a:srgbClr val="277D89"/>
          </a:solidFill>
          <a:ln w="38100" cap="flat" cmpd="sng">
            <a:solidFill>
              <a:srgbClr val="5F5F5F"/>
            </a:solidFill>
            <a:prstDash val="solid"/>
            <a:round/>
            <a:headEnd type="none" w="med" len="med"/>
            <a:tailEnd type="none" w="med" len="med"/>
          </a:ln>
          <a:effectLst/>
        </p:spPr>
        <p:txBody>
          <a:bodyPr/>
          <a:lstStyle/>
          <a:p>
            <a:endParaRPr lang="en-GB"/>
          </a:p>
        </p:txBody>
      </p:sp>
      <p:sp>
        <p:nvSpPr>
          <p:cNvPr id="32" name="Text Box 9">
            <a:extLst>
              <a:ext uri="{FF2B5EF4-FFF2-40B4-BE49-F238E27FC236}">
                <a16:creationId xmlns:a16="http://schemas.microsoft.com/office/drawing/2014/main" id="{545FE644-51E1-385B-2331-BF7C273D6A70}"/>
              </a:ext>
            </a:extLst>
          </p:cNvPr>
          <p:cNvSpPr txBox="1">
            <a:spLocks noChangeArrowheads="1"/>
          </p:cNvSpPr>
          <p:nvPr/>
        </p:nvSpPr>
        <p:spPr bwMode="auto">
          <a:xfrm>
            <a:off x="6815263" y="295399"/>
            <a:ext cx="181438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NZ" sz="1400" b="1" dirty="0">
                <a:solidFill>
                  <a:schemeClr val="bg1"/>
                </a:solidFill>
              </a:rPr>
              <a:t>Contribute to overall community physical activity participation through sport recreational activity</a:t>
            </a:r>
          </a:p>
        </p:txBody>
      </p:sp>
      <p:sp>
        <p:nvSpPr>
          <p:cNvPr id="33" name="Text Box 10">
            <a:extLst>
              <a:ext uri="{FF2B5EF4-FFF2-40B4-BE49-F238E27FC236}">
                <a16:creationId xmlns:a16="http://schemas.microsoft.com/office/drawing/2014/main" id="{7C7507A8-759F-7320-162B-BC6E92FC3DF2}"/>
              </a:ext>
            </a:extLst>
          </p:cNvPr>
          <p:cNvSpPr txBox="1">
            <a:spLocks noChangeArrowheads="1"/>
          </p:cNvSpPr>
          <p:nvPr/>
        </p:nvSpPr>
        <p:spPr bwMode="auto">
          <a:xfrm>
            <a:off x="4689206" y="1582662"/>
            <a:ext cx="178445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1400" b="1" u="none" strike="noStrike" dirty="0">
                <a:solidFill>
                  <a:srgbClr val="99FF33"/>
                </a:solidFill>
                <a:effectLst/>
                <a:cs typeface="Arial" panose="020B0604020202020204" pitchFamily="34" charset="0"/>
              </a:rPr>
              <a:t>Meet our Trust </a:t>
            </a:r>
            <a:r>
              <a:rPr lang="en-US" sz="1400" b="1" dirty="0">
                <a:solidFill>
                  <a:srgbClr val="99FF33"/>
                </a:solidFill>
                <a:cs typeface="Arial" panose="020B0604020202020204" pitchFamily="34" charset="0"/>
              </a:rPr>
              <a:t>D</a:t>
            </a:r>
            <a:r>
              <a:rPr lang="en-US" sz="1400" b="1" u="none" strike="noStrike" dirty="0">
                <a:solidFill>
                  <a:srgbClr val="99FF33"/>
                </a:solidFill>
                <a:effectLst/>
                <a:cs typeface="Arial" panose="020B0604020202020204" pitchFamily="34" charset="0"/>
              </a:rPr>
              <a:t>eed obligations of being an intergenerational funder to all beneficiaries</a:t>
            </a:r>
            <a:endParaRPr lang="en-NZ" sz="1400" b="1" dirty="0">
              <a:solidFill>
                <a:srgbClr val="99FF33"/>
              </a:solidFill>
              <a:cs typeface="Arial" panose="020B0604020202020204" pitchFamily="34" charset="0"/>
            </a:endParaRPr>
          </a:p>
        </p:txBody>
      </p:sp>
      <p:sp>
        <p:nvSpPr>
          <p:cNvPr id="34" name="Text Box 11">
            <a:extLst>
              <a:ext uri="{FF2B5EF4-FFF2-40B4-BE49-F238E27FC236}">
                <a16:creationId xmlns:a16="http://schemas.microsoft.com/office/drawing/2014/main" id="{C1441412-4547-671A-6F46-68879572AB53}"/>
              </a:ext>
            </a:extLst>
          </p:cNvPr>
          <p:cNvSpPr txBox="1">
            <a:spLocks noChangeArrowheads="1"/>
          </p:cNvSpPr>
          <p:nvPr/>
        </p:nvSpPr>
        <p:spPr bwMode="auto">
          <a:xfrm>
            <a:off x="9028943" y="4180251"/>
            <a:ext cx="201185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1400" b="1" dirty="0">
                <a:solidFill>
                  <a:srgbClr val="99FF33"/>
                </a:solidFill>
              </a:rPr>
              <a:t>Encourage collaboration between community groups</a:t>
            </a:r>
            <a:endParaRPr lang="en-NZ" sz="1400" b="1" dirty="0">
              <a:solidFill>
                <a:srgbClr val="99FF33"/>
              </a:solidFill>
            </a:endParaRPr>
          </a:p>
        </p:txBody>
      </p:sp>
      <p:sp>
        <p:nvSpPr>
          <p:cNvPr id="42" name="Text Box 12">
            <a:extLst>
              <a:ext uri="{FF2B5EF4-FFF2-40B4-BE49-F238E27FC236}">
                <a16:creationId xmlns:a16="http://schemas.microsoft.com/office/drawing/2014/main" id="{A15C3E51-DEA4-224B-24E5-7CB440169932}"/>
              </a:ext>
            </a:extLst>
          </p:cNvPr>
          <p:cNvSpPr txBox="1">
            <a:spLocks noChangeArrowheads="1"/>
          </p:cNvSpPr>
          <p:nvPr/>
        </p:nvSpPr>
        <p:spPr bwMode="auto">
          <a:xfrm>
            <a:off x="9077407" y="1942077"/>
            <a:ext cx="171385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1400" b="1" u="none" strike="noStrike" dirty="0">
                <a:solidFill>
                  <a:schemeClr val="bg1"/>
                </a:solidFill>
                <a:effectLst/>
                <a:cs typeface="Arial" panose="020B0604020202020204" pitchFamily="34" charset="0"/>
              </a:rPr>
              <a:t>Support the delivery of SQF partners’ impacts</a:t>
            </a:r>
            <a:endParaRPr lang="en-NZ" sz="1400" b="1" dirty="0">
              <a:solidFill>
                <a:schemeClr val="bg1"/>
              </a:solidFill>
              <a:cs typeface="Arial" panose="020B0604020202020204" pitchFamily="34" charset="0"/>
            </a:endParaRPr>
          </a:p>
        </p:txBody>
      </p:sp>
      <p:sp>
        <p:nvSpPr>
          <p:cNvPr id="44" name="Text Box 14">
            <a:extLst>
              <a:ext uri="{FF2B5EF4-FFF2-40B4-BE49-F238E27FC236}">
                <a16:creationId xmlns:a16="http://schemas.microsoft.com/office/drawing/2014/main" id="{9BD4F8C8-134A-36EE-0ED2-96433FBB207E}"/>
              </a:ext>
            </a:extLst>
          </p:cNvPr>
          <p:cNvSpPr txBox="1">
            <a:spLocks noChangeArrowheads="1"/>
          </p:cNvSpPr>
          <p:nvPr/>
        </p:nvSpPr>
        <p:spPr bwMode="auto">
          <a:xfrm>
            <a:off x="6889234" y="5331675"/>
            <a:ext cx="179533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1400" b="1" dirty="0">
                <a:solidFill>
                  <a:srgbClr val="99FF33"/>
                </a:solidFill>
              </a:rPr>
              <a:t>Review and simplify funding framework</a:t>
            </a:r>
          </a:p>
        </p:txBody>
      </p:sp>
      <p:sp>
        <p:nvSpPr>
          <p:cNvPr id="45" name="Text Box 15">
            <a:extLst>
              <a:ext uri="{FF2B5EF4-FFF2-40B4-BE49-F238E27FC236}">
                <a16:creationId xmlns:a16="http://schemas.microsoft.com/office/drawing/2014/main" id="{D65CD9E4-EF19-B770-A732-2783CEB570E1}"/>
              </a:ext>
            </a:extLst>
          </p:cNvPr>
          <p:cNvSpPr txBox="1">
            <a:spLocks noChangeArrowheads="1"/>
          </p:cNvSpPr>
          <p:nvPr/>
        </p:nvSpPr>
        <p:spPr bwMode="auto">
          <a:xfrm>
            <a:off x="4366959" y="4091191"/>
            <a:ext cx="2216525"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1400" b="1" dirty="0">
                <a:solidFill>
                  <a:srgbClr val="99FF33"/>
                </a:solidFill>
                <a:cs typeface="Arial" panose="020B0604020202020204" pitchFamily="34" charset="0"/>
              </a:rPr>
              <a:t>Facilitate g</a:t>
            </a:r>
            <a:r>
              <a:rPr lang="en-US" sz="1400" b="1" u="none" strike="noStrike" dirty="0">
                <a:solidFill>
                  <a:srgbClr val="99FF33"/>
                </a:solidFill>
                <a:effectLst/>
                <a:cs typeface="Arial" panose="020B0604020202020204" pitchFamily="34" charset="0"/>
              </a:rPr>
              <a:t>reater collaboration with other funders including a collaborative youth funding project</a:t>
            </a:r>
          </a:p>
        </p:txBody>
      </p:sp>
      <p:sp>
        <p:nvSpPr>
          <p:cNvPr id="43" name="Text Box 13">
            <a:extLst>
              <a:ext uri="{FF2B5EF4-FFF2-40B4-BE49-F238E27FC236}">
                <a16:creationId xmlns:a16="http://schemas.microsoft.com/office/drawing/2014/main" id="{C54339FA-9E08-67CE-22D8-BB03E0743BFC}"/>
              </a:ext>
            </a:extLst>
          </p:cNvPr>
          <p:cNvSpPr txBox="1">
            <a:spLocks noChangeArrowheads="1"/>
          </p:cNvSpPr>
          <p:nvPr/>
        </p:nvSpPr>
        <p:spPr bwMode="auto">
          <a:xfrm>
            <a:off x="6577271" y="2777599"/>
            <a:ext cx="219560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1400" b="1" u="none" strike="noStrike" dirty="0">
                <a:solidFill>
                  <a:schemeClr val="bg1"/>
                </a:solidFill>
                <a:effectLst/>
                <a:cs typeface="Arial" panose="020B0604020202020204" pitchFamily="34" charset="0"/>
              </a:rPr>
              <a:t>Efficiently support community groups to deliver those services that are in line with BT strategic priorities</a:t>
            </a:r>
          </a:p>
        </p:txBody>
      </p:sp>
    </p:spTree>
    <p:extLst>
      <p:ext uri="{BB962C8B-B14F-4D97-AF65-F5344CB8AC3E}">
        <p14:creationId xmlns:p14="http://schemas.microsoft.com/office/powerpoint/2010/main" val="4209381652"/>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16C31D9-EE38-CC96-0F43-580B617F455B}"/>
              </a:ext>
            </a:extLst>
          </p:cNvPr>
          <p:cNvPicPr>
            <a:picLocks noChangeAspect="1"/>
          </p:cNvPicPr>
          <p:nvPr/>
        </p:nvPicPr>
        <p:blipFill>
          <a:blip r:embed="rId5"/>
          <a:stretch>
            <a:fillRect/>
          </a:stretch>
        </p:blipFill>
        <p:spPr>
          <a:xfrm>
            <a:off x="2755612" y="4178958"/>
            <a:ext cx="5698091" cy="2563602"/>
          </a:xfrm>
          <a:prstGeom prst="rect">
            <a:avLst/>
          </a:prstGeom>
        </p:spPr>
      </p:pic>
      <p:sp>
        <p:nvSpPr>
          <p:cNvPr id="2" name="Title 1">
            <a:extLst>
              <a:ext uri="{FF2B5EF4-FFF2-40B4-BE49-F238E27FC236}">
                <a16:creationId xmlns:a16="http://schemas.microsoft.com/office/drawing/2014/main" id="{E0A54E65-E808-40F3-8276-359878169EA2}"/>
              </a:ext>
            </a:extLst>
          </p:cNvPr>
          <p:cNvSpPr>
            <a:spLocks noGrp="1"/>
          </p:cNvSpPr>
          <p:nvPr>
            <p:ph type="title"/>
          </p:nvPr>
        </p:nvSpPr>
        <p:spPr>
          <a:xfrm>
            <a:off x="838202" y="365126"/>
            <a:ext cx="10515600" cy="749300"/>
          </a:xfrm>
        </p:spPr>
        <p:txBody>
          <a:bodyPr>
            <a:normAutofit/>
          </a:bodyPr>
          <a:lstStyle/>
          <a:p>
            <a:r>
              <a:rPr lang="en-NZ" sz="4000">
                <a:solidFill>
                  <a:schemeClr val="accent1">
                    <a:lumMod val="75000"/>
                  </a:schemeClr>
                </a:solidFill>
                <a:latin typeface="Calibri" panose="020F0502020204030204" pitchFamily="34" charset="0"/>
              </a:rPr>
              <a:t>2024 - A Positive $</a:t>
            </a:r>
            <a:r>
              <a:rPr lang="en-NZ" sz="4000" dirty="0">
                <a:solidFill>
                  <a:schemeClr val="accent1">
                    <a:lumMod val="75000"/>
                  </a:schemeClr>
                </a:solidFill>
                <a:latin typeface="Calibri" panose="020F0502020204030204" pitchFamily="34" charset="0"/>
              </a:rPr>
              <a:t>250m+</a:t>
            </a:r>
            <a:r>
              <a:rPr lang="en-NZ" sz="4000">
                <a:solidFill>
                  <a:schemeClr val="accent1">
                    <a:lumMod val="75000"/>
                  </a:schemeClr>
                </a:solidFill>
                <a:latin typeface="Calibri" panose="020F0502020204030204" pitchFamily="34" charset="0"/>
              </a:rPr>
              <a:t> Investment Portfolio </a:t>
            </a:r>
          </a:p>
        </p:txBody>
      </p:sp>
      <p:sp>
        <p:nvSpPr>
          <p:cNvPr id="5" name="TextBox 4">
            <a:extLst>
              <a:ext uri="{FF2B5EF4-FFF2-40B4-BE49-F238E27FC236}">
                <a16:creationId xmlns:a16="http://schemas.microsoft.com/office/drawing/2014/main" id="{92974134-7A0D-46CD-85EB-88488B9A20FF}"/>
              </a:ext>
            </a:extLst>
          </p:cNvPr>
          <p:cNvSpPr txBox="1"/>
          <p:nvPr/>
        </p:nvSpPr>
        <p:spPr>
          <a:xfrm>
            <a:off x="7166879" y="1114426"/>
            <a:ext cx="4836811" cy="4104650"/>
          </a:xfrm>
          <a:prstGeom prst="rect">
            <a:avLst/>
          </a:prstGeom>
          <a:noFill/>
        </p:spPr>
        <p:txBody>
          <a:bodyPr wrap="square" rtlCol="0">
            <a:spAutoFit/>
          </a:bodyPr>
          <a:lstStyle/>
          <a:p>
            <a:pPr>
              <a:spcAft>
                <a:spcPts val="1200"/>
              </a:spcAft>
            </a:pPr>
            <a:r>
              <a:rPr lang="en-NZ" sz="2400" b="1" dirty="0">
                <a:latin typeface="Aptos" panose="020B0004020202020204" pitchFamily="34" charset="0"/>
              </a:rPr>
              <a:t>Our Investment Intentions:</a:t>
            </a:r>
          </a:p>
          <a:p>
            <a:pPr marL="285750" indent="-285750">
              <a:lnSpc>
                <a:spcPct val="108000"/>
              </a:lnSpc>
              <a:spcAft>
                <a:spcPts val="600"/>
              </a:spcAft>
              <a:buFont typeface="Arial" panose="020B0604020202020204" pitchFamily="34" charset="0"/>
              <a:buChar char="•"/>
            </a:pPr>
            <a:r>
              <a:rPr lang="en-NZ" sz="1600" b="1" dirty="0">
                <a:latin typeface="Aptos" panose="020B0004020202020204" pitchFamily="34" charset="0"/>
              </a:rPr>
              <a:t>Transition to a fully sustainable investment portfolio by 2030 </a:t>
            </a:r>
            <a:r>
              <a:rPr lang="en-NZ" sz="1600" dirty="0">
                <a:latin typeface="Aptos" panose="020B0004020202020204" pitchFamily="34" charset="0"/>
              </a:rPr>
              <a:t>where all the Trust’s investments will look after the environment, our communities &amp; our financial returns</a:t>
            </a:r>
          </a:p>
          <a:p>
            <a:pPr marL="285750" indent="-285750">
              <a:lnSpc>
                <a:spcPct val="108000"/>
              </a:lnSpc>
              <a:spcAft>
                <a:spcPts val="600"/>
              </a:spcAft>
              <a:buFont typeface="Arial" panose="020B0604020202020204" pitchFamily="34" charset="0"/>
              <a:buChar char="•"/>
            </a:pPr>
            <a:r>
              <a:rPr lang="en-NZ" sz="1600" dirty="0">
                <a:latin typeface="Aptos" panose="020B0004020202020204" pitchFamily="34" charset="0"/>
              </a:rPr>
              <a:t>Drive a 50% reduction in </a:t>
            </a:r>
            <a:r>
              <a:rPr lang="en-NZ" sz="1600" b="1" dirty="0">
                <a:latin typeface="Aptos" panose="020B0004020202020204" pitchFamily="34" charset="0"/>
              </a:rPr>
              <a:t>climate change emissions by 2025 and be carbon neutral by 2030</a:t>
            </a:r>
            <a:endParaRPr lang="en-NZ" sz="1600" dirty="0">
              <a:latin typeface="Aptos" panose="020B0004020202020204" pitchFamily="34" charset="0"/>
            </a:endParaRPr>
          </a:p>
          <a:p>
            <a:pPr marL="285750" indent="-285750">
              <a:lnSpc>
                <a:spcPct val="108000"/>
              </a:lnSpc>
              <a:spcAft>
                <a:spcPts val="600"/>
              </a:spcAft>
              <a:buFont typeface="Arial" panose="020B0604020202020204" pitchFamily="34" charset="0"/>
              <a:buChar char="•"/>
            </a:pPr>
            <a:r>
              <a:rPr lang="en-NZ" sz="1600" dirty="0">
                <a:latin typeface="Aptos" panose="020B0004020202020204" pitchFamily="34" charset="0"/>
              </a:rPr>
              <a:t>Continue to </a:t>
            </a:r>
            <a:r>
              <a:rPr lang="en-NZ" sz="1600" b="1" dirty="0">
                <a:latin typeface="Aptos" panose="020B0004020202020204" pitchFamily="34" charset="0"/>
              </a:rPr>
              <a:t>grow our Private investments to help target the transition</a:t>
            </a:r>
          </a:p>
          <a:p>
            <a:pPr marL="285750" indent="-285750">
              <a:lnSpc>
                <a:spcPct val="108000"/>
              </a:lnSpc>
              <a:spcAft>
                <a:spcPts val="600"/>
              </a:spcAft>
              <a:buFont typeface="Arial" panose="020B0604020202020204" pitchFamily="34" charset="0"/>
              <a:buChar char="•"/>
            </a:pPr>
            <a:r>
              <a:rPr lang="en-NZ" sz="1600" dirty="0">
                <a:latin typeface="Aptos" panose="020B0004020202020204" pitchFamily="34" charset="0"/>
              </a:rPr>
              <a:t>Materially </a:t>
            </a:r>
            <a:r>
              <a:rPr lang="en-NZ" sz="1600" b="1" dirty="0">
                <a:latin typeface="Aptos" panose="020B0004020202020204" pitchFamily="34" charset="0"/>
              </a:rPr>
              <a:t>grow our BOP Impact Investments</a:t>
            </a:r>
          </a:p>
          <a:p>
            <a:pPr marL="285750" indent="-285750">
              <a:lnSpc>
                <a:spcPct val="108000"/>
              </a:lnSpc>
              <a:spcAft>
                <a:spcPts val="600"/>
              </a:spcAft>
              <a:buFont typeface="Arial" panose="020B0604020202020204" pitchFamily="34" charset="0"/>
              <a:buChar char="•"/>
            </a:pPr>
            <a:r>
              <a:rPr lang="en-NZ" sz="1600" b="1" dirty="0">
                <a:latin typeface="Aptos" panose="020B0004020202020204" pitchFamily="34" charset="0"/>
              </a:rPr>
              <a:t>Continue to deliver strong and sustainable investment returns. </a:t>
            </a:r>
          </a:p>
        </p:txBody>
      </p:sp>
      <p:pic>
        <p:nvPicPr>
          <p:cNvPr id="10" name="Picture 4">
            <a:extLst>
              <a:ext uri="{FF2B5EF4-FFF2-40B4-BE49-F238E27FC236}">
                <a16:creationId xmlns:a16="http://schemas.microsoft.com/office/drawing/2014/main" id="{D15DC322-2EA5-477E-8709-152062820C7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47853"/>
          <a:stretch/>
        </p:blipFill>
        <p:spPr bwMode="auto">
          <a:xfrm>
            <a:off x="838198" y="1114426"/>
            <a:ext cx="6113686" cy="2372565"/>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E0108D44-2541-472C-80AA-163647B9F4CA}"/>
              </a:ext>
            </a:extLst>
          </p:cNvPr>
          <p:cNvSpPr/>
          <p:nvPr/>
        </p:nvSpPr>
        <p:spPr>
          <a:xfrm>
            <a:off x="1471172" y="3592849"/>
            <a:ext cx="3878593" cy="253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TextBox 5">
            <a:extLst>
              <a:ext uri="{FF2B5EF4-FFF2-40B4-BE49-F238E27FC236}">
                <a16:creationId xmlns:a16="http://schemas.microsoft.com/office/drawing/2014/main" id="{B92798EA-1DBE-4746-9DA5-0A477D7F3335}"/>
              </a:ext>
            </a:extLst>
          </p:cNvPr>
          <p:cNvSpPr txBox="1"/>
          <p:nvPr/>
        </p:nvSpPr>
        <p:spPr>
          <a:xfrm>
            <a:off x="101419" y="4169070"/>
            <a:ext cx="2654193" cy="2363917"/>
          </a:xfrm>
          <a:prstGeom prst="rect">
            <a:avLst/>
          </a:prstGeom>
          <a:noFill/>
        </p:spPr>
        <p:txBody>
          <a:bodyPr wrap="square" rtlCol="0">
            <a:spAutoFit/>
          </a:bodyPr>
          <a:lstStyle/>
          <a:p>
            <a:pPr marL="179388" indent="-179388">
              <a:lnSpc>
                <a:spcPct val="108000"/>
              </a:lnSpc>
              <a:spcAft>
                <a:spcPts val="600"/>
              </a:spcAft>
              <a:buFont typeface="Arial" panose="020B0604020202020204" pitchFamily="34" charset="0"/>
              <a:buChar char="•"/>
            </a:pPr>
            <a:r>
              <a:rPr lang="en-NZ" sz="1600" b="1" i="1" dirty="0">
                <a:solidFill>
                  <a:srgbClr val="FF0000"/>
                </a:solidFill>
                <a:latin typeface="Aptos" panose="020B0004020202020204" pitchFamily="34" charset="0"/>
              </a:rPr>
              <a:t>62% reduction in investment carbon footprint since 2018</a:t>
            </a:r>
          </a:p>
          <a:p>
            <a:pPr marL="179388" indent="-179388">
              <a:lnSpc>
                <a:spcPct val="108000"/>
              </a:lnSpc>
              <a:spcAft>
                <a:spcPts val="600"/>
              </a:spcAft>
              <a:buFont typeface="Arial" panose="020B0604020202020204" pitchFamily="34" charset="0"/>
              <a:buChar char="•"/>
            </a:pPr>
            <a:r>
              <a:rPr lang="en-NZ" sz="1600" b="1" i="1" dirty="0">
                <a:solidFill>
                  <a:srgbClr val="FF0000"/>
                </a:solidFill>
                <a:latin typeface="Aptos" panose="020B0004020202020204" pitchFamily="34" charset="0"/>
              </a:rPr>
              <a:t>BOP impact investments to increase to $20m+ by 2025</a:t>
            </a:r>
          </a:p>
          <a:p>
            <a:pPr marL="179388" indent="-179388">
              <a:lnSpc>
                <a:spcPct val="108000"/>
              </a:lnSpc>
              <a:spcAft>
                <a:spcPts val="600"/>
              </a:spcAft>
              <a:buFont typeface="Arial" panose="020B0604020202020204" pitchFamily="34" charset="0"/>
              <a:buChar char="•"/>
            </a:pPr>
            <a:r>
              <a:rPr lang="en-NZ" sz="1600" b="1" i="1" dirty="0">
                <a:solidFill>
                  <a:srgbClr val="FF0000"/>
                </a:solidFill>
                <a:latin typeface="Aptos" panose="020B0004020202020204" pitchFamily="34" charset="0"/>
              </a:rPr>
              <a:t>BT top quarter in FY24 of C/Trusts @ 12%</a:t>
            </a:r>
          </a:p>
        </p:txBody>
      </p:sp>
      <p:pic>
        <p:nvPicPr>
          <p:cNvPr id="8" name="Picture 7">
            <a:extLst>
              <a:ext uri="{FF2B5EF4-FFF2-40B4-BE49-F238E27FC236}">
                <a16:creationId xmlns:a16="http://schemas.microsoft.com/office/drawing/2014/main" id="{1F7FC359-2685-4CF2-B015-5DD64104734B}"/>
              </a:ext>
            </a:extLst>
          </p:cNvPr>
          <p:cNvPicPr>
            <a:picLocks noChangeAspect="1"/>
          </p:cNvPicPr>
          <p:nvPr/>
        </p:nvPicPr>
        <p:blipFill>
          <a:blip r:embed="rId7"/>
          <a:stretch>
            <a:fillRect/>
          </a:stretch>
        </p:blipFill>
        <p:spPr>
          <a:xfrm>
            <a:off x="10470382" y="5460759"/>
            <a:ext cx="1277118" cy="957839"/>
          </a:xfrm>
          <a:prstGeom prst="rect">
            <a:avLst/>
          </a:prstGeom>
        </p:spPr>
      </p:pic>
    </p:spTree>
    <p:extLst>
      <p:ext uri="{BB962C8B-B14F-4D97-AF65-F5344CB8AC3E}">
        <p14:creationId xmlns:p14="http://schemas.microsoft.com/office/powerpoint/2010/main" val="2597149196"/>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7FC359-2685-4CF2-B015-5DD64104734B}"/>
              </a:ext>
            </a:extLst>
          </p:cNvPr>
          <p:cNvPicPr>
            <a:picLocks noChangeAspect="1"/>
          </p:cNvPicPr>
          <p:nvPr/>
        </p:nvPicPr>
        <p:blipFill>
          <a:blip r:embed="rId5"/>
          <a:stretch>
            <a:fillRect/>
          </a:stretch>
        </p:blipFill>
        <p:spPr>
          <a:xfrm>
            <a:off x="467993" y="5535036"/>
            <a:ext cx="1277118" cy="957839"/>
          </a:xfrm>
          <a:prstGeom prst="rect">
            <a:avLst/>
          </a:prstGeom>
        </p:spPr>
      </p:pic>
      <p:sp>
        <p:nvSpPr>
          <p:cNvPr id="7" name="Title 6">
            <a:extLst>
              <a:ext uri="{FF2B5EF4-FFF2-40B4-BE49-F238E27FC236}">
                <a16:creationId xmlns:a16="http://schemas.microsoft.com/office/drawing/2014/main" id="{54BCCD96-FC00-4037-8188-FEB4382C0747}"/>
              </a:ext>
            </a:extLst>
          </p:cNvPr>
          <p:cNvSpPr>
            <a:spLocks noGrp="1"/>
          </p:cNvSpPr>
          <p:nvPr>
            <p:ph type="title"/>
          </p:nvPr>
        </p:nvSpPr>
        <p:spPr>
          <a:xfrm>
            <a:off x="721769" y="102078"/>
            <a:ext cx="10515600" cy="1325563"/>
          </a:xfrm>
        </p:spPr>
        <p:txBody>
          <a:bodyPr/>
          <a:lstStyle/>
          <a:p>
            <a:r>
              <a:rPr lang="en-NZ" sz="4000" dirty="0">
                <a:solidFill>
                  <a:schemeClr val="accent1">
                    <a:lumMod val="75000"/>
                  </a:schemeClr>
                </a:solidFill>
                <a:latin typeface="Calibri" panose="020F0502020204030204" pitchFamily="34" charset="0"/>
              </a:rPr>
              <a:t>Te Arawa Lakes Trust </a:t>
            </a:r>
          </a:p>
        </p:txBody>
      </p:sp>
      <p:pic>
        <p:nvPicPr>
          <p:cNvPr id="12" name="Picture 11">
            <a:extLst>
              <a:ext uri="{FF2B5EF4-FFF2-40B4-BE49-F238E27FC236}">
                <a16:creationId xmlns:a16="http://schemas.microsoft.com/office/drawing/2014/main" id="{004F028F-CC44-F575-BCB1-B85C6AE8AB07}"/>
              </a:ext>
            </a:extLst>
          </p:cNvPr>
          <p:cNvPicPr>
            <a:picLocks noChangeAspect="1"/>
          </p:cNvPicPr>
          <p:nvPr/>
        </p:nvPicPr>
        <p:blipFill>
          <a:blip r:embed="rId6"/>
          <a:stretch>
            <a:fillRect/>
          </a:stretch>
        </p:blipFill>
        <p:spPr>
          <a:xfrm>
            <a:off x="6212432" y="1145628"/>
            <a:ext cx="4873016" cy="5454869"/>
          </a:xfrm>
          <a:prstGeom prst="rect">
            <a:avLst/>
          </a:prstGeom>
        </p:spPr>
      </p:pic>
      <p:pic>
        <p:nvPicPr>
          <p:cNvPr id="1026" name="Picture 2" descr="Home2 - Te Arawa Lakes Trust">
            <a:extLst>
              <a:ext uri="{FF2B5EF4-FFF2-40B4-BE49-F238E27FC236}">
                <a16:creationId xmlns:a16="http://schemas.microsoft.com/office/drawing/2014/main" id="{E12C189D-426B-C2A7-C9B2-EF22EBCE06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4949" y="2367291"/>
            <a:ext cx="3644526" cy="237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138272"/>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54E65-E808-40F3-8276-359878169EA2}"/>
              </a:ext>
            </a:extLst>
          </p:cNvPr>
          <p:cNvSpPr>
            <a:spLocks noGrp="1"/>
          </p:cNvSpPr>
          <p:nvPr>
            <p:ph type="title"/>
          </p:nvPr>
        </p:nvSpPr>
        <p:spPr>
          <a:xfrm>
            <a:off x="838200" y="516424"/>
            <a:ext cx="10832432" cy="1140926"/>
          </a:xfrm>
        </p:spPr>
        <p:txBody>
          <a:bodyPr>
            <a:normAutofit fontScale="90000"/>
          </a:bodyPr>
          <a:lstStyle/>
          <a:p>
            <a:pPr algn="ctr">
              <a:spcAft>
                <a:spcPts val="600"/>
              </a:spcAft>
            </a:pPr>
            <a:br>
              <a:rPr lang="en-NZ" sz="4000">
                <a:solidFill>
                  <a:schemeClr val="accent1">
                    <a:lumMod val="75000"/>
                  </a:schemeClr>
                </a:solidFill>
                <a:latin typeface="Calibri" panose="020F0502020204030204" pitchFamily="34" charset="0"/>
                <a:cs typeface="Maax Medium"/>
              </a:rPr>
            </a:br>
            <a:br>
              <a:rPr lang="en-NZ" sz="4000">
                <a:solidFill>
                  <a:schemeClr val="accent1">
                    <a:lumMod val="75000"/>
                  </a:schemeClr>
                </a:solidFill>
                <a:latin typeface="Calibri" panose="020F0502020204030204" pitchFamily="34" charset="0"/>
                <a:cs typeface="Maax Medium"/>
              </a:rPr>
            </a:br>
            <a:br>
              <a:rPr lang="en-NZ" sz="4000">
                <a:solidFill>
                  <a:schemeClr val="accent1">
                    <a:lumMod val="75000"/>
                  </a:schemeClr>
                </a:solidFill>
                <a:latin typeface="Calibri" panose="020F0502020204030204" pitchFamily="34" charset="0"/>
                <a:cs typeface="Maax Medium"/>
              </a:rPr>
            </a:br>
            <a:br>
              <a:rPr lang="en-US" sz="4000" b="1" i="1">
                <a:ln w="0"/>
                <a:solidFill>
                  <a:schemeClr val="accent1"/>
                </a:solidFill>
                <a:effectLst>
                  <a:outerShdw blurRad="38100" dist="25400" dir="5400000" algn="ctr" rotWithShape="0">
                    <a:srgbClr val="6E747A">
                      <a:alpha val="43000"/>
                    </a:srgbClr>
                  </a:outerShdw>
                </a:effectLst>
              </a:rPr>
            </a:br>
            <a:br>
              <a:rPr lang="en-US" sz="4000" b="1">
                <a:ln w="0"/>
                <a:solidFill>
                  <a:schemeClr val="accent1"/>
                </a:solidFill>
                <a:effectLst>
                  <a:outerShdw blurRad="38100" dist="25400" dir="5400000" algn="ctr" rotWithShape="0">
                    <a:srgbClr val="6E747A">
                      <a:alpha val="43000"/>
                    </a:srgbClr>
                  </a:outerShdw>
                </a:effectLst>
              </a:rPr>
            </a:br>
            <a:br>
              <a:rPr lang="en-NZ" sz="4000">
                <a:solidFill>
                  <a:schemeClr val="accent1">
                    <a:lumMod val="75000"/>
                  </a:schemeClr>
                </a:solidFill>
                <a:latin typeface="Calibri" panose="020F0502020204030204" pitchFamily="34" charset="0"/>
                <a:cs typeface="Maax Medium"/>
              </a:rPr>
            </a:br>
            <a:endParaRPr lang="en-NZ" sz="4000">
              <a:solidFill>
                <a:schemeClr val="accent1">
                  <a:lumMod val="75000"/>
                </a:schemeClr>
              </a:solidFill>
              <a:latin typeface="Calibri" panose="020F0502020204030204" pitchFamily="34" charset="0"/>
              <a:cs typeface="Maax Medium"/>
            </a:endParaRPr>
          </a:p>
        </p:txBody>
      </p:sp>
      <p:pic>
        <p:nvPicPr>
          <p:cNvPr id="9" name="Content Placeholder 8" descr="A close up of a sign&#10;&#10;Description automatically generated">
            <a:extLst>
              <a:ext uri="{FF2B5EF4-FFF2-40B4-BE49-F238E27FC236}">
                <a16:creationId xmlns:a16="http://schemas.microsoft.com/office/drawing/2014/main" id="{BC4F37D0-CABD-4A94-9E31-FC852620629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12842" y="5867893"/>
            <a:ext cx="1265943" cy="646359"/>
          </a:xfrm>
        </p:spPr>
      </p:pic>
      <p:pic>
        <p:nvPicPr>
          <p:cNvPr id="3" name="Picture 2">
            <a:extLst>
              <a:ext uri="{FF2B5EF4-FFF2-40B4-BE49-F238E27FC236}">
                <a16:creationId xmlns:a16="http://schemas.microsoft.com/office/drawing/2014/main" id="{ACEB3DCB-95AE-44EB-9F3F-D8738B890780}"/>
              </a:ext>
            </a:extLst>
          </p:cNvPr>
          <p:cNvPicPr>
            <a:picLocks noChangeAspect="1"/>
          </p:cNvPicPr>
          <p:nvPr/>
        </p:nvPicPr>
        <p:blipFill>
          <a:blip r:embed="rId5"/>
          <a:stretch>
            <a:fillRect/>
          </a:stretch>
        </p:blipFill>
        <p:spPr>
          <a:xfrm>
            <a:off x="3317265" y="361400"/>
            <a:ext cx="4852837" cy="1450974"/>
          </a:xfrm>
          <a:prstGeom prst="rect">
            <a:avLst/>
          </a:prstGeom>
        </p:spPr>
      </p:pic>
      <p:pic>
        <p:nvPicPr>
          <p:cNvPr id="10" name="Picture 9">
            <a:extLst>
              <a:ext uri="{FF2B5EF4-FFF2-40B4-BE49-F238E27FC236}">
                <a16:creationId xmlns:a16="http://schemas.microsoft.com/office/drawing/2014/main" id="{6D46957D-0BB8-4021-A601-A8BA163C2772}"/>
              </a:ext>
            </a:extLst>
          </p:cNvPr>
          <p:cNvPicPr>
            <a:picLocks noChangeAspect="1"/>
          </p:cNvPicPr>
          <p:nvPr/>
        </p:nvPicPr>
        <p:blipFill>
          <a:blip r:embed="rId6"/>
          <a:stretch>
            <a:fillRect/>
          </a:stretch>
        </p:blipFill>
        <p:spPr>
          <a:xfrm>
            <a:off x="4864976" y="1726558"/>
            <a:ext cx="6021719" cy="3368886"/>
          </a:xfrm>
          <a:prstGeom prst="rect">
            <a:avLst/>
          </a:prstGeom>
        </p:spPr>
      </p:pic>
      <p:pic>
        <p:nvPicPr>
          <p:cNvPr id="7" name="Picture 6">
            <a:extLst>
              <a:ext uri="{FF2B5EF4-FFF2-40B4-BE49-F238E27FC236}">
                <a16:creationId xmlns:a16="http://schemas.microsoft.com/office/drawing/2014/main" id="{861D3382-E56A-9C75-3DF3-7949A1D9D7B1}"/>
              </a:ext>
            </a:extLst>
          </p:cNvPr>
          <p:cNvPicPr>
            <a:picLocks noChangeAspect="1"/>
          </p:cNvPicPr>
          <p:nvPr/>
        </p:nvPicPr>
        <p:blipFill>
          <a:blip r:embed="rId7"/>
          <a:stretch>
            <a:fillRect/>
          </a:stretch>
        </p:blipFill>
        <p:spPr>
          <a:xfrm>
            <a:off x="4107443" y="4823959"/>
            <a:ext cx="4271383" cy="1873759"/>
          </a:xfrm>
          <a:prstGeom prst="rect">
            <a:avLst/>
          </a:prstGeom>
        </p:spPr>
      </p:pic>
      <p:pic>
        <p:nvPicPr>
          <p:cNvPr id="6" name="Picture 5" descr="A person in the snow&#10;&#10;Description automatically generated">
            <a:extLst>
              <a:ext uri="{FF2B5EF4-FFF2-40B4-BE49-F238E27FC236}">
                <a16:creationId xmlns:a16="http://schemas.microsoft.com/office/drawing/2014/main" id="{1E9578F8-A651-EC0A-4C71-E6CD764A9FB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874466" y="2212083"/>
            <a:ext cx="4130040" cy="2753360"/>
          </a:xfrm>
          <a:prstGeom prst="rect">
            <a:avLst/>
          </a:prstGeom>
          <a:effectLst>
            <a:softEdge rad="279400"/>
          </a:effectLst>
        </p:spPr>
      </p:pic>
    </p:spTree>
    <p:extLst>
      <p:ext uri="{BB962C8B-B14F-4D97-AF65-F5344CB8AC3E}">
        <p14:creationId xmlns:p14="http://schemas.microsoft.com/office/powerpoint/2010/main" val="1183960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54E65-E808-40F3-8276-359878169EA2}"/>
              </a:ext>
            </a:extLst>
          </p:cNvPr>
          <p:cNvSpPr>
            <a:spLocks noGrp="1"/>
          </p:cNvSpPr>
          <p:nvPr>
            <p:ph type="title"/>
          </p:nvPr>
        </p:nvSpPr>
        <p:spPr>
          <a:xfrm>
            <a:off x="838202" y="365126"/>
            <a:ext cx="10515600" cy="749300"/>
          </a:xfrm>
        </p:spPr>
        <p:txBody>
          <a:bodyPr>
            <a:normAutofit/>
          </a:bodyPr>
          <a:lstStyle/>
          <a:p>
            <a:r>
              <a:rPr lang="en-NZ" sz="4000">
                <a:solidFill>
                  <a:schemeClr val="accent1">
                    <a:lumMod val="75000"/>
                  </a:schemeClr>
                </a:solidFill>
                <a:latin typeface="Calibri" panose="020F0502020204030204" pitchFamily="34" charset="0"/>
                <a:cs typeface="Maax Medium"/>
              </a:rPr>
              <a:t>Welcome from Chair – Tane Phillips</a:t>
            </a:r>
          </a:p>
        </p:txBody>
      </p:sp>
      <p:pic>
        <p:nvPicPr>
          <p:cNvPr id="9" name="Content Placeholder 8" descr="A close up of a sign&#10;&#10;Description automatically generated">
            <a:extLst>
              <a:ext uri="{FF2B5EF4-FFF2-40B4-BE49-F238E27FC236}">
                <a16:creationId xmlns:a16="http://schemas.microsoft.com/office/drawing/2014/main" id="{BC4F37D0-CABD-4A94-9E31-FC852620629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38202" y="5846515"/>
            <a:ext cx="1265943" cy="646359"/>
          </a:xfrm>
        </p:spPr>
      </p:pic>
      <p:pic>
        <p:nvPicPr>
          <p:cNvPr id="10" name="Picture 9">
            <a:extLst>
              <a:ext uri="{FF2B5EF4-FFF2-40B4-BE49-F238E27FC236}">
                <a16:creationId xmlns:a16="http://schemas.microsoft.com/office/drawing/2014/main" id="{9F52A380-9A03-6F2C-C3A4-8B2598477473}"/>
              </a:ext>
            </a:extLst>
          </p:cNvPr>
          <p:cNvPicPr>
            <a:picLocks noChangeAspect="1"/>
          </p:cNvPicPr>
          <p:nvPr/>
        </p:nvPicPr>
        <p:blipFill>
          <a:blip r:embed="rId5"/>
          <a:stretch>
            <a:fillRect/>
          </a:stretch>
        </p:blipFill>
        <p:spPr>
          <a:xfrm>
            <a:off x="1591292" y="1176026"/>
            <a:ext cx="8215487" cy="4608888"/>
          </a:xfrm>
          <a:prstGeom prst="rect">
            <a:avLst/>
          </a:prstGeom>
        </p:spPr>
      </p:pic>
      <p:sp>
        <p:nvSpPr>
          <p:cNvPr id="16" name="TextBox 15">
            <a:extLst>
              <a:ext uri="{FF2B5EF4-FFF2-40B4-BE49-F238E27FC236}">
                <a16:creationId xmlns:a16="http://schemas.microsoft.com/office/drawing/2014/main" id="{1547A354-B80F-E843-C461-17E95158EF85}"/>
              </a:ext>
            </a:extLst>
          </p:cNvPr>
          <p:cNvSpPr txBox="1"/>
          <p:nvPr/>
        </p:nvSpPr>
        <p:spPr>
          <a:xfrm>
            <a:off x="1465729" y="1406905"/>
            <a:ext cx="10609729" cy="3650358"/>
          </a:xfrm>
          <a:prstGeom prst="rect">
            <a:avLst/>
          </a:prstGeom>
          <a:noFill/>
        </p:spPr>
        <p:txBody>
          <a:bodyPr wrap="square">
            <a:spAutoFit/>
          </a:bodyPr>
          <a:lstStyle/>
          <a:p>
            <a:endParaRPr lang="en-NZ" sz="1800" b="0" i="0" u="none" strike="noStrike" baseline="0" dirty="0">
              <a:solidFill>
                <a:srgbClr val="000000"/>
              </a:solidFill>
            </a:endParaRPr>
          </a:p>
          <a:p>
            <a:pPr marL="285750" indent="-285750">
              <a:lnSpc>
                <a:spcPct val="150000"/>
              </a:lnSpc>
              <a:buFont typeface="Arial" panose="020B0604020202020204" pitchFamily="34" charset="0"/>
              <a:buChar char="•"/>
            </a:pPr>
            <a:r>
              <a:rPr lang="en-NZ" dirty="0">
                <a:solidFill>
                  <a:srgbClr val="000000"/>
                </a:solidFill>
              </a:rPr>
              <a:t>Welcome – Karakia 			Haimona Te Nahu 	TALT		2:30	 </a:t>
            </a:r>
          </a:p>
          <a:p>
            <a:pPr marL="285750" indent="-285750">
              <a:lnSpc>
                <a:spcPct val="150000"/>
              </a:lnSpc>
              <a:buFont typeface="Arial" panose="020B0604020202020204" pitchFamily="34" charset="0"/>
              <a:buChar char="•"/>
            </a:pPr>
            <a:r>
              <a:rPr lang="en-NZ" dirty="0">
                <a:solidFill>
                  <a:srgbClr val="000000"/>
                </a:solidFill>
              </a:rPr>
              <a:t>Minutes, BayTrust Year to 31 March 2024 	Tane Phillips 	Chair		2:35</a:t>
            </a:r>
          </a:p>
          <a:p>
            <a:pPr marL="285750" indent="-285750">
              <a:lnSpc>
                <a:spcPct val="150000"/>
              </a:lnSpc>
              <a:buFont typeface="Arial" panose="020B0604020202020204" pitchFamily="34" charset="0"/>
              <a:buChar char="•"/>
            </a:pPr>
            <a:r>
              <a:rPr lang="en-NZ" dirty="0">
                <a:solidFill>
                  <a:srgbClr val="000000"/>
                </a:solidFill>
              </a:rPr>
              <a:t>Looking Ahead 				Alastair Rhodes 	CEO 		2:45</a:t>
            </a:r>
          </a:p>
          <a:p>
            <a:pPr marL="285750" indent="-285750">
              <a:lnSpc>
                <a:spcPct val="150000"/>
              </a:lnSpc>
              <a:buFont typeface="Arial" panose="020B0604020202020204" pitchFamily="34" charset="0"/>
              <a:buChar char="•"/>
            </a:pPr>
            <a:r>
              <a:rPr lang="en-NZ" dirty="0">
                <a:solidFill>
                  <a:srgbClr val="000000"/>
                </a:solidFill>
              </a:rPr>
              <a:t>Te Arawa Lakes Trust 			Sara Wharekura 	TALT		3:00</a:t>
            </a:r>
          </a:p>
          <a:p>
            <a:pPr marL="285750" indent="-285750">
              <a:lnSpc>
                <a:spcPct val="150000"/>
              </a:lnSpc>
              <a:buFont typeface="Arial" panose="020B0604020202020204" pitchFamily="34" charset="0"/>
              <a:buChar char="•"/>
            </a:pPr>
            <a:r>
              <a:rPr lang="en-NZ" dirty="0">
                <a:solidFill>
                  <a:srgbClr val="000000"/>
                </a:solidFill>
              </a:rPr>
              <a:t>Questions, Comments and Discussions 	Tane Phillips 	Chair 		3:20</a:t>
            </a:r>
          </a:p>
          <a:p>
            <a:pPr marL="285750" indent="-285750">
              <a:lnSpc>
                <a:spcPct val="150000"/>
              </a:lnSpc>
              <a:buFont typeface="Arial" panose="020B0604020202020204" pitchFamily="34" charset="0"/>
              <a:buChar char="•"/>
            </a:pPr>
            <a:r>
              <a:rPr lang="en-NZ" dirty="0">
                <a:solidFill>
                  <a:srgbClr val="000000"/>
                </a:solidFill>
              </a:rPr>
              <a:t> Close – Karakia 				 Haimona Te Nahu  	TALT		3:30</a:t>
            </a:r>
          </a:p>
          <a:p>
            <a:pPr marL="285750" indent="-285750">
              <a:lnSpc>
                <a:spcPct val="150000"/>
              </a:lnSpc>
              <a:buFont typeface="Arial" panose="020B0604020202020204" pitchFamily="34" charset="0"/>
              <a:buChar char="•"/>
            </a:pPr>
            <a:r>
              <a:rPr lang="en-NZ" dirty="0">
                <a:solidFill>
                  <a:srgbClr val="000000"/>
                </a:solidFill>
              </a:rPr>
              <a:t> Afternoon Tea 				 				3:35</a:t>
            </a:r>
          </a:p>
          <a:p>
            <a:pPr>
              <a:lnSpc>
                <a:spcPct val="150000"/>
              </a:lnSpc>
            </a:pPr>
            <a:endParaRPr lang="en-NZ" dirty="0">
              <a:highlight>
                <a:srgbClr val="FFFF00"/>
              </a:highlight>
            </a:endParaRPr>
          </a:p>
        </p:txBody>
      </p:sp>
    </p:spTree>
    <p:extLst>
      <p:ext uri="{BB962C8B-B14F-4D97-AF65-F5344CB8AC3E}">
        <p14:creationId xmlns:p14="http://schemas.microsoft.com/office/powerpoint/2010/main" val="2491534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B30220-B4C4-196B-B43F-CD55B60FB232}"/>
              </a:ext>
            </a:extLst>
          </p:cNvPr>
          <p:cNvPicPr>
            <a:picLocks noChangeAspect="1"/>
          </p:cNvPicPr>
          <p:nvPr/>
        </p:nvPicPr>
        <p:blipFill>
          <a:blip r:embed="rId4"/>
          <a:stretch>
            <a:fillRect/>
          </a:stretch>
        </p:blipFill>
        <p:spPr>
          <a:xfrm>
            <a:off x="3912580" y="3933497"/>
            <a:ext cx="3650424" cy="2740694"/>
          </a:xfrm>
          <a:prstGeom prst="rect">
            <a:avLst/>
          </a:prstGeom>
        </p:spPr>
      </p:pic>
      <p:sp>
        <p:nvSpPr>
          <p:cNvPr id="2" name="Title 1">
            <a:extLst>
              <a:ext uri="{FF2B5EF4-FFF2-40B4-BE49-F238E27FC236}">
                <a16:creationId xmlns:a16="http://schemas.microsoft.com/office/drawing/2014/main" id="{E0A54E65-E808-40F3-8276-359878169EA2}"/>
              </a:ext>
            </a:extLst>
          </p:cNvPr>
          <p:cNvSpPr>
            <a:spLocks noGrp="1"/>
          </p:cNvSpPr>
          <p:nvPr>
            <p:ph type="title"/>
          </p:nvPr>
        </p:nvSpPr>
        <p:spPr>
          <a:xfrm>
            <a:off x="549064" y="313656"/>
            <a:ext cx="6282660" cy="749300"/>
          </a:xfrm>
        </p:spPr>
        <p:txBody>
          <a:bodyPr>
            <a:normAutofit/>
          </a:bodyPr>
          <a:lstStyle/>
          <a:p>
            <a:r>
              <a:rPr lang="en-NZ" sz="4000" dirty="0">
                <a:solidFill>
                  <a:schemeClr val="accent1">
                    <a:lumMod val="75000"/>
                  </a:schemeClr>
                </a:solidFill>
                <a:latin typeface="Calibri" panose="020F0502020204030204" pitchFamily="34" charset="0"/>
              </a:rPr>
              <a:t>The BayTrust Team &amp; Region</a:t>
            </a:r>
          </a:p>
        </p:txBody>
      </p:sp>
      <p:pic>
        <p:nvPicPr>
          <p:cNvPr id="9" name="Content Placeholder 8" descr="A close up of a sign&#10;&#10;Description automatically generated">
            <a:extLst>
              <a:ext uri="{FF2B5EF4-FFF2-40B4-BE49-F238E27FC236}">
                <a16:creationId xmlns:a16="http://schemas.microsoft.com/office/drawing/2014/main" id="{BC4F37D0-CABD-4A94-9E31-FC852620629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838202" y="5846515"/>
            <a:ext cx="1265943" cy="646359"/>
          </a:xfrm>
        </p:spPr>
      </p:pic>
      <p:sp>
        <p:nvSpPr>
          <p:cNvPr id="11" name="Title 1">
            <a:extLst>
              <a:ext uri="{FF2B5EF4-FFF2-40B4-BE49-F238E27FC236}">
                <a16:creationId xmlns:a16="http://schemas.microsoft.com/office/drawing/2014/main" id="{9A1E01D8-0110-45CB-94A6-2F2DE2EDF1AA}"/>
              </a:ext>
            </a:extLst>
          </p:cNvPr>
          <p:cNvSpPr txBox="1">
            <a:spLocks/>
          </p:cNvSpPr>
          <p:nvPr/>
        </p:nvSpPr>
        <p:spPr>
          <a:xfrm>
            <a:off x="2338446" y="5018250"/>
            <a:ext cx="1265943" cy="7287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1"/>
                </a:solidFill>
                <a:latin typeface="Aptos" panose="020B0004020202020204" pitchFamily="34" charset="0"/>
              </a:rPr>
              <a:t>S</a:t>
            </a:r>
            <a:r>
              <a:rPr lang="en-NZ" sz="2400" b="1" dirty="0">
                <a:solidFill>
                  <a:schemeClr val="accent1"/>
                </a:solidFill>
                <a:latin typeface="Aptos" panose="020B0004020202020204" pitchFamily="34" charset="0"/>
              </a:rPr>
              <a:t>taff</a:t>
            </a:r>
          </a:p>
        </p:txBody>
      </p:sp>
      <p:pic>
        <p:nvPicPr>
          <p:cNvPr id="6" name="Picture 5" descr="A group of people smiling for a photo&#10;&#10;Description automatically generated">
            <a:extLst>
              <a:ext uri="{FF2B5EF4-FFF2-40B4-BE49-F238E27FC236}">
                <a16:creationId xmlns:a16="http://schemas.microsoft.com/office/drawing/2014/main" id="{FEA03C31-64A7-3C08-5212-3F80F605AF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064" y="1325557"/>
            <a:ext cx="4561720" cy="3593136"/>
          </a:xfrm>
          <a:prstGeom prst="rect">
            <a:avLst/>
          </a:prstGeom>
        </p:spPr>
      </p:pic>
      <p:sp>
        <p:nvSpPr>
          <p:cNvPr id="8" name="TextBox 7">
            <a:extLst>
              <a:ext uri="{FF2B5EF4-FFF2-40B4-BE49-F238E27FC236}">
                <a16:creationId xmlns:a16="http://schemas.microsoft.com/office/drawing/2014/main" id="{F4170B03-F80D-3A43-F5D6-B0FC104E2B9C}"/>
              </a:ext>
            </a:extLst>
          </p:cNvPr>
          <p:cNvSpPr txBox="1"/>
          <p:nvPr/>
        </p:nvSpPr>
        <p:spPr>
          <a:xfrm>
            <a:off x="8729002" y="6031209"/>
            <a:ext cx="1455019" cy="461665"/>
          </a:xfrm>
          <a:prstGeom prst="rect">
            <a:avLst/>
          </a:prstGeom>
          <a:noFill/>
        </p:spPr>
        <p:txBody>
          <a:bodyPr wrap="square" rtlCol="0">
            <a:spAutoFit/>
          </a:bodyPr>
          <a:lstStyle/>
          <a:p>
            <a:r>
              <a:rPr lang="en-US" sz="2400" b="1" dirty="0">
                <a:solidFill>
                  <a:schemeClr val="accent1"/>
                </a:solidFill>
              </a:rPr>
              <a:t>Trustees</a:t>
            </a:r>
            <a:endParaRPr lang="en-NZ" sz="2400" b="1" dirty="0">
              <a:solidFill>
                <a:schemeClr val="accent1"/>
              </a:solidFill>
            </a:endParaRPr>
          </a:p>
        </p:txBody>
      </p:sp>
      <p:pic>
        <p:nvPicPr>
          <p:cNvPr id="14" name="Picture 13" descr="A collage of a group of people&#10;&#10;Description automatically generated">
            <a:extLst>
              <a:ext uri="{FF2B5EF4-FFF2-40B4-BE49-F238E27FC236}">
                <a16:creationId xmlns:a16="http://schemas.microsoft.com/office/drawing/2014/main" id="{78AEEDFD-9D7B-424B-0AB6-FB563B970A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39915" y="376889"/>
            <a:ext cx="4633194" cy="5556703"/>
          </a:xfrm>
          <a:prstGeom prst="rect">
            <a:avLst/>
          </a:prstGeom>
        </p:spPr>
      </p:pic>
    </p:spTree>
    <p:extLst>
      <p:ext uri="{BB962C8B-B14F-4D97-AF65-F5344CB8AC3E}">
        <p14:creationId xmlns:p14="http://schemas.microsoft.com/office/powerpoint/2010/main" val="1673359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54E65-E808-40F3-8276-359878169EA2}"/>
              </a:ext>
            </a:extLst>
          </p:cNvPr>
          <p:cNvSpPr>
            <a:spLocks noGrp="1"/>
          </p:cNvSpPr>
          <p:nvPr>
            <p:ph type="title"/>
          </p:nvPr>
        </p:nvSpPr>
        <p:spPr>
          <a:xfrm>
            <a:off x="838200" y="179874"/>
            <a:ext cx="10515600" cy="749300"/>
          </a:xfrm>
        </p:spPr>
        <p:txBody>
          <a:bodyPr>
            <a:normAutofit/>
          </a:bodyPr>
          <a:lstStyle/>
          <a:p>
            <a:r>
              <a:rPr lang="en-NZ" sz="4000">
                <a:solidFill>
                  <a:schemeClr val="accent1">
                    <a:lumMod val="75000"/>
                  </a:schemeClr>
                </a:solidFill>
                <a:latin typeface="Calibri" panose="020F0502020204030204" pitchFamily="34" charset="0"/>
              </a:rPr>
              <a:t>Financial Performance for Y/E 31 March 2024</a:t>
            </a:r>
          </a:p>
        </p:txBody>
      </p:sp>
      <p:pic>
        <p:nvPicPr>
          <p:cNvPr id="9" name="Content Placeholder 8" descr="A close up of a sign&#10;&#10;Description automatically generated">
            <a:extLst>
              <a:ext uri="{FF2B5EF4-FFF2-40B4-BE49-F238E27FC236}">
                <a16:creationId xmlns:a16="http://schemas.microsoft.com/office/drawing/2014/main" id="{BC4F37D0-CABD-4A94-9E31-FC852620629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99142" y="6031767"/>
            <a:ext cx="1265943" cy="646359"/>
          </a:xfrm>
        </p:spPr>
      </p:pic>
      <p:sp>
        <p:nvSpPr>
          <p:cNvPr id="4" name="TextBox 3">
            <a:extLst>
              <a:ext uri="{FF2B5EF4-FFF2-40B4-BE49-F238E27FC236}">
                <a16:creationId xmlns:a16="http://schemas.microsoft.com/office/drawing/2014/main" id="{A950246C-3CA2-4C06-AB82-1B24DEEA8806}"/>
              </a:ext>
            </a:extLst>
          </p:cNvPr>
          <p:cNvSpPr txBox="1"/>
          <p:nvPr/>
        </p:nvSpPr>
        <p:spPr>
          <a:xfrm>
            <a:off x="6096000" y="3631139"/>
            <a:ext cx="5372991" cy="2308324"/>
          </a:xfrm>
          <a:prstGeom prst="rect">
            <a:avLst/>
          </a:prstGeom>
          <a:noFill/>
        </p:spPr>
        <p:txBody>
          <a:bodyPr wrap="square" rtlCol="0">
            <a:spAutoFit/>
          </a:bodyPr>
          <a:lstStyle/>
          <a:p>
            <a:pPr marL="285750" indent="-285750">
              <a:buFont typeface="Arial" panose="020B0604020202020204" pitchFamily="34" charset="0"/>
              <a:buChar char="•"/>
            </a:pPr>
            <a:r>
              <a:rPr lang="en-NZ" sz="1600" dirty="0">
                <a:latin typeface="Aptos" panose="020B0004020202020204" pitchFamily="34" charset="0"/>
              </a:rPr>
              <a:t>Over the last year, the Trust with the assistance of its Investment Advisors, Cambridge Associates ran a </a:t>
            </a:r>
            <a:r>
              <a:rPr lang="en-NZ" sz="1600" b="1" dirty="0">
                <a:latin typeface="Aptos" panose="020B0004020202020204" pitchFamily="34" charset="0"/>
              </a:rPr>
              <a:t>well-diversified and global portfolio of $264m of responsible and increasingly sustainable investments</a:t>
            </a:r>
            <a:r>
              <a:rPr lang="en-NZ" sz="1600" dirty="0">
                <a:latin typeface="Aptos" panose="020B0004020202020204" pitchFamily="34" charset="0"/>
              </a:rPr>
              <a:t> which performed very well.</a:t>
            </a:r>
          </a:p>
          <a:p>
            <a:pPr marL="285750" indent="-285750">
              <a:buFont typeface="Arial" panose="020B0604020202020204" pitchFamily="34" charset="0"/>
              <a:buChar char="•"/>
            </a:pPr>
            <a:endParaRPr lang="en-NZ" sz="1600" dirty="0">
              <a:latin typeface="Aptos" panose="020B0004020202020204" pitchFamily="34" charset="0"/>
            </a:endParaRPr>
          </a:p>
          <a:p>
            <a:pPr marL="285750" indent="-285750">
              <a:buFont typeface="Arial" panose="020B0604020202020204" pitchFamily="34" charset="0"/>
              <a:buChar char="•"/>
            </a:pPr>
            <a:r>
              <a:rPr lang="en-NZ" sz="1600" dirty="0">
                <a:latin typeface="Aptos" panose="020B0004020202020204" pitchFamily="34" charset="0"/>
              </a:rPr>
              <a:t>Our Capital has grown by </a:t>
            </a:r>
            <a:r>
              <a:rPr lang="en-NZ" sz="1600" b="1" dirty="0">
                <a:latin typeface="Aptos" panose="020B0004020202020204" pitchFamily="34" charset="0"/>
              </a:rPr>
              <a:t>$166m since inception </a:t>
            </a:r>
            <a:r>
              <a:rPr lang="en-NZ" sz="1600" dirty="0">
                <a:latin typeface="Aptos" panose="020B0004020202020204" pitchFamily="34" charset="0"/>
              </a:rPr>
              <a:t>and we have granted ~$100m over this period.</a:t>
            </a:r>
          </a:p>
          <a:p>
            <a:endParaRPr lang="en-NZ" sz="1600" dirty="0"/>
          </a:p>
        </p:txBody>
      </p:sp>
      <p:graphicFrame>
        <p:nvGraphicFramePr>
          <p:cNvPr id="10" name="Content Placeholder 5">
            <a:extLst>
              <a:ext uri="{FF2B5EF4-FFF2-40B4-BE49-F238E27FC236}">
                <a16:creationId xmlns:a16="http://schemas.microsoft.com/office/drawing/2014/main" id="{88DA4FE8-2B82-4DBC-ADAB-C2CE1A7EF0AF}"/>
              </a:ext>
            </a:extLst>
          </p:cNvPr>
          <p:cNvGraphicFramePr>
            <a:graphicFrameLocks/>
          </p:cNvGraphicFramePr>
          <p:nvPr>
            <p:extLst>
              <p:ext uri="{D42A27DB-BD31-4B8C-83A1-F6EECF244321}">
                <p14:modId xmlns:p14="http://schemas.microsoft.com/office/powerpoint/2010/main" val="1786964515"/>
              </p:ext>
            </p:extLst>
          </p:nvPr>
        </p:nvGraphicFramePr>
        <p:xfrm>
          <a:off x="358120" y="867748"/>
          <a:ext cx="4812970" cy="4831080"/>
        </p:xfrm>
        <a:graphic>
          <a:graphicData uri="http://schemas.openxmlformats.org/drawingml/2006/table">
            <a:tbl>
              <a:tblPr firstRow="1" bandRow="1">
                <a:tableStyleId>{2D5ABB26-0587-4C30-8999-92F81FD0307C}</a:tableStyleId>
              </a:tblPr>
              <a:tblGrid>
                <a:gridCol w="2689672">
                  <a:extLst>
                    <a:ext uri="{9D8B030D-6E8A-4147-A177-3AD203B41FA5}">
                      <a16:colId xmlns:a16="http://schemas.microsoft.com/office/drawing/2014/main" val="20000"/>
                    </a:ext>
                  </a:extLst>
                </a:gridCol>
                <a:gridCol w="661998">
                  <a:extLst>
                    <a:ext uri="{9D8B030D-6E8A-4147-A177-3AD203B41FA5}">
                      <a16:colId xmlns:a16="http://schemas.microsoft.com/office/drawing/2014/main" val="20001"/>
                    </a:ext>
                  </a:extLst>
                </a:gridCol>
                <a:gridCol w="730650">
                  <a:extLst>
                    <a:ext uri="{9D8B030D-6E8A-4147-A177-3AD203B41FA5}">
                      <a16:colId xmlns:a16="http://schemas.microsoft.com/office/drawing/2014/main" val="20002"/>
                    </a:ext>
                  </a:extLst>
                </a:gridCol>
                <a:gridCol w="730650">
                  <a:extLst>
                    <a:ext uri="{9D8B030D-6E8A-4147-A177-3AD203B41FA5}">
                      <a16:colId xmlns:a16="http://schemas.microsoft.com/office/drawing/2014/main" val="20003"/>
                    </a:ext>
                  </a:extLst>
                </a:gridCol>
              </a:tblGrid>
              <a:tr h="26912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NZ" sz="1300"/>
                    </a:p>
                  </a:txBody>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NZ" sz="1300" b="1">
                          <a:solidFill>
                            <a:schemeClr val="tx1"/>
                          </a:solidFill>
                        </a:rPr>
                        <a:t>2024</a:t>
                      </a:r>
                    </a:p>
                  </a:txBody>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NZ" sz="1300" b="1" baseline="0">
                          <a:solidFill>
                            <a:schemeClr val="tx1"/>
                          </a:solidFill>
                        </a:rPr>
                        <a:t> 2023</a:t>
                      </a:r>
                      <a:endParaRPr lang="en-NZ" sz="1300" b="1">
                        <a:solidFill>
                          <a:schemeClr val="tx1"/>
                        </a:solidFill>
                      </a:endParaRPr>
                    </a:p>
                  </a:txBody>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NZ" sz="1300" b="1">
                          <a:solidFill>
                            <a:schemeClr val="tx1"/>
                          </a:solidFill>
                        </a:rPr>
                        <a:t>Change</a:t>
                      </a:r>
                    </a:p>
                  </a:txBody>
                  <a:tcPr/>
                </a:tc>
                <a:extLst>
                  <a:ext uri="{0D108BD9-81ED-4DB2-BD59-A6C34878D82A}">
                    <a16:rowId xmlns:a16="http://schemas.microsoft.com/office/drawing/2014/main" val="10000"/>
                  </a:ext>
                </a:extLst>
              </a:tr>
              <a:tr h="2691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NZ" sz="1300"/>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NZ" sz="1300"/>
                        <a:t>$m</a:t>
                      </a:r>
                      <a:endParaRPr lang="en-NZ" sz="1300" b="1"/>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NZ" sz="1300"/>
                        <a:t>$m</a:t>
                      </a:r>
                      <a:endParaRPr lang="en-NZ" sz="1300" b="1"/>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NZ" sz="1300"/>
                        <a:t>$m</a:t>
                      </a:r>
                      <a:endParaRPr lang="en-NZ" sz="1300" b="1"/>
                    </a:p>
                  </a:txBody>
                  <a:tcPr/>
                </a:tc>
                <a:extLst>
                  <a:ext uri="{0D108BD9-81ED-4DB2-BD59-A6C34878D82A}">
                    <a16:rowId xmlns:a16="http://schemas.microsoft.com/office/drawing/2014/main" val="10001"/>
                  </a:ext>
                </a:extLst>
              </a:tr>
              <a:tr h="2691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NZ" sz="1300"/>
                        <a:t>Revenue</a:t>
                      </a:r>
                      <a:endParaRPr lang="en-NZ" sz="1300" b="1"/>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300" b="0"/>
                        <a:t>30.1</a:t>
                      </a:r>
                      <a:endParaRPr lang="en-NZ" sz="1300" b="0"/>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NZ" sz="1300"/>
                        <a:t>-5.1</a:t>
                      </a:r>
                      <a:endParaRPr lang="en-NZ" sz="1300" b="1"/>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300" b="1"/>
                        <a:t>35.2</a:t>
                      </a:r>
                      <a:endParaRPr lang="en-NZ" sz="1300" b="1"/>
                    </a:p>
                  </a:txBody>
                  <a:tcPr/>
                </a:tc>
                <a:extLst>
                  <a:ext uri="{0D108BD9-81ED-4DB2-BD59-A6C34878D82A}">
                    <a16:rowId xmlns:a16="http://schemas.microsoft.com/office/drawing/2014/main" val="10002"/>
                  </a:ext>
                </a:extLst>
              </a:tr>
              <a:tr h="2691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NZ" sz="1300"/>
                        <a:t>Less: Expenses</a:t>
                      </a:r>
                      <a:endParaRPr lang="en-NZ" sz="1300" b="1"/>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300" b="0"/>
                        <a:t>1.8</a:t>
                      </a:r>
                      <a:endParaRPr lang="en-NZ" sz="1300" b="0"/>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NZ" sz="1300"/>
                        <a:t>1.7</a:t>
                      </a:r>
                      <a:endParaRPr lang="en-NZ" sz="1300" b="1"/>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NZ" sz="1300"/>
                        <a:t>(0.1)</a:t>
                      </a:r>
                      <a:endParaRPr lang="en-NZ" sz="1300" b="1"/>
                    </a:p>
                  </a:txBody>
                  <a:tcPr/>
                </a:tc>
                <a:extLst>
                  <a:ext uri="{0D108BD9-81ED-4DB2-BD59-A6C34878D82A}">
                    <a16:rowId xmlns:a16="http://schemas.microsoft.com/office/drawing/2014/main" val="10003"/>
                  </a:ext>
                </a:extLst>
              </a:tr>
              <a:tr h="2691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NZ" sz="1300"/>
                        <a:t>          Grants Approved</a:t>
                      </a:r>
                      <a:endParaRPr lang="en-NZ" sz="1300" b="1"/>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300" b="1" u="sng"/>
                        <a:t>5.9</a:t>
                      </a:r>
                      <a:endParaRPr lang="en-NZ" sz="1300" b="1" u="sng"/>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NZ" sz="1300" u="sng"/>
                        <a:t>8.6</a:t>
                      </a:r>
                      <a:endParaRPr lang="en-NZ" sz="1300" b="1" u="sng"/>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NZ" sz="1300" u="sng"/>
                        <a:t>2.7</a:t>
                      </a:r>
                      <a:endParaRPr lang="en-NZ" sz="1300" b="1" u="sng"/>
                    </a:p>
                  </a:txBody>
                  <a:tcPr/>
                </a:tc>
                <a:extLst>
                  <a:ext uri="{0D108BD9-81ED-4DB2-BD59-A6C34878D82A}">
                    <a16:rowId xmlns:a16="http://schemas.microsoft.com/office/drawing/2014/main" val="10004"/>
                  </a:ext>
                </a:extLst>
              </a:tr>
              <a:tr h="2691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NZ" sz="1300" b="1" baseline="0"/>
                        <a:t>Surplus / (Deficit) for the year</a:t>
                      </a:r>
                      <a:endParaRPr lang="en-NZ" sz="1300" b="1"/>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300" b="1"/>
                        <a:t>22.4</a:t>
                      </a:r>
                      <a:endParaRPr lang="en-NZ" sz="1300" b="1"/>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300" b="1"/>
                        <a:t>-</a:t>
                      </a:r>
                      <a:r>
                        <a:rPr lang="en-NZ" sz="1300" b="1"/>
                        <a:t>15.3</a:t>
                      </a: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NZ" sz="1300" b="1"/>
                        <a:t>37.7</a:t>
                      </a:r>
                    </a:p>
                  </a:txBody>
                  <a:tcPr/>
                </a:tc>
                <a:extLst>
                  <a:ext uri="{0D108BD9-81ED-4DB2-BD59-A6C34878D82A}">
                    <a16:rowId xmlns:a16="http://schemas.microsoft.com/office/drawing/2014/main" val="10005"/>
                  </a:ext>
                </a:extLst>
              </a:tr>
              <a:tr h="45326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1300" b="1"/>
                    </a:p>
                    <a:p>
                      <a:r>
                        <a:rPr lang="en-NZ" sz="1300" b="1"/>
                        <a:t>Cash Granting</a:t>
                      </a: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300" b="1"/>
                    </a:p>
                    <a:p>
                      <a:pPr algn="ctr"/>
                      <a:r>
                        <a:rPr lang="en-NZ" sz="1300" b="1"/>
                        <a:t>8.4</a:t>
                      </a: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300" b="1"/>
                    </a:p>
                    <a:p>
                      <a:pPr algn="ctr"/>
                      <a:r>
                        <a:rPr lang="en-NZ" sz="1300" b="1"/>
                        <a:t>8.9</a:t>
                      </a: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300" b="1"/>
                    </a:p>
                    <a:p>
                      <a:pPr algn="ctr"/>
                      <a:r>
                        <a:rPr lang="en-NZ" sz="1300" b="1"/>
                        <a:t>(0.5)</a:t>
                      </a:r>
                    </a:p>
                  </a:txBody>
                  <a:tcPr/>
                </a:tc>
                <a:extLst>
                  <a:ext uri="{0D108BD9-81ED-4DB2-BD59-A6C34878D82A}">
                    <a16:rowId xmlns:a16="http://schemas.microsoft.com/office/drawing/2014/main" val="10006"/>
                  </a:ext>
                </a:extLst>
              </a:tr>
              <a:tr h="2691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NZ" sz="1300" b="1"/>
                        <a:t>Return on Investment</a:t>
                      </a: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NZ" sz="1300" b="1"/>
                        <a:t>12.1%</a:t>
                      </a: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NZ" sz="1300" b="1"/>
                        <a:t>-1.3%</a:t>
                      </a: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300" b="1"/>
                    </a:p>
                  </a:txBody>
                  <a:tcPr/>
                </a:tc>
                <a:extLst>
                  <a:ext uri="{0D108BD9-81ED-4DB2-BD59-A6C34878D82A}">
                    <a16:rowId xmlns:a16="http://schemas.microsoft.com/office/drawing/2014/main" val="3270832278"/>
                  </a:ext>
                </a:extLst>
              </a:tr>
              <a:tr h="2691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NZ" sz="1300"/>
                        <a:t>Benchmark Return</a:t>
                      </a:r>
                      <a:endParaRPr lang="en-NZ" sz="1300" b="1"/>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NZ" sz="1300"/>
                        <a:t>13.4%</a:t>
                      </a:r>
                      <a:endParaRPr lang="en-NZ" sz="1300" b="1"/>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NZ" sz="1300"/>
                        <a:t>-0.9%</a:t>
                      </a:r>
                      <a:endParaRPr lang="en-NZ" sz="1300" b="1"/>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300" b="1"/>
                    </a:p>
                  </a:txBody>
                  <a:tcPr/>
                </a:tc>
                <a:extLst>
                  <a:ext uri="{0D108BD9-81ED-4DB2-BD59-A6C34878D82A}">
                    <a16:rowId xmlns:a16="http://schemas.microsoft.com/office/drawing/2014/main" val="362158871"/>
                  </a:ext>
                </a:extLst>
              </a:tr>
              <a:tr h="2691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NZ" sz="1300" b="0"/>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300" b="1">
                        <a:highlight>
                          <a:srgbClr val="FFFF00"/>
                        </a:highlight>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300" b="1"/>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300" b="1"/>
                    </a:p>
                  </a:txBody>
                  <a:tcPr/>
                </a:tc>
                <a:extLst>
                  <a:ext uri="{0D108BD9-81ED-4DB2-BD59-A6C34878D82A}">
                    <a16:rowId xmlns:a16="http://schemas.microsoft.com/office/drawing/2014/main" val="2371315258"/>
                  </a:ext>
                </a:extLst>
              </a:tr>
              <a:tr h="2691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NZ" sz="1300"/>
                        <a:t>Trust Equity: </a:t>
                      </a:r>
                      <a:endParaRPr lang="en-NZ" sz="1300" b="1"/>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300" b="1"/>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300" b="1"/>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300" b="1"/>
                    </a:p>
                  </a:txBody>
                  <a:tcPr/>
                </a:tc>
                <a:extLst>
                  <a:ext uri="{0D108BD9-81ED-4DB2-BD59-A6C34878D82A}">
                    <a16:rowId xmlns:a16="http://schemas.microsoft.com/office/drawing/2014/main" val="10007"/>
                  </a:ext>
                </a:extLst>
              </a:tr>
              <a:tr h="2691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NZ" sz="1300"/>
                        <a:t>	Trust Capital</a:t>
                      </a:r>
                      <a:endParaRPr lang="en-NZ" sz="1300" b="1"/>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NZ" sz="1300"/>
                        <a:t>89.3</a:t>
                      </a:r>
                      <a:endParaRPr lang="en-NZ" sz="1300" b="1"/>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NZ" sz="1300"/>
                        <a:t>89.3</a:t>
                      </a:r>
                      <a:endParaRPr lang="en-NZ" sz="1300" b="1"/>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NZ" sz="1300"/>
                        <a:t>-</a:t>
                      </a:r>
                      <a:endParaRPr lang="en-NZ" sz="1300" b="1"/>
                    </a:p>
                  </a:txBody>
                  <a:tcPr/>
                </a:tc>
                <a:extLst>
                  <a:ext uri="{0D108BD9-81ED-4DB2-BD59-A6C34878D82A}">
                    <a16:rowId xmlns:a16="http://schemas.microsoft.com/office/drawing/2014/main" val="10008"/>
                  </a:ext>
                </a:extLst>
              </a:tr>
              <a:tr h="2691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NZ" sz="1300"/>
                        <a:t>	Inflation</a:t>
                      </a:r>
                      <a:r>
                        <a:rPr lang="en-NZ" sz="1300" baseline="0"/>
                        <a:t> Reserve</a:t>
                      </a:r>
                      <a:endParaRPr lang="en-NZ" sz="1300" b="1"/>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NZ" sz="1300"/>
                        <a:t>81.4</a:t>
                      </a:r>
                      <a:endParaRPr lang="en-NZ" sz="1300" b="1"/>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NZ" sz="1300"/>
                        <a:t>74.8</a:t>
                      </a:r>
                      <a:endParaRPr lang="en-NZ" sz="1300" b="1"/>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NZ" sz="1300"/>
                        <a:t>6.6</a:t>
                      </a:r>
                      <a:endParaRPr lang="en-NZ" sz="1300" b="1"/>
                    </a:p>
                  </a:txBody>
                  <a:tcPr/>
                </a:tc>
                <a:extLst>
                  <a:ext uri="{0D108BD9-81ED-4DB2-BD59-A6C34878D82A}">
                    <a16:rowId xmlns:a16="http://schemas.microsoft.com/office/drawing/2014/main" val="10009"/>
                  </a:ext>
                </a:extLst>
              </a:tr>
              <a:tr h="2691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NZ" sz="1300"/>
                        <a:t>	Population Reserve</a:t>
                      </a:r>
                      <a:endParaRPr lang="en-NZ" sz="1300" b="1"/>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NZ" sz="1300"/>
                        <a:t>52.4</a:t>
                      </a:r>
                      <a:endParaRPr lang="en-NZ" sz="1300" b="1"/>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NZ" sz="1300"/>
                        <a:t>50.4</a:t>
                      </a:r>
                      <a:endParaRPr lang="en-NZ" sz="1300" b="1"/>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NZ" sz="1300"/>
                        <a:t>2.0</a:t>
                      </a:r>
                      <a:endParaRPr lang="en-NZ" sz="1300" b="1"/>
                    </a:p>
                  </a:txBody>
                  <a:tcPr/>
                </a:tc>
                <a:extLst>
                  <a:ext uri="{0D108BD9-81ED-4DB2-BD59-A6C34878D82A}">
                    <a16:rowId xmlns:a16="http://schemas.microsoft.com/office/drawing/2014/main" val="3048010562"/>
                  </a:ext>
                </a:extLst>
              </a:tr>
              <a:tr h="2691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NZ" sz="1300"/>
                        <a:t>	Grants Reserve</a:t>
                      </a:r>
                      <a:endParaRPr lang="en-NZ" sz="1300" b="1"/>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NZ" sz="1300" u="sng"/>
                        <a:t>32.0</a:t>
                      </a:r>
                      <a:endParaRPr lang="en-NZ" sz="1300" b="1" u="sng"/>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NZ" sz="1300" u="sng"/>
                        <a:t>18.3</a:t>
                      </a:r>
                      <a:endParaRPr lang="en-NZ" sz="1300" b="1" u="sng"/>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NZ" sz="1300" u="sng"/>
                        <a:t>13.7</a:t>
                      </a:r>
                      <a:endParaRPr lang="en-NZ" sz="1300" b="1" u="sng"/>
                    </a:p>
                  </a:txBody>
                  <a:tcPr/>
                </a:tc>
                <a:extLst>
                  <a:ext uri="{0D108BD9-81ED-4DB2-BD59-A6C34878D82A}">
                    <a16:rowId xmlns:a16="http://schemas.microsoft.com/office/drawing/2014/main" val="10010"/>
                  </a:ext>
                </a:extLst>
              </a:tr>
              <a:tr h="2691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NZ" sz="1300" b="1"/>
                        <a:t>	Total</a:t>
                      </a: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NZ" sz="1300" b="1"/>
                        <a:t>255.2</a:t>
                      </a: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NZ" sz="1300" b="1"/>
                        <a:t>232.8</a:t>
                      </a: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300" b="1" dirty="0"/>
                        <a:t>22</a:t>
                      </a:r>
                      <a:r>
                        <a:rPr lang="en-NZ" sz="1300" b="1" dirty="0"/>
                        <a:t>.4</a:t>
                      </a:r>
                    </a:p>
                  </a:txBody>
                  <a:tcPr/>
                </a:tc>
                <a:extLst>
                  <a:ext uri="{0D108BD9-81ED-4DB2-BD59-A6C34878D82A}">
                    <a16:rowId xmlns:a16="http://schemas.microsoft.com/office/drawing/2014/main" val="10011"/>
                  </a:ext>
                </a:extLst>
              </a:tr>
            </a:tbl>
          </a:graphicData>
        </a:graphic>
      </p:graphicFrame>
      <p:pic>
        <p:nvPicPr>
          <p:cNvPr id="3" name="Picture 2">
            <a:extLst>
              <a:ext uri="{FF2B5EF4-FFF2-40B4-BE49-F238E27FC236}">
                <a16:creationId xmlns:a16="http://schemas.microsoft.com/office/drawing/2014/main" id="{DCBC7A4E-CDAA-B538-F0BD-ECDB509C949A}"/>
              </a:ext>
            </a:extLst>
          </p:cNvPr>
          <p:cNvPicPr>
            <a:picLocks noChangeAspect="1"/>
          </p:cNvPicPr>
          <p:nvPr/>
        </p:nvPicPr>
        <p:blipFill>
          <a:blip r:embed="rId5"/>
          <a:stretch>
            <a:fillRect/>
          </a:stretch>
        </p:blipFill>
        <p:spPr>
          <a:xfrm>
            <a:off x="5612523" y="1232683"/>
            <a:ext cx="6459893" cy="1929441"/>
          </a:xfrm>
          <a:prstGeom prst="rect">
            <a:avLst/>
          </a:prstGeom>
        </p:spPr>
      </p:pic>
    </p:spTree>
    <p:extLst>
      <p:ext uri="{BB962C8B-B14F-4D97-AF65-F5344CB8AC3E}">
        <p14:creationId xmlns:p14="http://schemas.microsoft.com/office/powerpoint/2010/main" val="3445771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54E65-E808-40F3-8276-359878169EA2}"/>
              </a:ext>
            </a:extLst>
          </p:cNvPr>
          <p:cNvSpPr>
            <a:spLocks noGrp="1"/>
          </p:cNvSpPr>
          <p:nvPr>
            <p:ph type="title"/>
          </p:nvPr>
        </p:nvSpPr>
        <p:spPr>
          <a:xfrm>
            <a:off x="838202" y="365126"/>
            <a:ext cx="10515600" cy="749300"/>
          </a:xfrm>
        </p:spPr>
        <p:txBody>
          <a:bodyPr>
            <a:normAutofit/>
          </a:bodyPr>
          <a:lstStyle/>
          <a:p>
            <a:r>
              <a:rPr lang="en-NZ" sz="4000" dirty="0">
                <a:solidFill>
                  <a:schemeClr val="accent1">
                    <a:lumMod val="75000"/>
                  </a:schemeClr>
                </a:solidFill>
                <a:latin typeface="Calibri" panose="020F0502020204030204" pitchFamily="34" charset="0"/>
              </a:rPr>
              <a:t>$8.4m of Grants Paid in 2024</a:t>
            </a:r>
          </a:p>
        </p:txBody>
      </p:sp>
      <p:pic>
        <p:nvPicPr>
          <p:cNvPr id="9" name="Content Placeholder 8" descr="A close up of a sign&#10;&#10;Description automatically generated">
            <a:extLst>
              <a:ext uri="{FF2B5EF4-FFF2-40B4-BE49-F238E27FC236}">
                <a16:creationId xmlns:a16="http://schemas.microsoft.com/office/drawing/2014/main" id="{BC4F37D0-CABD-4A94-9E31-FC852620629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38202" y="5846515"/>
            <a:ext cx="1265943" cy="646359"/>
          </a:xfrm>
        </p:spPr>
      </p:pic>
      <p:sp>
        <p:nvSpPr>
          <p:cNvPr id="8" name="TextBox 7">
            <a:extLst>
              <a:ext uri="{FF2B5EF4-FFF2-40B4-BE49-F238E27FC236}">
                <a16:creationId xmlns:a16="http://schemas.microsoft.com/office/drawing/2014/main" id="{AF7AEE2C-4386-4630-B910-E5C48D0B47A1}"/>
              </a:ext>
            </a:extLst>
          </p:cNvPr>
          <p:cNvSpPr txBox="1"/>
          <p:nvPr/>
        </p:nvSpPr>
        <p:spPr>
          <a:xfrm>
            <a:off x="656282" y="1114426"/>
            <a:ext cx="11070356" cy="135421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NZ" dirty="0">
                <a:latin typeface="Aptos" panose="020B0004020202020204" pitchFamily="34" charset="0"/>
              </a:rPr>
              <a:t>To help achieve its purpose, the Trust paid out $8.4m (2023: $8.9m) in grants distributed equitably across our region and our priority areas as outlined below.</a:t>
            </a:r>
          </a:p>
          <a:p>
            <a:pPr marL="285750" indent="-285750">
              <a:spcAft>
                <a:spcPts val="600"/>
              </a:spcAft>
              <a:buFont typeface="Arial" panose="020B0604020202020204" pitchFamily="34" charset="0"/>
              <a:buChar char="•"/>
            </a:pPr>
            <a:r>
              <a:rPr lang="en-NZ" dirty="0">
                <a:latin typeface="Aptos" panose="020B0004020202020204" pitchFamily="34" charset="0"/>
              </a:rPr>
              <a:t>The number of grants 251 (2023: 246) has increased with the approval rate at ~80%.</a:t>
            </a:r>
          </a:p>
          <a:p>
            <a:pPr marL="285750" indent="-285750">
              <a:buFont typeface="Arial" panose="020B0604020202020204" pitchFamily="34" charset="0"/>
              <a:buChar char="•"/>
            </a:pPr>
            <a:r>
              <a:rPr lang="en-NZ" dirty="0">
                <a:latin typeface="Aptos" panose="020B0004020202020204" pitchFamily="34" charset="0"/>
              </a:rPr>
              <a:t>~50 organisations are now on multi-year funding for operational costs. </a:t>
            </a:r>
          </a:p>
        </p:txBody>
      </p:sp>
      <p:sp>
        <p:nvSpPr>
          <p:cNvPr id="11" name="TextBox 10">
            <a:extLst>
              <a:ext uri="{FF2B5EF4-FFF2-40B4-BE49-F238E27FC236}">
                <a16:creationId xmlns:a16="http://schemas.microsoft.com/office/drawing/2014/main" id="{B108BC0A-B393-48EF-A8A8-613E6ADF1C3B}"/>
              </a:ext>
            </a:extLst>
          </p:cNvPr>
          <p:cNvSpPr txBox="1"/>
          <p:nvPr/>
        </p:nvSpPr>
        <p:spPr>
          <a:xfrm>
            <a:off x="7151187" y="2489383"/>
            <a:ext cx="3152775" cy="369332"/>
          </a:xfrm>
          <a:prstGeom prst="rect">
            <a:avLst/>
          </a:prstGeom>
          <a:noFill/>
        </p:spPr>
        <p:txBody>
          <a:bodyPr wrap="square" rtlCol="0">
            <a:spAutoFit/>
          </a:bodyPr>
          <a:lstStyle/>
          <a:p>
            <a:pPr algn="ctr"/>
            <a:r>
              <a:rPr lang="en-US" b="1">
                <a:solidFill>
                  <a:schemeClr val="accent5">
                    <a:lumMod val="50000"/>
                  </a:schemeClr>
                </a:solidFill>
              </a:rPr>
              <a:t>Granting across priority areas</a:t>
            </a:r>
            <a:endParaRPr lang="en-NZ" b="1">
              <a:solidFill>
                <a:schemeClr val="accent5">
                  <a:lumMod val="50000"/>
                </a:schemeClr>
              </a:solidFill>
            </a:endParaRPr>
          </a:p>
        </p:txBody>
      </p:sp>
      <p:sp>
        <p:nvSpPr>
          <p:cNvPr id="12" name="TextBox 11">
            <a:extLst>
              <a:ext uri="{FF2B5EF4-FFF2-40B4-BE49-F238E27FC236}">
                <a16:creationId xmlns:a16="http://schemas.microsoft.com/office/drawing/2014/main" id="{E20698FF-2D0C-4A46-BA96-8B0406A8CE13}"/>
              </a:ext>
            </a:extLst>
          </p:cNvPr>
          <p:cNvSpPr txBox="1"/>
          <p:nvPr/>
        </p:nvSpPr>
        <p:spPr>
          <a:xfrm>
            <a:off x="1722367" y="2522073"/>
            <a:ext cx="2533650" cy="369332"/>
          </a:xfrm>
          <a:prstGeom prst="rect">
            <a:avLst/>
          </a:prstGeom>
          <a:noFill/>
        </p:spPr>
        <p:txBody>
          <a:bodyPr wrap="square" rtlCol="0">
            <a:spAutoFit/>
          </a:bodyPr>
          <a:lstStyle/>
          <a:p>
            <a:r>
              <a:rPr lang="en-US" b="1">
                <a:solidFill>
                  <a:schemeClr val="accent5">
                    <a:lumMod val="50000"/>
                  </a:schemeClr>
                </a:solidFill>
              </a:rPr>
              <a:t>Granting across region</a:t>
            </a:r>
            <a:endParaRPr lang="en-NZ" b="1">
              <a:solidFill>
                <a:schemeClr val="accent5">
                  <a:lumMod val="50000"/>
                </a:schemeClr>
              </a:solidFill>
            </a:endParaRPr>
          </a:p>
        </p:txBody>
      </p:sp>
      <p:pic>
        <p:nvPicPr>
          <p:cNvPr id="3" name="Picture 2">
            <a:extLst>
              <a:ext uri="{FF2B5EF4-FFF2-40B4-BE49-F238E27FC236}">
                <a16:creationId xmlns:a16="http://schemas.microsoft.com/office/drawing/2014/main" id="{73C86DE2-8D09-672A-5CD4-12D13AB1B5F2}"/>
              </a:ext>
            </a:extLst>
          </p:cNvPr>
          <p:cNvPicPr>
            <a:picLocks noChangeAspect="1"/>
          </p:cNvPicPr>
          <p:nvPr/>
        </p:nvPicPr>
        <p:blipFill>
          <a:blip r:embed="rId5"/>
          <a:stretch>
            <a:fillRect/>
          </a:stretch>
        </p:blipFill>
        <p:spPr>
          <a:xfrm>
            <a:off x="5623693" y="2891404"/>
            <a:ext cx="6207764" cy="3401819"/>
          </a:xfrm>
          <a:prstGeom prst="rect">
            <a:avLst/>
          </a:prstGeom>
        </p:spPr>
      </p:pic>
      <p:pic>
        <p:nvPicPr>
          <p:cNvPr id="5" name="Picture 4">
            <a:extLst>
              <a:ext uri="{FF2B5EF4-FFF2-40B4-BE49-F238E27FC236}">
                <a16:creationId xmlns:a16="http://schemas.microsoft.com/office/drawing/2014/main" id="{5469C0B2-CA4F-ACD8-5DD1-0152C202EE22}"/>
              </a:ext>
            </a:extLst>
          </p:cNvPr>
          <p:cNvPicPr>
            <a:picLocks noChangeAspect="1"/>
          </p:cNvPicPr>
          <p:nvPr/>
        </p:nvPicPr>
        <p:blipFill>
          <a:blip r:embed="rId6"/>
          <a:stretch>
            <a:fillRect/>
          </a:stretch>
        </p:blipFill>
        <p:spPr>
          <a:xfrm>
            <a:off x="1000460" y="2891405"/>
            <a:ext cx="4053093" cy="2869591"/>
          </a:xfrm>
          <a:prstGeom prst="rect">
            <a:avLst/>
          </a:prstGeom>
        </p:spPr>
      </p:pic>
    </p:spTree>
    <p:extLst>
      <p:ext uri="{BB962C8B-B14F-4D97-AF65-F5344CB8AC3E}">
        <p14:creationId xmlns:p14="http://schemas.microsoft.com/office/powerpoint/2010/main" val="3272952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54E65-E808-40F3-8276-359878169EA2}"/>
              </a:ext>
            </a:extLst>
          </p:cNvPr>
          <p:cNvSpPr>
            <a:spLocks noGrp="1"/>
          </p:cNvSpPr>
          <p:nvPr>
            <p:ph type="title"/>
          </p:nvPr>
        </p:nvSpPr>
        <p:spPr>
          <a:xfrm>
            <a:off x="838202" y="827869"/>
            <a:ext cx="10627893" cy="399393"/>
          </a:xfrm>
        </p:spPr>
        <p:txBody>
          <a:bodyPr>
            <a:noAutofit/>
          </a:bodyPr>
          <a:lstStyle/>
          <a:p>
            <a:pPr>
              <a:lnSpc>
                <a:spcPct val="108000"/>
              </a:lnSpc>
              <a:spcBef>
                <a:spcPts val="1200"/>
              </a:spcBef>
              <a:spcAft>
                <a:spcPts val="1800"/>
              </a:spcAft>
            </a:pPr>
            <a:r>
              <a:rPr lang="en-NZ" sz="4000" dirty="0">
                <a:solidFill>
                  <a:schemeClr val="accent1">
                    <a:lumMod val="75000"/>
                  </a:schemeClr>
                </a:solidFill>
                <a:latin typeface="Calibri" panose="020F0502020204030204" pitchFamily="34" charset="0"/>
              </a:rPr>
              <a:t>Healthy Reserve Position </a:t>
            </a:r>
            <a:br>
              <a:rPr lang="en-NZ" sz="4000" dirty="0">
                <a:solidFill>
                  <a:schemeClr val="accent1">
                    <a:lumMod val="75000"/>
                  </a:schemeClr>
                </a:solidFill>
                <a:latin typeface="Calibri" panose="020F0502020204030204" pitchFamily="34" charset="0"/>
              </a:rPr>
            </a:br>
            <a:r>
              <a:rPr lang="en-NZ" sz="2800" dirty="0">
                <a:latin typeface="+mn-lt"/>
                <a:ea typeface="+mn-ea"/>
                <a:cs typeface="+mn-cs"/>
              </a:rPr>
              <a:t>Forecast to maintain stable granting at ~$8.5m per year</a:t>
            </a:r>
          </a:p>
        </p:txBody>
      </p:sp>
      <p:pic>
        <p:nvPicPr>
          <p:cNvPr id="9" name="Content Placeholder 8" descr="A close up of a sign&#10;&#10;Description automatically generated">
            <a:extLst>
              <a:ext uri="{FF2B5EF4-FFF2-40B4-BE49-F238E27FC236}">
                <a16:creationId xmlns:a16="http://schemas.microsoft.com/office/drawing/2014/main" id="{BC4F37D0-CABD-4A94-9E31-FC852620629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38202" y="5846515"/>
            <a:ext cx="1265943" cy="646359"/>
          </a:xfrm>
        </p:spPr>
      </p:pic>
      <p:pic>
        <p:nvPicPr>
          <p:cNvPr id="5" name="Picture 4">
            <a:extLst>
              <a:ext uri="{FF2B5EF4-FFF2-40B4-BE49-F238E27FC236}">
                <a16:creationId xmlns:a16="http://schemas.microsoft.com/office/drawing/2014/main" id="{1EA14F2C-D3A2-2058-1879-C6AF64B11763}"/>
              </a:ext>
            </a:extLst>
          </p:cNvPr>
          <p:cNvPicPr>
            <a:picLocks noChangeAspect="1"/>
          </p:cNvPicPr>
          <p:nvPr/>
        </p:nvPicPr>
        <p:blipFill>
          <a:blip r:embed="rId5"/>
          <a:stretch>
            <a:fillRect/>
          </a:stretch>
        </p:blipFill>
        <p:spPr>
          <a:xfrm>
            <a:off x="2219944" y="1965433"/>
            <a:ext cx="8921022" cy="4575445"/>
          </a:xfrm>
          <a:prstGeom prst="rect">
            <a:avLst/>
          </a:prstGeom>
        </p:spPr>
      </p:pic>
    </p:spTree>
    <p:extLst>
      <p:ext uri="{BB962C8B-B14F-4D97-AF65-F5344CB8AC3E}">
        <p14:creationId xmlns:p14="http://schemas.microsoft.com/office/powerpoint/2010/main" val="1116142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5764D8-32A1-46D6-9AFF-A4E34665B72C}"/>
              </a:ext>
            </a:extLst>
          </p:cNvPr>
          <p:cNvSpPr>
            <a:spLocks noGrp="1"/>
          </p:cNvSpPr>
          <p:nvPr>
            <p:ph type="sldNum" sz="quarter" idx="12"/>
          </p:nvPr>
        </p:nvSpPr>
        <p:spPr/>
        <p:txBody>
          <a:bodyPr/>
          <a:lstStyle/>
          <a:p>
            <a:fld id="{1A42E8A6-EF7E-4C81-88F3-3BC7FE626081}" type="slidenum">
              <a:rPr lang="en-NZ" smtClean="0"/>
              <a:t>7</a:t>
            </a:fld>
            <a:endParaRPr lang="en-NZ"/>
          </a:p>
        </p:txBody>
      </p:sp>
      <p:sp>
        <p:nvSpPr>
          <p:cNvPr id="6" name="Title 1">
            <a:extLst>
              <a:ext uri="{FF2B5EF4-FFF2-40B4-BE49-F238E27FC236}">
                <a16:creationId xmlns:a16="http://schemas.microsoft.com/office/drawing/2014/main" id="{4FAF6A83-65AE-3A59-0590-F4ABC06E121F}"/>
              </a:ext>
            </a:extLst>
          </p:cNvPr>
          <p:cNvSpPr txBox="1">
            <a:spLocks/>
          </p:cNvSpPr>
          <p:nvPr/>
        </p:nvSpPr>
        <p:spPr>
          <a:xfrm>
            <a:off x="852600" y="17741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4000" dirty="0">
                <a:solidFill>
                  <a:schemeClr val="accent1">
                    <a:lumMod val="75000"/>
                  </a:schemeClr>
                </a:solidFill>
                <a:latin typeface="Calibri" panose="020F0502020204030204" pitchFamily="34" charset="0"/>
              </a:rPr>
              <a:t>Yikes!</a:t>
            </a:r>
          </a:p>
        </p:txBody>
      </p:sp>
      <p:sp>
        <p:nvSpPr>
          <p:cNvPr id="12" name="Content Placeholder 2">
            <a:extLst>
              <a:ext uri="{FF2B5EF4-FFF2-40B4-BE49-F238E27FC236}">
                <a16:creationId xmlns:a16="http://schemas.microsoft.com/office/drawing/2014/main" id="{FC24E7CE-1C54-19DE-803F-38636812C49A}"/>
              </a:ext>
            </a:extLst>
          </p:cNvPr>
          <p:cNvSpPr txBox="1">
            <a:spLocks/>
          </p:cNvSpPr>
          <p:nvPr/>
        </p:nvSpPr>
        <p:spPr>
          <a:xfrm>
            <a:off x="423810" y="1700279"/>
            <a:ext cx="4678424" cy="3901735"/>
          </a:xfrm>
          <a:prstGeom prst="rect">
            <a:avLst/>
          </a:prstGeom>
        </p:spPr>
        <p:txBody>
          <a:bodyPr/>
          <a:lstStyle>
            <a:lvl1pPr marL="266700" indent="-266700" algn="l" defTabSz="914400" rtl="0" eaLnBrk="1" latinLnBrk="0" hangingPunct="1">
              <a:lnSpc>
                <a:spcPct val="66000"/>
              </a:lnSpc>
              <a:spcBef>
                <a:spcPts val="1000"/>
              </a:spcBef>
              <a:buFont typeface="Calibri" panose="020F0502020204030204" pitchFamily="34" charset="0"/>
              <a:buChar char="›"/>
              <a:defRPr sz="1400" kern="1200">
                <a:solidFill>
                  <a:schemeClr val="tx1"/>
                </a:solidFill>
                <a:latin typeface="+mn-lt"/>
                <a:ea typeface="+mn-ea"/>
                <a:cs typeface="+mn-cs"/>
              </a:defRPr>
            </a:lvl1pPr>
            <a:lvl2pPr marL="266700" indent="-266700" algn="l" defTabSz="914400" rtl="0" eaLnBrk="1" latinLnBrk="0" hangingPunct="1">
              <a:lnSpc>
                <a:spcPct val="90000"/>
              </a:lnSpc>
              <a:spcBef>
                <a:spcPts val="500"/>
              </a:spcBef>
              <a:buFont typeface="Calibri" panose="020F0502020204030204" pitchFamily="34" charset="0"/>
              <a:buChar char="›"/>
              <a:defRPr sz="1400" kern="1200">
                <a:solidFill>
                  <a:schemeClr val="tx1"/>
                </a:solidFill>
                <a:latin typeface="+mn-lt"/>
                <a:ea typeface="+mn-ea"/>
                <a:cs typeface="+mn-cs"/>
              </a:defRPr>
            </a:lvl2pPr>
            <a:lvl3pPr marL="542925" indent="-276225" algn="l" defTabSz="914400" rtl="0" eaLnBrk="1" latinLnBrk="0" hangingPunct="1">
              <a:lnSpc>
                <a:spcPct val="80000"/>
              </a:lnSpc>
              <a:spcBef>
                <a:spcPts val="500"/>
              </a:spcBef>
              <a:buFont typeface="Calibri" panose="020F050202020403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3000"/>
              </a:lnSpc>
              <a:spcAft>
                <a:spcPts val="1200"/>
              </a:spcAft>
              <a:buNone/>
            </a:pPr>
            <a:r>
              <a:rPr lang="en-US" sz="1800" dirty="0">
                <a:latin typeface="Aptos" panose="020B0004020202020204" pitchFamily="34" charset="0"/>
                <a:cs typeface="Arial" panose="020B0604020202020204" pitchFamily="34" charset="0"/>
              </a:rPr>
              <a:t>In these challenging times, funders must also change and use all their tools and we are positioned as well as we can be:</a:t>
            </a:r>
          </a:p>
          <a:p>
            <a:pPr>
              <a:lnSpc>
                <a:spcPct val="108000"/>
              </a:lnSpc>
              <a:spcBef>
                <a:spcPts val="0"/>
              </a:spcBef>
              <a:buFont typeface="Calibri" panose="020F0502020204030204" pitchFamily="34" charset="0"/>
              <a:buChar char="√"/>
            </a:pPr>
            <a:r>
              <a:rPr lang="en-NZ" sz="1800" dirty="0">
                <a:latin typeface="Aptos" panose="020B0004020202020204" pitchFamily="34" charset="0"/>
                <a:cs typeface="Arial" panose="020B0604020202020204" pitchFamily="34" charset="0"/>
              </a:rPr>
              <a:t>Traditional Granting</a:t>
            </a:r>
          </a:p>
          <a:p>
            <a:pPr lvl="0">
              <a:lnSpc>
                <a:spcPct val="108000"/>
              </a:lnSpc>
              <a:spcBef>
                <a:spcPts val="0"/>
              </a:spcBef>
              <a:buFont typeface="Calibri" panose="020F0502020204030204" pitchFamily="34" charset="0"/>
              <a:buChar char="√"/>
            </a:pPr>
            <a:r>
              <a:rPr lang="en-US" sz="1800" dirty="0">
                <a:latin typeface="Aptos" panose="020B0004020202020204" pitchFamily="34" charset="0"/>
                <a:cs typeface="Arial" panose="020B0604020202020204" pitchFamily="34" charset="0"/>
              </a:rPr>
              <a:t>Longer Term Strategic Granting</a:t>
            </a:r>
          </a:p>
          <a:p>
            <a:pPr lvl="0">
              <a:lnSpc>
                <a:spcPct val="108000"/>
              </a:lnSpc>
              <a:spcBef>
                <a:spcPts val="0"/>
              </a:spcBef>
              <a:buFont typeface="Calibri" panose="020F0502020204030204" pitchFamily="34" charset="0"/>
              <a:buChar char="√"/>
            </a:pPr>
            <a:r>
              <a:rPr lang="en-US" sz="1800" dirty="0">
                <a:latin typeface="Aptos" panose="020B0004020202020204" pitchFamily="34" charset="0"/>
                <a:cs typeface="Arial" panose="020B0604020202020204" pitchFamily="34" charset="0"/>
              </a:rPr>
              <a:t>Capacity Building</a:t>
            </a:r>
          </a:p>
          <a:p>
            <a:pPr lvl="0">
              <a:lnSpc>
                <a:spcPct val="108000"/>
              </a:lnSpc>
              <a:spcBef>
                <a:spcPts val="0"/>
              </a:spcBef>
              <a:buFont typeface="Calibri" panose="020F0502020204030204" pitchFamily="34" charset="0"/>
              <a:buChar char="√"/>
            </a:pPr>
            <a:r>
              <a:rPr lang="en-US" sz="1800" dirty="0">
                <a:latin typeface="Aptos" panose="020B0004020202020204" pitchFamily="34" charset="0"/>
                <a:cs typeface="Arial" panose="020B0604020202020204" pitchFamily="34" charset="0"/>
              </a:rPr>
              <a:t>Partnerships</a:t>
            </a:r>
          </a:p>
          <a:p>
            <a:pPr>
              <a:lnSpc>
                <a:spcPct val="108000"/>
              </a:lnSpc>
              <a:spcBef>
                <a:spcPts val="0"/>
              </a:spcBef>
              <a:buFont typeface="Calibri" panose="020F0502020204030204" pitchFamily="34" charset="0"/>
              <a:buChar char="√"/>
            </a:pPr>
            <a:r>
              <a:rPr lang="en-US" sz="1800" dirty="0">
                <a:latin typeface="Aptos" panose="020B0004020202020204" pitchFamily="34" charset="0"/>
                <a:cs typeface="Arial" panose="020B0604020202020204" pitchFamily="34" charset="0"/>
              </a:rPr>
              <a:t>Best in Class Governance / Staff</a:t>
            </a:r>
          </a:p>
          <a:p>
            <a:pPr marL="0" indent="0">
              <a:lnSpc>
                <a:spcPct val="108000"/>
              </a:lnSpc>
              <a:spcBef>
                <a:spcPts val="0"/>
              </a:spcBef>
              <a:buNone/>
            </a:pPr>
            <a:endParaRPr lang="en-US" sz="1800" b="1" dirty="0">
              <a:solidFill>
                <a:srgbClr val="7030A0"/>
              </a:solidFill>
              <a:latin typeface="Aptos" panose="020B0004020202020204" pitchFamily="34" charset="0"/>
              <a:cs typeface="Arial" panose="020B0604020202020204" pitchFamily="34" charset="0"/>
            </a:endParaRPr>
          </a:p>
          <a:p>
            <a:pPr marL="0" indent="0">
              <a:lnSpc>
                <a:spcPct val="108000"/>
              </a:lnSpc>
              <a:spcBef>
                <a:spcPts val="0"/>
              </a:spcBef>
              <a:buNone/>
            </a:pPr>
            <a:endParaRPr lang="en-US" sz="1800" b="1" dirty="0">
              <a:solidFill>
                <a:srgbClr val="7030A0"/>
              </a:solidFill>
              <a:latin typeface="Aptos" panose="020B0004020202020204" pitchFamily="34" charset="0"/>
              <a:cs typeface="Arial" panose="020B0604020202020204" pitchFamily="34" charset="0"/>
            </a:endParaRPr>
          </a:p>
          <a:p>
            <a:pPr>
              <a:lnSpc>
                <a:spcPct val="108000"/>
              </a:lnSpc>
              <a:spcBef>
                <a:spcPts val="0"/>
              </a:spcBef>
            </a:pPr>
            <a:r>
              <a:rPr lang="en-US" sz="1800" b="1" dirty="0">
                <a:solidFill>
                  <a:schemeClr val="accent6">
                    <a:lumMod val="50000"/>
                  </a:schemeClr>
                </a:solidFill>
                <a:latin typeface="Aptos" panose="020B0004020202020204" pitchFamily="34" charset="0"/>
                <a:cs typeface="Arial" panose="020B0604020202020204" pitchFamily="34" charset="0"/>
              </a:rPr>
              <a:t>Sustainable and Impact Investments</a:t>
            </a:r>
          </a:p>
          <a:p>
            <a:pPr lvl="0">
              <a:lnSpc>
                <a:spcPct val="108000"/>
              </a:lnSpc>
              <a:spcBef>
                <a:spcPts val="0"/>
              </a:spcBef>
            </a:pPr>
            <a:r>
              <a:rPr lang="en-US" sz="1800" b="1" dirty="0">
                <a:solidFill>
                  <a:schemeClr val="accent6">
                    <a:lumMod val="50000"/>
                  </a:schemeClr>
                </a:solidFill>
                <a:latin typeface="Aptos" panose="020B0004020202020204" pitchFamily="34" charset="0"/>
                <a:cs typeface="Arial" panose="020B0604020202020204" pitchFamily="34" charset="0"/>
              </a:rPr>
              <a:t>Advocacy / Leadership / System Change</a:t>
            </a:r>
          </a:p>
          <a:p>
            <a:pPr marL="0" lvl="0" indent="0">
              <a:buNone/>
            </a:pPr>
            <a:endParaRPr lang="en-US" dirty="0"/>
          </a:p>
          <a:p>
            <a:pPr lvl="0"/>
            <a:endParaRPr lang="en-US" dirty="0"/>
          </a:p>
          <a:p>
            <a:pPr lvl="0"/>
            <a:endParaRPr lang="en-US" dirty="0"/>
          </a:p>
        </p:txBody>
      </p:sp>
      <p:pic>
        <p:nvPicPr>
          <p:cNvPr id="15" name="Picture 14">
            <a:extLst>
              <a:ext uri="{FF2B5EF4-FFF2-40B4-BE49-F238E27FC236}">
                <a16:creationId xmlns:a16="http://schemas.microsoft.com/office/drawing/2014/main" id="{CEFE3885-39F0-E1F9-3B94-7ED383961136}"/>
              </a:ext>
            </a:extLst>
          </p:cNvPr>
          <p:cNvPicPr>
            <a:picLocks noChangeAspect="1"/>
          </p:cNvPicPr>
          <p:nvPr/>
        </p:nvPicPr>
        <p:blipFill>
          <a:blip r:embed="rId5"/>
          <a:stretch>
            <a:fillRect/>
          </a:stretch>
        </p:blipFill>
        <p:spPr>
          <a:xfrm>
            <a:off x="7641746" y="217151"/>
            <a:ext cx="2637176" cy="2014046"/>
          </a:xfrm>
          <a:prstGeom prst="rect">
            <a:avLst/>
          </a:prstGeom>
          <a:effectLst>
            <a:softEdge rad="177800"/>
          </a:effectLst>
        </p:spPr>
      </p:pic>
      <p:pic>
        <p:nvPicPr>
          <p:cNvPr id="17" name="Picture 16">
            <a:extLst>
              <a:ext uri="{FF2B5EF4-FFF2-40B4-BE49-F238E27FC236}">
                <a16:creationId xmlns:a16="http://schemas.microsoft.com/office/drawing/2014/main" id="{BB2D9D3E-D0E6-3E14-8FF7-D15AF087F985}"/>
              </a:ext>
            </a:extLst>
          </p:cNvPr>
          <p:cNvPicPr>
            <a:picLocks noChangeAspect="1"/>
          </p:cNvPicPr>
          <p:nvPr/>
        </p:nvPicPr>
        <p:blipFill>
          <a:blip r:embed="rId6"/>
          <a:stretch>
            <a:fillRect/>
          </a:stretch>
        </p:blipFill>
        <p:spPr>
          <a:xfrm>
            <a:off x="8960334" y="4187277"/>
            <a:ext cx="2944306" cy="1935834"/>
          </a:xfrm>
          <a:prstGeom prst="rect">
            <a:avLst/>
          </a:prstGeom>
          <a:effectLst>
            <a:softEdge rad="76200"/>
          </a:effectLst>
        </p:spPr>
      </p:pic>
      <p:pic>
        <p:nvPicPr>
          <p:cNvPr id="18" name="Content Placeholder 8" descr="A close up of a sign&#10;&#10;Description automatically generated">
            <a:extLst>
              <a:ext uri="{FF2B5EF4-FFF2-40B4-BE49-F238E27FC236}">
                <a16:creationId xmlns:a16="http://schemas.microsoft.com/office/drawing/2014/main" id="{BA030829-EADC-4ED7-1D63-312C744449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202" y="5846515"/>
            <a:ext cx="1265943" cy="646359"/>
          </a:xfrm>
          <a:prstGeom prst="rect">
            <a:avLst/>
          </a:prstGeom>
        </p:spPr>
      </p:pic>
      <p:sp>
        <p:nvSpPr>
          <p:cNvPr id="19" name="Arrow: Down 18">
            <a:extLst>
              <a:ext uri="{FF2B5EF4-FFF2-40B4-BE49-F238E27FC236}">
                <a16:creationId xmlns:a16="http://schemas.microsoft.com/office/drawing/2014/main" id="{8A46D8D4-8135-0BEA-8939-A634B86AB008}"/>
              </a:ext>
            </a:extLst>
          </p:cNvPr>
          <p:cNvSpPr/>
          <p:nvPr/>
        </p:nvSpPr>
        <p:spPr>
          <a:xfrm>
            <a:off x="2426181" y="4284861"/>
            <a:ext cx="673681" cy="4365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 name="Picture 2">
            <a:extLst>
              <a:ext uri="{FF2B5EF4-FFF2-40B4-BE49-F238E27FC236}">
                <a16:creationId xmlns:a16="http://schemas.microsoft.com/office/drawing/2014/main" id="{1F3184D0-499E-3957-DD83-36C651EEACBD}"/>
              </a:ext>
            </a:extLst>
          </p:cNvPr>
          <p:cNvPicPr>
            <a:picLocks noChangeAspect="1"/>
          </p:cNvPicPr>
          <p:nvPr/>
        </p:nvPicPr>
        <p:blipFill>
          <a:blip r:embed="rId8"/>
          <a:stretch>
            <a:fillRect/>
          </a:stretch>
        </p:blipFill>
        <p:spPr>
          <a:xfrm>
            <a:off x="5594312" y="1924295"/>
            <a:ext cx="3528263" cy="1764132"/>
          </a:xfrm>
          <a:prstGeom prst="rect">
            <a:avLst/>
          </a:prstGeom>
          <a:effectLst>
            <a:softEdge rad="76200"/>
          </a:effectLst>
        </p:spPr>
      </p:pic>
      <p:pic>
        <p:nvPicPr>
          <p:cNvPr id="16" name="Picture 15">
            <a:extLst>
              <a:ext uri="{FF2B5EF4-FFF2-40B4-BE49-F238E27FC236}">
                <a16:creationId xmlns:a16="http://schemas.microsoft.com/office/drawing/2014/main" id="{2062B3A1-53A9-518B-010F-B153D1FF3A44}"/>
              </a:ext>
            </a:extLst>
          </p:cNvPr>
          <p:cNvPicPr>
            <a:picLocks noChangeAspect="1"/>
          </p:cNvPicPr>
          <p:nvPr/>
        </p:nvPicPr>
        <p:blipFill>
          <a:blip r:embed="rId9"/>
          <a:stretch>
            <a:fillRect/>
          </a:stretch>
        </p:blipFill>
        <p:spPr>
          <a:xfrm>
            <a:off x="8341630" y="2270816"/>
            <a:ext cx="3026570" cy="2014045"/>
          </a:xfrm>
          <a:prstGeom prst="rect">
            <a:avLst/>
          </a:prstGeom>
          <a:effectLst>
            <a:softEdge rad="63500"/>
          </a:effectLst>
        </p:spPr>
      </p:pic>
      <p:pic>
        <p:nvPicPr>
          <p:cNvPr id="4" name="Picture 3">
            <a:extLst>
              <a:ext uri="{FF2B5EF4-FFF2-40B4-BE49-F238E27FC236}">
                <a16:creationId xmlns:a16="http://schemas.microsoft.com/office/drawing/2014/main" id="{D3E2F55C-4B51-9F14-50D6-A42E3C241D9D}"/>
              </a:ext>
            </a:extLst>
          </p:cNvPr>
          <p:cNvPicPr>
            <a:picLocks noChangeAspect="1"/>
          </p:cNvPicPr>
          <p:nvPr/>
        </p:nvPicPr>
        <p:blipFill>
          <a:blip r:embed="rId10"/>
          <a:stretch>
            <a:fillRect/>
          </a:stretch>
        </p:blipFill>
        <p:spPr>
          <a:xfrm>
            <a:off x="5847181" y="3597238"/>
            <a:ext cx="3113154" cy="3113154"/>
          </a:xfrm>
          <a:prstGeom prst="rect">
            <a:avLst/>
          </a:prstGeom>
          <a:effectLst>
            <a:softEdge rad="101600"/>
          </a:effectLst>
        </p:spPr>
      </p:pic>
    </p:spTree>
    <p:extLst>
      <p:ext uri="{BB962C8B-B14F-4D97-AF65-F5344CB8AC3E}">
        <p14:creationId xmlns:p14="http://schemas.microsoft.com/office/powerpoint/2010/main" val="165605209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5764D8-32A1-46D6-9AFF-A4E34665B72C}"/>
              </a:ext>
            </a:extLst>
          </p:cNvPr>
          <p:cNvSpPr>
            <a:spLocks noGrp="1"/>
          </p:cNvSpPr>
          <p:nvPr>
            <p:ph type="sldNum" sz="quarter" idx="12"/>
          </p:nvPr>
        </p:nvSpPr>
        <p:spPr/>
        <p:txBody>
          <a:bodyPr/>
          <a:lstStyle/>
          <a:p>
            <a:fld id="{1A42E8A6-EF7E-4C81-88F3-3BC7FE626081}" type="slidenum">
              <a:rPr lang="en-NZ" smtClean="0"/>
              <a:t>8</a:t>
            </a:fld>
            <a:endParaRPr lang="en-NZ"/>
          </a:p>
        </p:txBody>
      </p:sp>
      <p:sp>
        <p:nvSpPr>
          <p:cNvPr id="6" name="Title 1">
            <a:extLst>
              <a:ext uri="{FF2B5EF4-FFF2-40B4-BE49-F238E27FC236}">
                <a16:creationId xmlns:a16="http://schemas.microsoft.com/office/drawing/2014/main" id="{4FAF6A83-65AE-3A59-0590-F4ABC06E121F}"/>
              </a:ext>
            </a:extLst>
          </p:cNvPr>
          <p:cNvSpPr txBox="1">
            <a:spLocks/>
          </p:cNvSpPr>
          <p:nvPr/>
        </p:nvSpPr>
        <p:spPr>
          <a:xfrm>
            <a:off x="852600" y="17741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4000" dirty="0">
                <a:solidFill>
                  <a:schemeClr val="accent1">
                    <a:lumMod val="75000"/>
                  </a:schemeClr>
                </a:solidFill>
                <a:latin typeface="Calibri" panose="020F0502020204030204" pitchFamily="34" charset="0"/>
              </a:rPr>
              <a:t>Survive till 2025…</a:t>
            </a:r>
          </a:p>
        </p:txBody>
      </p:sp>
      <p:pic>
        <p:nvPicPr>
          <p:cNvPr id="18" name="Content Placeholder 8" descr="A close up of a sign&#10;&#10;Description automatically generated">
            <a:extLst>
              <a:ext uri="{FF2B5EF4-FFF2-40B4-BE49-F238E27FC236}">
                <a16:creationId xmlns:a16="http://schemas.microsoft.com/office/drawing/2014/main" id="{BA030829-EADC-4ED7-1D63-312C744449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2" y="5846515"/>
            <a:ext cx="1265943" cy="646359"/>
          </a:xfrm>
          <a:prstGeom prst="rect">
            <a:avLst/>
          </a:prstGeom>
        </p:spPr>
      </p:pic>
      <p:sp>
        <p:nvSpPr>
          <p:cNvPr id="3" name="Content Placeholder 2">
            <a:extLst>
              <a:ext uri="{FF2B5EF4-FFF2-40B4-BE49-F238E27FC236}">
                <a16:creationId xmlns:a16="http://schemas.microsoft.com/office/drawing/2014/main" id="{9C5A2BD9-3B63-C484-4A8B-8B334821A889}"/>
              </a:ext>
            </a:extLst>
          </p:cNvPr>
          <p:cNvSpPr txBox="1">
            <a:spLocks/>
          </p:cNvSpPr>
          <p:nvPr/>
        </p:nvSpPr>
        <p:spPr>
          <a:xfrm>
            <a:off x="852601" y="1612193"/>
            <a:ext cx="4649842" cy="2802152"/>
          </a:xfrm>
          <a:prstGeom prst="rect">
            <a:avLst/>
          </a:prstGeom>
        </p:spPr>
        <p:txBody>
          <a:bodyPr/>
          <a:lstStyle>
            <a:lvl1pPr marL="266700" indent="-266700" algn="l" defTabSz="914400" rtl="0" eaLnBrk="1" latinLnBrk="0" hangingPunct="1">
              <a:lnSpc>
                <a:spcPct val="66000"/>
              </a:lnSpc>
              <a:spcBef>
                <a:spcPts val="1000"/>
              </a:spcBef>
              <a:buFont typeface="Calibri" panose="020F0502020204030204" pitchFamily="34" charset="0"/>
              <a:buChar char="›"/>
              <a:defRPr sz="1400" kern="1200">
                <a:solidFill>
                  <a:schemeClr val="tx1"/>
                </a:solidFill>
                <a:latin typeface="+mn-lt"/>
                <a:ea typeface="+mn-ea"/>
                <a:cs typeface="+mn-cs"/>
              </a:defRPr>
            </a:lvl1pPr>
            <a:lvl2pPr marL="266700" indent="-266700" algn="l" defTabSz="914400" rtl="0" eaLnBrk="1" latinLnBrk="0" hangingPunct="1">
              <a:lnSpc>
                <a:spcPct val="90000"/>
              </a:lnSpc>
              <a:spcBef>
                <a:spcPts val="500"/>
              </a:spcBef>
              <a:buFont typeface="Calibri" panose="020F0502020204030204" pitchFamily="34" charset="0"/>
              <a:buChar char="›"/>
              <a:defRPr sz="1400" kern="1200">
                <a:solidFill>
                  <a:schemeClr val="tx1"/>
                </a:solidFill>
                <a:latin typeface="+mn-lt"/>
                <a:ea typeface="+mn-ea"/>
                <a:cs typeface="+mn-cs"/>
              </a:defRPr>
            </a:lvl2pPr>
            <a:lvl3pPr marL="542925" indent="-276225" algn="l" defTabSz="914400" rtl="0" eaLnBrk="1" latinLnBrk="0" hangingPunct="1">
              <a:lnSpc>
                <a:spcPct val="80000"/>
              </a:lnSpc>
              <a:spcBef>
                <a:spcPts val="500"/>
              </a:spcBef>
              <a:buFont typeface="Calibri" panose="020F050202020403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8000"/>
              </a:lnSpc>
              <a:spcBef>
                <a:spcPts val="0"/>
              </a:spcBef>
              <a:spcAft>
                <a:spcPts val="1200"/>
              </a:spcAft>
              <a:buNone/>
            </a:pPr>
            <a:r>
              <a:rPr lang="en-NZ" sz="1800" b="1" dirty="0">
                <a:latin typeface="Aptos" panose="020B0004020202020204" pitchFamily="34" charset="0"/>
                <a:cs typeface="Arial" panose="020B0604020202020204" pitchFamily="34" charset="0"/>
              </a:rPr>
              <a:t>NFP sector under the most pressure we have seen in 10 years</a:t>
            </a:r>
            <a:r>
              <a:rPr lang="en-NZ" sz="1800" dirty="0">
                <a:latin typeface="Aptos" panose="020B0004020202020204" pitchFamily="34" charset="0"/>
                <a:cs typeface="Arial" panose="020B0604020202020204" pitchFamily="34" charset="0"/>
              </a:rPr>
              <a:t>:</a:t>
            </a:r>
          </a:p>
          <a:p>
            <a:pPr>
              <a:lnSpc>
                <a:spcPct val="108000"/>
              </a:lnSpc>
              <a:spcBef>
                <a:spcPts val="0"/>
              </a:spcBef>
              <a:spcAft>
                <a:spcPts val="300"/>
              </a:spcAft>
              <a:buFont typeface="Wingdings" panose="05000000000000000000" pitchFamily="2" charset="2"/>
              <a:buChar char="v"/>
            </a:pPr>
            <a:r>
              <a:rPr lang="en-NZ" sz="1800" dirty="0">
                <a:latin typeface="Aptos" panose="020B0004020202020204" pitchFamily="34" charset="0"/>
                <a:cs typeface="Arial" panose="020B0604020202020204" pitchFamily="34" charset="0"/>
              </a:rPr>
              <a:t>Local and Central Govt Funding Cuts</a:t>
            </a:r>
            <a:endParaRPr lang="en-US" sz="1800" dirty="0">
              <a:latin typeface="Aptos" panose="020B0004020202020204" pitchFamily="34" charset="0"/>
              <a:cs typeface="Arial" panose="020B0604020202020204" pitchFamily="34" charset="0"/>
            </a:endParaRPr>
          </a:p>
          <a:p>
            <a:pPr lvl="0">
              <a:lnSpc>
                <a:spcPct val="108000"/>
              </a:lnSpc>
              <a:spcBef>
                <a:spcPts val="0"/>
              </a:spcBef>
              <a:spcAft>
                <a:spcPts val="300"/>
              </a:spcAft>
              <a:buFont typeface="Wingdings" panose="05000000000000000000" pitchFamily="2" charset="2"/>
              <a:buChar char="v"/>
            </a:pPr>
            <a:r>
              <a:rPr lang="en-US" sz="1800" dirty="0">
                <a:latin typeface="Aptos" panose="020B0004020202020204" pitchFamily="34" charset="0"/>
                <a:cs typeface="Arial" panose="020B0604020202020204" pitchFamily="34" charset="0"/>
              </a:rPr>
              <a:t>Increased Demand for Services</a:t>
            </a:r>
          </a:p>
          <a:p>
            <a:pPr lvl="0">
              <a:lnSpc>
                <a:spcPct val="108000"/>
              </a:lnSpc>
              <a:spcBef>
                <a:spcPts val="0"/>
              </a:spcBef>
              <a:spcAft>
                <a:spcPts val="300"/>
              </a:spcAft>
              <a:buFont typeface="Wingdings" panose="05000000000000000000" pitchFamily="2" charset="2"/>
              <a:buChar char="v"/>
            </a:pPr>
            <a:r>
              <a:rPr lang="en-US" sz="1800" dirty="0">
                <a:latin typeface="Aptos" panose="020B0004020202020204" pitchFamily="34" charset="0"/>
                <a:cs typeface="Arial" panose="020B0604020202020204" pitchFamily="34" charset="0"/>
              </a:rPr>
              <a:t>Increased Costs</a:t>
            </a:r>
          </a:p>
          <a:p>
            <a:pPr lvl="0">
              <a:lnSpc>
                <a:spcPct val="108000"/>
              </a:lnSpc>
              <a:spcBef>
                <a:spcPts val="0"/>
              </a:spcBef>
              <a:spcAft>
                <a:spcPts val="300"/>
              </a:spcAft>
              <a:buFont typeface="Wingdings" panose="05000000000000000000" pitchFamily="2" charset="2"/>
              <a:buChar char="v"/>
            </a:pPr>
            <a:r>
              <a:rPr lang="en-US" sz="1800" dirty="0">
                <a:latin typeface="Aptos" panose="020B0004020202020204" pitchFamily="34" charset="0"/>
                <a:cs typeface="Arial" panose="020B0604020202020204" pitchFamily="34" charset="0"/>
              </a:rPr>
              <a:t>Less Disposable Income</a:t>
            </a:r>
          </a:p>
          <a:p>
            <a:pPr lvl="0">
              <a:lnSpc>
                <a:spcPct val="108000"/>
              </a:lnSpc>
              <a:spcBef>
                <a:spcPts val="0"/>
              </a:spcBef>
              <a:spcAft>
                <a:spcPts val="300"/>
              </a:spcAft>
              <a:buFont typeface="Wingdings" panose="05000000000000000000" pitchFamily="2" charset="2"/>
              <a:buChar char="v"/>
            </a:pPr>
            <a:r>
              <a:rPr lang="en-US" sz="1800" dirty="0">
                <a:latin typeface="Aptos" panose="020B0004020202020204" pitchFamily="34" charset="0"/>
                <a:cs typeface="Arial" panose="020B0604020202020204" pitchFamily="34" charset="0"/>
              </a:rPr>
              <a:t>Philanthropic Funding Being Flat</a:t>
            </a:r>
          </a:p>
          <a:p>
            <a:pPr marL="0" indent="0">
              <a:buNone/>
            </a:pPr>
            <a:endParaRPr lang="en-US" sz="1800" b="1" dirty="0">
              <a:solidFill>
                <a:srgbClr val="7030A0"/>
              </a:solidFill>
              <a:latin typeface="Arial" panose="020B0604020202020204" pitchFamily="34" charset="0"/>
              <a:cs typeface="Arial" panose="020B0604020202020204" pitchFamily="34" charset="0"/>
            </a:endParaRPr>
          </a:p>
          <a:p>
            <a:pPr lvl="0"/>
            <a:endParaRPr lang="en-US" dirty="0"/>
          </a:p>
          <a:p>
            <a:pPr lvl="0"/>
            <a:endParaRPr lang="en-US" dirty="0"/>
          </a:p>
          <a:p>
            <a:pPr lvl="0"/>
            <a:endParaRPr lang="en-US" dirty="0"/>
          </a:p>
        </p:txBody>
      </p:sp>
      <p:sp>
        <p:nvSpPr>
          <p:cNvPr id="5" name="Content Placeholder 2">
            <a:extLst>
              <a:ext uri="{FF2B5EF4-FFF2-40B4-BE49-F238E27FC236}">
                <a16:creationId xmlns:a16="http://schemas.microsoft.com/office/drawing/2014/main" id="{6257C994-C22F-52AF-BAEF-396DF053AECC}"/>
              </a:ext>
            </a:extLst>
          </p:cNvPr>
          <p:cNvSpPr txBox="1">
            <a:spLocks/>
          </p:cNvSpPr>
          <p:nvPr/>
        </p:nvSpPr>
        <p:spPr>
          <a:xfrm>
            <a:off x="5889812" y="1700278"/>
            <a:ext cx="5997388" cy="3677837"/>
          </a:xfrm>
          <a:prstGeom prst="rect">
            <a:avLst/>
          </a:prstGeom>
        </p:spPr>
        <p:txBody>
          <a:bodyPr/>
          <a:lstStyle>
            <a:lvl1pPr marL="266700" indent="-266700" algn="l" defTabSz="914400" rtl="0" eaLnBrk="1" latinLnBrk="0" hangingPunct="1">
              <a:lnSpc>
                <a:spcPct val="66000"/>
              </a:lnSpc>
              <a:spcBef>
                <a:spcPts val="1000"/>
              </a:spcBef>
              <a:buFont typeface="Calibri" panose="020F0502020204030204" pitchFamily="34" charset="0"/>
              <a:buChar char="›"/>
              <a:defRPr sz="1400" kern="1200">
                <a:solidFill>
                  <a:schemeClr val="tx1"/>
                </a:solidFill>
                <a:latin typeface="+mn-lt"/>
                <a:ea typeface="+mn-ea"/>
                <a:cs typeface="+mn-cs"/>
              </a:defRPr>
            </a:lvl1pPr>
            <a:lvl2pPr marL="266700" indent="-266700" algn="l" defTabSz="914400" rtl="0" eaLnBrk="1" latinLnBrk="0" hangingPunct="1">
              <a:lnSpc>
                <a:spcPct val="90000"/>
              </a:lnSpc>
              <a:spcBef>
                <a:spcPts val="500"/>
              </a:spcBef>
              <a:buFont typeface="Calibri" panose="020F0502020204030204" pitchFamily="34" charset="0"/>
              <a:buChar char="›"/>
              <a:defRPr sz="1400" kern="1200">
                <a:solidFill>
                  <a:schemeClr val="tx1"/>
                </a:solidFill>
                <a:latin typeface="+mn-lt"/>
                <a:ea typeface="+mn-ea"/>
                <a:cs typeface="+mn-cs"/>
              </a:defRPr>
            </a:lvl2pPr>
            <a:lvl3pPr marL="542925" indent="-276225" algn="l" defTabSz="914400" rtl="0" eaLnBrk="1" latinLnBrk="0" hangingPunct="1">
              <a:lnSpc>
                <a:spcPct val="80000"/>
              </a:lnSpc>
              <a:spcBef>
                <a:spcPts val="500"/>
              </a:spcBef>
              <a:buFont typeface="Calibri" panose="020F050202020403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NZ" sz="1800" b="1" dirty="0">
                <a:latin typeface="Aptos" panose="020B0004020202020204" pitchFamily="34" charset="0"/>
                <a:cs typeface="Arial" panose="020B0604020202020204" pitchFamily="34" charset="0"/>
              </a:rPr>
              <a:t>As a funder we are:</a:t>
            </a:r>
          </a:p>
          <a:p>
            <a:pPr>
              <a:lnSpc>
                <a:spcPct val="108000"/>
              </a:lnSpc>
              <a:buFont typeface="Wingdings" panose="05000000000000000000" pitchFamily="2" charset="2"/>
              <a:buChar char="v"/>
            </a:pPr>
            <a:r>
              <a:rPr lang="en-NZ" sz="1800" dirty="0">
                <a:latin typeface="Aptos" panose="020B0004020202020204" pitchFamily="34" charset="0"/>
                <a:cs typeface="Arial" panose="020B0604020202020204" pitchFamily="34" charset="0"/>
              </a:rPr>
              <a:t>Seeing </a:t>
            </a:r>
            <a:r>
              <a:rPr lang="en-NZ" sz="1800" b="1" dirty="0">
                <a:latin typeface="Aptos" panose="020B0004020202020204" pitchFamily="34" charset="0"/>
                <a:cs typeface="Arial" panose="020B0604020202020204" pitchFamily="34" charset="0"/>
              </a:rPr>
              <a:t>demand for our granting increase by ~25% YoY</a:t>
            </a:r>
            <a:endParaRPr lang="en-NZ" sz="1800" dirty="0">
              <a:latin typeface="Aptos" panose="020B0004020202020204" pitchFamily="34" charset="0"/>
              <a:cs typeface="Arial" panose="020B0604020202020204" pitchFamily="34" charset="0"/>
            </a:endParaRPr>
          </a:p>
          <a:p>
            <a:pPr>
              <a:lnSpc>
                <a:spcPct val="108000"/>
              </a:lnSpc>
              <a:buFont typeface="Wingdings" panose="05000000000000000000" pitchFamily="2" charset="2"/>
              <a:buChar char="v"/>
            </a:pPr>
            <a:r>
              <a:rPr lang="en-NZ" sz="1800" dirty="0">
                <a:latin typeface="Aptos" panose="020B0004020202020204" pitchFamily="34" charset="0"/>
                <a:cs typeface="Arial" panose="020B0604020202020204" pitchFamily="34" charset="0"/>
              </a:rPr>
              <a:t>Open to </a:t>
            </a:r>
            <a:r>
              <a:rPr lang="en-NZ" sz="1800" b="1" dirty="0">
                <a:latin typeface="Aptos" panose="020B0004020202020204" pitchFamily="34" charset="0"/>
                <a:cs typeface="Arial" panose="020B0604020202020204" pitchFamily="34" charset="0"/>
              </a:rPr>
              <a:t>supporting groups to collaborate</a:t>
            </a:r>
            <a:r>
              <a:rPr lang="en-NZ" sz="1800" dirty="0">
                <a:latin typeface="Aptos" panose="020B0004020202020204" pitchFamily="34" charset="0"/>
                <a:cs typeface="Arial" panose="020B0604020202020204" pitchFamily="34" charset="0"/>
              </a:rPr>
              <a:t>, amalgamate/consolidate - reduce costs and increase impact</a:t>
            </a:r>
          </a:p>
          <a:p>
            <a:pPr>
              <a:lnSpc>
                <a:spcPct val="108000"/>
              </a:lnSpc>
              <a:buFont typeface="Wingdings" panose="05000000000000000000" pitchFamily="2" charset="2"/>
              <a:buChar char="v"/>
            </a:pPr>
            <a:r>
              <a:rPr lang="en-NZ" sz="1800" dirty="0">
                <a:latin typeface="Aptos" panose="020B0004020202020204" pitchFamily="34" charset="0"/>
                <a:cs typeface="Arial" panose="020B0604020202020204" pitchFamily="34" charset="0"/>
              </a:rPr>
              <a:t>Looking at ways to work with other </a:t>
            </a:r>
            <a:r>
              <a:rPr lang="en-NZ" sz="1800" b="1" dirty="0">
                <a:latin typeface="Aptos" panose="020B0004020202020204" pitchFamily="34" charset="0"/>
                <a:cs typeface="Arial" panose="020B0604020202020204" pitchFamily="34" charset="0"/>
              </a:rPr>
              <a:t>BOP funders to reduce our own costs and increase revenue</a:t>
            </a:r>
            <a:r>
              <a:rPr lang="en-NZ" sz="1800" dirty="0">
                <a:latin typeface="Aptos" panose="020B0004020202020204" pitchFamily="34" charset="0"/>
                <a:cs typeface="Arial" panose="020B0604020202020204" pitchFamily="34" charset="0"/>
              </a:rPr>
              <a:t> (ie combined funding pools/aligned investment decisions)</a:t>
            </a:r>
          </a:p>
          <a:p>
            <a:pPr marL="0" indent="0">
              <a:buNone/>
            </a:pPr>
            <a:endParaRPr lang="en-US" sz="1800" b="1" dirty="0">
              <a:solidFill>
                <a:srgbClr val="7030A0"/>
              </a:solidFill>
              <a:latin typeface="Arial" panose="020B0604020202020204" pitchFamily="34" charset="0"/>
              <a:cs typeface="Arial" panose="020B0604020202020204" pitchFamily="34" charset="0"/>
            </a:endParaRPr>
          </a:p>
          <a:p>
            <a:pPr lvl="0"/>
            <a:endParaRPr lang="en-US" dirty="0"/>
          </a:p>
          <a:p>
            <a:pPr lvl="0"/>
            <a:endParaRPr lang="en-US" dirty="0"/>
          </a:p>
          <a:p>
            <a:pPr lvl="0"/>
            <a:endParaRPr lang="en-US" dirty="0"/>
          </a:p>
        </p:txBody>
      </p:sp>
      <p:pic>
        <p:nvPicPr>
          <p:cNvPr id="7" name="Picture 6">
            <a:extLst>
              <a:ext uri="{FF2B5EF4-FFF2-40B4-BE49-F238E27FC236}">
                <a16:creationId xmlns:a16="http://schemas.microsoft.com/office/drawing/2014/main" id="{FA0C129B-C3ED-37F3-0840-2D17AB193C56}"/>
              </a:ext>
            </a:extLst>
          </p:cNvPr>
          <p:cNvPicPr>
            <a:picLocks noChangeAspect="1"/>
          </p:cNvPicPr>
          <p:nvPr/>
        </p:nvPicPr>
        <p:blipFill>
          <a:blip r:embed="rId6"/>
          <a:stretch>
            <a:fillRect/>
          </a:stretch>
        </p:blipFill>
        <p:spPr>
          <a:xfrm>
            <a:off x="3740972" y="3757820"/>
            <a:ext cx="3635188" cy="3635188"/>
          </a:xfrm>
          <a:prstGeom prst="rect">
            <a:avLst/>
          </a:prstGeom>
          <a:effectLst>
            <a:softEdge rad="863600"/>
          </a:effectLst>
        </p:spPr>
      </p:pic>
    </p:spTree>
    <p:extLst>
      <p:ext uri="{BB962C8B-B14F-4D97-AF65-F5344CB8AC3E}">
        <p14:creationId xmlns:p14="http://schemas.microsoft.com/office/powerpoint/2010/main" val="20281509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5764D8-32A1-46D6-9AFF-A4E34665B72C}"/>
              </a:ext>
            </a:extLst>
          </p:cNvPr>
          <p:cNvSpPr>
            <a:spLocks noGrp="1"/>
          </p:cNvSpPr>
          <p:nvPr>
            <p:ph type="sldNum" sz="quarter" idx="12"/>
          </p:nvPr>
        </p:nvSpPr>
        <p:spPr/>
        <p:txBody>
          <a:bodyPr/>
          <a:lstStyle/>
          <a:p>
            <a:fld id="{1A42E8A6-EF7E-4C81-88F3-3BC7FE626081}" type="slidenum">
              <a:rPr lang="en-NZ" smtClean="0"/>
              <a:t>9</a:t>
            </a:fld>
            <a:endParaRPr lang="en-NZ"/>
          </a:p>
        </p:txBody>
      </p:sp>
      <p:sp>
        <p:nvSpPr>
          <p:cNvPr id="6" name="Title 1">
            <a:extLst>
              <a:ext uri="{FF2B5EF4-FFF2-40B4-BE49-F238E27FC236}">
                <a16:creationId xmlns:a16="http://schemas.microsoft.com/office/drawing/2014/main" id="{4FAF6A83-65AE-3A59-0590-F4ABC06E121F}"/>
              </a:ext>
            </a:extLst>
          </p:cNvPr>
          <p:cNvSpPr txBox="1">
            <a:spLocks/>
          </p:cNvSpPr>
          <p:nvPr/>
        </p:nvSpPr>
        <p:spPr>
          <a:xfrm>
            <a:off x="852600" y="17741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4000" dirty="0">
                <a:solidFill>
                  <a:schemeClr val="accent1">
                    <a:lumMod val="75000"/>
                  </a:schemeClr>
                </a:solidFill>
                <a:latin typeface="Calibri" panose="020F0502020204030204" pitchFamily="34" charset="0"/>
              </a:rPr>
              <a:t>Granting Impact Assessment Tool</a:t>
            </a:r>
          </a:p>
        </p:txBody>
      </p:sp>
      <p:pic>
        <p:nvPicPr>
          <p:cNvPr id="18" name="Content Placeholder 8" descr="A close up of a sign&#10;&#10;Description automatically generated">
            <a:extLst>
              <a:ext uri="{FF2B5EF4-FFF2-40B4-BE49-F238E27FC236}">
                <a16:creationId xmlns:a16="http://schemas.microsoft.com/office/drawing/2014/main" id="{BA030829-EADC-4ED7-1D63-312C744449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2" y="5846515"/>
            <a:ext cx="1265943" cy="646359"/>
          </a:xfrm>
          <a:prstGeom prst="rect">
            <a:avLst/>
          </a:prstGeom>
        </p:spPr>
      </p:pic>
      <p:sp>
        <p:nvSpPr>
          <p:cNvPr id="3" name="Content Placeholder 2">
            <a:extLst>
              <a:ext uri="{FF2B5EF4-FFF2-40B4-BE49-F238E27FC236}">
                <a16:creationId xmlns:a16="http://schemas.microsoft.com/office/drawing/2014/main" id="{9C5A2BD9-3B63-C484-4A8B-8B334821A889}"/>
              </a:ext>
            </a:extLst>
          </p:cNvPr>
          <p:cNvSpPr txBox="1">
            <a:spLocks/>
          </p:cNvSpPr>
          <p:nvPr/>
        </p:nvSpPr>
        <p:spPr>
          <a:xfrm>
            <a:off x="838202" y="1260225"/>
            <a:ext cx="11201400" cy="4586290"/>
          </a:xfrm>
          <a:prstGeom prst="rect">
            <a:avLst/>
          </a:prstGeom>
        </p:spPr>
        <p:txBody>
          <a:bodyPr/>
          <a:lstStyle>
            <a:lvl1pPr marL="266700" indent="-266700" algn="l" defTabSz="914400" rtl="0" eaLnBrk="1" latinLnBrk="0" hangingPunct="1">
              <a:lnSpc>
                <a:spcPct val="66000"/>
              </a:lnSpc>
              <a:spcBef>
                <a:spcPts val="1000"/>
              </a:spcBef>
              <a:buFont typeface="Calibri" panose="020F0502020204030204" pitchFamily="34" charset="0"/>
              <a:buChar char="›"/>
              <a:defRPr sz="1400" kern="1200">
                <a:solidFill>
                  <a:schemeClr val="tx1"/>
                </a:solidFill>
                <a:latin typeface="+mn-lt"/>
                <a:ea typeface="+mn-ea"/>
                <a:cs typeface="+mn-cs"/>
              </a:defRPr>
            </a:lvl1pPr>
            <a:lvl2pPr marL="266700" indent="-266700" algn="l" defTabSz="914400" rtl="0" eaLnBrk="1" latinLnBrk="0" hangingPunct="1">
              <a:lnSpc>
                <a:spcPct val="90000"/>
              </a:lnSpc>
              <a:spcBef>
                <a:spcPts val="500"/>
              </a:spcBef>
              <a:buFont typeface="Calibri" panose="020F0502020204030204" pitchFamily="34" charset="0"/>
              <a:buChar char="›"/>
              <a:defRPr sz="1400" kern="1200">
                <a:solidFill>
                  <a:schemeClr val="tx1"/>
                </a:solidFill>
                <a:latin typeface="+mn-lt"/>
                <a:ea typeface="+mn-ea"/>
                <a:cs typeface="+mn-cs"/>
              </a:defRPr>
            </a:lvl2pPr>
            <a:lvl3pPr marL="542925" indent="-276225" algn="l" defTabSz="914400" rtl="0" eaLnBrk="1" latinLnBrk="0" hangingPunct="1">
              <a:lnSpc>
                <a:spcPct val="80000"/>
              </a:lnSpc>
              <a:spcBef>
                <a:spcPts val="500"/>
              </a:spcBef>
              <a:buFont typeface="Calibri" panose="020F050202020403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l" fontAlgn="t">
              <a:buNone/>
            </a:pPr>
            <a:endParaRPr lang="en-US" sz="2400" b="1" i="0" dirty="0">
              <a:effectLst/>
            </a:endParaRPr>
          </a:p>
          <a:p>
            <a:pPr marL="0" indent="0" algn="l" fontAlgn="t">
              <a:lnSpc>
                <a:spcPct val="108000"/>
              </a:lnSpc>
              <a:spcBef>
                <a:spcPts val="0"/>
              </a:spcBef>
              <a:spcAft>
                <a:spcPts val="1200"/>
              </a:spcAft>
              <a:buNone/>
            </a:pPr>
            <a:r>
              <a:rPr lang="en-US" sz="2400" b="1" i="0" dirty="0">
                <a:effectLst/>
                <a:latin typeface="Aptos" panose="020B0004020202020204" pitchFamily="34" charset="0"/>
              </a:rPr>
              <a:t>To help us make our granting decisions as robust and objective as possible, BayTrust uses an impact assessment tool</a:t>
            </a:r>
            <a:endParaRPr lang="en-US" sz="2400" b="0" i="0" dirty="0">
              <a:effectLst/>
              <a:latin typeface="Aptos" panose="020B0004020202020204" pitchFamily="34" charset="0"/>
            </a:endParaRPr>
          </a:p>
          <a:p>
            <a:pPr fontAlgn="t">
              <a:lnSpc>
                <a:spcPct val="108000"/>
              </a:lnSpc>
              <a:spcBef>
                <a:spcPts val="0"/>
              </a:spcBef>
              <a:spcAft>
                <a:spcPts val="600"/>
              </a:spcAft>
              <a:buFont typeface="Arial" panose="020B0604020202020204" pitchFamily="34" charset="0"/>
              <a:buChar char="•"/>
            </a:pPr>
            <a:r>
              <a:rPr lang="en-US" sz="2000" b="0" i="0" dirty="0">
                <a:effectLst/>
                <a:latin typeface="Aptos" panose="020B0004020202020204" pitchFamily="34" charset="0"/>
              </a:rPr>
              <a:t>Each application is given an “impact score” out of 10 against several impact criteria, which include; how much need is in the community, impact on the environment, who and how many people benefit, how much impact our funding </a:t>
            </a:r>
            <a:r>
              <a:rPr lang="en-US" sz="2000" dirty="0">
                <a:latin typeface="Aptos" panose="020B0004020202020204" pitchFamily="34" charset="0"/>
              </a:rPr>
              <a:t>has on the activity going ahead and how it benefits Māori amongst other considerations.</a:t>
            </a:r>
          </a:p>
          <a:p>
            <a:pPr fontAlgn="t">
              <a:lnSpc>
                <a:spcPct val="108000"/>
              </a:lnSpc>
              <a:spcBef>
                <a:spcPts val="0"/>
              </a:spcBef>
              <a:spcAft>
                <a:spcPts val="600"/>
              </a:spcAft>
              <a:buFont typeface="Arial" panose="020B0604020202020204" pitchFamily="34" charset="0"/>
              <a:buChar char="•"/>
            </a:pPr>
            <a:r>
              <a:rPr lang="en-US" sz="2000" dirty="0">
                <a:latin typeface="Aptos" panose="020B0004020202020204" pitchFamily="34" charset="0"/>
              </a:rPr>
              <a:t>Each application is also scored on how closely it aligns to our purpose of </a:t>
            </a:r>
            <a:r>
              <a:rPr lang="en-US" sz="2000" b="0" i="0" dirty="0">
                <a:effectLst/>
                <a:latin typeface="Aptos" panose="020B0004020202020204" pitchFamily="34" charset="0"/>
              </a:rPr>
              <a:t>Bold Meaningful Change… which is scored out of 20.</a:t>
            </a:r>
          </a:p>
          <a:p>
            <a:pPr fontAlgn="t">
              <a:lnSpc>
                <a:spcPct val="108000"/>
              </a:lnSpc>
              <a:spcBef>
                <a:spcPts val="0"/>
              </a:spcBef>
              <a:spcAft>
                <a:spcPts val="600"/>
              </a:spcAft>
              <a:buFont typeface="Arial" panose="020B0604020202020204" pitchFamily="34" charset="0"/>
              <a:buChar char="•"/>
            </a:pPr>
            <a:r>
              <a:rPr lang="en-US" sz="2000" b="0" i="0" dirty="0">
                <a:effectLst/>
                <a:latin typeface="Aptos" panose="020B0004020202020204" pitchFamily="34" charset="0"/>
              </a:rPr>
              <a:t>The full impact scoring criteria can be found on our website under our funding framework.</a:t>
            </a:r>
          </a:p>
        </p:txBody>
      </p:sp>
      <p:pic>
        <p:nvPicPr>
          <p:cNvPr id="4" name="Picture 3">
            <a:extLst>
              <a:ext uri="{FF2B5EF4-FFF2-40B4-BE49-F238E27FC236}">
                <a16:creationId xmlns:a16="http://schemas.microsoft.com/office/drawing/2014/main" id="{3BAAE6CE-018F-96A7-06F8-90849C1E2B2D}"/>
              </a:ext>
            </a:extLst>
          </p:cNvPr>
          <p:cNvPicPr>
            <a:picLocks noChangeAspect="1"/>
          </p:cNvPicPr>
          <p:nvPr/>
        </p:nvPicPr>
        <p:blipFill>
          <a:blip r:embed="rId6"/>
          <a:stretch>
            <a:fillRect/>
          </a:stretch>
        </p:blipFill>
        <p:spPr>
          <a:xfrm>
            <a:off x="9829800" y="68047"/>
            <a:ext cx="1552798" cy="1552798"/>
          </a:xfrm>
          <a:prstGeom prst="rect">
            <a:avLst/>
          </a:prstGeom>
          <a:effectLst>
            <a:softEdge rad="88900"/>
          </a:effectLst>
        </p:spPr>
      </p:pic>
    </p:spTree>
    <p:extLst>
      <p:ext uri="{BB962C8B-B14F-4D97-AF65-F5344CB8AC3E}">
        <p14:creationId xmlns:p14="http://schemas.microsoft.com/office/powerpoint/2010/main" val="3712326186"/>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2BFEEAA1171946A196F6EC7F525D7E" ma:contentTypeVersion="15" ma:contentTypeDescription="Create a new document." ma:contentTypeScope="" ma:versionID="10f8ea9dea2376efd94342fed6957e92">
  <xsd:schema xmlns:xsd="http://www.w3.org/2001/XMLSchema" xmlns:xs="http://www.w3.org/2001/XMLSchema" xmlns:p="http://schemas.microsoft.com/office/2006/metadata/properties" xmlns:ns2="16fd5677-d32a-48d5-a25d-b01fa370a388" xmlns:ns3="e04106e2-1543-4c35-b2c3-35f3b934535e" targetNamespace="http://schemas.microsoft.com/office/2006/metadata/properties" ma:root="true" ma:fieldsID="28dcc92c3bbfc145ee4c74442af37800" ns2:_="" ns3:_="">
    <xsd:import namespace="16fd5677-d32a-48d5-a25d-b01fa370a388"/>
    <xsd:import namespace="e04106e2-1543-4c35-b2c3-35f3b934535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fd5677-d32a-48d5-a25d-b01fa370a3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27f443d-cb7b-484c-8642-a3d065f99de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4106e2-1543-4c35-b2c3-35f3b934535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1e18a94-a962-45a9-80a1-b4768b9e6531}" ma:internalName="TaxCatchAll" ma:showField="CatchAllData" ma:web="e04106e2-1543-4c35-b2c3-35f3b934535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6fd5677-d32a-48d5-a25d-b01fa370a388">
      <Terms xmlns="http://schemas.microsoft.com/office/infopath/2007/PartnerControls"/>
    </lcf76f155ced4ddcb4097134ff3c332f>
    <TaxCatchAll xmlns="e04106e2-1543-4c35-b2c3-35f3b934535e" xsi:nil="true"/>
  </documentManagement>
</p:properties>
</file>

<file path=customXml/itemProps1.xml><?xml version="1.0" encoding="utf-8"?>
<ds:datastoreItem xmlns:ds="http://schemas.openxmlformats.org/officeDocument/2006/customXml" ds:itemID="{82D8CEDD-5874-4A41-A1A8-158DB6ADDA98}">
  <ds:schemaRefs>
    <ds:schemaRef ds:uri="http://schemas.microsoft.com/sharepoint/v3/contenttype/forms"/>
  </ds:schemaRefs>
</ds:datastoreItem>
</file>

<file path=customXml/itemProps2.xml><?xml version="1.0" encoding="utf-8"?>
<ds:datastoreItem xmlns:ds="http://schemas.openxmlformats.org/officeDocument/2006/customXml" ds:itemID="{1D386D67-0E12-4903-B542-269734E93015}">
  <ds:schemaRefs>
    <ds:schemaRef ds:uri="16fd5677-d32a-48d5-a25d-b01fa370a388"/>
    <ds:schemaRef ds:uri="e04106e2-1543-4c35-b2c3-35f3b934535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E04B41D-F848-47C4-A603-A8F07126D8E5}">
  <ds:schemaRefs>
    <ds:schemaRef ds:uri="http://schemas.microsoft.com/office/infopath/2007/PartnerControls"/>
    <ds:schemaRef ds:uri="http://purl.org/dc/dcmitype/"/>
    <ds:schemaRef ds:uri="http://purl.org/dc/terms/"/>
    <ds:schemaRef ds:uri="16fd5677-d32a-48d5-a25d-b01fa370a388"/>
    <ds:schemaRef ds:uri="http://schemas.openxmlformats.org/package/2006/metadata/core-properties"/>
    <ds:schemaRef ds:uri="http://schemas.microsoft.com/office/2006/documentManagement/types"/>
    <ds:schemaRef ds:uri="e04106e2-1543-4c35-b2c3-35f3b934535e"/>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413</TotalTime>
  <Words>5333</Words>
  <Application>Microsoft Office PowerPoint</Application>
  <PresentationFormat>Widescreen</PresentationFormat>
  <Paragraphs>401</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vt:lpstr>
      <vt:lpstr>Arial</vt:lpstr>
      <vt:lpstr>Calibri</vt:lpstr>
      <vt:lpstr>Calibri Light</vt:lpstr>
      <vt:lpstr>Maax Medium</vt:lpstr>
      <vt:lpstr>soleil</vt:lpstr>
      <vt:lpstr>Wingdings</vt:lpstr>
      <vt:lpstr>Office Theme</vt:lpstr>
      <vt:lpstr>       </vt:lpstr>
      <vt:lpstr>Welcome from Chair – Tane Phillips</vt:lpstr>
      <vt:lpstr>The BayTrust Team &amp; Region</vt:lpstr>
      <vt:lpstr>Financial Performance for Y/E 31 March 2024</vt:lpstr>
      <vt:lpstr>$8.4m of Grants Paid in 2024</vt:lpstr>
      <vt:lpstr>Healthy Reserve Position  Forecast to maintain stable granting at ~$8.5m per year</vt:lpstr>
      <vt:lpstr>PowerPoint Presentation</vt:lpstr>
      <vt:lpstr>PowerPoint Presentation</vt:lpstr>
      <vt:lpstr>PowerPoint Presentation</vt:lpstr>
      <vt:lpstr>PowerPoint Presentation</vt:lpstr>
      <vt:lpstr>FY25 BT will…</vt:lpstr>
      <vt:lpstr>FY25 BT will…</vt:lpstr>
      <vt:lpstr>FY25 BT will…</vt:lpstr>
      <vt:lpstr>FY25 BT will…</vt:lpstr>
      <vt:lpstr>2024 - A Positive $250m+ Investment Portfolio </vt:lpstr>
      <vt:lpstr>Te Arawa Lakes Trust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Yvonne Baldock</dc:creator>
  <cp:lastModifiedBy>Alastair Rhodes</cp:lastModifiedBy>
  <cp:revision>2</cp:revision>
  <cp:lastPrinted>2022-08-10T03:37:19Z</cp:lastPrinted>
  <dcterms:created xsi:type="dcterms:W3CDTF">2021-08-15T20:51:27Z</dcterms:created>
  <dcterms:modified xsi:type="dcterms:W3CDTF">2024-08-27T00:57:50Z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0x010100EC2BFEEAA1171946A196F6EC7F525D7E</vt:lpwstr>
  </property>
  <property fmtid="{D5CDD505-2E9C-101B-9397-08002B2CF9AE}" pid="3" name="MediaServiceImageTags">
    <vt:lpwstr/>
  </property>
</Properties>
</file>