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58" r:id="rId4"/>
    <p:sldId id="293" r:id="rId5"/>
    <p:sldId id="296" r:id="rId6"/>
    <p:sldId id="302" r:id="rId7"/>
    <p:sldId id="274" r:id="rId8"/>
    <p:sldId id="292" r:id="rId9"/>
    <p:sldId id="294" r:id="rId10"/>
    <p:sldId id="265" r:id="rId11"/>
    <p:sldId id="297" r:id="rId12"/>
    <p:sldId id="303" r:id="rId13"/>
    <p:sldId id="298" r:id="rId14"/>
    <p:sldId id="304" r:id="rId15"/>
    <p:sldId id="305" r:id="rId16"/>
    <p:sldId id="299" r:id="rId17"/>
    <p:sldId id="273" r:id="rId18"/>
    <p:sldId id="266"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7FFA22-95DE-8151-FF34-338C537E3673}" name="Guest User" initials="GU" userId="S::urn:spo:tenantanon#2ac9a32b-a9a7-4466-8da8-eb4c91d1e07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20BE1-54DD-3B46-6EE4-17267D0F62BA}" v="2" dt="2026-02-23T14:49:11.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21DD-CF53-75B1-8F26-4748DB6ED5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00DD7B-8563-3E2C-6A46-38E4D57A9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8D25A-E74C-475A-DA5E-DEC7F536B9CC}"/>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5" name="Footer Placeholder 4">
            <a:extLst>
              <a:ext uri="{FF2B5EF4-FFF2-40B4-BE49-F238E27FC236}">
                <a16:creationId xmlns:a16="http://schemas.microsoft.com/office/drawing/2014/main" id="{5A93B3CE-8E1A-168F-1FFC-59E9544C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F5327-D26B-8C91-84EF-58D0E317118D}"/>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107796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6DA5-21BF-7C55-3478-1BEBCF0A2C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04917-FD11-FA05-7405-85AEE62662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D21B4-03FF-A60F-9C71-BB283270E9CC}"/>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5" name="Footer Placeholder 4">
            <a:extLst>
              <a:ext uri="{FF2B5EF4-FFF2-40B4-BE49-F238E27FC236}">
                <a16:creationId xmlns:a16="http://schemas.microsoft.com/office/drawing/2014/main" id="{A13F0CC8-DB41-416F-8564-7C3C8FF35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9D42F-B4A3-B272-83F4-DCF25D0131F5}"/>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213247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1E2C1-3BBA-7B6F-00A2-554706908D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06885-620A-58A0-BAA1-3E07F64BE0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91255-C404-B60D-0CD3-8EF7EA896AD6}"/>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5" name="Footer Placeholder 4">
            <a:extLst>
              <a:ext uri="{FF2B5EF4-FFF2-40B4-BE49-F238E27FC236}">
                <a16:creationId xmlns:a16="http://schemas.microsoft.com/office/drawing/2014/main" id="{0A97B3A9-8BBF-CFD8-E65C-574B4F0B4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5F8F4-36B7-F950-3C2D-C5DB09CCD5EF}"/>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281326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7AEA56A-96D1-40E5-BE8D-C7BD4697E799}"/>
              </a:ext>
            </a:extLst>
          </p:cNvPr>
          <p:cNvSpPr>
            <a:spLocks noGrp="1"/>
          </p:cNvSpPr>
          <p:nvPr>
            <p:ph type="pic" sz="quarter" idx="10"/>
          </p:nvPr>
        </p:nvSpPr>
        <p:spPr>
          <a:xfrm>
            <a:off x="407989" y="404813"/>
            <a:ext cx="11376025" cy="3909610"/>
          </a:xfrm>
          <a:custGeom>
            <a:avLst/>
            <a:gdLst>
              <a:gd name="connsiteX0" fmla="*/ 0 w 11376025"/>
              <a:gd name="connsiteY0" fmla="*/ 0 h 3909610"/>
              <a:gd name="connsiteX1" fmla="*/ 11376025 w 11376025"/>
              <a:gd name="connsiteY1" fmla="*/ 0 h 3909610"/>
              <a:gd name="connsiteX2" fmla="*/ 11376025 w 11376025"/>
              <a:gd name="connsiteY2" fmla="*/ 3909610 h 3909610"/>
              <a:gd name="connsiteX3" fmla="*/ 0 w 11376025"/>
              <a:gd name="connsiteY3" fmla="*/ 3909610 h 3909610"/>
            </a:gdLst>
            <a:ahLst/>
            <a:cxnLst>
              <a:cxn ang="0">
                <a:pos x="connsiteX0" y="connsiteY0"/>
              </a:cxn>
              <a:cxn ang="0">
                <a:pos x="connsiteX1" y="connsiteY1"/>
              </a:cxn>
              <a:cxn ang="0">
                <a:pos x="connsiteX2" y="connsiteY2"/>
              </a:cxn>
              <a:cxn ang="0">
                <a:pos x="connsiteX3" y="connsiteY3"/>
              </a:cxn>
            </a:cxnLst>
            <a:rect l="l" t="t" r="r" b="b"/>
            <a:pathLst>
              <a:path w="11376025" h="3909610">
                <a:moveTo>
                  <a:pt x="0" y="0"/>
                </a:moveTo>
                <a:lnTo>
                  <a:pt x="11376025" y="0"/>
                </a:lnTo>
                <a:lnTo>
                  <a:pt x="11376025" y="3909610"/>
                </a:lnTo>
                <a:lnTo>
                  <a:pt x="0" y="3909610"/>
                </a:ln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37696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5EF9C-802D-484A-9BDD-7E0D01A1F6AA}"/>
              </a:ext>
            </a:extLst>
          </p:cNvPr>
          <p:cNvSpPr/>
          <p:nvPr userDrawn="1"/>
        </p:nvSpPr>
        <p:spPr>
          <a:xfrm>
            <a:off x="1359802" y="0"/>
            <a:ext cx="2210937"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2581D5C-A25B-423F-94A5-11C0BEBE9B98}"/>
              </a:ext>
            </a:extLst>
          </p:cNvPr>
          <p:cNvSpPr/>
          <p:nvPr userDrawn="1"/>
        </p:nvSpPr>
        <p:spPr>
          <a:xfrm rot="5400000">
            <a:off x="-1777906" y="1777906"/>
            <a:ext cx="5810251" cy="2254441"/>
          </a:xfrm>
          <a:custGeom>
            <a:avLst/>
            <a:gdLst>
              <a:gd name="connsiteX0" fmla="*/ 0 w 5810251"/>
              <a:gd name="connsiteY0" fmla="*/ 2224460 h 2224461"/>
              <a:gd name="connsiteX1" fmla="*/ 0 w 5810251"/>
              <a:gd name="connsiteY1" fmla="*/ 0 h 2224461"/>
              <a:gd name="connsiteX2" fmla="*/ 5517053 w 5810251"/>
              <a:gd name="connsiteY2" fmla="*/ 0 h 2224461"/>
              <a:gd name="connsiteX3" fmla="*/ 5810251 w 5810251"/>
              <a:gd name="connsiteY3" fmla="*/ 293199 h 2224461"/>
              <a:gd name="connsiteX4" fmla="*/ 5810251 w 5810251"/>
              <a:gd name="connsiteY4" fmla="*/ 2224461 h 2224461"/>
              <a:gd name="connsiteX5" fmla="*/ 0 w 5810251"/>
              <a:gd name="connsiteY5" fmla="*/ 2224460 h 222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51" h="2224461">
                <a:moveTo>
                  <a:pt x="0" y="2224460"/>
                </a:moveTo>
                <a:lnTo>
                  <a:pt x="0" y="0"/>
                </a:lnTo>
                <a:lnTo>
                  <a:pt x="5517053" y="0"/>
                </a:lnTo>
                <a:cubicBezTo>
                  <a:pt x="5678982" y="0"/>
                  <a:pt x="5810251" y="131270"/>
                  <a:pt x="5810251" y="293199"/>
                </a:cubicBezTo>
                <a:lnTo>
                  <a:pt x="5810251" y="2224461"/>
                </a:lnTo>
                <a:lnTo>
                  <a:pt x="0" y="222446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Picture Placeholder 9">
            <a:extLst>
              <a:ext uri="{FF2B5EF4-FFF2-40B4-BE49-F238E27FC236}">
                <a16:creationId xmlns:a16="http://schemas.microsoft.com/office/drawing/2014/main" id="{5D133CB5-A4B1-4D9B-B150-758BEDD17FE7}"/>
              </a:ext>
            </a:extLst>
          </p:cNvPr>
          <p:cNvSpPr>
            <a:spLocks noGrp="1"/>
          </p:cNvSpPr>
          <p:nvPr>
            <p:ph type="pic" sz="quarter" idx="10"/>
          </p:nvPr>
        </p:nvSpPr>
        <p:spPr>
          <a:xfrm>
            <a:off x="2701619" y="726281"/>
            <a:ext cx="3349245" cy="5405437"/>
          </a:xfrm>
          <a:custGeom>
            <a:avLst/>
            <a:gdLst>
              <a:gd name="connsiteX0" fmla="*/ 325547 w 3349245"/>
              <a:gd name="connsiteY0" fmla="*/ 0 h 5405437"/>
              <a:gd name="connsiteX1" fmla="*/ 3023698 w 3349245"/>
              <a:gd name="connsiteY1" fmla="*/ 0 h 5405437"/>
              <a:gd name="connsiteX2" fmla="*/ 3349245 w 3349245"/>
              <a:gd name="connsiteY2" fmla="*/ 325547 h 5405437"/>
              <a:gd name="connsiteX3" fmla="*/ 3349245 w 3349245"/>
              <a:gd name="connsiteY3" fmla="*/ 5079890 h 5405437"/>
              <a:gd name="connsiteX4" fmla="*/ 3023698 w 3349245"/>
              <a:gd name="connsiteY4" fmla="*/ 5405437 h 5405437"/>
              <a:gd name="connsiteX5" fmla="*/ 325547 w 3349245"/>
              <a:gd name="connsiteY5" fmla="*/ 5405437 h 5405437"/>
              <a:gd name="connsiteX6" fmla="*/ 0 w 3349245"/>
              <a:gd name="connsiteY6" fmla="*/ 5079890 h 5405437"/>
              <a:gd name="connsiteX7" fmla="*/ 0 w 3349245"/>
              <a:gd name="connsiteY7" fmla="*/ 325547 h 5405437"/>
              <a:gd name="connsiteX8" fmla="*/ 325547 w 3349245"/>
              <a:gd name="connsiteY8" fmla="*/ 0 h 5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45" h="5405437">
                <a:moveTo>
                  <a:pt x="325547" y="0"/>
                </a:moveTo>
                <a:lnTo>
                  <a:pt x="3023698" y="0"/>
                </a:lnTo>
                <a:cubicBezTo>
                  <a:pt x="3203493" y="0"/>
                  <a:pt x="3349245" y="145752"/>
                  <a:pt x="3349245" y="325547"/>
                </a:cubicBezTo>
                <a:lnTo>
                  <a:pt x="3349245" y="5079890"/>
                </a:lnTo>
                <a:cubicBezTo>
                  <a:pt x="3349245" y="5259685"/>
                  <a:pt x="3203493" y="5405437"/>
                  <a:pt x="3023698" y="5405437"/>
                </a:cubicBezTo>
                <a:lnTo>
                  <a:pt x="325547" y="5405437"/>
                </a:lnTo>
                <a:cubicBezTo>
                  <a:pt x="145752" y="5405437"/>
                  <a:pt x="0" y="5259685"/>
                  <a:pt x="0" y="5079890"/>
                </a:cubicBezTo>
                <a:lnTo>
                  <a:pt x="0" y="325547"/>
                </a:lnTo>
                <a:cubicBezTo>
                  <a:pt x="0" y="145752"/>
                  <a:pt x="145752" y="0"/>
                  <a:pt x="325547" y="0"/>
                </a:cubicBez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83761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B465D96-DDC1-4B83-9242-E422FB5406C4}"/>
              </a:ext>
            </a:extLst>
          </p:cNvPr>
          <p:cNvSpPr>
            <a:spLocks noGrp="1"/>
          </p:cNvSpPr>
          <p:nvPr>
            <p:ph type="pic" sz="quarter" idx="10"/>
          </p:nvPr>
        </p:nvSpPr>
        <p:spPr>
          <a:xfrm>
            <a:off x="407988" y="404813"/>
            <a:ext cx="4218603" cy="6084887"/>
          </a:xfrm>
          <a:custGeom>
            <a:avLst/>
            <a:gdLst>
              <a:gd name="connsiteX0" fmla="*/ 0 w 4218603"/>
              <a:gd name="connsiteY0" fmla="*/ 0 h 6084887"/>
              <a:gd name="connsiteX1" fmla="*/ 4218603 w 4218603"/>
              <a:gd name="connsiteY1" fmla="*/ 0 h 6084887"/>
              <a:gd name="connsiteX2" fmla="*/ 4218603 w 4218603"/>
              <a:gd name="connsiteY2" fmla="*/ 6084887 h 6084887"/>
              <a:gd name="connsiteX3" fmla="*/ 0 w 4218603"/>
              <a:gd name="connsiteY3" fmla="*/ 6084887 h 6084887"/>
            </a:gdLst>
            <a:ahLst/>
            <a:cxnLst>
              <a:cxn ang="0">
                <a:pos x="connsiteX0" y="connsiteY0"/>
              </a:cxn>
              <a:cxn ang="0">
                <a:pos x="connsiteX1" y="connsiteY1"/>
              </a:cxn>
              <a:cxn ang="0">
                <a:pos x="connsiteX2" y="connsiteY2"/>
              </a:cxn>
              <a:cxn ang="0">
                <a:pos x="connsiteX3" y="connsiteY3"/>
              </a:cxn>
            </a:cxnLst>
            <a:rect l="l" t="t" r="r" b="b"/>
            <a:pathLst>
              <a:path w="4218603" h="6084887">
                <a:moveTo>
                  <a:pt x="0" y="0"/>
                </a:moveTo>
                <a:lnTo>
                  <a:pt x="4218603" y="0"/>
                </a:lnTo>
                <a:lnTo>
                  <a:pt x="4218603" y="6084887"/>
                </a:lnTo>
                <a:lnTo>
                  <a:pt x="0" y="6084887"/>
                </a:lnTo>
                <a:close/>
              </a:path>
            </a:pathLst>
          </a:custGeom>
          <a:pattFill prst="pct5">
            <a:fgClr>
              <a:schemeClr val="accent1"/>
            </a:fgClr>
            <a:bgClr>
              <a:schemeClr val="bg1"/>
            </a:bgClr>
          </a:pattFill>
        </p:spPr>
        <p:txBody>
          <a:bodyPr wrap="square">
            <a:noAutofit/>
          </a:bodyPr>
          <a:lstStyle/>
          <a:p>
            <a:endParaRPr lang="en-US"/>
          </a:p>
        </p:txBody>
      </p:sp>
      <p:sp>
        <p:nvSpPr>
          <p:cNvPr id="7" name="Rectangle 6">
            <a:extLst>
              <a:ext uri="{FF2B5EF4-FFF2-40B4-BE49-F238E27FC236}">
                <a16:creationId xmlns:a16="http://schemas.microsoft.com/office/drawing/2014/main" id="{2E045F74-C2AC-4BBD-85C4-641A60376C89}"/>
              </a:ext>
            </a:extLst>
          </p:cNvPr>
          <p:cNvSpPr/>
          <p:nvPr userDrawn="1"/>
        </p:nvSpPr>
        <p:spPr>
          <a:xfrm>
            <a:off x="4626591" y="404813"/>
            <a:ext cx="7157422" cy="60848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649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347311-391B-456F-AF7A-EFA7724D4311}"/>
              </a:ext>
            </a:extLst>
          </p:cNvPr>
          <p:cNvSpPr/>
          <p:nvPr userDrawn="1"/>
        </p:nvSpPr>
        <p:spPr>
          <a:xfrm>
            <a:off x="0" y="0"/>
            <a:ext cx="27432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954DBE0E-C2F5-4EEC-8C60-7B8BF18E0A7B}"/>
              </a:ext>
            </a:extLst>
          </p:cNvPr>
          <p:cNvSpPr>
            <a:spLocks noGrp="1"/>
          </p:cNvSpPr>
          <p:nvPr>
            <p:ph type="pic" sz="quarter" idx="10"/>
          </p:nvPr>
        </p:nvSpPr>
        <p:spPr>
          <a:xfrm>
            <a:off x="1123950" y="714375"/>
            <a:ext cx="4019550" cy="5429250"/>
          </a:xfrm>
          <a:custGeom>
            <a:avLst/>
            <a:gdLst>
              <a:gd name="connsiteX0" fmla="*/ 0 w 4019550"/>
              <a:gd name="connsiteY0" fmla="*/ 0 h 5429250"/>
              <a:gd name="connsiteX1" fmla="*/ 4019550 w 4019550"/>
              <a:gd name="connsiteY1" fmla="*/ 0 h 5429250"/>
              <a:gd name="connsiteX2" fmla="*/ 4019550 w 4019550"/>
              <a:gd name="connsiteY2" fmla="*/ 5429250 h 5429250"/>
              <a:gd name="connsiteX3" fmla="*/ 0 w 4019550"/>
              <a:gd name="connsiteY3" fmla="*/ 5429250 h 5429250"/>
            </a:gdLst>
            <a:ahLst/>
            <a:cxnLst>
              <a:cxn ang="0">
                <a:pos x="connsiteX0" y="connsiteY0"/>
              </a:cxn>
              <a:cxn ang="0">
                <a:pos x="connsiteX1" y="connsiteY1"/>
              </a:cxn>
              <a:cxn ang="0">
                <a:pos x="connsiteX2" y="connsiteY2"/>
              </a:cxn>
              <a:cxn ang="0">
                <a:pos x="connsiteX3" y="connsiteY3"/>
              </a:cxn>
            </a:cxnLst>
            <a:rect l="l" t="t" r="r" b="b"/>
            <a:pathLst>
              <a:path w="4019550" h="5429250">
                <a:moveTo>
                  <a:pt x="0" y="0"/>
                </a:moveTo>
                <a:lnTo>
                  <a:pt x="4019550" y="0"/>
                </a:lnTo>
                <a:lnTo>
                  <a:pt x="4019550" y="5429250"/>
                </a:lnTo>
                <a:lnTo>
                  <a:pt x="0" y="5429250"/>
                </a:ln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55575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B1E2AE-ED1C-4973-9653-7D66AC8EE683}"/>
              </a:ext>
            </a:extLst>
          </p:cNvPr>
          <p:cNvSpPr>
            <a:spLocks noGrp="1"/>
          </p:cNvSpPr>
          <p:nvPr>
            <p:ph type="pic" sz="quarter" idx="10"/>
          </p:nvPr>
        </p:nvSpPr>
        <p:spPr>
          <a:xfrm>
            <a:off x="0" y="887105"/>
            <a:ext cx="4735773" cy="5970896"/>
          </a:xfrm>
          <a:custGeom>
            <a:avLst/>
            <a:gdLst>
              <a:gd name="connsiteX0" fmla="*/ 0 w 4735773"/>
              <a:gd name="connsiteY0" fmla="*/ 0 h 5970896"/>
              <a:gd name="connsiteX1" fmla="*/ 4735773 w 4735773"/>
              <a:gd name="connsiteY1" fmla="*/ 0 h 5970896"/>
              <a:gd name="connsiteX2" fmla="*/ 4735773 w 4735773"/>
              <a:gd name="connsiteY2" fmla="*/ 5970896 h 5970896"/>
              <a:gd name="connsiteX3" fmla="*/ 0 w 4735773"/>
              <a:gd name="connsiteY3" fmla="*/ 5970896 h 5970896"/>
            </a:gdLst>
            <a:ahLst/>
            <a:cxnLst>
              <a:cxn ang="0">
                <a:pos x="connsiteX0" y="connsiteY0"/>
              </a:cxn>
              <a:cxn ang="0">
                <a:pos x="connsiteX1" y="connsiteY1"/>
              </a:cxn>
              <a:cxn ang="0">
                <a:pos x="connsiteX2" y="connsiteY2"/>
              </a:cxn>
              <a:cxn ang="0">
                <a:pos x="connsiteX3" y="connsiteY3"/>
              </a:cxn>
            </a:cxnLst>
            <a:rect l="l" t="t" r="r" b="b"/>
            <a:pathLst>
              <a:path w="4735773" h="5970896">
                <a:moveTo>
                  <a:pt x="0" y="0"/>
                </a:moveTo>
                <a:lnTo>
                  <a:pt x="4735773" y="0"/>
                </a:lnTo>
                <a:lnTo>
                  <a:pt x="4735773" y="5970896"/>
                </a:lnTo>
                <a:lnTo>
                  <a:pt x="0" y="5970896"/>
                </a:ln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11318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A47D3C-267D-4A90-8B04-4195C19EB020}"/>
              </a:ext>
            </a:extLst>
          </p:cNvPr>
          <p:cNvSpPr/>
          <p:nvPr userDrawn="1"/>
        </p:nvSpPr>
        <p:spPr>
          <a:xfrm>
            <a:off x="0" y="531117"/>
            <a:ext cx="3305577" cy="63268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3ABBEC-7EFE-4C40-BF28-9EB27D10D95E}"/>
              </a:ext>
            </a:extLst>
          </p:cNvPr>
          <p:cNvSpPr/>
          <p:nvPr userDrawn="1"/>
        </p:nvSpPr>
        <p:spPr>
          <a:xfrm>
            <a:off x="8355011" y="5129875"/>
            <a:ext cx="3836989" cy="17281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CA3ECADA-B4E8-40B7-860D-AE80C959C40D}"/>
              </a:ext>
            </a:extLst>
          </p:cNvPr>
          <p:cNvSpPr>
            <a:spLocks noGrp="1"/>
          </p:cNvSpPr>
          <p:nvPr>
            <p:ph type="pic" sz="quarter" idx="11"/>
          </p:nvPr>
        </p:nvSpPr>
        <p:spPr>
          <a:xfrm>
            <a:off x="401437" y="-25758"/>
            <a:ext cx="3973512" cy="5905500"/>
          </a:xfrm>
          <a:custGeom>
            <a:avLst/>
            <a:gdLst>
              <a:gd name="connsiteX0" fmla="*/ 0 w 3973512"/>
              <a:gd name="connsiteY0" fmla="*/ 0 h 5905500"/>
              <a:gd name="connsiteX1" fmla="*/ 3973512 w 3973512"/>
              <a:gd name="connsiteY1" fmla="*/ 0 h 5905500"/>
              <a:gd name="connsiteX2" fmla="*/ 3973512 w 3973512"/>
              <a:gd name="connsiteY2" fmla="*/ 5905500 h 5905500"/>
              <a:gd name="connsiteX3" fmla="*/ 0 w 3973512"/>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3973512" h="5905500">
                <a:moveTo>
                  <a:pt x="0" y="0"/>
                </a:moveTo>
                <a:lnTo>
                  <a:pt x="3973512" y="0"/>
                </a:lnTo>
                <a:lnTo>
                  <a:pt x="3973512" y="5905500"/>
                </a:lnTo>
                <a:lnTo>
                  <a:pt x="0" y="5905500"/>
                </a:lnTo>
                <a:close/>
              </a:path>
            </a:pathLst>
          </a:custGeom>
          <a:pattFill prst="pct5">
            <a:fgClr>
              <a:schemeClr val="accent1"/>
            </a:fgClr>
            <a:bgClr>
              <a:schemeClr val="bg1"/>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13D98492-E4AF-4772-9D57-2DDA62D7B670}"/>
              </a:ext>
            </a:extLst>
          </p:cNvPr>
          <p:cNvSpPr>
            <a:spLocks noGrp="1"/>
          </p:cNvSpPr>
          <p:nvPr>
            <p:ph type="pic" sz="quarter" idx="10"/>
          </p:nvPr>
        </p:nvSpPr>
        <p:spPr>
          <a:xfrm>
            <a:off x="6142323" y="4558353"/>
            <a:ext cx="5648240" cy="1926473"/>
          </a:xfrm>
          <a:custGeom>
            <a:avLst/>
            <a:gdLst>
              <a:gd name="connsiteX0" fmla="*/ 0 w 5648240"/>
              <a:gd name="connsiteY0" fmla="*/ 0 h 1926473"/>
              <a:gd name="connsiteX1" fmla="*/ 5648240 w 5648240"/>
              <a:gd name="connsiteY1" fmla="*/ 0 h 1926473"/>
              <a:gd name="connsiteX2" fmla="*/ 5648240 w 5648240"/>
              <a:gd name="connsiteY2" fmla="*/ 1926473 h 1926473"/>
              <a:gd name="connsiteX3" fmla="*/ 0 w 5648240"/>
              <a:gd name="connsiteY3" fmla="*/ 1926473 h 1926473"/>
            </a:gdLst>
            <a:ahLst/>
            <a:cxnLst>
              <a:cxn ang="0">
                <a:pos x="connsiteX0" y="connsiteY0"/>
              </a:cxn>
              <a:cxn ang="0">
                <a:pos x="connsiteX1" y="connsiteY1"/>
              </a:cxn>
              <a:cxn ang="0">
                <a:pos x="connsiteX2" y="connsiteY2"/>
              </a:cxn>
              <a:cxn ang="0">
                <a:pos x="connsiteX3" y="connsiteY3"/>
              </a:cxn>
            </a:cxnLst>
            <a:rect l="l" t="t" r="r" b="b"/>
            <a:pathLst>
              <a:path w="5648240" h="1926473">
                <a:moveTo>
                  <a:pt x="0" y="0"/>
                </a:moveTo>
                <a:lnTo>
                  <a:pt x="5648240" y="0"/>
                </a:lnTo>
                <a:lnTo>
                  <a:pt x="5648240" y="1926473"/>
                </a:lnTo>
                <a:lnTo>
                  <a:pt x="0" y="1926473"/>
                </a:ln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218789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2BD9EF2-2217-47DA-A277-F80E384E3295}"/>
              </a:ext>
            </a:extLst>
          </p:cNvPr>
          <p:cNvSpPr>
            <a:spLocks noGrp="1"/>
          </p:cNvSpPr>
          <p:nvPr>
            <p:ph type="pic" sz="quarter" idx="10"/>
          </p:nvPr>
        </p:nvSpPr>
        <p:spPr>
          <a:xfrm>
            <a:off x="5305876" y="404812"/>
            <a:ext cx="3239069" cy="6084887"/>
          </a:xfrm>
          <a:custGeom>
            <a:avLst/>
            <a:gdLst>
              <a:gd name="connsiteX0" fmla="*/ 0 w 3239069"/>
              <a:gd name="connsiteY0" fmla="*/ 0 h 6084887"/>
              <a:gd name="connsiteX1" fmla="*/ 3239069 w 3239069"/>
              <a:gd name="connsiteY1" fmla="*/ 0 h 6084887"/>
              <a:gd name="connsiteX2" fmla="*/ 3239069 w 3239069"/>
              <a:gd name="connsiteY2" fmla="*/ 6084887 h 6084887"/>
              <a:gd name="connsiteX3" fmla="*/ 0 w 3239069"/>
              <a:gd name="connsiteY3" fmla="*/ 6084887 h 6084887"/>
            </a:gdLst>
            <a:ahLst/>
            <a:cxnLst>
              <a:cxn ang="0">
                <a:pos x="connsiteX0" y="connsiteY0"/>
              </a:cxn>
              <a:cxn ang="0">
                <a:pos x="connsiteX1" y="connsiteY1"/>
              </a:cxn>
              <a:cxn ang="0">
                <a:pos x="connsiteX2" y="connsiteY2"/>
              </a:cxn>
              <a:cxn ang="0">
                <a:pos x="connsiteX3" y="connsiteY3"/>
              </a:cxn>
            </a:cxnLst>
            <a:rect l="l" t="t" r="r" b="b"/>
            <a:pathLst>
              <a:path w="3239069" h="6084887">
                <a:moveTo>
                  <a:pt x="0" y="0"/>
                </a:moveTo>
                <a:lnTo>
                  <a:pt x="3239069" y="0"/>
                </a:lnTo>
                <a:lnTo>
                  <a:pt x="3239069" y="6084887"/>
                </a:lnTo>
                <a:lnTo>
                  <a:pt x="0" y="6084887"/>
                </a:lnTo>
                <a:close/>
              </a:path>
            </a:pathLst>
          </a:custGeom>
          <a:pattFill prst="pct5">
            <a:fgClr>
              <a:schemeClr val="accent1"/>
            </a:fgClr>
            <a:bgClr>
              <a:schemeClr val="bg1"/>
            </a:bgClr>
          </a:pattFill>
        </p:spPr>
        <p:txBody>
          <a:bodyPr wrap="square">
            <a:noAutofit/>
          </a:bodyPr>
          <a:lstStyle/>
          <a:p>
            <a:endParaRPr lang="en-US"/>
          </a:p>
        </p:txBody>
      </p:sp>
      <p:sp>
        <p:nvSpPr>
          <p:cNvPr id="7" name="Rectangle 6">
            <a:extLst>
              <a:ext uri="{FF2B5EF4-FFF2-40B4-BE49-F238E27FC236}">
                <a16:creationId xmlns:a16="http://schemas.microsoft.com/office/drawing/2014/main" id="{28365E05-1E9B-45B5-A476-CDD2B5E9DC19}"/>
              </a:ext>
            </a:extLst>
          </p:cNvPr>
          <p:cNvSpPr/>
          <p:nvPr userDrawn="1"/>
        </p:nvSpPr>
        <p:spPr>
          <a:xfrm>
            <a:off x="8544944" y="404813"/>
            <a:ext cx="3239069" cy="60848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06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717DF0-42B2-461E-B8BA-394774F08607}"/>
              </a:ext>
            </a:extLst>
          </p:cNvPr>
          <p:cNvGrpSpPr/>
          <p:nvPr userDrawn="1"/>
        </p:nvGrpSpPr>
        <p:grpSpPr>
          <a:xfrm rot="16200000">
            <a:off x="6472106" y="1138106"/>
            <a:ext cx="6858000" cy="4581789"/>
            <a:chOff x="-126021" y="1872278"/>
            <a:chExt cx="6858000" cy="4581789"/>
          </a:xfrm>
        </p:grpSpPr>
        <p:sp>
          <p:nvSpPr>
            <p:cNvPr id="7" name="Freeform: Shape 6">
              <a:extLst>
                <a:ext uri="{FF2B5EF4-FFF2-40B4-BE49-F238E27FC236}">
                  <a16:creationId xmlns:a16="http://schemas.microsoft.com/office/drawing/2014/main" id="{5E466E07-06C6-4ABA-AD46-62010CE0BD29}"/>
                </a:ext>
              </a:extLst>
            </p:cNvPr>
            <p:cNvSpPr/>
            <p:nvPr/>
          </p:nvSpPr>
          <p:spPr>
            <a:xfrm>
              <a:off x="3292857" y="1872278"/>
              <a:ext cx="3439122" cy="4581789"/>
            </a:xfrm>
            <a:custGeom>
              <a:avLst/>
              <a:gdLst>
                <a:gd name="connsiteX0" fmla="*/ 0 w 3439122"/>
                <a:gd name="connsiteY0" fmla="*/ 2816679 h 4581789"/>
                <a:gd name="connsiteX1" fmla="*/ 3439122 w 3439122"/>
                <a:gd name="connsiteY1" fmla="*/ 2816679 h 4581789"/>
                <a:gd name="connsiteX2" fmla="*/ 3439122 w 3439122"/>
                <a:gd name="connsiteY2" fmla="*/ 4581789 h 4581789"/>
                <a:gd name="connsiteX3" fmla="*/ 0 w 3439122"/>
                <a:gd name="connsiteY3" fmla="*/ 4581789 h 4581789"/>
                <a:gd name="connsiteX4" fmla="*/ 10122 w 3439122"/>
                <a:gd name="connsiteY4" fmla="*/ 0 h 4581789"/>
                <a:gd name="connsiteX5" fmla="*/ 3439122 w 3439122"/>
                <a:gd name="connsiteY5" fmla="*/ 2816678 h 4581789"/>
                <a:gd name="connsiteX6" fmla="*/ 0 w 3439122"/>
                <a:gd name="connsiteY6" fmla="*/ 2816678 h 4581789"/>
                <a:gd name="connsiteX7" fmla="*/ 0 w 3439122"/>
                <a:gd name="connsiteY7" fmla="*/ 8315 h 45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9122" h="4581789">
                  <a:moveTo>
                    <a:pt x="0" y="2816679"/>
                  </a:moveTo>
                  <a:lnTo>
                    <a:pt x="3439122" y="2816679"/>
                  </a:lnTo>
                  <a:lnTo>
                    <a:pt x="3439122" y="4581789"/>
                  </a:lnTo>
                  <a:lnTo>
                    <a:pt x="0" y="4581789"/>
                  </a:lnTo>
                  <a:close/>
                  <a:moveTo>
                    <a:pt x="10122" y="0"/>
                  </a:moveTo>
                  <a:lnTo>
                    <a:pt x="3439122" y="2816678"/>
                  </a:lnTo>
                  <a:lnTo>
                    <a:pt x="0" y="2816678"/>
                  </a:lnTo>
                  <a:lnTo>
                    <a:pt x="0" y="8315"/>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DECD145E-4345-4408-A19E-4BF8548F6CDA}"/>
                </a:ext>
              </a:extLst>
            </p:cNvPr>
            <p:cNvSpPr/>
            <p:nvPr/>
          </p:nvSpPr>
          <p:spPr>
            <a:xfrm>
              <a:off x="-126021" y="1880592"/>
              <a:ext cx="3418878" cy="4573474"/>
            </a:xfrm>
            <a:custGeom>
              <a:avLst/>
              <a:gdLst>
                <a:gd name="connsiteX0" fmla="*/ 0 w 3418878"/>
                <a:gd name="connsiteY0" fmla="*/ 2808364 h 4573474"/>
                <a:gd name="connsiteX1" fmla="*/ 3418878 w 3418878"/>
                <a:gd name="connsiteY1" fmla="*/ 2808364 h 4573474"/>
                <a:gd name="connsiteX2" fmla="*/ 3418878 w 3418878"/>
                <a:gd name="connsiteY2" fmla="*/ 4573474 h 4573474"/>
                <a:gd name="connsiteX3" fmla="*/ 0 w 3418878"/>
                <a:gd name="connsiteY3" fmla="*/ 4573474 h 4573474"/>
                <a:gd name="connsiteX4" fmla="*/ 3418878 w 3418878"/>
                <a:gd name="connsiteY4" fmla="*/ 0 h 4573474"/>
                <a:gd name="connsiteX5" fmla="*/ 3418878 w 3418878"/>
                <a:gd name="connsiteY5" fmla="*/ 2808363 h 4573474"/>
                <a:gd name="connsiteX6" fmla="*/ 0 w 3418878"/>
                <a:gd name="connsiteY6" fmla="*/ 2808363 h 457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8878" h="4573474">
                  <a:moveTo>
                    <a:pt x="0" y="2808364"/>
                  </a:moveTo>
                  <a:lnTo>
                    <a:pt x="3418878" y="2808364"/>
                  </a:lnTo>
                  <a:lnTo>
                    <a:pt x="3418878" y="4573474"/>
                  </a:lnTo>
                  <a:lnTo>
                    <a:pt x="0" y="4573474"/>
                  </a:lnTo>
                  <a:close/>
                  <a:moveTo>
                    <a:pt x="3418878" y="0"/>
                  </a:moveTo>
                  <a:lnTo>
                    <a:pt x="3418878" y="2808363"/>
                  </a:lnTo>
                  <a:lnTo>
                    <a:pt x="0" y="280836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Picture Placeholder 10">
            <a:extLst>
              <a:ext uri="{FF2B5EF4-FFF2-40B4-BE49-F238E27FC236}">
                <a16:creationId xmlns:a16="http://schemas.microsoft.com/office/drawing/2014/main" id="{E2B0AA93-147C-4B38-A41C-6BD2670F70F7}"/>
              </a:ext>
            </a:extLst>
          </p:cNvPr>
          <p:cNvSpPr>
            <a:spLocks noGrp="1"/>
          </p:cNvSpPr>
          <p:nvPr>
            <p:ph type="pic" sz="quarter" idx="10"/>
          </p:nvPr>
        </p:nvSpPr>
        <p:spPr>
          <a:xfrm>
            <a:off x="6741994" y="1709382"/>
            <a:ext cx="3439236" cy="3439236"/>
          </a:xfrm>
          <a:custGeom>
            <a:avLst/>
            <a:gdLst>
              <a:gd name="connsiteX0" fmla="*/ 1719618 w 3439236"/>
              <a:gd name="connsiteY0" fmla="*/ 0 h 3439236"/>
              <a:gd name="connsiteX1" fmla="*/ 3439236 w 3439236"/>
              <a:gd name="connsiteY1" fmla="*/ 1719618 h 3439236"/>
              <a:gd name="connsiteX2" fmla="*/ 1719618 w 3439236"/>
              <a:gd name="connsiteY2" fmla="*/ 3439236 h 3439236"/>
              <a:gd name="connsiteX3" fmla="*/ 0 w 3439236"/>
              <a:gd name="connsiteY3" fmla="*/ 1719618 h 3439236"/>
              <a:gd name="connsiteX4" fmla="*/ 1719618 w 3439236"/>
              <a:gd name="connsiteY4" fmla="*/ 0 h 343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236" h="3439236">
                <a:moveTo>
                  <a:pt x="1719618" y="0"/>
                </a:moveTo>
                <a:cubicBezTo>
                  <a:pt x="2669337" y="0"/>
                  <a:pt x="3439236" y="769899"/>
                  <a:pt x="3439236" y="1719618"/>
                </a:cubicBezTo>
                <a:cubicBezTo>
                  <a:pt x="3439236" y="2669337"/>
                  <a:pt x="2669337" y="3439236"/>
                  <a:pt x="1719618" y="3439236"/>
                </a:cubicBezTo>
                <a:cubicBezTo>
                  <a:pt x="769899" y="3439236"/>
                  <a:pt x="0" y="2669337"/>
                  <a:pt x="0" y="1719618"/>
                </a:cubicBezTo>
                <a:cubicBezTo>
                  <a:pt x="0" y="769899"/>
                  <a:pt x="769899" y="0"/>
                  <a:pt x="1719618" y="0"/>
                </a:cubicBezTo>
                <a:close/>
              </a:path>
            </a:pathLst>
          </a:custGeom>
          <a:pattFill prst="pct5">
            <a:fgClr>
              <a:schemeClr val="accent1"/>
            </a:fgClr>
            <a:bgClr>
              <a:schemeClr val="bg1"/>
            </a:bgClr>
          </a:pattFill>
          <a:ln w="76200">
            <a:solidFill>
              <a:schemeClr val="bg1"/>
            </a:solidFill>
          </a:ln>
        </p:spPr>
        <p:txBody>
          <a:bodyPr wrap="square">
            <a:noAutofit/>
          </a:bodyPr>
          <a:lstStyle/>
          <a:p>
            <a:endParaRPr lang="en-US"/>
          </a:p>
        </p:txBody>
      </p:sp>
    </p:spTree>
    <p:extLst>
      <p:ext uri="{BB962C8B-B14F-4D97-AF65-F5344CB8AC3E}">
        <p14:creationId xmlns:p14="http://schemas.microsoft.com/office/powerpoint/2010/main" val="9951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79E6-3426-15AE-51EA-D130642C25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48F89-CC6F-0C3D-D6CB-0539CFF2DA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9980F-EE37-68A0-D7C7-044457B224A4}"/>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5" name="Footer Placeholder 4">
            <a:extLst>
              <a:ext uri="{FF2B5EF4-FFF2-40B4-BE49-F238E27FC236}">
                <a16:creationId xmlns:a16="http://schemas.microsoft.com/office/drawing/2014/main" id="{F0F165BF-212D-12F8-75FE-87DB59D52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AF871-09B1-CDC8-574F-E0F4A471A022}"/>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2972270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A47D3C-267D-4A90-8B04-4195C19EB020}"/>
              </a:ext>
            </a:extLst>
          </p:cNvPr>
          <p:cNvSpPr/>
          <p:nvPr userDrawn="1"/>
        </p:nvSpPr>
        <p:spPr>
          <a:xfrm>
            <a:off x="8886423" y="531117"/>
            <a:ext cx="3305577" cy="63268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3ABBEC-7EFE-4C40-BF28-9EB27D10D95E}"/>
              </a:ext>
            </a:extLst>
          </p:cNvPr>
          <p:cNvSpPr/>
          <p:nvPr userDrawn="1"/>
        </p:nvSpPr>
        <p:spPr>
          <a:xfrm>
            <a:off x="-1" y="5129875"/>
            <a:ext cx="3836989" cy="17281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CA3ECADA-B4E8-40B7-860D-AE80C959C40D}"/>
              </a:ext>
            </a:extLst>
          </p:cNvPr>
          <p:cNvSpPr>
            <a:spLocks noGrp="1"/>
          </p:cNvSpPr>
          <p:nvPr>
            <p:ph type="pic" sz="quarter" idx="11"/>
          </p:nvPr>
        </p:nvSpPr>
        <p:spPr>
          <a:xfrm>
            <a:off x="7810501" y="-25758"/>
            <a:ext cx="3973512" cy="5905500"/>
          </a:xfrm>
          <a:custGeom>
            <a:avLst/>
            <a:gdLst>
              <a:gd name="connsiteX0" fmla="*/ 0 w 3973512"/>
              <a:gd name="connsiteY0" fmla="*/ 0 h 5905500"/>
              <a:gd name="connsiteX1" fmla="*/ 3973512 w 3973512"/>
              <a:gd name="connsiteY1" fmla="*/ 0 h 5905500"/>
              <a:gd name="connsiteX2" fmla="*/ 3973512 w 3973512"/>
              <a:gd name="connsiteY2" fmla="*/ 5905500 h 5905500"/>
              <a:gd name="connsiteX3" fmla="*/ 0 w 3973512"/>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3973512" h="5905500">
                <a:moveTo>
                  <a:pt x="0" y="0"/>
                </a:moveTo>
                <a:lnTo>
                  <a:pt x="3973512" y="0"/>
                </a:lnTo>
                <a:lnTo>
                  <a:pt x="3973512" y="5905500"/>
                </a:lnTo>
                <a:lnTo>
                  <a:pt x="0" y="5905500"/>
                </a:lnTo>
                <a:close/>
              </a:path>
            </a:pathLst>
          </a:custGeom>
          <a:pattFill prst="pct5">
            <a:fgClr>
              <a:schemeClr val="accent1"/>
            </a:fgClr>
            <a:bgClr>
              <a:schemeClr val="bg1"/>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13D98492-E4AF-4772-9D57-2DDA62D7B670}"/>
              </a:ext>
            </a:extLst>
          </p:cNvPr>
          <p:cNvSpPr>
            <a:spLocks noGrp="1"/>
          </p:cNvSpPr>
          <p:nvPr>
            <p:ph type="pic" sz="quarter" idx="10"/>
          </p:nvPr>
        </p:nvSpPr>
        <p:spPr>
          <a:xfrm>
            <a:off x="407987" y="4558353"/>
            <a:ext cx="5648240" cy="1926473"/>
          </a:xfrm>
          <a:custGeom>
            <a:avLst/>
            <a:gdLst>
              <a:gd name="connsiteX0" fmla="*/ 0 w 5648240"/>
              <a:gd name="connsiteY0" fmla="*/ 0 h 1926473"/>
              <a:gd name="connsiteX1" fmla="*/ 5648240 w 5648240"/>
              <a:gd name="connsiteY1" fmla="*/ 0 h 1926473"/>
              <a:gd name="connsiteX2" fmla="*/ 5648240 w 5648240"/>
              <a:gd name="connsiteY2" fmla="*/ 1926473 h 1926473"/>
              <a:gd name="connsiteX3" fmla="*/ 0 w 5648240"/>
              <a:gd name="connsiteY3" fmla="*/ 1926473 h 1926473"/>
            </a:gdLst>
            <a:ahLst/>
            <a:cxnLst>
              <a:cxn ang="0">
                <a:pos x="connsiteX0" y="connsiteY0"/>
              </a:cxn>
              <a:cxn ang="0">
                <a:pos x="connsiteX1" y="connsiteY1"/>
              </a:cxn>
              <a:cxn ang="0">
                <a:pos x="connsiteX2" y="connsiteY2"/>
              </a:cxn>
              <a:cxn ang="0">
                <a:pos x="connsiteX3" y="connsiteY3"/>
              </a:cxn>
            </a:cxnLst>
            <a:rect l="l" t="t" r="r" b="b"/>
            <a:pathLst>
              <a:path w="5648240" h="1926473">
                <a:moveTo>
                  <a:pt x="0" y="0"/>
                </a:moveTo>
                <a:lnTo>
                  <a:pt x="5648240" y="0"/>
                </a:lnTo>
                <a:lnTo>
                  <a:pt x="5648240" y="1926473"/>
                </a:lnTo>
                <a:lnTo>
                  <a:pt x="0" y="1926473"/>
                </a:ln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744210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D7D335-B2BC-4B07-8326-5287F539674A}"/>
              </a:ext>
            </a:extLst>
          </p:cNvPr>
          <p:cNvSpPr/>
          <p:nvPr userDrawn="1"/>
        </p:nvSpPr>
        <p:spPr>
          <a:xfrm>
            <a:off x="407987" y="404813"/>
            <a:ext cx="4831670" cy="60848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DB8AE11E-8A01-43CC-909B-3715F149201D}"/>
              </a:ext>
            </a:extLst>
          </p:cNvPr>
          <p:cNvSpPr>
            <a:spLocks noGrp="1"/>
          </p:cNvSpPr>
          <p:nvPr>
            <p:ph type="pic" sz="quarter" idx="10"/>
          </p:nvPr>
        </p:nvSpPr>
        <p:spPr>
          <a:xfrm>
            <a:off x="849879" y="812800"/>
            <a:ext cx="3947886" cy="5297714"/>
          </a:xfrm>
          <a:custGeom>
            <a:avLst/>
            <a:gdLst>
              <a:gd name="connsiteX0" fmla="*/ 0 w 3947886"/>
              <a:gd name="connsiteY0" fmla="*/ 0 h 5297714"/>
              <a:gd name="connsiteX1" fmla="*/ 3947886 w 3947886"/>
              <a:gd name="connsiteY1" fmla="*/ 0 h 5297714"/>
              <a:gd name="connsiteX2" fmla="*/ 3947886 w 3947886"/>
              <a:gd name="connsiteY2" fmla="*/ 5297714 h 5297714"/>
              <a:gd name="connsiteX3" fmla="*/ 0 w 3947886"/>
              <a:gd name="connsiteY3" fmla="*/ 5297714 h 5297714"/>
            </a:gdLst>
            <a:ahLst/>
            <a:cxnLst>
              <a:cxn ang="0">
                <a:pos x="connsiteX0" y="connsiteY0"/>
              </a:cxn>
              <a:cxn ang="0">
                <a:pos x="connsiteX1" y="connsiteY1"/>
              </a:cxn>
              <a:cxn ang="0">
                <a:pos x="connsiteX2" y="connsiteY2"/>
              </a:cxn>
              <a:cxn ang="0">
                <a:pos x="connsiteX3" y="connsiteY3"/>
              </a:cxn>
            </a:cxnLst>
            <a:rect l="l" t="t" r="r" b="b"/>
            <a:pathLst>
              <a:path w="3947886" h="5297714">
                <a:moveTo>
                  <a:pt x="0" y="0"/>
                </a:moveTo>
                <a:lnTo>
                  <a:pt x="3947886" y="0"/>
                </a:lnTo>
                <a:lnTo>
                  <a:pt x="3947886" y="5297714"/>
                </a:lnTo>
                <a:lnTo>
                  <a:pt x="0" y="5297714"/>
                </a:lnTo>
                <a:close/>
              </a:path>
            </a:pathLst>
          </a:custGeom>
          <a:pattFill prst="pct5">
            <a:fgClr>
              <a:schemeClr val="accent1"/>
            </a:fgClr>
            <a:bgClr>
              <a:schemeClr val="bg1"/>
            </a:bgClr>
          </a:pattFill>
        </p:spPr>
        <p:txBody>
          <a:bodyPr wrap="square">
            <a:noAutofit/>
          </a:bodyPr>
          <a:lstStyle/>
          <a:p>
            <a:endParaRPr lang="en-US"/>
          </a:p>
        </p:txBody>
      </p:sp>
      <p:sp>
        <p:nvSpPr>
          <p:cNvPr id="4" name="Rectangle 3">
            <a:extLst>
              <a:ext uri="{FF2B5EF4-FFF2-40B4-BE49-F238E27FC236}">
                <a16:creationId xmlns:a16="http://schemas.microsoft.com/office/drawing/2014/main" id="{2C2F015B-8DD7-4F5C-9CEF-9EC126D3BB19}"/>
              </a:ext>
            </a:extLst>
          </p:cNvPr>
          <p:cNvSpPr/>
          <p:nvPr userDrawn="1"/>
        </p:nvSpPr>
        <p:spPr>
          <a:xfrm>
            <a:off x="5239658" y="404813"/>
            <a:ext cx="6544356" cy="6084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534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77273D5C-A880-4985-ACE8-1EC163E27DF1}"/>
              </a:ext>
            </a:extLst>
          </p:cNvPr>
          <p:cNvSpPr>
            <a:spLocks noGrp="1"/>
          </p:cNvSpPr>
          <p:nvPr>
            <p:ph type="pic" sz="quarter" idx="12"/>
          </p:nvPr>
        </p:nvSpPr>
        <p:spPr>
          <a:xfrm>
            <a:off x="8661400" y="2247900"/>
            <a:ext cx="2413000" cy="2413000"/>
          </a:xfrm>
          <a:custGeom>
            <a:avLst/>
            <a:gdLst>
              <a:gd name="connsiteX0" fmla="*/ 1206500 w 2413000"/>
              <a:gd name="connsiteY0" fmla="*/ 0 h 2413000"/>
              <a:gd name="connsiteX1" fmla="*/ 2413000 w 2413000"/>
              <a:gd name="connsiteY1" fmla="*/ 1206500 h 2413000"/>
              <a:gd name="connsiteX2" fmla="*/ 1206500 w 2413000"/>
              <a:gd name="connsiteY2" fmla="*/ 2413000 h 2413000"/>
              <a:gd name="connsiteX3" fmla="*/ 0 w 2413000"/>
              <a:gd name="connsiteY3" fmla="*/ 1206500 h 2413000"/>
              <a:gd name="connsiteX4" fmla="*/ 1206500 w 2413000"/>
              <a:gd name="connsiteY4" fmla="*/ 0 h 241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0" h="2413000">
                <a:moveTo>
                  <a:pt x="1206500" y="0"/>
                </a:moveTo>
                <a:cubicBezTo>
                  <a:pt x="1872832" y="0"/>
                  <a:pt x="2413000" y="540168"/>
                  <a:pt x="2413000" y="1206500"/>
                </a:cubicBezTo>
                <a:cubicBezTo>
                  <a:pt x="2413000" y="1872832"/>
                  <a:pt x="1872832" y="2413000"/>
                  <a:pt x="1206500" y="2413000"/>
                </a:cubicBezTo>
                <a:cubicBezTo>
                  <a:pt x="540168" y="2413000"/>
                  <a:pt x="0" y="1872832"/>
                  <a:pt x="0" y="1206500"/>
                </a:cubicBezTo>
                <a:cubicBezTo>
                  <a:pt x="0" y="540168"/>
                  <a:pt x="540168" y="0"/>
                  <a:pt x="1206500" y="0"/>
                </a:cubicBezTo>
                <a:close/>
              </a:path>
            </a:pathLst>
          </a:custGeom>
          <a:pattFill prst="pct5">
            <a:fgClr>
              <a:schemeClr val="accent1"/>
            </a:fgClr>
            <a:bgClr>
              <a:schemeClr val="bg1"/>
            </a:bgClr>
          </a:pattFill>
          <a:ln w="76200">
            <a:solidFill>
              <a:schemeClr val="bg1"/>
            </a:solidFill>
          </a:ln>
          <a:effectLst>
            <a:outerShdw blurRad="355600" dist="127000" dir="5400000" algn="t" rotWithShape="0">
              <a:prstClr val="black">
                <a:alpha val="26000"/>
              </a:prstClr>
            </a:outerShdw>
          </a:effectLst>
        </p:spPr>
        <p:txBody>
          <a:bodyPr wrap="square">
            <a:noAutofit/>
          </a:bodyPr>
          <a:lstStyle/>
          <a:p>
            <a:endParaRPr lang="en-US"/>
          </a:p>
        </p:txBody>
      </p:sp>
      <p:sp>
        <p:nvSpPr>
          <p:cNvPr id="12" name="Picture Placeholder 11">
            <a:extLst>
              <a:ext uri="{FF2B5EF4-FFF2-40B4-BE49-F238E27FC236}">
                <a16:creationId xmlns:a16="http://schemas.microsoft.com/office/drawing/2014/main" id="{5A251712-6046-476B-BD16-E924FD4C9F23}"/>
              </a:ext>
            </a:extLst>
          </p:cNvPr>
          <p:cNvSpPr>
            <a:spLocks noGrp="1"/>
          </p:cNvSpPr>
          <p:nvPr>
            <p:ph type="pic" sz="quarter" idx="11"/>
          </p:nvPr>
        </p:nvSpPr>
        <p:spPr>
          <a:xfrm>
            <a:off x="4889500" y="2222500"/>
            <a:ext cx="2413000" cy="2413000"/>
          </a:xfrm>
          <a:custGeom>
            <a:avLst/>
            <a:gdLst>
              <a:gd name="connsiteX0" fmla="*/ 1206500 w 2413000"/>
              <a:gd name="connsiteY0" fmla="*/ 0 h 2413000"/>
              <a:gd name="connsiteX1" fmla="*/ 2413000 w 2413000"/>
              <a:gd name="connsiteY1" fmla="*/ 1206500 h 2413000"/>
              <a:gd name="connsiteX2" fmla="*/ 1206500 w 2413000"/>
              <a:gd name="connsiteY2" fmla="*/ 2413000 h 2413000"/>
              <a:gd name="connsiteX3" fmla="*/ 0 w 2413000"/>
              <a:gd name="connsiteY3" fmla="*/ 1206500 h 2413000"/>
              <a:gd name="connsiteX4" fmla="*/ 1206500 w 2413000"/>
              <a:gd name="connsiteY4" fmla="*/ 0 h 241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0" h="2413000">
                <a:moveTo>
                  <a:pt x="1206500" y="0"/>
                </a:moveTo>
                <a:cubicBezTo>
                  <a:pt x="1872832" y="0"/>
                  <a:pt x="2413000" y="540168"/>
                  <a:pt x="2413000" y="1206500"/>
                </a:cubicBezTo>
                <a:cubicBezTo>
                  <a:pt x="2413000" y="1872832"/>
                  <a:pt x="1872832" y="2413000"/>
                  <a:pt x="1206500" y="2413000"/>
                </a:cubicBezTo>
                <a:cubicBezTo>
                  <a:pt x="540168" y="2413000"/>
                  <a:pt x="0" y="1872832"/>
                  <a:pt x="0" y="1206500"/>
                </a:cubicBezTo>
                <a:cubicBezTo>
                  <a:pt x="0" y="540168"/>
                  <a:pt x="540168" y="0"/>
                  <a:pt x="1206500" y="0"/>
                </a:cubicBezTo>
                <a:close/>
              </a:path>
            </a:pathLst>
          </a:custGeom>
          <a:pattFill prst="pct5">
            <a:fgClr>
              <a:schemeClr val="accent1"/>
            </a:fgClr>
            <a:bgClr>
              <a:schemeClr val="bg1"/>
            </a:bgClr>
          </a:pattFill>
          <a:ln w="76200">
            <a:solidFill>
              <a:schemeClr val="bg1"/>
            </a:solidFill>
          </a:ln>
          <a:effectLst>
            <a:outerShdw blurRad="355600" dist="127000" dir="5400000" algn="t" rotWithShape="0">
              <a:prstClr val="black">
                <a:alpha val="26000"/>
              </a:prstClr>
            </a:outerShdw>
          </a:effectLst>
        </p:spPr>
        <p:txBody>
          <a:bodyPr wrap="square">
            <a:noAutofit/>
          </a:bodyPr>
          <a:lstStyle/>
          <a:p>
            <a:endParaRPr lang="en-US"/>
          </a:p>
        </p:txBody>
      </p:sp>
      <p:sp>
        <p:nvSpPr>
          <p:cNvPr id="10" name="Picture Placeholder 9">
            <a:extLst>
              <a:ext uri="{FF2B5EF4-FFF2-40B4-BE49-F238E27FC236}">
                <a16:creationId xmlns:a16="http://schemas.microsoft.com/office/drawing/2014/main" id="{E5D8F141-BF34-43DF-B296-72AC5D7F86EC}"/>
              </a:ext>
            </a:extLst>
          </p:cNvPr>
          <p:cNvSpPr>
            <a:spLocks noGrp="1"/>
          </p:cNvSpPr>
          <p:nvPr>
            <p:ph type="pic" sz="quarter" idx="10"/>
          </p:nvPr>
        </p:nvSpPr>
        <p:spPr>
          <a:xfrm>
            <a:off x="1117600" y="2197100"/>
            <a:ext cx="2413000" cy="2413000"/>
          </a:xfrm>
          <a:custGeom>
            <a:avLst/>
            <a:gdLst>
              <a:gd name="connsiteX0" fmla="*/ 1206500 w 2413000"/>
              <a:gd name="connsiteY0" fmla="*/ 0 h 2413000"/>
              <a:gd name="connsiteX1" fmla="*/ 2413000 w 2413000"/>
              <a:gd name="connsiteY1" fmla="*/ 1206500 h 2413000"/>
              <a:gd name="connsiteX2" fmla="*/ 1206500 w 2413000"/>
              <a:gd name="connsiteY2" fmla="*/ 2413000 h 2413000"/>
              <a:gd name="connsiteX3" fmla="*/ 0 w 2413000"/>
              <a:gd name="connsiteY3" fmla="*/ 1206500 h 2413000"/>
              <a:gd name="connsiteX4" fmla="*/ 1206500 w 2413000"/>
              <a:gd name="connsiteY4" fmla="*/ 0 h 241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0" h="2413000">
                <a:moveTo>
                  <a:pt x="1206500" y="0"/>
                </a:moveTo>
                <a:cubicBezTo>
                  <a:pt x="1872832" y="0"/>
                  <a:pt x="2413000" y="540168"/>
                  <a:pt x="2413000" y="1206500"/>
                </a:cubicBezTo>
                <a:cubicBezTo>
                  <a:pt x="2413000" y="1872832"/>
                  <a:pt x="1872832" y="2413000"/>
                  <a:pt x="1206500" y="2413000"/>
                </a:cubicBezTo>
                <a:cubicBezTo>
                  <a:pt x="540168" y="2413000"/>
                  <a:pt x="0" y="1872832"/>
                  <a:pt x="0" y="1206500"/>
                </a:cubicBezTo>
                <a:cubicBezTo>
                  <a:pt x="0" y="540168"/>
                  <a:pt x="540168" y="0"/>
                  <a:pt x="1206500" y="0"/>
                </a:cubicBezTo>
                <a:close/>
              </a:path>
            </a:pathLst>
          </a:custGeom>
          <a:pattFill prst="pct5">
            <a:fgClr>
              <a:schemeClr val="accent1"/>
            </a:fgClr>
            <a:bgClr>
              <a:schemeClr val="bg1"/>
            </a:bgClr>
          </a:pattFill>
          <a:ln w="76200">
            <a:solidFill>
              <a:schemeClr val="bg1"/>
            </a:solidFill>
          </a:ln>
          <a:effectLst>
            <a:outerShdw blurRad="355600" dist="127000" dir="5400000" algn="t" rotWithShape="0">
              <a:prstClr val="black">
                <a:alpha val="26000"/>
              </a:prstClr>
            </a:outerShdw>
          </a:effectLst>
        </p:spPr>
        <p:txBody>
          <a:bodyPr wrap="square">
            <a:noAutofit/>
          </a:bodyPr>
          <a:lstStyle/>
          <a:p>
            <a:endParaRPr lang="en-US"/>
          </a:p>
        </p:txBody>
      </p:sp>
    </p:spTree>
    <p:extLst>
      <p:ext uri="{BB962C8B-B14F-4D97-AF65-F5344CB8AC3E}">
        <p14:creationId xmlns:p14="http://schemas.microsoft.com/office/powerpoint/2010/main" val="130629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3F91-6D6D-BFB7-0E2B-2DABD2A7F1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958FA-4B08-3E6D-D1C5-C1B9224435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A432AC-03A4-5011-2824-37D93FD59BFB}"/>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5" name="Footer Placeholder 4">
            <a:extLst>
              <a:ext uri="{FF2B5EF4-FFF2-40B4-BE49-F238E27FC236}">
                <a16:creationId xmlns:a16="http://schemas.microsoft.com/office/drawing/2014/main" id="{3E63E20F-B2C0-4D16-CB71-86E3C852A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9B930-53BF-4A35-0706-19A022CFDD27}"/>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166221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5A89-D30C-BF0E-C94A-762C22C0FD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C36F5A-A0BD-2107-5E9A-F930D0ED9C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E487A7-30CE-1EA2-A032-0959792E5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A9C7CA-CD92-78FE-CA33-C9CF38B4208F}"/>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6" name="Footer Placeholder 5">
            <a:extLst>
              <a:ext uri="{FF2B5EF4-FFF2-40B4-BE49-F238E27FC236}">
                <a16:creationId xmlns:a16="http://schemas.microsoft.com/office/drawing/2014/main" id="{2FC60C4E-F087-6AA2-8952-8C3BD086C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A6D80-FE23-484B-43B4-70D3AF90F607}"/>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304572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0C91-2248-5B1B-5FA7-525AE024AA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5B0662-7FDC-11B2-5072-057229C46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D5DFA-2C04-232B-1191-3825CD8751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E4DA83-B085-8601-81C7-A4D64227F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4CBB31-AA05-9EC1-94C4-CB5888A25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A54D62-A834-D52C-4879-356DF3EC7B05}"/>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8" name="Footer Placeholder 7">
            <a:extLst>
              <a:ext uri="{FF2B5EF4-FFF2-40B4-BE49-F238E27FC236}">
                <a16:creationId xmlns:a16="http://schemas.microsoft.com/office/drawing/2014/main" id="{4DD52111-6E21-01CA-E6D4-F3C544BB6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C58417-EC67-1EED-AA5E-926A824EF4C1}"/>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23879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9987-F42A-7E78-00E4-ABA850AFF7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58E8D-DF11-25D8-9BDF-10E5042CFE54}"/>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4" name="Footer Placeholder 3">
            <a:extLst>
              <a:ext uri="{FF2B5EF4-FFF2-40B4-BE49-F238E27FC236}">
                <a16:creationId xmlns:a16="http://schemas.microsoft.com/office/drawing/2014/main" id="{094CA924-AA63-3826-2535-06ABA5E9BE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B3FE16-A970-C6E2-8EE1-FAE3ACACEC58}"/>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154362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29762-7F8F-4C39-4BAF-81C05E7F3B67}"/>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3" name="Footer Placeholder 2">
            <a:extLst>
              <a:ext uri="{FF2B5EF4-FFF2-40B4-BE49-F238E27FC236}">
                <a16:creationId xmlns:a16="http://schemas.microsoft.com/office/drawing/2014/main" id="{7D3D35B1-981E-BB7D-CDF2-F09A14314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D7312A-F76F-1DAE-2EE5-A520AA60565F}"/>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267918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1016-FE7F-C93A-F6B1-B1A43E0D3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6A59DE-E0A2-EB09-626B-1336BA3C3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874C0-7A18-4589-E489-6ABAD859C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1D41B-634D-DFA8-FAA5-0121CB02236B}"/>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6" name="Footer Placeholder 5">
            <a:extLst>
              <a:ext uri="{FF2B5EF4-FFF2-40B4-BE49-F238E27FC236}">
                <a16:creationId xmlns:a16="http://schemas.microsoft.com/office/drawing/2014/main" id="{17B49947-1801-70A1-7417-8450652E4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90749-02C3-AB52-8419-BB2FCF429BCF}"/>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115876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6FEB-A53A-E60F-28B0-BF015F74B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A8DFEB-88DC-F956-8BDF-8491735D2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CFB4DF-891A-1E59-2A9A-7E599CA21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678FE6-D21C-962E-C446-A18AA47F1055}"/>
              </a:ext>
            </a:extLst>
          </p:cNvPr>
          <p:cNvSpPr>
            <a:spLocks noGrp="1"/>
          </p:cNvSpPr>
          <p:nvPr>
            <p:ph type="dt" sz="half" idx="10"/>
          </p:nvPr>
        </p:nvSpPr>
        <p:spPr/>
        <p:txBody>
          <a:bodyPr/>
          <a:lstStyle/>
          <a:p>
            <a:fld id="{BACB2707-7228-3545-9788-6BDCCF49B378}" type="datetimeFigureOut">
              <a:rPr lang="en-US" smtClean="0"/>
              <a:t>2/23/2026</a:t>
            </a:fld>
            <a:endParaRPr lang="en-US"/>
          </a:p>
        </p:txBody>
      </p:sp>
      <p:sp>
        <p:nvSpPr>
          <p:cNvPr id="6" name="Footer Placeholder 5">
            <a:extLst>
              <a:ext uri="{FF2B5EF4-FFF2-40B4-BE49-F238E27FC236}">
                <a16:creationId xmlns:a16="http://schemas.microsoft.com/office/drawing/2014/main" id="{4AA31F76-159D-CF04-DD2C-079100011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5BFBB-7AB3-9AB5-92B8-FC6A6DDB7817}"/>
              </a:ext>
            </a:extLst>
          </p:cNvPr>
          <p:cNvSpPr>
            <a:spLocks noGrp="1"/>
          </p:cNvSpPr>
          <p:nvPr>
            <p:ph type="sldNum" sz="quarter" idx="12"/>
          </p:nvPr>
        </p:nvSpPr>
        <p:spPr/>
        <p:txBody>
          <a:bodyPr/>
          <a:lstStyle/>
          <a:p>
            <a:fld id="{D2499B56-50FF-3847-A903-B3A9E18221DD}" type="slidenum">
              <a:rPr lang="en-US" smtClean="0"/>
              <a:t>‹#›</a:t>
            </a:fld>
            <a:endParaRPr lang="en-US"/>
          </a:p>
        </p:txBody>
      </p:sp>
    </p:spTree>
    <p:extLst>
      <p:ext uri="{BB962C8B-B14F-4D97-AF65-F5344CB8AC3E}">
        <p14:creationId xmlns:p14="http://schemas.microsoft.com/office/powerpoint/2010/main" val="84811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F950B-CAED-06FF-D0E5-51B81DE43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2E4581-966F-F73A-750B-10FC8076D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5E75E-BB13-081F-87D6-149EE476D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CB2707-7228-3545-9788-6BDCCF49B378}" type="datetimeFigureOut">
              <a:rPr lang="en-US" smtClean="0"/>
              <a:t>2/23/2026</a:t>
            </a:fld>
            <a:endParaRPr lang="en-US"/>
          </a:p>
        </p:txBody>
      </p:sp>
      <p:sp>
        <p:nvSpPr>
          <p:cNvPr id="5" name="Footer Placeholder 4">
            <a:extLst>
              <a:ext uri="{FF2B5EF4-FFF2-40B4-BE49-F238E27FC236}">
                <a16:creationId xmlns:a16="http://schemas.microsoft.com/office/drawing/2014/main" id="{B4545A62-46E6-2266-F341-3E30EB567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C4EF65D-C6EE-88BC-AEA6-A8D7886DC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499B56-50FF-3847-A903-B3A9E18221DD}" type="slidenum">
              <a:rPr lang="en-US" smtClean="0"/>
              <a:t>‹#›</a:t>
            </a:fld>
            <a:endParaRPr lang="en-US"/>
          </a:p>
        </p:txBody>
      </p:sp>
    </p:spTree>
    <p:extLst>
      <p:ext uri="{BB962C8B-B14F-4D97-AF65-F5344CB8AC3E}">
        <p14:creationId xmlns:p14="http://schemas.microsoft.com/office/powerpoint/2010/main" val="4025503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F04F3-59D0-469A-B067-3BE14DA37E41}"/>
              </a:ext>
            </a:extLst>
          </p:cNvPr>
          <p:cNvSpPr/>
          <p:nvPr/>
        </p:nvSpPr>
        <p:spPr>
          <a:xfrm>
            <a:off x="0" y="-19838"/>
            <a:ext cx="12192000" cy="22172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7E74DA-2DA9-48E7-B169-1B166CD40C7E}"/>
              </a:ext>
            </a:extLst>
          </p:cNvPr>
          <p:cNvSpPr/>
          <p:nvPr/>
        </p:nvSpPr>
        <p:spPr>
          <a:xfrm>
            <a:off x="2927797" y="4272498"/>
            <a:ext cx="6336406" cy="22172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erson using a broom to clean a concrete floor&#10;&#10;AI-generated content may be incorrect.">
            <a:extLst>
              <a:ext uri="{FF2B5EF4-FFF2-40B4-BE49-F238E27FC236}">
                <a16:creationId xmlns:a16="http://schemas.microsoft.com/office/drawing/2014/main" id="{90305A60-4687-560E-F80D-0470F8FC98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249" b="24249"/>
          <a:stretch>
            <a:fillRect/>
          </a:stretch>
        </p:blipFill>
        <p:spPr/>
      </p:pic>
      <p:grpSp>
        <p:nvGrpSpPr>
          <p:cNvPr id="14" name="Group 13">
            <a:extLst>
              <a:ext uri="{FF2B5EF4-FFF2-40B4-BE49-F238E27FC236}">
                <a16:creationId xmlns:a16="http://schemas.microsoft.com/office/drawing/2014/main" id="{FA1D2180-85CC-4EFD-AAFF-FFC0928CC520}"/>
              </a:ext>
            </a:extLst>
          </p:cNvPr>
          <p:cNvGrpSpPr/>
          <p:nvPr/>
        </p:nvGrpSpPr>
        <p:grpSpPr>
          <a:xfrm>
            <a:off x="347363" y="398861"/>
            <a:ext cx="11436648" cy="3915562"/>
            <a:chOff x="407988" y="398861"/>
            <a:chExt cx="11436648" cy="3915562"/>
          </a:xfrm>
        </p:grpSpPr>
        <p:sp>
          <p:nvSpPr>
            <p:cNvPr id="9" name="Rectangle 8">
              <a:extLst>
                <a:ext uri="{FF2B5EF4-FFF2-40B4-BE49-F238E27FC236}">
                  <a16:creationId xmlns:a16="http://schemas.microsoft.com/office/drawing/2014/main" id="{D4C1BAE3-61B3-4255-9A83-26293DDB6361}"/>
                </a:ext>
              </a:extLst>
            </p:cNvPr>
            <p:cNvSpPr/>
            <p:nvPr/>
          </p:nvSpPr>
          <p:spPr>
            <a:xfrm>
              <a:off x="407988" y="404813"/>
              <a:ext cx="5688012" cy="3909610"/>
            </a:xfrm>
            <a:prstGeom prst="rect">
              <a:avLst/>
            </a:prstGeom>
            <a:solidFill>
              <a:srgbClr val="00206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B70535-85B2-4522-80F2-CF5B357635DF}"/>
                </a:ext>
              </a:extLst>
            </p:cNvPr>
            <p:cNvSpPr/>
            <p:nvPr/>
          </p:nvSpPr>
          <p:spPr>
            <a:xfrm>
              <a:off x="6096000" y="398861"/>
              <a:ext cx="5748636" cy="3907553"/>
            </a:xfrm>
            <a:prstGeom prst="rect">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50A8B26B-E9CF-2284-58C1-D2C18ED93B88}"/>
              </a:ext>
            </a:extLst>
          </p:cNvPr>
          <p:cNvPicPr>
            <a:picLocks noChangeAspect="1"/>
          </p:cNvPicPr>
          <p:nvPr/>
        </p:nvPicPr>
        <p:blipFill>
          <a:blip r:embed="rId3"/>
          <a:stretch>
            <a:fillRect/>
          </a:stretch>
        </p:blipFill>
        <p:spPr>
          <a:xfrm>
            <a:off x="4213929" y="4720061"/>
            <a:ext cx="3764129" cy="1410294"/>
          </a:xfrm>
          <a:prstGeom prst="rect">
            <a:avLst/>
          </a:prstGeom>
        </p:spPr>
      </p:pic>
      <p:sp>
        <p:nvSpPr>
          <p:cNvPr id="8" name="TextBox 7">
            <a:extLst>
              <a:ext uri="{FF2B5EF4-FFF2-40B4-BE49-F238E27FC236}">
                <a16:creationId xmlns:a16="http://schemas.microsoft.com/office/drawing/2014/main" id="{DD28C927-AB7C-C100-70A6-4664F2F08FEA}"/>
              </a:ext>
            </a:extLst>
          </p:cNvPr>
          <p:cNvSpPr txBox="1"/>
          <p:nvPr/>
        </p:nvSpPr>
        <p:spPr>
          <a:xfrm>
            <a:off x="1019556" y="1575501"/>
            <a:ext cx="10092265" cy="1554272"/>
          </a:xfrm>
          <a:prstGeom prst="rect">
            <a:avLst/>
          </a:prstGeom>
          <a:noFill/>
        </p:spPr>
        <p:txBody>
          <a:bodyPr wrap="square" lIns="91440" tIns="45720" rIns="91440" bIns="45720" rtlCol="0" anchor="t">
            <a:spAutoFit/>
          </a:bodyPr>
          <a:lstStyle/>
          <a:p>
            <a:pPr algn="ctr"/>
            <a:r>
              <a:rPr lang="en-US" sz="6000" b="1">
                <a:solidFill>
                  <a:schemeClr val="bg1"/>
                </a:solidFill>
                <a:latin typeface="Raleway"/>
              </a:rPr>
              <a:t>UNDERSTANDING </a:t>
            </a:r>
          </a:p>
          <a:p>
            <a:pPr algn="ctr"/>
            <a:r>
              <a:rPr lang="en-US" sz="3300" b="1">
                <a:solidFill>
                  <a:schemeClr val="bg1"/>
                </a:solidFill>
                <a:latin typeface="Raleway"/>
              </a:rPr>
              <a:t>MOISTURE VAPOR SUPRESSION</a:t>
            </a:r>
            <a:endParaRPr lang="en-ID" sz="3300" b="1">
              <a:solidFill>
                <a:schemeClr val="bg1"/>
              </a:solidFill>
              <a:latin typeface="Raleway" pitchFamily="2" charset="0"/>
            </a:endParaRPr>
          </a:p>
        </p:txBody>
      </p:sp>
    </p:spTree>
    <p:extLst>
      <p:ext uri="{BB962C8B-B14F-4D97-AF65-F5344CB8AC3E}">
        <p14:creationId xmlns:p14="http://schemas.microsoft.com/office/powerpoint/2010/main" val="154410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finger holding a small orange object with numbers on it&#10;&#10;AI-generated content may be incorrect.">
            <a:extLst>
              <a:ext uri="{FF2B5EF4-FFF2-40B4-BE49-F238E27FC236}">
                <a16:creationId xmlns:a16="http://schemas.microsoft.com/office/drawing/2014/main" id="{E6C85DA5-BAC6-CEFB-19EB-490F0553A11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32" b="7732"/>
          <a:stretch>
            <a:fillRect/>
          </a:stretch>
        </p:blipFill>
        <p:spPr/>
      </p:pic>
      <p:grpSp>
        <p:nvGrpSpPr>
          <p:cNvPr id="50" name="Group 49">
            <a:extLst>
              <a:ext uri="{FF2B5EF4-FFF2-40B4-BE49-F238E27FC236}">
                <a16:creationId xmlns:a16="http://schemas.microsoft.com/office/drawing/2014/main" id="{51BF615C-F859-47CF-99D3-392E519EF50C}"/>
              </a:ext>
            </a:extLst>
          </p:cNvPr>
          <p:cNvGrpSpPr/>
          <p:nvPr/>
        </p:nvGrpSpPr>
        <p:grpSpPr>
          <a:xfrm>
            <a:off x="286804" y="2608086"/>
            <a:ext cx="5771096" cy="2515738"/>
            <a:chOff x="286804" y="3220089"/>
            <a:chExt cx="5771096" cy="2515738"/>
          </a:xfrm>
        </p:grpSpPr>
        <p:sp>
          <p:nvSpPr>
            <p:cNvPr id="8" name="TextBox 7">
              <a:extLst>
                <a:ext uri="{FF2B5EF4-FFF2-40B4-BE49-F238E27FC236}">
                  <a16:creationId xmlns:a16="http://schemas.microsoft.com/office/drawing/2014/main" id="{D2CB8D73-C19B-4954-8223-42B9BCE4921E}"/>
                </a:ext>
              </a:extLst>
            </p:cNvPr>
            <p:cNvSpPr txBox="1"/>
            <p:nvPr/>
          </p:nvSpPr>
          <p:spPr>
            <a:xfrm>
              <a:off x="286804" y="3568434"/>
              <a:ext cx="5216493" cy="553998"/>
            </a:xfrm>
            <a:prstGeom prst="rect">
              <a:avLst/>
            </a:prstGeom>
            <a:noFill/>
          </p:spPr>
          <p:txBody>
            <a:bodyPr wrap="none" rtlCol="0">
              <a:spAutoFit/>
            </a:bodyPr>
            <a:lstStyle/>
            <a:p>
              <a:r>
                <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rPr>
                <a:t>VAPOR RETARDERS HELP</a:t>
              </a:r>
            </a:p>
          </p:txBody>
        </p:sp>
        <p:sp>
          <p:nvSpPr>
            <p:cNvPr id="10" name="TextBox 9">
              <a:extLst>
                <a:ext uri="{FF2B5EF4-FFF2-40B4-BE49-F238E27FC236}">
                  <a16:creationId xmlns:a16="http://schemas.microsoft.com/office/drawing/2014/main" id="{E32641FA-5609-4910-A705-B178BB600DE7}"/>
                </a:ext>
              </a:extLst>
            </p:cNvPr>
            <p:cNvSpPr txBox="1"/>
            <p:nvPr/>
          </p:nvSpPr>
          <p:spPr>
            <a:xfrm>
              <a:off x="327748" y="3298733"/>
              <a:ext cx="1366080" cy="276999"/>
            </a:xfrm>
            <a:prstGeom prst="rect">
              <a:avLst/>
            </a:prstGeom>
            <a:noFill/>
          </p:spPr>
          <p:txBody>
            <a:bodyPr wrap="none" rtlCol="0">
              <a:spAutoFit/>
            </a:bodyPr>
            <a:lstStyle/>
            <a:p>
              <a:r>
                <a:rPr lang="en-US" sz="1200">
                  <a:solidFill>
                    <a:srgbClr val="C00000"/>
                  </a:solidFill>
                  <a:latin typeface="Work Sans" pitchFamily="2" charset="0"/>
                  <a:ea typeface="Open Sans SemiBold" panose="020B0706030804020204" pitchFamily="34" charset="0"/>
                  <a:cs typeface="Open Sans SemiBold" panose="020B0706030804020204" pitchFamily="34" charset="0"/>
                </a:rPr>
                <a:t>NEGATIVE SIDE</a:t>
              </a:r>
            </a:p>
          </p:txBody>
        </p:sp>
        <p:grpSp>
          <p:nvGrpSpPr>
            <p:cNvPr id="14" name="Group 13">
              <a:extLst>
                <a:ext uri="{FF2B5EF4-FFF2-40B4-BE49-F238E27FC236}">
                  <a16:creationId xmlns:a16="http://schemas.microsoft.com/office/drawing/2014/main" id="{EA245D42-E344-4198-954A-55A23591BED5}"/>
                </a:ext>
              </a:extLst>
            </p:cNvPr>
            <p:cNvGrpSpPr/>
            <p:nvPr/>
          </p:nvGrpSpPr>
          <p:grpSpPr>
            <a:xfrm>
              <a:off x="407988" y="3220089"/>
              <a:ext cx="1282890" cy="887505"/>
              <a:chOff x="407988" y="3220089"/>
              <a:chExt cx="1282890" cy="887505"/>
            </a:xfrm>
          </p:grpSpPr>
          <p:cxnSp>
            <p:nvCxnSpPr>
              <p:cNvPr id="12" name="Straight Connector 11">
                <a:extLst>
                  <a:ext uri="{FF2B5EF4-FFF2-40B4-BE49-F238E27FC236}">
                    <a16:creationId xmlns:a16="http://schemas.microsoft.com/office/drawing/2014/main" id="{92102E12-FE48-47DD-A59D-EE9B1D93CAA3}"/>
                  </a:ext>
                </a:extLst>
              </p:cNvPr>
              <p:cNvCxnSpPr/>
              <p:nvPr/>
            </p:nvCxnSpPr>
            <p:spPr>
              <a:xfrm>
                <a:off x="407988" y="3220089"/>
                <a:ext cx="64144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5DD2EF-0E0B-4BE8-8BD8-EB95D7507113}"/>
                  </a:ext>
                </a:extLst>
              </p:cNvPr>
              <p:cNvCxnSpPr/>
              <p:nvPr/>
            </p:nvCxnSpPr>
            <p:spPr>
              <a:xfrm>
                <a:off x="1049433" y="4107594"/>
                <a:ext cx="64144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CEBB8F52-6D61-4D2A-81E1-E8C0D7B055DB}"/>
                </a:ext>
              </a:extLst>
            </p:cNvPr>
            <p:cNvSpPr txBox="1"/>
            <p:nvPr/>
          </p:nvSpPr>
          <p:spPr>
            <a:xfrm>
              <a:off x="347900" y="4350832"/>
              <a:ext cx="5710000" cy="1384995"/>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Allow projects with higher moisture reading to move forward</a:t>
              </a:r>
            </a:p>
            <a:p>
              <a:pPr marL="285750" indent="-285750">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Slow down moisture vapor intrusion through the primer (P-99) to protect moisture sensitive flooring</a:t>
              </a:r>
            </a:p>
            <a:p>
              <a:pPr marL="285750" indent="-285750">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Slow upward migration of moisture, reducing the risk of delamination, buckling, and warping of hardwood, laminate, and luxury vinyl flooring</a:t>
              </a:r>
            </a:p>
          </p:txBody>
        </p:sp>
      </p:grpSp>
    </p:spTree>
    <p:extLst>
      <p:ext uri="{BB962C8B-B14F-4D97-AF65-F5344CB8AC3E}">
        <p14:creationId xmlns:p14="http://schemas.microsoft.com/office/powerpoint/2010/main" val="113041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5577D-CDC2-11D0-E859-B3A0AC54914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3B9354E-2425-8B5B-8BD8-D60A1185FF3E}"/>
              </a:ext>
            </a:extLst>
          </p:cNvPr>
          <p:cNvSpPr txBox="1"/>
          <p:nvPr/>
        </p:nvSpPr>
        <p:spPr>
          <a:xfrm>
            <a:off x="5185438" y="836420"/>
            <a:ext cx="5674951" cy="369332"/>
          </a:xfrm>
          <a:prstGeom prst="rect">
            <a:avLst/>
          </a:prstGeom>
          <a:noFill/>
        </p:spPr>
        <p:txBody>
          <a:bodyPr wrap="none" lIns="91440" tIns="45720" rIns="91440" bIns="45720" rtlCol="0" anchor="t">
            <a:spAutoFit/>
          </a:bodyPr>
          <a:lstStyle/>
          <a:p>
            <a:r>
              <a:rPr lang="en-US">
                <a:solidFill>
                  <a:schemeClr val="bg1"/>
                </a:solidFill>
                <a:latin typeface="Work Sans"/>
              </a:rPr>
              <a:t>NEGATIVE-SIDE MVS COATINGS HELP BUT THEY</a:t>
            </a:r>
            <a:endParaRPr lang="en-US"/>
          </a:p>
        </p:txBody>
      </p:sp>
      <p:sp>
        <p:nvSpPr>
          <p:cNvPr id="7" name="TextBox 6">
            <a:extLst>
              <a:ext uri="{FF2B5EF4-FFF2-40B4-BE49-F238E27FC236}">
                <a16:creationId xmlns:a16="http://schemas.microsoft.com/office/drawing/2014/main" id="{F2B82FA3-8538-A162-0234-9A9702B21888}"/>
              </a:ext>
            </a:extLst>
          </p:cNvPr>
          <p:cNvSpPr txBox="1"/>
          <p:nvPr/>
        </p:nvSpPr>
        <p:spPr>
          <a:xfrm>
            <a:off x="5187811" y="1582554"/>
            <a:ext cx="6204089"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chemeClr val="bg1"/>
                </a:solidFill>
                <a:highlight>
                  <a:srgbClr val="000080"/>
                </a:highlight>
                <a:latin typeface="Work Sans"/>
                <a:ea typeface="Lato"/>
                <a:cs typeface="Lato"/>
              </a:rPr>
              <a:t>Cannot stop water before entering concrete slab</a:t>
            </a:r>
          </a:p>
          <a:p>
            <a:pPr marL="742950" lvl="1" indent="-285750">
              <a:buFont typeface="Arial" panose="020B0604020202020204" pitchFamily="34" charset="0"/>
              <a:buChar char="•"/>
            </a:pPr>
            <a:r>
              <a:rPr lang="en-US">
                <a:solidFill>
                  <a:schemeClr val="bg1"/>
                </a:solidFill>
                <a:highlight>
                  <a:srgbClr val="000080"/>
                </a:highlight>
                <a:latin typeface="Work Sans"/>
                <a:ea typeface="Lato"/>
                <a:cs typeface="Lato"/>
              </a:rPr>
              <a:t>Concrete without a functioning positive-side Moisture Vapor Barrier is susceptible to hydrostatic, capillary and osmotic conditions </a:t>
            </a:r>
            <a:endParaRPr lang="en-US" dirty="0">
              <a:solidFill>
                <a:schemeClr val="bg1"/>
              </a:solidFill>
              <a:highlight>
                <a:srgbClr val="000080"/>
              </a:highlight>
              <a:latin typeface="Work Sans"/>
              <a:ea typeface="Lato"/>
              <a:cs typeface="Lato"/>
            </a:endParaRPr>
          </a:p>
          <a:p>
            <a:pPr marL="1200150" lvl="2" indent="-285750">
              <a:buFont typeface="Wingdings" panose="020B0604020202020204" pitchFamily="34" charset="0"/>
              <a:buChar char="§"/>
            </a:pPr>
            <a:r>
              <a:rPr lang="en-US">
                <a:solidFill>
                  <a:schemeClr val="bg1"/>
                </a:solidFill>
                <a:highlight>
                  <a:srgbClr val="000080"/>
                </a:highlight>
                <a:latin typeface="Work Sans"/>
                <a:ea typeface="Lato"/>
                <a:cs typeface="Lato"/>
              </a:rPr>
              <a:t>Osmotic pressures sometimes exceed the coating bond strength to concrete</a:t>
            </a:r>
            <a:r>
              <a:rPr lang="en-US" sz="1400">
                <a:solidFill>
                  <a:schemeClr val="bg1"/>
                </a:solidFill>
                <a:highlight>
                  <a:srgbClr val="000080"/>
                </a:highlight>
                <a:latin typeface="Work Sans"/>
                <a:ea typeface="Lato"/>
                <a:cs typeface="Lato"/>
              </a:rPr>
              <a:t>.</a:t>
            </a:r>
          </a:p>
        </p:txBody>
      </p:sp>
      <p:pic>
        <p:nvPicPr>
          <p:cNvPr id="6" name="Picture Placeholder 2" descr="A hand holding a glass with a roll of paper&#10;&#10;AI-generated content may be incorrect.">
            <a:extLst>
              <a:ext uri="{FF2B5EF4-FFF2-40B4-BE49-F238E27FC236}">
                <a16:creationId xmlns:a16="http://schemas.microsoft.com/office/drawing/2014/main" id="{D4B52B0A-9632-6FE2-0D56-94C5C32204B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662" r="3662"/>
          <a:stretch>
            <a:fillRect/>
          </a:stretch>
        </p:blipFill>
        <p:spPr>
          <a:effectLst>
            <a:glow rad="228600">
              <a:schemeClr val="accent5">
                <a:satMod val="175000"/>
                <a:alpha val="40000"/>
              </a:schemeClr>
            </a:glow>
          </a:effectLst>
        </p:spPr>
      </p:pic>
    </p:spTree>
    <p:extLst>
      <p:ext uri="{BB962C8B-B14F-4D97-AF65-F5344CB8AC3E}">
        <p14:creationId xmlns:p14="http://schemas.microsoft.com/office/powerpoint/2010/main" val="25776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AE5ED-5588-C81B-497F-0B5E59E05B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4C5D4FB-958D-0C65-6392-2CD58351611B}"/>
              </a:ext>
            </a:extLst>
          </p:cNvPr>
          <p:cNvSpPr txBox="1"/>
          <p:nvPr/>
        </p:nvSpPr>
        <p:spPr>
          <a:xfrm>
            <a:off x="368214" y="1143939"/>
            <a:ext cx="5739318" cy="1015663"/>
          </a:xfrm>
          <a:prstGeom prst="rect">
            <a:avLst/>
          </a:prstGeom>
          <a:noFill/>
        </p:spPr>
        <p:txBody>
          <a:bodyPr wrap="square" lIns="91440" tIns="45720" rIns="91440" bIns="45720" rtlCol="0" anchor="t">
            <a:spAutoFit/>
          </a:bodyPr>
          <a:lstStyle/>
          <a:p>
            <a:r>
              <a:rPr lang="en-US" sz="3000" b="1" dirty="0">
                <a:solidFill>
                  <a:schemeClr val="tx1">
                    <a:lumMod val="85000"/>
                    <a:lumOff val="15000"/>
                  </a:schemeClr>
                </a:solidFill>
                <a:latin typeface="Work Sans"/>
                <a:ea typeface="Open Sans"/>
                <a:cs typeface="Open Sans"/>
              </a:rPr>
              <a:t>PLAYS THE LARGEST ROLE </a:t>
            </a:r>
            <a:r>
              <a:rPr lang="en-US" sz="3000" b="1">
                <a:solidFill>
                  <a:schemeClr val="tx1">
                    <a:lumMod val="85000"/>
                    <a:lumOff val="15000"/>
                  </a:schemeClr>
                </a:solidFill>
                <a:latin typeface="Work Sans"/>
                <a:ea typeface="Open Sans"/>
                <a:cs typeface="Open Sans"/>
              </a:rPr>
              <a:t>IN CONCRETE PERMEABILITY</a:t>
            </a:r>
          </a:p>
        </p:txBody>
      </p:sp>
      <p:sp>
        <p:nvSpPr>
          <p:cNvPr id="7" name="TextBox 6">
            <a:extLst>
              <a:ext uri="{FF2B5EF4-FFF2-40B4-BE49-F238E27FC236}">
                <a16:creationId xmlns:a16="http://schemas.microsoft.com/office/drawing/2014/main" id="{31FEECB9-AA82-DACC-840C-F0665E043938}"/>
              </a:ext>
            </a:extLst>
          </p:cNvPr>
          <p:cNvSpPr txBox="1"/>
          <p:nvPr/>
        </p:nvSpPr>
        <p:spPr>
          <a:xfrm>
            <a:off x="396457" y="828840"/>
            <a:ext cx="2220480" cy="276999"/>
          </a:xfrm>
          <a:prstGeom prst="rect">
            <a:avLst/>
          </a:prstGeom>
          <a:noFill/>
        </p:spPr>
        <p:txBody>
          <a:bodyPr wrap="none" rtlCol="0">
            <a:spAutoFit/>
          </a:bodyPr>
          <a:lstStyle/>
          <a:p>
            <a:r>
              <a:rPr lang="en-US" sz="1200">
                <a:solidFill>
                  <a:srgbClr val="C00000"/>
                </a:solidFill>
                <a:latin typeface="Work Sans" pitchFamily="2" charset="0"/>
                <a:ea typeface="Open Sans SemiBold" panose="020B0706030804020204" pitchFamily="34" charset="0"/>
                <a:cs typeface="Open Sans SemiBold" panose="020B0706030804020204" pitchFamily="34" charset="0"/>
              </a:rPr>
              <a:t>WATER TO CEMENT RATIO</a:t>
            </a:r>
          </a:p>
        </p:txBody>
      </p:sp>
      <p:grpSp>
        <p:nvGrpSpPr>
          <p:cNvPr id="11" name="Group 10">
            <a:extLst>
              <a:ext uri="{FF2B5EF4-FFF2-40B4-BE49-F238E27FC236}">
                <a16:creationId xmlns:a16="http://schemas.microsoft.com/office/drawing/2014/main" id="{1F02310F-47DC-F598-4EC0-0A37321E823B}"/>
              </a:ext>
            </a:extLst>
          </p:cNvPr>
          <p:cNvGrpSpPr/>
          <p:nvPr/>
        </p:nvGrpSpPr>
        <p:grpSpPr>
          <a:xfrm>
            <a:off x="428157" y="2357203"/>
            <a:ext cx="5619432" cy="323611"/>
            <a:chOff x="476568" y="1879155"/>
            <a:chExt cx="5619432" cy="323611"/>
          </a:xfrm>
        </p:grpSpPr>
        <p:pic>
          <p:nvPicPr>
            <p:cNvPr id="9" name="Graphic 8">
              <a:extLst>
                <a:ext uri="{FF2B5EF4-FFF2-40B4-BE49-F238E27FC236}">
                  <a16:creationId xmlns:a16="http://schemas.microsoft.com/office/drawing/2014/main" id="{2CC285D4-E13E-92F5-5110-9C24EAB64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568" y="1879155"/>
              <a:ext cx="323611" cy="323611"/>
            </a:xfrm>
            <a:prstGeom prst="rect">
              <a:avLst/>
            </a:prstGeom>
          </p:spPr>
        </p:pic>
        <p:sp>
          <p:nvSpPr>
            <p:cNvPr id="10" name="TextBox 9">
              <a:extLst>
                <a:ext uri="{FF2B5EF4-FFF2-40B4-BE49-F238E27FC236}">
                  <a16:creationId xmlns:a16="http://schemas.microsoft.com/office/drawing/2014/main" id="{80DA2B19-79B2-59E1-2903-36C4CEE10891}"/>
                </a:ext>
              </a:extLst>
            </p:cNvPr>
            <p:cNvSpPr txBox="1"/>
            <p:nvPr/>
          </p:nvSpPr>
          <p:spPr>
            <a:xfrm>
              <a:off x="1036376" y="1910848"/>
              <a:ext cx="5059624" cy="276999"/>
            </a:xfrm>
            <a:prstGeom prst="rect">
              <a:avLst/>
            </a:prstGeom>
            <a:noFill/>
          </p:spPr>
          <p:txBody>
            <a:bodyPr wrap="square" rtlCol="0">
              <a:spAutoFit/>
            </a:bodyPr>
            <a:lstStyle/>
            <a:p>
              <a:r>
                <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Lower W/C ratio means less permeable concrete</a:t>
              </a:r>
            </a:p>
          </p:txBody>
        </p:sp>
      </p:grpSp>
      <p:grpSp>
        <p:nvGrpSpPr>
          <p:cNvPr id="12" name="Group 11">
            <a:extLst>
              <a:ext uri="{FF2B5EF4-FFF2-40B4-BE49-F238E27FC236}">
                <a16:creationId xmlns:a16="http://schemas.microsoft.com/office/drawing/2014/main" id="{47E7FD53-31B1-F92C-6F0B-D953B4EC88EE}"/>
              </a:ext>
            </a:extLst>
          </p:cNvPr>
          <p:cNvGrpSpPr/>
          <p:nvPr/>
        </p:nvGrpSpPr>
        <p:grpSpPr>
          <a:xfrm>
            <a:off x="428157" y="2838074"/>
            <a:ext cx="5619432" cy="1245469"/>
            <a:chOff x="476568" y="1664003"/>
            <a:chExt cx="5619432" cy="1245469"/>
          </a:xfrm>
        </p:grpSpPr>
        <p:pic>
          <p:nvPicPr>
            <p:cNvPr id="13" name="Graphic 12">
              <a:extLst>
                <a:ext uri="{FF2B5EF4-FFF2-40B4-BE49-F238E27FC236}">
                  <a16:creationId xmlns:a16="http://schemas.microsoft.com/office/drawing/2014/main" id="{6048A9F1-75D7-DAFE-18CA-C43AC7E75B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568" y="1664003"/>
              <a:ext cx="323611" cy="323611"/>
            </a:xfrm>
            <a:prstGeom prst="rect">
              <a:avLst/>
            </a:prstGeom>
          </p:spPr>
        </p:pic>
        <p:sp>
          <p:nvSpPr>
            <p:cNvPr id="14" name="TextBox 13">
              <a:extLst>
                <a:ext uri="{FF2B5EF4-FFF2-40B4-BE49-F238E27FC236}">
                  <a16:creationId xmlns:a16="http://schemas.microsoft.com/office/drawing/2014/main" id="{9725B09C-E9A7-C8AC-3173-38265C5247F5}"/>
                </a:ext>
              </a:extLst>
            </p:cNvPr>
            <p:cNvSpPr txBox="1"/>
            <p:nvPr/>
          </p:nvSpPr>
          <p:spPr>
            <a:xfrm>
              <a:off x="1036376" y="1709143"/>
              <a:ext cx="5059624"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Higher W/C ration means more permeable concrete. </a:t>
              </a:r>
            </a:p>
            <a:p>
              <a:pPr marL="171450" indent="-171450">
                <a:buFont typeface="Arial" panose="020B0604020202020204" pitchFamily="34" charset="0"/>
                <a:buChar char="•"/>
              </a:pPr>
              <a:r>
                <a:rPr lang="en-US" sz="1200">
                  <a:solidFill>
                    <a:schemeClr val="bg2">
                      <a:lumMod val="50000"/>
                    </a:schemeClr>
                  </a:solidFill>
                  <a:latin typeface="Lato"/>
                  <a:ea typeface="Lato"/>
                  <a:cs typeface="Lato"/>
                </a:rPr>
                <a:t>High W/C ration without a positive-side moisture retarder or barrier is recipe for blisters</a:t>
              </a:r>
            </a:p>
            <a:p>
              <a:pPr marL="628650" lvl="1" indent="-171450">
                <a:buFont typeface="Arial" panose="020B0604020202020204" pitchFamily="34" charset="0"/>
                <a:buChar char="•"/>
              </a:pPr>
              <a:r>
                <a:rPr lang="en-US" sz="1200">
                  <a:solidFill>
                    <a:schemeClr val="bg2">
                      <a:lumMod val="50000"/>
                    </a:schemeClr>
                  </a:solidFill>
                  <a:latin typeface="Lato"/>
                  <a:ea typeface="Lato"/>
                  <a:cs typeface="Lato"/>
                </a:rPr>
                <a:t>Exclude moisture related warranty if you do not know if there is a positive-side retarder/barrier</a:t>
              </a:r>
            </a:p>
            <a:p>
              <a:pPr marL="1085850" lvl="2" indent="-171450">
                <a:buFont typeface="Arial" panose="020B0604020202020204" pitchFamily="34" charset="0"/>
                <a:buChar char="•"/>
              </a:pPr>
              <a:r>
                <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Must core to know if not on as-built drawings</a:t>
              </a:r>
            </a:p>
          </p:txBody>
        </p:sp>
      </p:grpSp>
    </p:spTree>
    <p:extLst>
      <p:ext uri="{BB962C8B-B14F-4D97-AF65-F5344CB8AC3E}">
        <p14:creationId xmlns:p14="http://schemas.microsoft.com/office/powerpoint/2010/main" val="293481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CC6F4-C39D-A9FC-18C6-F7908CC0CE9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C4E8172-A2FF-E2DF-A0C5-FEADC7714340}"/>
              </a:ext>
            </a:extLst>
          </p:cNvPr>
          <p:cNvSpPr txBox="1"/>
          <p:nvPr/>
        </p:nvSpPr>
        <p:spPr>
          <a:xfrm>
            <a:off x="614171" y="313201"/>
            <a:ext cx="7902759" cy="707886"/>
          </a:xfrm>
          <a:prstGeom prst="rect">
            <a:avLst/>
          </a:prstGeom>
          <a:noFill/>
        </p:spPr>
        <p:txBody>
          <a:bodyPr wrap="square" lIns="91440" tIns="45720" rIns="91440" bIns="45720" rtlCol="0" anchor="t">
            <a:spAutoFit/>
          </a:bodyPr>
          <a:lstStyle/>
          <a:p>
            <a:r>
              <a:rPr lang="en-US" sz="2000" dirty="0">
                <a:solidFill>
                  <a:srgbClr val="C00000"/>
                </a:solidFill>
                <a:latin typeface="Work Sans"/>
                <a:ea typeface="Open Sans SemiBold"/>
                <a:cs typeface="Open Sans SemiBold"/>
              </a:rPr>
              <a:t>NOT KNOWING THE CONCRETE YOU COAT </a:t>
            </a:r>
            <a:endParaRPr lang="en-US" sz="2000">
              <a:solidFill>
                <a:srgbClr val="000000"/>
              </a:solidFill>
              <a:latin typeface="Work Sans"/>
              <a:ea typeface="Open Sans SemiBold"/>
              <a:cs typeface="Open Sans SemiBold"/>
            </a:endParaRPr>
          </a:p>
          <a:p>
            <a:r>
              <a:rPr lang="en-US" sz="2000" dirty="0">
                <a:solidFill>
                  <a:srgbClr val="C00000"/>
                </a:solidFill>
                <a:latin typeface="Work Sans"/>
                <a:ea typeface="Open Sans SemiBold"/>
                <a:cs typeface="Open Sans SemiBold"/>
              </a:rPr>
              <a:t>IS LIKE NOT KNOWING YOUR MATE BEFORE MARRIAGE</a:t>
            </a:r>
            <a:endParaRPr lang="en-US" sz="2000">
              <a:latin typeface="Work Sans"/>
            </a:endParaRPr>
          </a:p>
        </p:txBody>
      </p:sp>
      <p:sp>
        <p:nvSpPr>
          <p:cNvPr id="2" name="TextBox 1">
            <a:extLst>
              <a:ext uri="{FF2B5EF4-FFF2-40B4-BE49-F238E27FC236}">
                <a16:creationId xmlns:a16="http://schemas.microsoft.com/office/drawing/2014/main" id="{1D5A46E9-C31C-2983-E577-6D75E18B27E6}"/>
              </a:ext>
            </a:extLst>
          </p:cNvPr>
          <p:cNvSpPr txBox="1"/>
          <p:nvPr/>
        </p:nvSpPr>
        <p:spPr>
          <a:xfrm>
            <a:off x="870316" y="1273895"/>
            <a:ext cx="7338117"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Work Sans"/>
              </a:rPr>
              <a:t>Before You Coat Do You Know</a:t>
            </a:r>
          </a:p>
          <a:p>
            <a:pPr marL="742950" lvl="1" indent="-285750">
              <a:buFont typeface="Arial,Sans-Serif"/>
              <a:buChar char="•"/>
            </a:pPr>
            <a:r>
              <a:rPr lang="en-US" sz="1400" dirty="0">
                <a:latin typeface="Work Sans"/>
              </a:rPr>
              <a:t>The water to cement ratio of the placed concrete?</a:t>
            </a:r>
          </a:p>
          <a:p>
            <a:pPr marL="742950" lvl="1" indent="-285750">
              <a:buFont typeface="Arial,Sans-Serif"/>
              <a:buChar char="•"/>
            </a:pPr>
            <a:r>
              <a:rPr lang="en-US" sz="1400" dirty="0">
                <a:latin typeface="Work Sans"/>
              </a:rPr>
              <a:t>The concrete thickness?</a:t>
            </a:r>
          </a:p>
          <a:p>
            <a:pPr marL="742950" lvl="1" indent="-285750">
              <a:buFont typeface="Arial,Sans-Serif"/>
              <a:buChar char="•"/>
            </a:pPr>
            <a:r>
              <a:rPr lang="en-US" sz="1400" dirty="0">
                <a:latin typeface="Work Sans"/>
              </a:rPr>
              <a:t>What contaminants are in the concrete?</a:t>
            </a:r>
            <a:endParaRPr lang="en-US" dirty="0"/>
          </a:p>
          <a:p>
            <a:pPr marL="742950" lvl="1" indent="-285750">
              <a:buFont typeface="Arial,Sans-Serif"/>
              <a:buChar char="•"/>
            </a:pPr>
            <a:r>
              <a:rPr lang="en-US" sz="1400" dirty="0">
                <a:latin typeface="Work Sans"/>
              </a:rPr>
              <a:t>How the Concrete was cured?</a:t>
            </a:r>
            <a:endParaRPr lang="en-US" dirty="0"/>
          </a:p>
          <a:p>
            <a:pPr marL="742950" lvl="1" indent="-285750">
              <a:buFont typeface="Arial,Sans-Serif"/>
              <a:buChar char="•"/>
            </a:pPr>
            <a:r>
              <a:rPr lang="en-US" sz="1400" dirty="0">
                <a:latin typeface="Work Sans"/>
              </a:rPr>
              <a:t>The slab support design and placement</a:t>
            </a:r>
          </a:p>
          <a:p>
            <a:pPr marL="742950" lvl="1" indent="-285750">
              <a:buFont typeface="Arial,Sans-Serif"/>
              <a:buChar char="•"/>
            </a:pPr>
            <a:r>
              <a:rPr lang="en-US" sz="1400" dirty="0">
                <a:latin typeface="Work Sans"/>
              </a:rPr>
              <a:t>The amount of moisture available under slab</a:t>
            </a:r>
          </a:p>
          <a:p>
            <a:pPr marL="742950" lvl="1" indent="-285750">
              <a:buFont typeface="Arial,Sans-Serif"/>
              <a:buChar char="•"/>
            </a:pPr>
            <a:r>
              <a:rPr lang="en-US" sz="1400" dirty="0">
                <a:latin typeface="Work Sans"/>
              </a:rPr>
              <a:t>The concrete mix design and conditions of </a:t>
            </a:r>
            <a:r>
              <a:rPr lang="en-US" sz="1400">
                <a:latin typeface="Work Sans"/>
              </a:rPr>
              <a:t>placement (was </a:t>
            </a:r>
            <a:r>
              <a:rPr lang="en-US" sz="1400" dirty="0">
                <a:latin typeface="Work Sans"/>
              </a:rPr>
              <a:t>the concrete poured in winter, summer, etc.)</a:t>
            </a:r>
          </a:p>
          <a:p>
            <a:pPr marL="742950" lvl="1" indent="-285750">
              <a:buFont typeface="Arial,Sans-Serif"/>
              <a:buChar char="•"/>
            </a:pPr>
            <a:r>
              <a:rPr lang="en-US" sz="1400" dirty="0">
                <a:latin typeface="Work Sans"/>
              </a:rPr>
              <a:t>The existence or condition of a positive-side vapor barrier?</a:t>
            </a:r>
          </a:p>
          <a:p>
            <a:pPr lvl="1"/>
            <a:endParaRPr lang="en-US" sz="1400" dirty="0">
              <a:latin typeface="Work Sans"/>
            </a:endParaRPr>
          </a:p>
          <a:p>
            <a:pPr lvl="1"/>
            <a:r>
              <a:rPr lang="en-US" sz="1400" b="1" i="1" dirty="0">
                <a:solidFill>
                  <a:schemeClr val="accent1"/>
                </a:solidFill>
                <a:latin typeface="Work Sans"/>
              </a:rPr>
              <a:t>Performing moisture testing on slabs without a functioning positive-side moisture vapr barrier or retarder is not meaningful because the test data </a:t>
            </a:r>
            <a:r>
              <a:rPr lang="en-US" sz="1400" b="1" i="1">
                <a:solidFill>
                  <a:schemeClr val="accent1"/>
                </a:solidFill>
                <a:latin typeface="Work Sans"/>
              </a:rPr>
              <a:t>will change as under-slab moisture availability changes.</a:t>
            </a:r>
            <a:endParaRPr lang="en-US" sz="1400" b="1" i="1" dirty="0">
              <a:solidFill>
                <a:schemeClr val="accent1"/>
              </a:solidFill>
              <a:latin typeface="Work Sans"/>
            </a:endParaRPr>
          </a:p>
          <a:p>
            <a:pPr lvl="1"/>
            <a:endParaRPr lang="en-US" dirty="0"/>
          </a:p>
        </p:txBody>
      </p:sp>
      <p:pic>
        <p:nvPicPr>
          <p:cNvPr id="3" name="Picture 2" descr="A person in a wedding dress and a gorilla walking down a red carpet&#10;&#10;AI-generated content may be incorrect.">
            <a:extLst>
              <a:ext uri="{FF2B5EF4-FFF2-40B4-BE49-F238E27FC236}">
                <a16:creationId xmlns:a16="http://schemas.microsoft.com/office/drawing/2014/main" id="{12AA6C15-C5B8-50BF-89DE-6DAE74D2FDE3}"/>
              </a:ext>
            </a:extLst>
          </p:cNvPr>
          <p:cNvPicPr>
            <a:picLocks noChangeAspect="1"/>
          </p:cNvPicPr>
          <p:nvPr/>
        </p:nvPicPr>
        <p:blipFill>
          <a:blip r:embed="rId2"/>
          <a:stretch>
            <a:fillRect/>
          </a:stretch>
        </p:blipFill>
        <p:spPr>
          <a:xfrm>
            <a:off x="8357841" y="1455253"/>
            <a:ext cx="3227734" cy="4288736"/>
          </a:xfrm>
          <a:prstGeom prst="rect">
            <a:avLst/>
          </a:prstGeom>
        </p:spPr>
      </p:pic>
    </p:spTree>
    <p:extLst>
      <p:ext uri="{BB962C8B-B14F-4D97-AF65-F5344CB8AC3E}">
        <p14:creationId xmlns:p14="http://schemas.microsoft.com/office/powerpoint/2010/main" val="133844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72580-F33E-DD90-6CEC-97A8EC4FB78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0A26525-0A1C-BF57-4D2B-53504F6F9F43}"/>
              </a:ext>
            </a:extLst>
          </p:cNvPr>
          <p:cNvSpPr txBox="1"/>
          <p:nvPr/>
        </p:nvSpPr>
        <p:spPr>
          <a:xfrm>
            <a:off x="396457" y="309095"/>
            <a:ext cx="8229830" cy="400110"/>
          </a:xfrm>
          <a:prstGeom prst="rect">
            <a:avLst/>
          </a:prstGeom>
          <a:noFill/>
        </p:spPr>
        <p:txBody>
          <a:bodyPr wrap="square" lIns="91440" tIns="45720" rIns="91440" bIns="45720" rtlCol="0" anchor="t">
            <a:spAutoFit/>
          </a:bodyPr>
          <a:lstStyle/>
          <a:p>
            <a:r>
              <a:rPr lang="en-US" sz="2000">
                <a:solidFill>
                  <a:srgbClr val="C00000"/>
                </a:solidFill>
                <a:latin typeface="Work Sans"/>
                <a:ea typeface="Open Sans SemiBold"/>
                <a:cs typeface="Open Sans SemiBold"/>
              </a:rPr>
              <a:t>HERE IS HOW I APPROACH THIS SUBJECT WITH CUSTOMERS</a:t>
            </a:r>
            <a:endParaRPr lang="en-US" sz="2000">
              <a:latin typeface="Work Sans"/>
            </a:endParaRPr>
          </a:p>
        </p:txBody>
      </p:sp>
      <p:sp>
        <p:nvSpPr>
          <p:cNvPr id="2" name="TextBox 1">
            <a:extLst>
              <a:ext uri="{FF2B5EF4-FFF2-40B4-BE49-F238E27FC236}">
                <a16:creationId xmlns:a16="http://schemas.microsoft.com/office/drawing/2014/main" id="{14873EC8-9BC5-6B21-4B2D-7854CAFA6208}"/>
              </a:ext>
            </a:extLst>
          </p:cNvPr>
          <p:cNvSpPr txBox="1"/>
          <p:nvPr/>
        </p:nvSpPr>
        <p:spPr>
          <a:xfrm>
            <a:off x="396416" y="770808"/>
            <a:ext cx="837230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If the existence of a positive-side vapor barrier/retarder is unknown, I recommend performing core samples for a price.  </a:t>
            </a:r>
          </a:p>
          <a:p>
            <a:pPr marL="742950" lvl="1" indent="-285750">
              <a:buFont typeface="Courier New"/>
              <a:buChar char="o"/>
            </a:pPr>
            <a:r>
              <a:rPr lang="en-US"/>
              <a:t>Making this offer will shows that I am serious about understanding the </a:t>
            </a:r>
            <a:r>
              <a:rPr lang="en-US" dirty="0"/>
              <a:t>concrete.</a:t>
            </a:r>
          </a:p>
          <a:p>
            <a:pPr marL="742950" lvl="1" indent="-285750">
              <a:buFont typeface="Courier New"/>
              <a:buChar char="o"/>
            </a:pPr>
            <a:r>
              <a:rPr lang="en-US" dirty="0"/>
              <a:t>Core samples will show slab thickness and allow verification of the existence of a vapor barrier or retarder. Without knowing the slab thickness, </a:t>
            </a:r>
            <a:r>
              <a:rPr lang="en-US"/>
              <a:t>sub-soil moisture or existence of a vapor barrier/retarder I  </a:t>
            </a:r>
            <a:r>
              <a:rPr lang="en-US" dirty="0"/>
              <a:t>cannot properly evaluate a long-term solution. I make sure they understand </a:t>
            </a:r>
            <a:r>
              <a:rPr lang="en-US"/>
              <a:t>these points and explain that I have no history of their concrete. I make the decision theirs not mine!</a:t>
            </a:r>
            <a:endParaRPr lang="en-US" dirty="0"/>
          </a:p>
        </p:txBody>
      </p:sp>
      <p:sp>
        <p:nvSpPr>
          <p:cNvPr id="3" name="TextBox 2">
            <a:extLst>
              <a:ext uri="{FF2B5EF4-FFF2-40B4-BE49-F238E27FC236}">
                <a16:creationId xmlns:a16="http://schemas.microsoft.com/office/drawing/2014/main" id="{596C9A69-C001-CAC1-EA1C-E556C1D72781}"/>
              </a:ext>
            </a:extLst>
          </p:cNvPr>
          <p:cNvSpPr txBox="1"/>
          <p:nvPr/>
        </p:nvSpPr>
        <p:spPr>
          <a:xfrm>
            <a:off x="303919" y="3633814"/>
            <a:ext cx="84912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dirty="0"/>
              <a:t>If they elect to forego the cores, I share with them the P-99 CTL test data </a:t>
            </a:r>
            <a:r>
              <a:rPr lang="en-US"/>
              <a:t>explaining that P-99 is shown to reduce moisture vapor to .07 perms per </a:t>
            </a:r>
            <a:r>
              <a:rPr lang="en-US" dirty="0"/>
              <a:t>ASTM E96 and that it has a long track record of success. I share that there is a </a:t>
            </a:r>
            <a:r>
              <a:rPr lang="en-US"/>
              <a:t>high liklihood P-99 will solve any moisture issue and a low liklihood it won't.</a:t>
            </a:r>
          </a:p>
        </p:txBody>
      </p:sp>
    </p:spTree>
    <p:extLst>
      <p:ext uri="{BB962C8B-B14F-4D97-AF65-F5344CB8AC3E}">
        <p14:creationId xmlns:p14="http://schemas.microsoft.com/office/powerpoint/2010/main" val="328307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22438-FFDF-8DB8-C9CE-FEA74E8D157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780C290-9998-BB0B-B64B-9189836D0DAE}"/>
              </a:ext>
            </a:extLst>
          </p:cNvPr>
          <p:cNvSpPr txBox="1"/>
          <p:nvPr/>
        </p:nvSpPr>
        <p:spPr>
          <a:xfrm>
            <a:off x="396457" y="309095"/>
            <a:ext cx="7991981" cy="400110"/>
          </a:xfrm>
          <a:prstGeom prst="rect">
            <a:avLst/>
          </a:prstGeom>
          <a:noFill/>
        </p:spPr>
        <p:txBody>
          <a:bodyPr wrap="square" lIns="91440" tIns="45720" rIns="91440" bIns="45720" rtlCol="0" anchor="t">
            <a:spAutoFit/>
          </a:bodyPr>
          <a:lstStyle/>
          <a:p>
            <a:r>
              <a:rPr lang="en-US" sz="2000">
                <a:solidFill>
                  <a:srgbClr val="C00000"/>
                </a:solidFill>
                <a:latin typeface="Work Sans"/>
                <a:ea typeface="Open Sans SemiBold"/>
                <a:cs typeface="Open Sans SemiBold"/>
              </a:rPr>
              <a:t>HERE IS HOW I APPROACH THIS SUBJECT WITH CUSTOMERS</a:t>
            </a:r>
            <a:endParaRPr lang="en-US" sz="2000">
              <a:latin typeface="Work Sans"/>
            </a:endParaRPr>
          </a:p>
        </p:txBody>
      </p:sp>
      <p:sp>
        <p:nvSpPr>
          <p:cNvPr id="2" name="TextBox 1">
            <a:extLst>
              <a:ext uri="{FF2B5EF4-FFF2-40B4-BE49-F238E27FC236}">
                <a16:creationId xmlns:a16="http://schemas.microsoft.com/office/drawing/2014/main" id="{76558852-124F-74C7-45FF-FF73D9DEBDDE}"/>
              </a:ext>
            </a:extLst>
          </p:cNvPr>
          <p:cNvSpPr txBox="1"/>
          <p:nvPr/>
        </p:nvSpPr>
        <p:spPr>
          <a:xfrm>
            <a:off x="396416" y="770808"/>
            <a:ext cx="837230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If they are willing to take the </a:t>
            </a:r>
            <a:r>
              <a:rPr lang="en-US"/>
              <a:t>risk,</a:t>
            </a:r>
            <a:r>
              <a:rPr lang="en-US" dirty="0"/>
              <a:t> I move forward with the quote.</a:t>
            </a:r>
          </a:p>
          <a:p>
            <a:pPr marL="285750" indent="-285750">
              <a:buFont typeface="Arial"/>
              <a:buChar char="•"/>
            </a:pPr>
            <a:r>
              <a:rPr lang="en-US"/>
              <a:t>If they object:</a:t>
            </a:r>
          </a:p>
          <a:p>
            <a:pPr marL="742950" lvl="1" indent="-285750">
              <a:buFont typeface="Courier New"/>
              <a:buChar char="o"/>
            </a:pPr>
            <a:r>
              <a:rPr lang="en-US" dirty="0"/>
              <a:t>I offer a more breathable system such as P-21 with a flake broadcast, topcoated with 10-12 mils polyaspartic or P-03 with U-51 and non-skid (keeping the system thin better allows vapor to pass through the floor coating).</a:t>
            </a:r>
            <a:endParaRPr lang="en-US"/>
          </a:p>
          <a:p>
            <a:pPr marL="742950" lvl="1" indent="-285750">
              <a:buFont typeface="Courier New"/>
              <a:buChar char="o"/>
            </a:pPr>
            <a:r>
              <a:rPr lang="en-US" dirty="0"/>
              <a:t>I offer and price out the Polymer Nation 5 year warranty.</a:t>
            </a:r>
          </a:p>
          <a:p>
            <a:endParaRPr lang="en-US" dirty="0"/>
          </a:p>
          <a:p>
            <a:r>
              <a:rPr lang="en-US"/>
              <a:t>NOTE</a:t>
            </a:r>
            <a:endParaRPr lang="en-US" dirty="0"/>
          </a:p>
          <a:p>
            <a:pPr>
              <a:buFont typeface="Arial"/>
            </a:pPr>
            <a:r>
              <a:rPr lang="en-US"/>
              <a:t>High Build resinous floor systems, like metallics, are most susceptible to moisture issues because they cannot release the moisture vapor and the pressures developed at the coating/concrete bondline can exceed the bond and cause blisters and/or disbondment. Subterrainian floors are even more susceptible.</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115425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66B87-E88A-B8B7-3F26-6082FBFACEEB}"/>
            </a:ext>
          </a:extLst>
        </p:cNvPr>
        <p:cNvGrpSpPr/>
        <p:nvPr/>
      </p:nvGrpSpPr>
      <p:grpSpPr>
        <a:xfrm>
          <a:off x="0" y="0"/>
          <a:ext cx="0" cy="0"/>
          <a:chOff x="0" y="0"/>
          <a:chExt cx="0" cy="0"/>
        </a:xfrm>
      </p:grpSpPr>
      <p:pic>
        <p:nvPicPr>
          <p:cNvPr id="5" name="Picture 4" descr="A diagram of a structure&#10;&#10;AI-generated content may be incorrect.">
            <a:extLst>
              <a:ext uri="{FF2B5EF4-FFF2-40B4-BE49-F238E27FC236}">
                <a16:creationId xmlns:a16="http://schemas.microsoft.com/office/drawing/2014/main" id="{700C2708-DBF5-871F-E92B-A341A0FDE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144" y="2009948"/>
            <a:ext cx="5041900" cy="3098800"/>
          </a:xfrm>
          <a:prstGeom prst="rect">
            <a:avLst/>
          </a:prstGeom>
          <a:effectLst>
            <a:glow rad="228600">
              <a:schemeClr val="accent5">
                <a:satMod val="175000"/>
                <a:alpha val="40000"/>
              </a:schemeClr>
            </a:glow>
          </a:effectLst>
        </p:spPr>
      </p:pic>
      <p:sp>
        <p:nvSpPr>
          <p:cNvPr id="6" name="TextBox 5">
            <a:extLst>
              <a:ext uri="{FF2B5EF4-FFF2-40B4-BE49-F238E27FC236}">
                <a16:creationId xmlns:a16="http://schemas.microsoft.com/office/drawing/2014/main" id="{DE3EFA5D-3AF1-AF03-2767-06B322906678}"/>
              </a:ext>
            </a:extLst>
          </p:cNvPr>
          <p:cNvSpPr txBox="1"/>
          <p:nvPr/>
        </p:nvSpPr>
        <p:spPr>
          <a:xfrm>
            <a:off x="297954" y="918064"/>
            <a:ext cx="2424289" cy="553998"/>
          </a:xfrm>
          <a:prstGeom prst="rect">
            <a:avLst/>
          </a:prstGeom>
          <a:noFill/>
        </p:spPr>
        <p:txBody>
          <a:bodyPr wrap="square" rtlCol="0">
            <a:spAutoFit/>
          </a:bodyPr>
          <a:lstStyle/>
          <a:p>
            <a:r>
              <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rPr>
              <a:t>BLISTERS</a:t>
            </a:r>
          </a:p>
        </p:txBody>
      </p:sp>
      <p:sp>
        <p:nvSpPr>
          <p:cNvPr id="7" name="TextBox 6">
            <a:extLst>
              <a:ext uri="{FF2B5EF4-FFF2-40B4-BE49-F238E27FC236}">
                <a16:creationId xmlns:a16="http://schemas.microsoft.com/office/drawing/2014/main" id="{B40EFC8D-A49F-51C6-D742-3FDECCB8A1A9}"/>
              </a:ext>
            </a:extLst>
          </p:cNvPr>
          <p:cNvSpPr txBox="1"/>
          <p:nvPr/>
        </p:nvSpPr>
        <p:spPr>
          <a:xfrm>
            <a:off x="297954" y="1583479"/>
            <a:ext cx="5675673" cy="1015663"/>
          </a:xfrm>
          <a:prstGeom prst="rect">
            <a:avLst/>
          </a:prstGeom>
          <a:noFill/>
        </p:spPr>
        <p:txBody>
          <a:bodyPr wrap="square" rtlCol="0">
            <a:spAutoFit/>
          </a:bodyPr>
          <a:lstStyle/>
          <a:p>
            <a:pPr marL="285750" indent="-285750">
              <a:buFont typeface="Arial" panose="020B0604020202020204" pitchFamily="34" charset="0"/>
              <a:buChar char="•"/>
            </a:pPr>
            <a:r>
              <a:rPr lang="en-US" sz="1200">
                <a:solidFill>
                  <a:schemeClr val="bg2">
                    <a:lumMod val="50000"/>
                  </a:schemeClr>
                </a:solidFill>
              </a:rPr>
              <a:t>Typically, these blisters are filled with water and small amounts of inorganic salts or organic compounds.</a:t>
            </a:r>
          </a:p>
          <a:p>
            <a:pPr marL="285750" indent="-285750">
              <a:buFont typeface="Arial" panose="020B0604020202020204" pitchFamily="34" charset="0"/>
              <a:buChar char="•"/>
            </a:pPr>
            <a:r>
              <a:rPr lang="en-US" sz="1200">
                <a:solidFill>
                  <a:schemeClr val="bg2">
                    <a:lumMod val="50000"/>
                  </a:schemeClr>
                </a:solidFill>
              </a:rPr>
              <a:t>MVS primer must maintain superior adhesion to the concrete to avoid blister formation. A CSP 3 or higher is needed for superior bond.</a:t>
            </a:r>
          </a:p>
          <a:p>
            <a:pPr marL="285750" indent="-285750">
              <a:buFont typeface="Arial" panose="020B0604020202020204" pitchFamily="34" charset="0"/>
              <a:buChar char="•"/>
            </a:pPr>
            <a:r>
              <a:rPr lang="en-US" sz="1200">
                <a:solidFill>
                  <a:schemeClr val="bg2">
                    <a:lumMod val="50000"/>
                  </a:schemeClr>
                </a:solidFill>
              </a:rPr>
              <a:t>All concrete pores must be filled</a:t>
            </a:r>
          </a:p>
        </p:txBody>
      </p:sp>
      <p:sp>
        <p:nvSpPr>
          <p:cNvPr id="9" name="TextBox 8">
            <a:extLst>
              <a:ext uri="{FF2B5EF4-FFF2-40B4-BE49-F238E27FC236}">
                <a16:creationId xmlns:a16="http://schemas.microsoft.com/office/drawing/2014/main" id="{7CAF3CBA-14F7-A338-3FD5-B4799A9D78AE}"/>
              </a:ext>
            </a:extLst>
          </p:cNvPr>
          <p:cNvSpPr txBox="1"/>
          <p:nvPr/>
        </p:nvSpPr>
        <p:spPr>
          <a:xfrm>
            <a:off x="297953" y="2491565"/>
            <a:ext cx="5675673"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The formation of blisters is a well-known phenomenon in the flooring industry and a continual challenge for contractors because of the high replacement costs caused by these failures. The appearance of blisters after weeks, months, or even years, is also known as “osmotic blistering”. The root cause of these blisters is still unclear and has been the subject of many technical and scientific investigations. However, it is well-accepted that four preconditions are needed for the formation of blisters:</a:t>
            </a:r>
          </a:p>
          <a:p>
            <a:pPr marL="742950" lvl="1" indent="-285750">
              <a:buFont typeface="Arial" panose="020B0604020202020204" pitchFamily="34" charset="0"/>
              <a:buChar char="•"/>
            </a:pPr>
            <a:r>
              <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presence of free water</a:t>
            </a:r>
          </a:p>
          <a:p>
            <a:pPr marL="742950" lvl="1" indent="-285750">
              <a:buFont typeface="Arial" panose="020B0604020202020204" pitchFamily="34" charset="0"/>
              <a:buChar char="•"/>
            </a:pPr>
            <a:r>
              <a:rPr lang="en-US" sz="1200" dirty="0">
                <a:solidFill>
                  <a:schemeClr val="bg2">
                    <a:lumMod val="50000"/>
                  </a:schemeClr>
                </a:solidFill>
                <a:latin typeface="Lato"/>
                <a:ea typeface="Lato"/>
                <a:cs typeface="Lato"/>
              </a:rPr>
              <a:t>presence of an impermeable </a:t>
            </a:r>
            <a:r>
              <a:rPr lang="en-US" sz="1200">
                <a:solidFill>
                  <a:schemeClr val="bg2">
                    <a:lumMod val="50000"/>
                  </a:schemeClr>
                </a:solidFill>
                <a:latin typeface="Lato"/>
                <a:ea typeface="Lato"/>
                <a:cs typeface="Lato"/>
              </a:rPr>
              <a:t>topcoat</a:t>
            </a:r>
            <a:endPar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endParaRPr>
          </a:p>
          <a:p>
            <a:pPr marL="742950" lvl="1" indent="-285750">
              <a:buFont typeface="Arial" panose="020B0604020202020204" pitchFamily="34" charset="0"/>
              <a:buChar char="•"/>
            </a:pPr>
            <a:r>
              <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presence of pores in the concrete</a:t>
            </a:r>
          </a:p>
          <a:p>
            <a:pPr marL="742950" lvl="1" indent="-285750">
              <a:buFont typeface="Arial" panose="020B0604020202020204" pitchFamily="34" charset="0"/>
              <a:buChar char="•"/>
            </a:pPr>
            <a:r>
              <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presence of water-dilutable or soluble chemical substances</a:t>
            </a:r>
          </a:p>
          <a:p>
            <a:pPr marL="285750" indent="-285750">
              <a:buFont typeface="Arial" panose="020B0604020202020204" pitchFamily="34" charset="0"/>
              <a:buChar char="•"/>
            </a:pPr>
            <a:r>
              <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Accordingly, ground levels of parking garages, basements or in general subterranean buildings like water storage tanks are prone to this effect.</a:t>
            </a:r>
          </a:p>
          <a:p>
            <a:pPr marL="285750" indent="-285750">
              <a:buFont typeface="Arial" panose="020B0604020202020204" pitchFamily="34" charset="0"/>
              <a:buChar char="•"/>
            </a:pPr>
            <a:endParaRPr lang="en-US"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86443760-8F7C-8B6B-ABC4-5DDD62B1481E}"/>
              </a:ext>
            </a:extLst>
          </p:cNvPr>
          <p:cNvSpPr txBox="1"/>
          <p:nvPr/>
        </p:nvSpPr>
        <p:spPr>
          <a:xfrm>
            <a:off x="297952" y="4961263"/>
            <a:ext cx="5675673"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a:solidFill>
                  <a:schemeClr val="bg2">
                    <a:lumMod val="50000"/>
                  </a:schemeClr>
                </a:solidFill>
                <a:latin typeface="Lato"/>
                <a:ea typeface="Lato"/>
                <a:cs typeface="Lato"/>
              </a:rPr>
              <a:t>High alkalinity in concrete, often triggered by moisture migrating upward through a slab, can cause blister dis-</a:t>
            </a:r>
            <a:r>
              <a:rPr lang="en-US" sz="1200" err="1">
                <a:solidFill>
                  <a:schemeClr val="bg2">
                    <a:lumMod val="50000"/>
                  </a:schemeClr>
                </a:solidFill>
                <a:latin typeface="Lato"/>
                <a:ea typeface="Lato"/>
                <a:cs typeface="Lato"/>
              </a:rPr>
              <a:t>bondment</a:t>
            </a:r>
            <a:r>
              <a:rPr lang="en-US" sz="1200">
                <a:solidFill>
                  <a:schemeClr val="bg2">
                    <a:lumMod val="50000"/>
                  </a:schemeClr>
                </a:solidFill>
                <a:latin typeface="Lato"/>
                <a:ea typeface="Lato"/>
                <a:cs typeface="Lato"/>
              </a:rPr>
              <a:t> of resinous moisture vapor retarders. This process, known as alkaline hydrolysis breaks down the chemical bond between the epoxy and the concrete, causing blisters, softening, and, eventually, complete failure. </a:t>
            </a:r>
          </a:p>
        </p:txBody>
      </p:sp>
    </p:spTree>
    <p:extLst>
      <p:ext uri="{BB962C8B-B14F-4D97-AF65-F5344CB8AC3E}">
        <p14:creationId xmlns:p14="http://schemas.microsoft.com/office/powerpoint/2010/main" val="176558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2E76004-9C18-4C60-BC2E-DA0E828D093F}"/>
              </a:ext>
            </a:extLst>
          </p:cNvPr>
          <p:cNvGrpSpPr/>
          <p:nvPr/>
        </p:nvGrpSpPr>
        <p:grpSpPr>
          <a:xfrm>
            <a:off x="6096000" y="812800"/>
            <a:ext cx="5167087" cy="5153719"/>
            <a:chOff x="6095999" y="1274249"/>
            <a:chExt cx="5167087" cy="4343453"/>
          </a:xfrm>
        </p:grpSpPr>
        <p:sp>
          <p:nvSpPr>
            <p:cNvPr id="5" name="TextBox 4">
              <a:extLst>
                <a:ext uri="{FF2B5EF4-FFF2-40B4-BE49-F238E27FC236}">
                  <a16:creationId xmlns:a16="http://schemas.microsoft.com/office/drawing/2014/main" id="{940932FB-33F8-4823-AAE8-C7A8D4E6F231}"/>
                </a:ext>
              </a:extLst>
            </p:cNvPr>
            <p:cNvSpPr txBox="1"/>
            <p:nvPr/>
          </p:nvSpPr>
          <p:spPr>
            <a:xfrm>
              <a:off x="6095999" y="1274249"/>
              <a:ext cx="2786743" cy="553998"/>
            </a:xfrm>
            <a:prstGeom prst="rect">
              <a:avLst/>
            </a:prstGeom>
            <a:noFill/>
          </p:spPr>
          <p:txBody>
            <a:bodyPr wrap="square" rtlCol="0">
              <a:spAutoFit/>
            </a:bodyPr>
            <a:lstStyle/>
            <a:p>
              <a:r>
                <a:rPr lang="en-US" sz="3000" b="1">
                  <a:solidFill>
                    <a:schemeClr val="bg1"/>
                  </a:solidFill>
                  <a:latin typeface="Work Sans" pitchFamily="2" charset="0"/>
                  <a:cs typeface="Heebo Bold" pitchFamily="2" charset="-79"/>
                </a:rPr>
                <a:t>BLISTERS</a:t>
              </a:r>
            </a:p>
          </p:txBody>
        </p:sp>
        <p:sp>
          <p:nvSpPr>
            <p:cNvPr id="7" name="TextBox 6">
              <a:extLst>
                <a:ext uri="{FF2B5EF4-FFF2-40B4-BE49-F238E27FC236}">
                  <a16:creationId xmlns:a16="http://schemas.microsoft.com/office/drawing/2014/main" id="{BAA03DCF-C213-4A68-AA8D-AEF075B7C548}"/>
                </a:ext>
              </a:extLst>
            </p:cNvPr>
            <p:cNvSpPr txBox="1"/>
            <p:nvPr/>
          </p:nvSpPr>
          <p:spPr>
            <a:xfrm>
              <a:off x="6115050" y="1908453"/>
              <a:ext cx="5148036" cy="3709249"/>
            </a:xfrm>
            <a:prstGeom prst="rect">
              <a:avLst/>
            </a:prstGeom>
            <a:noFill/>
          </p:spPr>
          <p:txBody>
            <a:bodyPr wrap="square" rtlCol="0">
              <a:spAutoFit/>
            </a:bodyPr>
            <a:lstStyle/>
            <a:p>
              <a:r>
                <a:rPr lang="en-US" sz="4000">
                  <a:solidFill>
                    <a:schemeClr val="bg1"/>
                  </a:solidFill>
                  <a:latin typeface="Lato" panose="020F0502020204030203" pitchFamily="34" charset="0"/>
                  <a:ea typeface="Lato" panose="020F0502020204030203" pitchFamily="34" charset="0"/>
                  <a:cs typeface="Lato" panose="020F0502020204030203" pitchFamily="34" charset="0"/>
                </a:rPr>
                <a:t>Notice back side of coating removed from blister has particulate on back side indicating partial substrate removal and soluble substances</a:t>
              </a:r>
            </a:p>
          </p:txBody>
        </p:sp>
      </p:grpSp>
      <p:pic>
        <p:nvPicPr>
          <p:cNvPr id="3" name="Picture Placeholder 2" descr="A close up of a surface&#10;&#10;AI-generated content may be incorrect.">
            <a:extLst>
              <a:ext uri="{FF2B5EF4-FFF2-40B4-BE49-F238E27FC236}">
                <a16:creationId xmlns:a16="http://schemas.microsoft.com/office/drawing/2014/main" id="{06B03F4C-0FD4-3EF1-99C1-D93C8778F4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6" r="216"/>
          <a:stretch>
            <a:fillRect/>
          </a:stretch>
        </p:blipFill>
        <p:spPr/>
      </p:pic>
      <p:pic>
        <p:nvPicPr>
          <p:cNvPr id="16" name="Picture 15" descr="A close up of a rock&#10;&#10;AI-generated content may be incorrect.">
            <a:extLst>
              <a:ext uri="{FF2B5EF4-FFF2-40B4-BE49-F238E27FC236}">
                <a16:creationId xmlns:a16="http://schemas.microsoft.com/office/drawing/2014/main" id="{8C0A88E4-FBD9-C931-8E4A-76B5F40C0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388" y="1282700"/>
            <a:ext cx="2425700" cy="4292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41600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AE3ECE9-0235-4FAE-8343-60275AFDCE17}"/>
              </a:ext>
            </a:extLst>
          </p:cNvPr>
          <p:cNvSpPr txBox="1"/>
          <p:nvPr/>
        </p:nvSpPr>
        <p:spPr>
          <a:xfrm>
            <a:off x="4145793" y="1069827"/>
            <a:ext cx="3900427" cy="553998"/>
          </a:xfrm>
          <a:prstGeom prst="rect">
            <a:avLst/>
          </a:prstGeom>
          <a:noFill/>
        </p:spPr>
        <p:txBody>
          <a:bodyPr wrap="none" lIns="91440" tIns="45720" rIns="91440" bIns="45720" rtlCol="0" anchor="t">
            <a:spAutoFit/>
          </a:bodyPr>
          <a:lstStyle/>
          <a:p>
            <a:pPr algn="ctr"/>
            <a:r>
              <a:rPr lang="en-US" sz="3000" b="1">
                <a:solidFill>
                  <a:schemeClr val="tx1">
                    <a:lumMod val="85000"/>
                    <a:lumOff val="15000"/>
                  </a:schemeClr>
                </a:solidFill>
                <a:latin typeface="Work Sans"/>
                <a:ea typeface="Open Sans"/>
                <a:cs typeface="Open Sans"/>
              </a:rPr>
              <a:t>CLOSING REMARKS</a:t>
            </a:r>
            <a:endPar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D865D117-6D88-4E1B-2401-689565595715}"/>
              </a:ext>
            </a:extLst>
          </p:cNvPr>
          <p:cNvPicPr>
            <a:picLocks noChangeAspect="1"/>
          </p:cNvPicPr>
          <p:nvPr/>
        </p:nvPicPr>
        <p:blipFill>
          <a:blip r:embed="rId2"/>
          <a:stretch>
            <a:fillRect/>
          </a:stretch>
        </p:blipFill>
        <p:spPr>
          <a:xfrm>
            <a:off x="4979755" y="233389"/>
            <a:ext cx="2232486" cy="836438"/>
          </a:xfrm>
          <a:prstGeom prst="rect">
            <a:avLst/>
          </a:prstGeom>
        </p:spPr>
      </p:pic>
      <p:sp>
        <p:nvSpPr>
          <p:cNvPr id="31" name="TextBox 30">
            <a:extLst>
              <a:ext uri="{FF2B5EF4-FFF2-40B4-BE49-F238E27FC236}">
                <a16:creationId xmlns:a16="http://schemas.microsoft.com/office/drawing/2014/main" id="{F61C10D0-82AD-F9D8-5E8B-29007C6FDD07}"/>
              </a:ext>
            </a:extLst>
          </p:cNvPr>
          <p:cNvSpPr txBox="1"/>
          <p:nvPr/>
        </p:nvSpPr>
        <p:spPr>
          <a:xfrm>
            <a:off x="1449006" y="1533128"/>
            <a:ext cx="10015498" cy="5663089"/>
          </a:xfrm>
          <a:prstGeom prst="rect">
            <a:avLst/>
          </a:prstGeom>
          <a:noFill/>
        </p:spPr>
        <p:txBody>
          <a:bodyPr wrap="square" lIns="91440" tIns="45720" rIns="91440" bIns="45720" rtlCol="0" anchor="t">
            <a:spAutoFit/>
          </a:bodyPr>
          <a:lstStyle/>
          <a:p>
            <a:r>
              <a:rPr lang="en-US" altLang="en-US" dirty="0">
                <a:solidFill>
                  <a:schemeClr val="bg2">
                    <a:lumMod val="50000"/>
                  </a:schemeClr>
                </a:solidFill>
                <a:latin typeface="Work Sans"/>
                <a:ea typeface="Lato"/>
                <a:cs typeface="Lato"/>
              </a:rPr>
              <a:t>Polymer Nation relies on our distribution network to sell our products to skilled, well-trained contractors. Polymer Nation expects our distributors to understand the content of this presentation and to share its content with their customers. Succesful project evaluation, concrete preparation and coating installation requires knowledge and experience. Moisture related coating failures are most often not the result of defective product but of a lack of understanding as to what the product can and cannot do. P-99 has been proven to have one of the lowest perm rates in the flooring market. Unfortunelaty, a low perm rating does not change the laws of physics or the physical characteristics of concrete. As such, if P-99 loses bond to concrete because of </a:t>
            </a:r>
            <a:r>
              <a:rPr lang="en-US" dirty="0">
                <a:solidFill>
                  <a:schemeClr val="bg2">
                    <a:lumMod val="50000"/>
                  </a:schemeClr>
                </a:solidFill>
                <a:latin typeface="Work Sans"/>
                <a:ea typeface="Lato"/>
                <a:cs typeface="Lato"/>
              </a:rPr>
              <a:t>Inadequate surface preparation, osmotic, capillary, hydrostatic pressures (exceeding the coating bond strength) and/or alkaline hydrolysis (an eroding of the chemical bond between the P-99 due to extreme ankalinity) blisters and delamination of the P-99 can occur. </a:t>
            </a:r>
          </a:p>
          <a:p>
            <a:r>
              <a:rPr lang="en-US" dirty="0">
                <a:solidFill>
                  <a:schemeClr val="bg2">
                    <a:lumMod val="50000"/>
                  </a:schemeClr>
                </a:solidFill>
                <a:latin typeface="Work Sans"/>
                <a:ea typeface="Lato"/>
                <a:cs typeface="Lato"/>
              </a:rPr>
              <a:t>If a project needs a warranty the following must be adhered to</a:t>
            </a:r>
            <a:endParaRPr lang="en-US" altLang="en-US" dirty="0">
              <a:solidFill>
                <a:schemeClr val="bg2">
                  <a:lumMod val="50000"/>
                </a:schemeClr>
              </a:solidFill>
              <a:latin typeface="Work Sans"/>
              <a:ea typeface="Lato"/>
              <a:cs typeface="Lato"/>
            </a:endParaRPr>
          </a:p>
          <a:p>
            <a:pPr marL="1200150" lvl="2" indent="-285750">
              <a:buFont typeface="Wingdings,Sans-Serif"/>
              <a:buChar char="§"/>
            </a:pPr>
            <a:r>
              <a:rPr lang="en-US" dirty="0">
                <a:solidFill>
                  <a:schemeClr val="bg2">
                    <a:lumMod val="50000"/>
                  </a:schemeClr>
                </a:solidFill>
                <a:ea typeface="Lato"/>
                <a:cs typeface="Lato"/>
              </a:rPr>
              <a:t>Project Warranty must be approved in writing prior to starting project.</a:t>
            </a:r>
          </a:p>
          <a:p>
            <a:pPr marL="1200150" lvl="2" indent="-285750">
              <a:buFont typeface="Wingdings,Sans-Serif"/>
              <a:buChar char="§"/>
            </a:pPr>
            <a:r>
              <a:rPr lang="en-US" dirty="0">
                <a:solidFill>
                  <a:schemeClr val="bg2">
                    <a:lumMod val="50000"/>
                  </a:schemeClr>
                </a:solidFill>
                <a:latin typeface="Aptos"/>
                <a:ea typeface="Lato"/>
                <a:cs typeface="Lato"/>
              </a:rPr>
              <a:t>P-99 must be installed per our TDS</a:t>
            </a:r>
          </a:p>
          <a:p>
            <a:pPr marL="1200150" lvl="2" indent="-285750">
              <a:buFont typeface="Wingdings,Sans-Serif"/>
              <a:buChar char="§"/>
            </a:pPr>
            <a:r>
              <a:rPr lang="en-US" dirty="0">
                <a:solidFill>
                  <a:schemeClr val="bg2">
                    <a:lumMod val="50000"/>
                  </a:schemeClr>
                </a:solidFill>
                <a:latin typeface="Aptos"/>
                <a:ea typeface="Lato"/>
                <a:cs typeface="Lato"/>
              </a:rPr>
              <a:t>P-99 must be installed per ASTM F3010</a:t>
            </a:r>
            <a:endParaRPr lang="en-US" dirty="0">
              <a:solidFill>
                <a:schemeClr val="bg2">
                  <a:lumMod val="50000"/>
                </a:schemeClr>
              </a:solidFill>
            </a:endParaRPr>
          </a:p>
          <a:p>
            <a:pPr lvl="2"/>
            <a:r>
              <a:rPr lang="en-US" b="1" dirty="0">
                <a:solidFill>
                  <a:schemeClr val="bg2">
                    <a:lumMod val="50000"/>
                  </a:schemeClr>
                </a:solidFill>
                <a:latin typeface="Aptos"/>
                <a:ea typeface="Lato"/>
                <a:cs typeface="Lato"/>
              </a:rPr>
              <a:t>There are no exceptions to these requirements</a:t>
            </a:r>
          </a:p>
          <a:p>
            <a:endParaRPr lang="en-US" dirty="0">
              <a:solidFill>
                <a:schemeClr val="bg2">
                  <a:lumMod val="50000"/>
                </a:schemeClr>
              </a:solidFill>
              <a:latin typeface="Work Sans"/>
              <a:ea typeface="Lato"/>
              <a:cs typeface="Lato"/>
            </a:endParaRPr>
          </a:p>
          <a:p>
            <a:endParaRPr lang="en-US" altLang="en-US" sz="2000" dirty="0">
              <a:solidFill>
                <a:schemeClr val="bg2">
                  <a:lumMod val="50000"/>
                </a:schemeClr>
              </a:solidFill>
              <a:latin typeface="Work Sans"/>
              <a:ea typeface="Lato"/>
              <a:cs typeface="Lato"/>
            </a:endParaRPr>
          </a:p>
        </p:txBody>
      </p:sp>
      <p:sp>
        <p:nvSpPr>
          <p:cNvPr id="3" name="TextBox 2">
            <a:extLst>
              <a:ext uri="{FF2B5EF4-FFF2-40B4-BE49-F238E27FC236}">
                <a16:creationId xmlns:a16="http://schemas.microsoft.com/office/drawing/2014/main" id="{39304721-9CF1-60D6-CD5C-44196F918FFA}"/>
              </a:ext>
            </a:extLst>
          </p:cNvPr>
          <p:cNvSpPr txBox="1"/>
          <p:nvPr/>
        </p:nvSpPr>
        <p:spPr>
          <a:xfrm>
            <a:off x="3048000" y="3429000"/>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Shoes</a:t>
            </a:r>
          </a:p>
          <a:p>
            <a:pPr algn="ctr"/>
            <a:endParaRPr lang="en-US"/>
          </a:p>
        </p:txBody>
      </p:sp>
    </p:spTree>
    <p:extLst>
      <p:ext uri="{BB962C8B-B14F-4D97-AF65-F5344CB8AC3E}">
        <p14:creationId xmlns:p14="http://schemas.microsoft.com/office/powerpoint/2010/main" val="204513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45F50-B344-3D31-A4F8-8C9B6EFB9782}"/>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E4FE29B-0884-7B73-4928-16D8689963F5}"/>
              </a:ext>
            </a:extLst>
          </p:cNvPr>
          <p:cNvSpPr/>
          <p:nvPr/>
        </p:nvSpPr>
        <p:spPr>
          <a:xfrm>
            <a:off x="0" y="-19838"/>
            <a:ext cx="12192000" cy="22172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6D9F1B-27F4-0918-4FC0-DE3F9FADF118}"/>
              </a:ext>
            </a:extLst>
          </p:cNvPr>
          <p:cNvSpPr/>
          <p:nvPr/>
        </p:nvSpPr>
        <p:spPr>
          <a:xfrm>
            <a:off x="2927797" y="4272498"/>
            <a:ext cx="6336406" cy="22172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erson using a broom to clean a concrete floor&#10;&#10;AI-generated content may be incorrect.">
            <a:extLst>
              <a:ext uri="{FF2B5EF4-FFF2-40B4-BE49-F238E27FC236}">
                <a16:creationId xmlns:a16="http://schemas.microsoft.com/office/drawing/2014/main" id="{1D6C6CE3-B713-8379-E78D-EE18A6A8291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249" b="24249"/>
          <a:stretch>
            <a:fillRect/>
          </a:stretch>
        </p:blipFill>
        <p:spPr/>
      </p:pic>
      <p:grpSp>
        <p:nvGrpSpPr>
          <p:cNvPr id="14" name="Group 13">
            <a:extLst>
              <a:ext uri="{FF2B5EF4-FFF2-40B4-BE49-F238E27FC236}">
                <a16:creationId xmlns:a16="http://schemas.microsoft.com/office/drawing/2014/main" id="{05659357-5234-9B61-812F-B1FF1CE2ED7D}"/>
              </a:ext>
            </a:extLst>
          </p:cNvPr>
          <p:cNvGrpSpPr/>
          <p:nvPr/>
        </p:nvGrpSpPr>
        <p:grpSpPr>
          <a:xfrm>
            <a:off x="347363" y="398861"/>
            <a:ext cx="11436648" cy="3915562"/>
            <a:chOff x="407988" y="398861"/>
            <a:chExt cx="11436648" cy="3915562"/>
          </a:xfrm>
        </p:grpSpPr>
        <p:sp>
          <p:nvSpPr>
            <p:cNvPr id="9" name="Rectangle 8">
              <a:extLst>
                <a:ext uri="{FF2B5EF4-FFF2-40B4-BE49-F238E27FC236}">
                  <a16:creationId xmlns:a16="http://schemas.microsoft.com/office/drawing/2014/main" id="{12A8F6DC-46DC-15BA-5164-13D700CBFDB1}"/>
                </a:ext>
              </a:extLst>
            </p:cNvPr>
            <p:cNvSpPr/>
            <p:nvPr/>
          </p:nvSpPr>
          <p:spPr>
            <a:xfrm>
              <a:off x="407988" y="404813"/>
              <a:ext cx="5688012" cy="3909610"/>
            </a:xfrm>
            <a:prstGeom prst="rect">
              <a:avLst/>
            </a:prstGeom>
            <a:solidFill>
              <a:srgbClr val="00206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74A6AC-5A3A-341D-139E-2420C8E2EA8B}"/>
                </a:ext>
              </a:extLst>
            </p:cNvPr>
            <p:cNvSpPr/>
            <p:nvPr/>
          </p:nvSpPr>
          <p:spPr>
            <a:xfrm>
              <a:off x="6096000" y="398861"/>
              <a:ext cx="5748636" cy="3907553"/>
            </a:xfrm>
            <a:prstGeom prst="rect">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4889B497-3E6F-D1C1-D8EF-28D91FB33592}"/>
              </a:ext>
            </a:extLst>
          </p:cNvPr>
          <p:cNvPicPr>
            <a:picLocks noChangeAspect="1"/>
          </p:cNvPicPr>
          <p:nvPr/>
        </p:nvPicPr>
        <p:blipFill>
          <a:blip r:embed="rId3"/>
          <a:stretch>
            <a:fillRect/>
          </a:stretch>
        </p:blipFill>
        <p:spPr>
          <a:xfrm>
            <a:off x="4213929" y="4720061"/>
            <a:ext cx="3764129" cy="1410294"/>
          </a:xfrm>
          <a:prstGeom prst="rect">
            <a:avLst/>
          </a:prstGeom>
        </p:spPr>
      </p:pic>
      <p:sp>
        <p:nvSpPr>
          <p:cNvPr id="8" name="TextBox 7">
            <a:extLst>
              <a:ext uri="{FF2B5EF4-FFF2-40B4-BE49-F238E27FC236}">
                <a16:creationId xmlns:a16="http://schemas.microsoft.com/office/drawing/2014/main" id="{07183E1C-FD22-F843-9DE1-D623637D1B25}"/>
              </a:ext>
            </a:extLst>
          </p:cNvPr>
          <p:cNvSpPr txBox="1"/>
          <p:nvPr/>
        </p:nvSpPr>
        <p:spPr>
          <a:xfrm>
            <a:off x="1019556" y="1575501"/>
            <a:ext cx="10092265" cy="1015663"/>
          </a:xfrm>
          <a:prstGeom prst="rect">
            <a:avLst/>
          </a:prstGeom>
          <a:noFill/>
        </p:spPr>
        <p:txBody>
          <a:bodyPr wrap="square" rtlCol="0">
            <a:spAutoFit/>
          </a:bodyPr>
          <a:lstStyle/>
          <a:p>
            <a:pPr algn="ctr"/>
            <a:r>
              <a:rPr lang="en-US" sz="6000" b="1">
                <a:solidFill>
                  <a:schemeClr val="bg1"/>
                </a:solidFill>
                <a:latin typeface="Raleway" pitchFamily="2" charset="0"/>
              </a:rPr>
              <a:t>THANKS FOR VIEWING</a:t>
            </a:r>
          </a:p>
        </p:txBody>
      </p:sp>
    </p:spTree>
    <p:extLst>
      <p:ext uri="{BB962C8B-B14F-4D97-AF65-F5344CB8AC3E}">
        <p14:creationId xmlns:p14="http://schemas.microsoft.com/office/powerpoint/2010/main" val="21668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EA271E-5398-4663-A7B1-BB4C880E0A72}"/>
              </a:ext>
            </a:extLst>
          </p:cNvPr>
          <p:cNvSpPr txBox="1"/>
          <p:nvPr/>
        </p:nvSpPr>
        <p:spPr>
          <a:xfrm>
            <a:off x="5159567" y="1615503"/>
            <a:ext cx="2180405" cy="553998"/>
          </a:xfrm>
          <a:prstGeom prst="rect">
            <a:avLst/>
          </a:prstGeom>
          <a:noFill/>
        </p:spPr>
        <p:txBody>
          <a:bodyPr wrap="none" rtlCol="0">
            <a:spAutoFit/>
          </a:bodyPr>
          <a:lstStyle/>
          <a:p>
            <a:r>
              <a:rPr lang="en-US" sz="3000" b="1">
                <a:solidFill>
                  <a:schemeClr val="bg1"/>
                </a:solidFill>
                <a:latin typeface="Work Sans" pitchFamily="2" charset="0"/>
                <a:ea typeface="Open Sans" panose="020B0606030504020204" pitchFamily="34" charset="0"/>
                <a:cs typeface="Open Sans" panose="020B0606030504020204" pitchFamily="34" charset="0"/>
              </a:rPr>
              <a:t>ASTM E96</a:t>
            </a:r>
          </a:p>
        </p:txBody>
      </p:sp>
      <p:sp>
        <p:nvSpPr>
          <p:cNvPr id="6" name="TextBox 5">
            <a:extLst>
              <a:ext uri="{FF2B5EF4-FFF2-40B4-BE49-F238E27FC236}">
                <a16:creationId xmlns:a16="http://schemas.microsoft.com/office/drawing/2014/main" id="{E1A09355-6FE3-4109-9F9C-413968DDD89B}"/>
              </a:ext>
            </a:extLst>
          </p:cNvPr>
          <p:cNvSpPr txBox="1"/>
          <p:nvPr/>
        </p:nvSpPr>
        <p:spPr>
          <a:xfrm>
            <a:off x="5187811" y="1225152"/>
            <a:ext cx="3158237" cy="276999"/>
          </a:xfrm>
          <a:prstGeom prst="rect">
            <a:avLst/>
          </a:prstGeom>
          <a:noFill/>
        </p:spPr>
        <p:txBody>
          <a:bodyPr wrap="none" rtlCol="0">
            <a:spAutoFit/>
          </a:bodyPr>
          <a:lstStyle/>
          <a:p>
            <a:r>
              <a:rPr lang="en-US" sz="1200">
                <a:solidFill>
                  <a:schemeClr val="bg1"/>
                </a:solidFill>
                <a:latin typeface="Work Sans" pitchFamily="2" charset="0"/>
                <a:ea typeface="Open Sans SemiBold" panose="020B0706030804020204" pitchFamily="34" charset="0"/>
                <a:cs typeface="Open Sans SemiBold" panose="020B0706030804020204" pitchFamily="34" charset="0"/>
              </a:rPr>
              <a:t>WATER VAPOR TRASMISSION TESTING</a:t>
            </a:r>
          </a:p>
        </p:txBody>
      </p:sp>
      <p:sp>
        <p:nvSpPr>
          <p:cNvPr id="7" name="TextBox 6">
            <a:extLst>
              <a:ext uri="{FF2B5EF4-FFF2-40B4-BE49-F238E27FC236}">
                <a16:creationId xmlns:a16="http://schemas.microsoft.com/office/drawing/2014/main" id="{C9518681-6425-4B75-9642-93CB7067941A}"/>
              </a:ext>
            </a:extLst>
          </p:cNvPr>
          <p:cNvSpPr txBox="1"/>
          <p:nvPr/>
        </p:nvSpPr>
        <p:spPr>
          <a:xfrm>
            <a:off x="5187811" y="2290554"/>
            <a:ext cx="6204089" cy="276999"/>
          </a:xfrm>
          <a:prstGeom prst="rect">
            <a:avLst/>
          </a:prstGeom>
          <a:noFill/>
        </p:spPr>
        <p:txBody>
          <a:bodyPr wrap="square" lIns="91440" tIns="45720" rIns="91440" bIns="45720" rtlCol="0" anchor="t">
            <a:spAutoFit/>
          </a:bodyPr>
          <a:lstStyle/>
          <a:p>
            <a:pPr eaLnBrk="0" fontAlgn="base" hangingPunct="0">
              <a:spcBef>
                <a:spcPct val="0"/>
              </a:spcBef>
              <a:spcAft>
                <a:spcPct val="0"/>
              </a:spcAft>
            </a:pPr>
            <a:r>
              <a:rPr lang="en-US" altLang="en-US" sz="1200">
                <a:solidFill>
                  <a:schemeClr val="bg1"/>
                </a:solidFill>
                <a:latin typeface="Lato"/>
                <a:ea typeface="Lato"/>
                <a:cs typeface="Lato"/>
              </a:rPr>
              <a:t>Defines </a:t>
            </a:r>
            <a:r>
              <a:rPr lang="en-US" sz="1200">
                <a:solidFill>
                  <a:schemeClr val="bg1"/>
                </a:solidFill>
                <a:highlight>
                  <a:srgbClr val="000080"/>
                </a:highlight>
                <a:latin typeface="Aptos"/>
                <a:ea typeface="Lato"/>
                <a:cs typeface="Lato"/>
              </a:rPr>
              <a:t>the</a:t>
            </a:r>
            <a:r>
              <a:rPr lang="en-US" sz="1200">
                <a:solidFill>
                  <a:schemeClr val="bg1"/>
                </a:solidFill>
                <a:highlight>
                  <a:srgbClr val="000080"/>
                </a:highlight>
                <a:ea typeface="+mn-lt"/>
                <a:cs typeface="+mn-lt"/>
              </a:rPr>
              <a:t> Water Vapor Transmission rate of materials</a:t>
            </a:r>
            <a:endParaRPr lang="en-US" altLang="en-US" sz="1200">
              <a:solidFill>
                <a:schemeClr val="bg1"/>
              </a:solidFill>
              <a:highlight>
                <a:srgbClr val="000080"/>
              </a:highlight>
              <a:latin typeface="Lato"/>
              <a:ea typeface="Lato"/>
              <a:cs typeface="Lato"/>
            </a:endParaRPr>
          </a:p>
        </p:txBody>
      </p:sp>
      <p:sp>
        <p:nvSpPr>
          <p:cNvPr id="9" name="TextBox 8">
            <a:extLst>
              <a:ext uri="{FF2B5EF4-FFF2-40B4-BE49-F238E27FC236}">
                <a16:creationId xmlns:a16="http://schemas.microsoft.com/office/drawing/2014/main" id="{3871609B-88B1-4166-BC75-92F1EC96DDE3}"/>
              </a:ext>
            </a:extLst>
          </p:cNvPr>
          <p:cNvSpPr txBox="1"/>
          <p:nvPr/>
        </p:nvSpPr>
        <p:spPr>
          <a:xfrm>
            <a:off x="5168156" y="2867003"/>
            <a:ext cx="6204089" cy="261610"/>
          </a:xfrm>
          <a:prstGeom prst="rect">
            <a:avLst/>
          </a:prstGeom>
          <a:noFill/>
        </p:spPr>
        <p:txBody>
          <a:bodyPr wrap="square" lIns="91440" tIns="45720" rIns="91440" bIns="45720" rtlCol="0" anchor="t">
            <a:spAutoFit/>
          </a:bodyPr>
          <a:lstStyle/>
          <a:p>
            <a:pPr lvl="1" eaLnBrk="0" fontAlgn="base" hangingPunct="0">
              <a:lnSpc>
                <a:spcPct val="100000"/>
              </a:lnSpc>
              <a:spcBef>
                <a:spcPct val="0"/>
              </a:spcBef>
              <a:spcAft>
                <a:spcPct val="0"/>
              </a:spcAft>
            </a:pPr>
            <a:r>
              <a:rPr lang="en-US" altLang="en-US" sz="1100" b="1">
                <a:solidFill>
                  <a:schemeClr val="bg1"/>
                </a:solidFill>
                <a:latin typeface="Lato"/>
                <a:ea typeface="Lato"/>
                <a:cs typeface="Lato"/>
              </a:rPr>
              <a:t>1 Perm = 1 grain/h·ft²·inHg  (grains per hour, per square foot, per inch of mercury).</a:t>
            </a:r>
          </a:p>
        </p:txBody>
      </p:sp>
      <p:sp>
        <p:nvSpPr>
          <p:cNvPr id="8" name="TextBox 7">
            <a:extLst>
              <a:ext uri="{FF2B5EF4-FFF2-40B4-BE49-F238E27FC236}">
                <a16:creationId xmlns:a16="http://schemas.microsoft.com/office/drawing/2014/main" id="{DC2D32D4-F4B6-D0E5-C16B-6854A8930EBD}"/>
              </a:ext>
            </a:extLst>
          </p:cNvPr>
          <p:cNvSpPr txBox="1"/>
          <p:nvPr/>
        </p:nvSpPr>
        <p:spPr>
          <a:xfrm>
            <a:off x="5187811" y="3309789"/>
            <a:ext cx="6204089" cy="1754326"/>
          </a:xfrm>
          <a:prstGeom prst="rect">
            <a:avLst/>
          </a:prstGeom>
          <a:noFill/>
        </p:spPr>
        <p:txBody>
          <a:bodyPr wrap="square" lIns="91440" tIns="45720" rIns="91440" bIns="45720" rtlCol="0" anchor="t">
            <a:spAutoFit/>
          </a:bodyPr>
          <a:lstStyle/>
          <a:p>
            <a:pPr eaLnBrk="0" fontAlgn="base" hangingPunct="0">
              <a:lnSpc>
                <a:spcPct val="100000"/>
              </a:lnSpc>
              <a:spcBef>
                <a:spcPct val="0"/>
              </a:spcBef>
              <a:spcAft>
                <a:spcPct val="0"/>
              </a:spcAft>
            </a:pPr>
            <a:r>
              <a:rPr lang="en-US" altLang="en-US" sz="1200">
                <a:solidFill>
                  <a:schemeClr val="bg1"/>
                </a:solidFill>
                <a:latin typeface="Lato"/>
                <a:ea typeface="Lato"/>
                <a:cs typeface="Lato"/>
              </a:rPr>
              <a:t>Let's</a:t>
            </a:r>
            <a:r>
              <a:rPr lang="en-US" altLang="en-US" sz="1200" dirty="0">
                <a:solidFill>
                  <a:schemeClr val="bg1"/>
                </a:solidFill>
                <a:latin typeface="Lato"/>
                <a:ea typeface="Lato"/>
                <a:cs typeface="Lato"/>
              </a:rPr>
              <a:t> </a:t>
            </a:r>
            <a:r>
              <a:rPr lang="en-US" altLang="en-US" sz="1200">
                <a:solidFill>
                  <a:schemeClr val="bg1"/>
                </a:solidFill>
                <a:latin typeface="Lato"/>
                <a:ea typeface="Lato"/>
                <a:cs typeface="Lato"/>
              </a:rPr>
              <a:t>break this down: </a:t>
            </a:r>
          </a:p>
          <a:p>
            <a:pPr marL="628650" lvl="1" indent="-171450" eaLnBrk="0" fontAlgn="base" hangingPunct="0">
              <a:lnSpc>
                <a:spcPct val="100000"/>
              </a:lnSpc>
              <a:spcBef>
                <a:spcPct val="0"/>
              </a:spcBef>
              <a:spcAft>
                <a:spcPct val="0"/>
              </a:spcAft>
              <a:buFont typeface="Arial" panose="020B0604020202020204" pitchFamily="34" charset="0"/>
              <a:buChar char="•"/>
            </a:pPr>
            <a:r>
              <a:rPr lang="en-US" altLang="en-US" sz="1200" b="1">
                <a:solidFill>
                  <a:schemeClr val="bg1"/>
                </a:solidFill>
                <a:latin typeface="Lato"/>
                <a:ea typeface="Lato"/>
                <a:cs typeface="Lato"/>
              </a:rPr>
              <a:t>1 Grain of moisture:</a:t>
            </a:r>
            <a:r>
              <a:rPr lang="en-US" altLang="en-US" sz="1200">
                <a:solidFill>
                  <a:schemeClr val="bg1"/>
                </a:solidFill>
                <a:latin typeface="Lato"/>
                <a:ea typeface="Lato"/>
                <a:cs typeface="Lato"/>
              </a:rPr>
              <a:t> A unit of weight (1 grain = 0.065 grams or 1/7000 </a:t>
            </a:r>
            <a:r>
              <a:rPr lang="en-US" altLang="en-US" sz="1200" err="1">
                <a:solidFill>
                  <a:schemeClr val="bg1"/>
                </a:solidFill>
                <a:latin typeface="Lato"/>
                <a:ea typeface="Lato"/>
                <a:cs typeface="Lato"/>
              </a:rPr>
              <a:t>lb</a:t>
            </a:r>
            <a:r>
              <a:rPr lang="en-US" altLang="en-US" sz="1200">
                <a:solidFill>
                  <a:schemeClr val="bg1"/>
                </a:solidFill>
                <a:latin typeface="Lato"/>
                <a:ea typeface="Lato"/>
                <a:cs typeface="Lato"/>
              </a:rPr>
              <a:t>).</a:t>
            </a:r>
            <a:r>
              <a:rPr lang="en-US" altLang="en-US" sz="1200" b="1">
                <a:solidFill>
                  <a:schemeClr val="bg1"/>
                </a:solidFill>
                <a:latin typeface="Lato"/>
                <a:ea typeface="Lato"/>
                <a:cs typeface="Lato"/>
              </a:rPr>
              <a:t> </a:t>
            </a:r>
          </a:p>
          <a:p>
            <a:pPr marL="628650" lvl="1" indent="-171450" eaLnBrk="0" fontAlgn="base" hangingPunct="0">
              <a:lnSpc>
                <a:spcPct val="100000"/>
              </a:lnSpc>
              <a:spcBef>
                <a:spcPct val="0"/>
              </a:spcBef>
              <a:spcAft>
                <a:spcPct val="0"/>
              </a:spcAft>
              <a:buFont typeface="Arial" panose="020B0604020202020204" pitchFamily="34" charset="0"/>
              <a:buChar char="•"/>
            </a:pPr>
            <a:r>
              <a:rPr lang="en-US" altLang="en-US" sz="1200" b="1">
                <a:solidFill>
                  <a:schemeClr val="bg1"/>
                </a:solidFill>
                <a:latin typeface="Lato"/>
                <a:ea typeface="Lato"/>
                <a:cs typeface="Lato"/>
              </a:rPr>
              <a:t>Hour:</a:t>
            </a:r>
            <a:r>
              <a:rPr lang="en-US" altLang="en-US" sz="1200">
                <a:solidFill>
                  <a:schemeClr val="bg1"/>
                </a:solidFill>
                <a:latin typeface="Lato"/>
                <a:ea typeface="Lato"/>
                <a:cs typeface="Lato"/>
              </a:rPr>
              <a:t> The time duration.</a:t>
            </a:r>
          </a:p>
          <a:p>
            <a:pPr marL="628650" lvl="1" indent="-171450" eaLnBrk="0" fontAlgn="base" hangingPunct="0">
              <a:lnSpc>
                <a:spcPct val="100000"/>
              </a:lnSpc>
              <a:spcBef>
                <a:spcPct val="0"/>
              </a:spcBef>
              <a:spcAft>
                <a:spcPct val="0"/>
              </a:spcAft>
              <a:buFont typeface="Arial" panose="020B0604020202020204" pitchFamily="34" charset="0"/>
              <a:buChar char="•"/>
            </a:pPr>
            <a:r>
              <a:rPr lang="en-US" altLang="en-US" sz="1200" b="1">
                <a:solidFill>
                  <a:schemeClr val="bg1"/>
                </a:solidFill>
                <a:latin typeface="Lato"/>
                <a:ea typeface="Lato"/>
                <a:cs typeface="Lato"/>
              </a:rPr>
              <a:t>Per ft² (Square Foot):</a:t>
            </a:r>
            <a:r>
              <a:rPr lang="en-US" altLang="en-US" sz="1200">
                <a:solidFill>
                  <a:schemeClr val="bg1"/>
                </a:solidFill>
                <a:latin typeface="Lato"/>
                <a:ea typeface="Lato"/>
                <a:cs typeface="Lato"/>
              </a:rPr>
              <a:t> The area of the test material sample (the adjusted area calculation to equal 1 sq. ft</a:t>
            </a:r>
            <a:r>
              <a:rPr lang="en-US" altLang="en-US" sz="1200" dirty="0">
                <a:solidFill>
                  <a:schemeClr val="bg1"/>
                </a:solidFill>
                <a:latin typeface="Lato"/>
                <a:ea typeface="Lato"/>
                <a:cs typeface="Lato"/>
              </a:rPr>
              <a:t>.</a:t>
            </a:r>
            <a:r>
              <a:rPr lang="en-US" altLang="en-US" sz="1200">
                <a:solidFill>
                  <a:schemeClr val="bg1"/>
                </a:solidFill>
                <a:latin typeface="Lato"/>
                <a:ea typeface="Lato"/>
                <a:cs typeface="Lato"/>
              </a:rPr>
              <a:t>).</a:t>
            </a:r>
          </a:p>
          <a:p>
            <a:pPr marL="628650" lvl="1" indent="-171450" eaLnBrk="0" fontAlgn="base" hangingPunct="0">
              <a:lnSpc>
                <a:spcPct val="100000"/>
              </a:lnSpc>
              <a:spcBef>
                <a:spcPct val="0"/>
              </a:spcBef>
              <a:spcAft>
                <a:spcPct val="0"/>
              </a:spcAft>
              <a:buFont typeface="Arial" panose="020B0604020202020204" pitchFamily="34" charset="0"/>
              <a:buChar char="•"/>
            </a:pPr>
            <a:r>
              <a:rPr lang="en-US" altLang="en-US" sz="1200" b="1">
                <a:solidFill>
                  <a:schemeClr val="bg1"/>
                </a:solidFill>
                <a:latin typeface="Lato"/>
                <a:ea typeface="Lato"/>
                <a:cs typeface="Lato"/>
              </a:rPr>
              <a:t>Per inHg (1 Inch of Mercury):</a:t>
            </a:r>
            <a:r>
              <a:rPr lang="en-US" altLang="en-US" sz="1200">
                <a:solidFill>
                  <a:schemeClr val="bg1"/>
                </a:solidFill>
                <a:latin typeface="Lato"/>
                <a:ea typeface="Lato"/>
                <a:cs typeface="Lato"/>
              </a:rPr>
              <a:t> The pressure differential (driving force) created by the difference in humidity on opposite sides of the material. 1 inch of Mercury is roughly equal to .49 </a:t>
            </a:r>
            <a:r>
              <a:rPr lang="en-US" altLang="en-US" sz="1200" err="1">
                <a:solidFill>
                  <a:schemeClr val="bg1"/>
                </a:solidFill>
                <a:latin typeface="Lato"/>
                <a:ea typeface="Lato"/>
                <a:cs typeface="Lato"/>
              </a:rPr>
              <a:t>p.s.i</a:t>
            </a:r>
            <a:r>
              <a:rPr lang="en-US" altLang="en-US" sz="1200">
                <a:solidFill>
                  <a:schemeClr val="bg1"/>
                </a:solidFill>
                <a:latin typeface="Lato"/>
                <a:ea typeface="Lato"/>
                <a:cs typeface="Lato"/>
              </a:rPr>
              <a:t>.</a:t>
            </a:r>
          </a:p>
          <a:p>
            <a:pPr eaLnBrk="0" fontAlgn="base" hangingPunct="0">
              <a:lnSpc>
                <a:spcPct val="100000"/>
              </a:lnSpc>
              <a:spcBef>
                <a:spcPct val="0"/>
              </a:spcBef>
              <a:spcAft>
                <a:spcPct val="0"/>
              </a:spcAft>
            </a:pPr>
            <a:endParaRPr lang="en-US" altLang="en-US"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4" name="TextBox 23">
            <a:extLst>
              <a:ext uri="{FF2B5EF4-FFF2-40B4-BE49-F238E27FC236}">
                <a16:creationId xmlns:a16="http://schemas.microsoft.com/office/drawing/2014/main" id="{ED67280B-B823-FFC6-E375-623CEBF23828}"/>
              </a:ext>
            </a:extLst>
          </p:cNvPr>
          <p:cNvSpPr txBox="1"/>
          <p:nvPr/>
        </p:nvSpPr>
        <p:spPr>
          <a:xfrm>
            <a:off x="5168156" y="4916618"/>
            <a:ext cx="6204089" cy="1015663"/>
          </a:xfrm>
          <a:prstGeom prst="rect">
            <a:avLst/>
          </a:prstGeom>
          <a:noFill/>
        </p:spPr>
        <p:txBody>
          <a:bodyPr wrap="square" lIns="91440" tIns="45720" rIns="91440" bIns="45720" rtlCol="0" anchor="t">
            <a:spAutoFit/>
          </a:bodyPr>
          <a:lstStyle/>
          <a:p>
            <a:pPr eaLnBrk="0" fontAlgn="base" hangingPunct="0">
              <a:lnSpc>
                <a:spcPct val="100000"/>
              </a:lnSpc>
              <a:spcBef>
                <a:spcPct val="0"/>
              </a:spcBef>
              <a:spcAft>
                <a:spcPct val="0"/>
              </a:spcAft>
            </a:pPr>
            <a:r>
              <a:rPr lang="en-US" altLang="en-US" sz="1200" b="1">
                <a:solidFill>
                  <a:schemeClr val="bg1"/>
                </a:solidFill>
                <a:latin typeface="Google Sans"/>
              </a:rPr>
              <a:t>What Test indicates in building science:</a:t>
            </a:r>
            <a:endParaRPr lang="en-US" altLang="en-US" sz="1200">
              <a:solidFill>
                <a:schemeClr val="bg1"/>
              </a:solidFill>
            </a:endParaRPr>
          </a:p>
          <a:p>
            <a:pPr lvl="1" eaLnBrk="0" fontAlgn="base" hangingPunct="0">
              <a:spcBef>
                <a:spcPct val="0"/>
              </a:spcBef>
              <a:spcAft>
                <a:spcPct val="0"/>
              </a:spcAft>
            </a:pPr>
            <a:r>
              <a:rPr lang="en-US" altLang="en-US" sz="1200" b="1">
                <a:solidFill>
                  <a:schemeClr val="bg1"/>
                </a:solidFill>
                <a:latin typeface="Google Sans"/>
              </a:rPr>
              <a:t>Low values (e.g., &lt; /= 0.1 perms):</a:t>
            </a:r>
            <a:r>
              <a:rPr lang="en-US" altLang="en-US" sz="1200">
                <a:solidFill>
                  <a:schemeClr val="bg1"/>
                </a:solidFill>
                <a:latin typeface="Google Sans"/>
              </a:rPr>
              <a:t> Indicates a very low permeability or a CLASS 1 vapor RETARDER (e.g., poly sheeting, metal foils).</a:t>
            </a:r>
          </a:p>
          <a:p>
            <a:pPr lvl="1" eaLnBrk="0" fontAlgn="base" hangingPunct="0">
              <a:lnSpc>
                <a:spcPct val="100000"/>
              </a:lnSpc>
              <a:spcBef>
                <a:spcPct val="0"/>
              </a:spcBef>
              <a:spcAft>
                <a:spcPct val="0"/>
              </a:spcAft>
            </a:pPr>
            <a:r>
              <a:rPr lang="en-US" altLang="en-US" sz="1200" b="1">
                <a:solidFill>
                  <a:schemeClr val="bg1"/>
                </a:solidFill>
                <a:latin typeface="Google Sans"/>
              </a:rPr>
              <a:t>High values (e.g., &gt; 10 perms):</a:t>
            </a:r>
            <a:r>
              <a:rPr lang="en-US" altLang="en-US" sz="1200">
                <a:solidFill>
                  <a:schemeClr val="bg1"/>
                </a:solidFill>
                <a:latin typeface="Google Sans"/>
              </a:rPr>
              <a:t> Indicates a high permeability or "breathable" material (e.g., house wrap, fiberboard). </a:t>
            </a:r>
          </a:p>
        </p:txBody>
      </p:sp>
      <p:pic>
        <p:nvPicPr>
          <p:cNvPr id="10" name="Picture Placeholder 22" descr="A close-up of a container&#10;&#10;AI-generated content may be incorrect.">
            <a:extLst>
              <a:ext uri="{FF2B5EF4-FFF2-40B4-BE49-F238E27FC236}">
                <a16:creationId xmlns:a16="http://schemas.microsoft.com/office/drawing/2014/main" id="{B126A291-7E80-5F84-437C-9AC19FF7476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401" r="27401"/>
          <a:stretch>
            <a:fillRect/>
          </a:stretch>
        </p:blipFill>
        <p:spPr/>
      </p:pic>
    </p:spTree>
    <p:extLst>
      <p:ext uri="{BB962C8B-B14F-4D97-AF65-F5344CB8AC3E}">
        <p14:creationId xmlns:p14="http://schemas.microsoft.com/office/powerpoint/2010/main" val="134033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050C8E-9195-433C-80BE-62EE443118F6}"/>
              </a:ext>
            </a:extLst>
          </p:cNvPr>
          <p:cNvSpPr txBox="1"/>
          <p:nvPr/>
        </p:nvSpPr>
        <p:spPr>
          <a:xfrm>
            <a:off x="6404167" y="1831403"/>
            <a:ext cx="4604146" cy="553998"/>
          </a:xfrm>
          <a:prstGeom prst="rect">
            <a:avLst/>
          </a:prstGeom>
          <a:noFill/>
        </p:spPr>
        <p:txBody>
          <a:bodyPr wrap="none" rtlCol="0">
            <a:spAutoFit/>
          </a:bodyPr>
          <a:lstStyle/>
          <a:p>
            <a:r>
              <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rPr>
              <a:t>NOT A VAPOR BARRIER</a:t>
            </a:r>
          </a:p>
        </p:txBody>
      </p:sp>
      <p:sp>
        <p:nvSpPr>
          <p:cNvPr id="9" name="TextBox 8">
            <a:extLst>
              <a:ext uri="{FF2B5EF4-FFF2-40B4-BE49-F238E27FC236}">
                <a16:creationId xmlns:a16="http://schemas.microsoft.com/office/drawing/2014/main" id="{32C0A5A7-A06D-4F74-A3BD-6D40E1B42766}"/>
              </a:ext>
            </a:extLst>
          </p:cNvPr>
          <p:cNvSpPr txBox="1"/>
          <p:nvPr/>
        </p:nvSpPr>
        <p:spPr>
          <a:xfrm>
            <a:off x="6432411" y="1529952"/>
            <a:ext cx="2712602" cy="276999"/>
          </a:xfrm>
          <a:prstGeom prst="rect">
            <a:avLst/>
          </a:prstGeom>
          <a:noFill/>
        </p:spPr>
        <p:txBody>
          <a:bodyPr wrap="none" rtlCol="0">
            <a:spAutoFit/>
          </a:bodyPr>
          <a:lstStyle/>
          <a:p>
            <a:r>
              <a:rPr lang="en-US" sz="1200">
                <a:solidFill>
                  <a:srgbClr val="C00000"/>
                </a:solidFill>
                <a:latin typeface="Work Sans" pitchFamily="2" charset="0"/>
                <a:ea typeface="Open Sans SemiBold" panose="020B0706030804020204" pitchFamily="34" charset="0"/>
                <a:cs typeface="Open Sans SemiBold" panose="020B0706030804020204" pitchFamily="34" charset="0"/>
              </a:rPr>
              <a:t>MOISTURE VAPOR SUPPRESSION</a:t>
            </a:r>
          </a:p>
        </p:txBody>
      </p:sp>
      <p:sp>
        <p:nvSpPr>
          <p:cNvPr id="10" name="TextBox 9">
            <a:extLst>
              <a:ext uri="{FF2B5EF4-FFF2-40B4-BE49-F238E27FC236}">
                <a16:creationId xmlns:a16="http://schemas.microsoft.com/office/drawing/2014/main" id="{B555534D-6504-40D2-88BF-06C9B4CB3175}"/>
              </a:ext>
            </a:extLst>
          </p:cNvPr>
          <p:cNvSpPr txBox="1"/>
          <p:nvPr/>
        </p:nvSpPr>
        <p:spPr>
          <a:xfrm>
            <a:off x="6404167" y="2385401"/>
            <a:ext cx="5456405" cy="886846"/>
          </a:xfrm>
          <a:prstGeom prst="rect">
            <a:avLst/>
          </a:prstGeom>
          <a:noFill/>
        </p:spPr>
        <p:txBody>
          <a:bodyPr wrap="square" lIns="91440" tIns="45720" rIns="91440" bIns="45720" rtlCol="0" anchor="t">
            <a:spAutoFit/>
          </a:bodyPr>
          <a:lstStyle/>
          <a:p>
            <a:pPr algn="just">
              <a:lnSpc>
                <a:spcPct val="150000"/>
              </a:lnSpc>
            </a:pPr>
            <a:r>
              <a:rPr lang="en-US" sz="1200">
                <a:solidFill>
                  <a:schemeClr val="bg1">
                    <a:lumMod val="50000"/>
                  </a:schemeClr>
                </a:solidFill>
                <a:latin typeface="Lato"/>
                <a:ea typeface="Karla" pitchFamily="2" charset="0"/>
                <a:cs typeface="Lato"/>
              </a:rPr>
              <a:t>ICRI PAMPHLET 03741 defines a vapor barrier as one that allows 0 perms. Recent code updates now classify vapor retarders (</a:t>
            </a:r>
            <a:r>
              <a:rPr lang="en-US" sz="1200" err="1">
                <a:solidFill>
                  <a:schemeClr val="bg1">
                    <a:lumMod val="50000"/>
                  </a:schemeClr>
                </a:solidFill>
                <a:latin typeface="Lato"/>
                <a:ea typeface="Karla" pitchFamily="2" charset="0"/>
                <a:cs typeface="Lato"/>
              </a:rPr>
              <a:t>supression</a:t>
            </a:r>
            <a:r>
              <a:rPr lang="en-US" sz="1200">
                <a:solidFill>
                  <a:schemeClr val="bg1">
                    <a:lumMod val="50000"/>
                  </a:schemeClr>
                </a:solidFill>
                <a:latin typeface="Lato"/>
                <a:ea typeface="Karla" pitchFamily="2" charset="0"/>
                <a:cs typeface="Lato"/>
              </a:rPr>
              <a:t>) into three distinct classes: </a:t>
            </a:r>
          </a:p>
        </p:txBody>
      </p:sp>
      <p:sp>
        <p:nvSpPr>
          <p:cNvPr id="11" name="TextBox 10">
            <a:extLst>
              <a:ext uri="{FF2B5EF4-FFF2-40B4-BE49-F238E27FC236}">
                <a16:creationId xmlns:a16="http://schemas.microsoft.com/office/drawing/2014/main" id="{FD91888B-BDE2-464A-AEE2-9B3ED8F52F0B}"/>
              </a:ext>
            </a:extLst>
          </p:cNvPr>
          <p:cNvSpPr txBox="1"/>
          <p:nvPr/>
        </p:nvSpPr>
        <p:spPr>
          <a:xfrm>
            <a:off x="6432411" y="3451862"/>
            <a:ext cx="752129" cy="276999"/>
          </a:xfrm>
          <a:prstGeom prst="rect">
            <a:avLst/>
          </a:prstGeom>
          <a:noFill/>
        </p:spPr>
        <p:txBody>
          <a:bodyPr wrap="none" rtlCol="0">
            <a:spAutoFit/>
          </a:bodyPr>
          <a:lstStyle/>
          <a:p>
            <a:r>
              <a:rPr lang="en-US" sz="1200" b="1">
                <a:solidFill>
                  <a:schemeClr val="tx1">
                    <a:lumMod val="65000"/>
                    <a:lumOff val="35000"/>
                  </a:schemeClr>
                </a:solidFill>
                <a:latin typeface="Work Sans" pitchFamily="2" charset="0"/>
                <a:ea typeface="Open Sans SemiBold" panose="020B0706030804020204" pitchFamily="34" charset="0"/>
                <a:cs typeface="Open Sans SemiBold" panose="020B0706030804020204" pitchFamily="34" charset="0"/>
              </a:rPr>
              <a:t>Class I </a:t>
            </a:r>
          </a:p>
        </p:txBody>
      </p:sp>
      <p:sp>
        <p:nvSpPr>
          <p:cNvPr id="12" name="TextBox 11">
            <a:extLst>
              <a:ext uri="{FF2B5EF4-FFF2-40B4-BE49-F238E27FC236}">
                <a16:creationId xmlns:a16="http://schemas.microsoft.com/office/drawing/2014/main" id="{865E95CD-FA49-4F5E-B55E-BB3CE7FBE145}"/>
              </a:ext>
            </a:extLst>
          </p:cNvPr>
          <p:cNvSpPr txBox="1"/>
          <p:nvPr/>
        </p:nvSpPr>
        <p:spPr>
          <a:xfrm>
            <a:off x="6432411" y="3792361"/>
            <a:ext cx="3646085" cy="332848"/>
          </a:xfrm>
          <a:prstGeom prst="rect">
            <a:avLst/>
          </a:prstGeom>
          <a:noFill/>
        </p:spPr>
        <p:txBody>
          <a:bodyPr wrap="square" rtlCol="0">
            <a:spAutoFit/>
          </a:bodyPr>
          <a:lstStyle/>
          <a:p>
            <a:pPr algn="just">
              <a:lnSpc>
                <a:spcPct val="150000"/>
              </a:lnSpc>
            </a:pPr>
            <a:r>
              <a:rPr lang="en-US" sz="1200">
                <a:solidFill>
                  <a:schemeClr val="bg1">
                    <a:lumMod val="50000"/>
                  </a:schemeClr>
                </a:solidFill>
                <a:latin typeface="Lato" panose="020F0502020204030203" pitchFamily="34" charset="0"/>
                <a:ea typeface="Karla" pitchFamily="2" charset="0"/>
              </a:rPr>
              <a:t>.01 perm or less (not a  “vapor barrier”)</a:t>
            </a:r>
          </a:p>
        </p:txBody>
      </p:sp>
      <p:pic>
        <p:nvPicPr>
          <p:cNvPr id="3" name="Picture Placeholder 2">
            <a:extLst>
              <a:ext uri="{FF2B5EF4-FFF2-40B4-BE49-F238E27FC236}">
                <a16:creationId xmlns:a16="http://schemas.microsoft.com/office/drawing/2014/main" id="{F89A6E8A-A080-392D-0C78-5FB9548F2AC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346" r="29346"/>
          <a:stretch/>
        </p:blipFill>
        <p:spPr>
          <a:solidFill>
            <a:schemeClr val="accent1">
              <a:lumMod val="20000"/>
              <a:lumOff val="80000"/>
            </a:schemeClr>
          </a:solidFill>
        </p:spPr>
      </p:pic>
      <p:sp>
        <p:nvSpPr>
          <p:cNvPr id="6" name="TextBox 5">
            <a:extLst>
              <a:ext uri="{FF2B5EF4-FFF2-40B4-BE49-F238E27FC236}">
                <a16:creationId xmlns:a16="http://schemas.microsoft.com/office/drawing/2014/main" id="{D784FA47-17A0-4E77-F5CF-3A6751542EBE}"/>
              </a:ext>
            </a:extLst>
          </p:cNvPr>
          <p:cNvSpPr txBox="1"/>
          <p:nvPr/>
        </p:nvSpPr>
        <p:spPr>
          <a:xfrm>
            <a:off x="6434088" y="4297597"/>
            <a:ext cx="803425" cy="276999"/>
          </a:xfrm>
          <a:prstGeom prst="rect">
            <a:avLst/>
          </a:prstGeom>
          <a:noFill/>
        </p:spPr>
        <p:txBody>
          <a:bodyPr wrap="none" rtlCol="0">
            <a:spAutoFit/>
          </a:bodyPr>
          <a:lstStyle/>
          <a:p>
            <a:r>
              <a:rPr lang="en-US" sz="1200" b="1">
                <a:solidFill>
                  <a:schemeClr val="tx1">
                    <a:lumMod val="65000"/>
                    <a:lumOff val="35000"/>
                  </a:schemeClr>
                </a:solidFill>
                <a:latin typeface="Work Sans" pitchFamily="2" charset="0"/>
                <a:ea typeface="Open Sans SemiBold" panose="020B0706030804020204" pitchFamily="34" charset="0"/>
                <a:cs typeface="Open Sans SemiBold" panose="020B0706030804020204" pitchFamily="34" charset="0"/>
              </a:rPr>
              <a:t>Class II </a:t>
            </a:r>
          </a:p>
        </p:txBody>
      </p:sp>
      <p:sp>
        <p:nvSpPr>
          <p:cNvPr id="7" name="TextBox 6">
            <a:extLst>
              <a:ext uri="{FF2B5EF4-FFF2-40B4-BE49-F238E27FC236}">
                <a16:creationId xmlns:a16="http://schemas.microsoft.com/office/drawing/2014/main" id="{38A81CA4-A9DC-5C1B-C908-63C8BEFD968E}"/>
              </a:ext>
            </a:extLst>
          </p:cNvPr>
          <p:cNvSpPr txBox="1"/>
          <p:nvPr/>
        </p:nvSpPr>
        <p:spPr>
          <a:xfrm>
            <a:off x="6434088" y="4638096"/>
            <a:ext cx="4599002" cy="332848"/>
          </a:xfrm>
          <a:prstGeom prst="rect">
            <a:avLst/>
          </a:prstGeom>
          <a:noFill/>
        </p:spPr>
        <p:txBody>
          <a:bodyPr wrap="square" rtlCol="0">
            <a:spAutoFit/>
          </a:bodyPr>
          <a:lstStyle/>
          <a:p>
            <a:pPr algn="just">
              <a:lnSpc>
                <a:spcPct val="150000"/>
              </a:lnSpc>
            </a:pPr>
            <a:r>
              <a:rPr lang="en-US" sz="1200">
                <a:solidFill>
                  <a:schemeClr val="bg1">
                    <a:lumMod val="50000"/>
                  </a:schemeClr>
                </a:solidFill>
                <a:latin typeface="Lato" panose="020F0502020204030203" pitchFamily="34" charset="0"/>
                <a:ea typeface="Karla" pitchFamily="2" charset="0"/>
              </a:rPr>
              <a:t>Greater than 0.1 perm and less than or equal to 1.0 perm</a:t>
            </a:r>
          </a:p>
        </p:txBody>
      </p:sp>
      <p:sp>
        <p:nvSpPr>
          <p:cNvPr id="13" name="TextBox 12">
            <a:extLst>
              <a:ext uri="{FF2B5EF4-FFF2-40B4-BE49-F238E27FC236}">
                <a16:creationId xmlns:a16="http://schemas.microsoft.com/office/drawing/2014/main" id="{393E63DB-8E96-D009-F368-CB224C61F03D}"/>
              </a:ext>
            </a:extLst>
          </p:cNvPr>
          <p:cNvSpPr txBox="1"/>
          <p:nvPr/>
        </p:nvSpPr>
        <p:spPr>
          <a:xfrm>
            <a:off x="6435762" y="5263908"/>
            <a:ext cx="854721" cy="276999"/>
          </a:xfrm>
          <a:prstGeom prst="rect">
            <a:avLst/>
          </a:prstGeom>
          <a:noFill/>
        </p:spPr>
        <p:txBody>
          <a:bodyPr wrap="none" rtlCol="0">
            <a:spAutoFit/>
          </a:bodyPr>
          <a:lstStyle/>
          <a:p>
            <a:r>
              <a:rPr lang="en-US" sz="1200" b="1">
                <a:solidFill>
                  <a:schemeClr val="tx1">
                    <a:lumMod val="65000"/>
                    <a:lumOff val="35000"/>
                  </a:schemeClr>
                </a:solidFill>
                <a:latin typeface="Work Sans" pitchFamily="2" charset="0"/>
                <a:ea typeface="Open Sans SemiBold" panose="020B0706030804020204" pitchFamily="34" charset="0"/>
                <a:cs typeface="Open Sans SemiBold" panose="020B0706030804020204" pitchFamily="34" charset="0"/>
              </a:rPr>
              <a:t>Class III </a:t>
            </a:r>
          </a:p>
        </p:txBody>
      </p:sp>
      <p:sp>
        <p:nvSpPr>
          <p:cNvPr id="14" name="TextBox 13">
            <a:extLst>
              <a:ext uri="{FF2B5EF4-FFF2-40B4-BE49-F238E27FC236}">
                <a16:creationId xmlns:a16="http://schemas.microsoft.com/office/drawing/2014/main" id="{1EB2EEEA-30A6-BC43-9EE6-B0893E8347E0}"/>
              </a:ext>
            </a:extLst>
          </p:cNvPr>
          <p:cNvSpPr txBox="1"/>
          <p:nvPr/>
        </p:nvSpPr>
        <p:spPr>
          <a:xfrm>
            <a:off x="6435762" y="5604407"/>
            <a:ext cx="4888730" cy="332848"/>
          </a:xfrm>
          <a:prstGeom prst="rect">
            <a:avLst/>
          </a:prstGeom>
          <a:noFill/>
        </p:spPr>
        <p:txBody>
          <a:bodyPr wrap="square" rtlCol="0">
            <a:spAutoFit/>
          </a:bodyPr>
          <a:lstStyle/>
          <a:p>
            <a:pPr algn="just">
              <a:lnSpc>
                <a:spcPct val="150000"/>
              </a:lnSpc>
            </a:pPr>
            <a:r>
              <a:rPr lang="en-US" sz="1200">
                <a:solidFill>
                  <a:schemeClr val="bg1">
                    <a:lumMod val="50000"/>
                  </a:schemeClr>
                </a:solidFill>
                <a:latin typeface="Lato" panose="020F0502020204030203" pitchFamily="34" charset="0"/>
                <a:ea typeface="Karla" pitchFamily="2" charset="0"/>
              </a:rPr>
              <a:t>Greater than 1.0 perm and less than or equal to 10 perms</a:t>
            </a:r>
          </a:p>
        </p:txBody>
      </p:sp>
    </p:spTree>
    <p:extLst>
      <p:ext uri="{BB962C8B-B14F-4D97-AF65-F5344CB8AC3E}">
        <p14:creationId xmlns:p14="http://schemas.microsoft.com/office/powerpoint/2010/main" val="429151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3F9457-91AC-4EF7-AD8E-9DDF5634BEE2}"/>
              </a:ext>
            </a:extLst>
          </p:cNvPr>
          <p:cNvSpPr txBox="1"/>
          <p:nvPr/>
        </p:nvSpPr>
        <p:spPr>
          <a:xfrm>
            <a:off x="5816392" y="1488062"/>
            <a:ext cx="5999518" cy="553998"/>
          </a:xfrm>
          <a:prstGeom prst="rect">
            <a:avLst/>
          </a:prstGeom>
          <a:noFill/>
        </p:spPr>
        <p:txBody>
          <a:bodyPr wrap="square" rtlCol="0">
            <a:spAutoFit/>
          </a:bodyPr>
          <a:lstStyle/>
          <a:p>
            <a:r>
              <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rPr>
              <a:t>ASTM E96</a:t>
            </a:r>
          </a:p>
        </p:txBody>
      </p:sp>
      <p:sp>
        <p:nvSpPr>
          <p:cNvPr id="6" name="TextBox 5">
            <a:extLst>
              <a:ext uri="{FF2B5EF4-FFF2-40B4-BE49-F238E27FC236}">
                <a16:creationId xmlns:a16="http://schemas.microsoft.com/office/drawing/2014/main" id="{A8960E93-7CA2-4A83-8764-C9C14F2455A9}"/>
              </a:ext>
            </a:extLst>
          </p:cNvPr>
          <p:cNvSpPr txBox="1"/>
          <p:nvPr/>
        </p:nvSpPr>
        <p:spPr>
          <a:xfrm>
            <a:off x="5877634" y="957370"/>
            <a:ext cx="4924746" cy="276999"/>
          </a:xfrm>
          <a:prstGeom prst="rect">
            <a:avLst/>
          </a:prstGeom>
          <a:noFill/>
        </p:spPr>
        <p:txBody>
          <a:bodyPr wrap="none" lIns="91440" tIns="45720" rIns="91440" bIns="45720" rtlCol="0" anchor="t">
            <a:spAutoFit/>
          </a:bodyPr>
          <a:lstStyle/>
          <a:p>
            <a:r>
              <a:rPr lang="en-US" sz="1200">
                <a:solidFill>
                  <a:srgbClr val="C00000"/>
                </a:solidFill>
                <a:latin typeface="Work Sans"/>
                <a:ea typeface="Open Sans SemiBold"/>
                <a:cs typeface="Open Sans SemiBold"/>
              </a:rPr>
              <a:t>TWO METHODS TO DETERMINE WATER VAPOR TRANSMISSION</a:t>
            </a:r>
          </a:p>
        </p:txBody>
      </p:sp>
      <p:pic>
        <p:nvPicPr>
          <p:cNvPr id="10" name="Graphic 9">
            <a:extLst>
              <a:ext uri="{FF2B5EF4-FFF2-40B4-BE49-F238E27FC236}">
                <a16:creationId xmlns:a16="http://schemas.microsoft.com/office/drawing/2014/main" id="{B9FE1602-2E18-4E93-9E56-FBB0D79735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4873" y="3165622"/>
            <a:ext cx="323611" cy="323611"/>
          </a:xfrm>
          <a:prstGeom prst="rect">
            <a:avLst/>
          </a:prstGeom>
        </p:spPr>
      </p:pic>
      <p:sp>
        <p:nvSpPr>
          <p:cNvPr id="11" name="TextBox 10">
            <a:extLst>
              <a:ext uri="{FF2B5EF4-FFF2-40B4-BE49-F238E27FC236}">
                <a16:creationId xmlns:a16="http://schemas.microsoft.com/office/drawing/2014/main" id="{A26343CF-EE82-4CC2-9C56-5D8C546A9D09}"/>
              </a:ext>
            </a:extLst>
          </p:cNvPr>
          <p:cNvSpPr txBox="1"/>
          <p:nvPr/>
        </p:nvSpPr>
        <p:spPr>
          <a:xfrm>
            <a:off x="5905877" y="3176618"/>
            <a:ext cx="5820549" cy="646331"/>
          </a:xfrm>
          <a:prstGeom prst="rect">
            <a:avLst/>
          </a:prstGeom>
          <a:noFill/>
        </p:spPr>
        <p:txBody>
          <a:bodyPr wrap="square" lIns="91440" tIns="45720" rIns="91440" bIns="45720" rtlCol="0" anchor="t">
            <a:spAutoFit/>
          </a:bodyPr>
          <a:lstStyle/>
          <a:p>
            <a:pPr lvl="1"/>
            <a:r>
              <a:rPr lang="en-US" sz="1200">
                <a:latin typeface="Work Sans"/>
                <a:ea typeface="Lato"/>
                <a:cs typeface="Lato"/>
              </a:rPr>
              <a:t>Both methods measure the rate of water vapor movement through </a:t>
            </a:r>
            <a:r>
              <a:rPr lang="en-US" sz="1200" dirty="0">
                <a:latin typeface="Work Sans"/>
                <a:ea typeface="Lato"/>
                <a:cs typeface="Lato"/>
              </a:rPr>
              <a:t>materials by sealing samples over test dishes and monitoring weight changes over time.  </a:t>
            </a:r>
          </a:p>
        </p:txBody>
      </p:sp>
      <p:pic>
        <p:nvPicPr>
          <p:cNvPr id="18" name="Graphic 17">
            <a:extLst>
              <a:ext uri="{FF2B5EF4-FFF2-40B4-BE49-F238E27FC236}">
                <a16:creationId xmlns:a16="http://schemas.microsoft.com/office/drawing/2014/main" id="{13417FFD-606C-4B0B-8912-6525BC6B3A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4873" y="3863421"/>
            <a:ext cx="323611" cy="323611"/>
          </a:xfrm>
          <a:prstGeom prst="rect">
            <a:avLst/>
          </a:prstGeom>
        </p:spPr>
      </p:pic>
      <p:sp>
        <p:nvSpPr>
          <p:cNvPr id="19" name="TextBox 18">
            <a:extLst>
              <a:ext uri="{FF2B5EF4-FFF2-40B4-BE49-F238E27FC236}">
                <a16:creationId xmlns:a16="http://schemas.microsoft.com/office/drawing/2014/main" id="{0314092D-BC57-4C70-B6A7-0F433E0345B8}"/>
              </a:ext>
            </a:extLst>
          </p:cNvPr>
          <p:cNvSpPr txBox="1"/>
          <p:nvPr/>
        </p:nvSpPr>
        <p:spPr>
          <a:xfrm>
            <a:off x="5905877" y="3828515"/>
            <a:ext cx="5274601" cy="646331"/>
          </a:xfrm>
          <a:prstGeom prst="rect">
            <a:avLst/>
          </a:prstGeom>
          <a:noFill/>
        </p:spPr>
        <p:txBody>
          <a:bodyPr wrap="square" lIns="91440" tIns="45720" rIns="91440" bIns="45720" rtlCol="0" anchor="t">
            <a:spAutoFit/>
          </a:bodyPr>
          <a:lstStyle/>
          <a:p>
            <a:pPr lvl="1"/>
            <a:r>
              <a:rPr lang="en-US" sz="1200">
                <a:latin typeface="Work Sans"/>
              </a:rPr>
              <a:t>Method B typically generates higher perm ratings than A. It is theorized that this is because the RH is 100% under the cup in B vs 50% RH in the air above the cup in A. </a:t>
            </a:r>
            <a:endParaRPr lang="en-US" sz="1200">
              <a:latin typeface="Work Sans" pitchFamily="2" charset="77"/>
            </a:endParaRPr>
          </a:p>
        </p:txBody>
      </p:sp>
      <p:pic>
        <p:nvPicPr>
          <p:cNvPr id="22" name="Graphic 21">
            <a:extLst>
              <a:ext uri="{FF2B5EF4-FFF2-40B4-BE49-F238E27FC236}">
                <a16:creationId xmlns:a16="http://schemas.microsoft.com/office/drawing/2014/main" id="{94DDDB55-EBB6-4567-8ABE-2A83D9A466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4873" y="4501693"/>
            <a:ext cx="323611" cy="323611"/>
          </a:xfrm>
          <a:prstGeom prst="rect">
            <a:avLst/>
          </a:prstGeom>
        </p:spPr>
      </p:pic>
      <p:sp>
        <p:nvSpPr>
          <p:cNvPr id="24" name="TextBox 23">
            <a:extLst>
              <a:ext uri="{FF2B5EF4-FFF2-40B4-BE49-F238E27FC236}">
                <a16:creationId xmlns:a16="http://schemas.microsoft.com/office/drawing/2014/main" id="{0CF5A0FD-A132-4101-9952-C199C10A3775}"/>
              </a:ext>
            </a:extLst>
          </p:cNvPr>
          <p:cNvSpPr txBox="1"/>
          <p:nvPr/>
        </p:nvSpPr>
        <p:spPr>
          <a:xfrm>
            <a:off x="5905877" y="4503292"/>
            <a:ext cx="3533727" cy="461665"/>
          </a:xfrm>
          <a:prstGeom prst="rect">
            <a:avLst/>
          </a:prstGeom>
          <a:noFill/>
        </p:spPr>
        <p:txBody>
          <a:bodyPr wrap="square" rtlCol="0">
            <a:spAutoFit/>
          </a:bodyPr>
          <a:lstStyle/>
          <a:p>
            <a:pPr lvl="1"/>
            <a:r>
              <a:rPr lang="en-US" sz="1200">
                <a:latin typeface="Work Sans" pitchFamily="2" charset="77"/>
              </a:rPr>
              <a:t>Test results derived from either are not interchangeable.</a:t>
            </a:r>
          </a:p>
        </p:txBody>
      </p:sp>
      <p:sp>
        <p:nvSpPr>
          <p:cNvPr id="2" name="TextBox 1">
            <a:extLst>
              <a:ext uri="{FF2B5EF4-FFF2-40B4-BE49-F238E27FC236}">
                <a16:creationId xmlns:a16="http://schemas.microsoft.com/office/drawing/2014/main" id="{07159329-356E-F786-3EFA-BE75E8173AA5}"/>
              </a:ext>
            </a:extLst>
          </p:cNvPr>
          <p:cNvSpPr txBox="1"/>
          <p:nvPr/>
        </p:nvSpPr>
        <p:spPr>
          <a:xfrm>
            <a:off x="5905877" y="2020517"/>
            <a:ext cx="5456405" cy="609847"/>
          </a:xfrm>
          <a:prstGeom prst="rect">
            <a:avLst/>
          </a:prstGeom>
          <a:noFill/>
        </p:spPr>
        <p:txBody>
          <a:bodyPr wrap="square" lIns="91440" tIns="45720" rIns="91440" bIns="45720" rtlCol="0" anchor="t">
            <a:spAutoFit/>
          </a:bodyPr>
          <a:lstStyle/>
          <a:p>
            <a:pPr algn="just">
              <a:lnSpc>
                <a:spcPct val="150000"/>
              </a:lnSpc>
            </a:pPr>
            <a:r>
              <a:rPr lang="en-US" sz="1200" b="1">
                <a:solidFill>
                  <a:schemeClr val="bg1">
                    <a:lumMod val="50000"/>
                  </a:schemeClr>
                </a:solidFill>
                <a:latin typeface="Lato"/>
                <a:ea typeface="Karla" pitchFamily="2" charset="0"/>
                <a:cs typeface="Lato"/>
              </a:rPr>
              <a:t>Desiccant Method A (Dry Cup) </a:t>
            </a:r>
          </a:p>
          <a:p>
            <a:pPr algn="just">
              <a:lnSpc>
                <a:spcPct val="150000"/>
              </a:lnSpc>
            </a:pPr>
            <a:r>
              <a:rPr lang="en-US" sz="1200" b="1">
                <a:solidFill>
                  <a:schemeClr val="bg1">
                    <a:lumMod val="50000"/>
                  </a:schemeClr>
                </a:solidFill>
                <a:latin typeface="Lato"/>
                <a:ea typeface="Karla" pitchFamily="2" charset="0"/>
                <a:cs typeface="Lato"/>
              </a:rPr>
              <a:t>Water Method B (Wet Cup) </a:t>
            </a:r>
          </a:p>
        </p:txBody>
      </p:sp>
      <p:pic>
        <p:nvPicPr>
          <p:cNvPr id="26" name="Picture 25" descr="A diagram of a diagram of a diagram&#10;&#10;AI-generated content may be incorrect.">
            <a:extLst>
              <a:ext uri="{FF2B5EF4-FFF2-40B4-BE49-F238E27FC236}">
                <a16:creationId xmlns:a16="http://schemas.microsoft.com/office/drawing/2014/main" id="{4165C095-15FF-C779-F74D-185304B9F498}"/>
              </a:ext>
            </a:extLst>
          </p:cNvPr>
          <p:cNvPicPr>
            <a:picLocks noChangeAspect="1"/>
          </p:cNvPicPr>
          <p:nvPr/>
        </p:nvPicPr>
        <p:blipFill>
          <a:blip r:embed="rId4">
            <a:extLst>
              <a:ext uri="{28A0092B-C50C-407E-A947-70E740481C1C}">
                <a14:useLocalDpi xmlns:a14="http://schemas.microsoft.com/office/drawing/2010/main" val="0"/>
              </a:ext>
            </a:extLst>
          </a:blip>
          <a:srcRect r="51098"/>
          <a:stretch>
            <a:fillRect/>
          </a:stretch>
        </p:blipFill>
        <p:spPr>
          <a:xfrm>
            <a:off x="3180033" y="3429000"/>
            <a:ext cx="2179896" cy="1828800"/>
          </a:xfrm>
          <a:prstGeom prst="rect">
            <a:avLst/>
          </a:prstGeom>
        </p:spPr>
      </p:pic>
      <p:pic>
        <p:nvPicPr>
          <p:cNvPr id="3" name="Picture 2" descr="A diagram of a diagram of a diagram&#10;&#10;AI-generated content may be incorrect.">
            <a:extLst>
              <a:ext uri="{FF2B5EF4-FFF2-40B4-BE49-F238E27FC236}">
                <a16:creationId xmlns:a16="http://schemas.microsoft.com/office/drawing/2014/main" id="{E6D3E5D7-4AEA-2D1E-AE66-9B50BAFEC82B}"/>
              </a:ext>
            </a:extLst>
          </p:cNvPr>
          <p:cNvPicPr>
            <a:picLocks noChangeAspect="1"/>
          </p:cNvPicPr>
          <p:nvPr/>
        </p:nvPicPr>
        <p:blipFill>
          <a:blip r:embed="rId4">
            <a:extLst>
              <a:ext uri="{28A0092B-C50C-407E-A947-70E740481C1C}">
                <a14:useLocalDpi xmlns:a14="http://schemas.microsoft.com/office/drawing/2010/main" val="0"/>
              </a:ext>
            </a:extLst>
          </a:blip>
          <a:srcRect l="51403"/>
          <a:stretch>
            <a:fillRect/>
          </a:stretch>
        </p:blipFill>
        <p:spPr>
          <a:xfrm>
            <a:off x="3073723" y="1470678"/>
            <a:ext cx="2166291" cy="1828800"/>
          </a:xfrm>
          <a:prstGeom prst="rect">
            <a:avLst/>
          </a:prstGeom>
        </p:spPr>
      </p:pic>
      <p:sp>
        <p:nvSpPr>
          <p:cNvPr id="27" name="TextBox 26">
            <a:extLst>
              <a:ext uri="{FF2B5EF4-FFF2-40B4-BE49-F238E27FC236}">
                <a16:creationId xmlns:a16="http://schemas.microsoft.com/office/drawing/2014/main" id="{BF269BE7-3088-F604-3F01-9434DBD2BFA3}"/>
              </a:ext>
            </a:extLst>
          </p:cNvPr>
          <p:cNvSpPr txBox="1"/>
          <p:nvPr/>
        </p:nvSpPr>
        <p:spPr>
          <a:xfrm>
            <a:off x="3367668" y="3114812"/>
            <a:ext cx="2448724" cy="369332"/>
          </a:xfrm>
          <a:prstGeom prst="rect">
            <a:avLst/>
          </a:prstGeom>
          <a:noFill/>
        </p:spPr>
        <p:txBody>
          <a:bodyPr wrap="square" rtlCol="0">
            <a:spAutoFit/>
          </a:bodyPr>
          <a:lstStyle/>
          <a:p>
            <a:r>
              <a:rPr lang="en-US"/>
              <a:t>Test Method A</a:t>
            </a:r>
          </a:p>
        </p:txBody>
      </p:sp>
      <p:sp>
        <p:nvSpPr>
          <p:cNvPr id="28" name="TextBox 27">
            <a:extLst>
              <a:ext uri="{FF2B5EF4-FFF2-40B4-BE49-F238E27FC236}">
                <a16:creationId xmlns:a16="http://schemas.microsoft.com/office/drawing/2014/main" id="{C84A9077-BD76-8C30-5055-D48690D955F8}"/>
              </a:ext>
            </a:extLst>
          </p:cNvPr>
          <p:cNvSpPr txBox="1"/>
          <p:nvPr/>
        </p:nvSpPr>
        <p:spPr>
          <a:xfrm>
            <a:off x="3278459" y="5128278"/>
            <a:ext cx="2004050" cy="369332"/>
          </a:xfrm>
          <a:prstGeom prst="rect">
            <a:avLst/>
          </a:prstGeom>
          <a:noFill/>
        </p:spPr>
        <p:txBody>
          <a:bodyPr wrap="square" rtlCol="0">
            <a:spAutoFit/>
          </a:bodyPr>
          <a:lstStyle/>
          <a:p>
            <a:r>
              <a:rPr lang="en-US"/>
              <a:t>Test Method B</a:t>
            </a:r>
          </a:p>
        </p:txBody>
      </p:sp>
    </p:spTree>
    <p:extLst>
      <p:ext uri="{BB962C8B-B14F-4D97-AF65-F5344CB8AC3E}">
        <p14:creationId xmlns:p14="http://schemas.microsoft.com/office/powerpoint/2010/main" val="352432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33B2-2AE2-5166-353E-580391F2B97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F8BBB93-3BCC-81BB-6FDF-8D2C69E6B839}"/>
              </a:ext>
            </a:extLst>
          </p:cNvPr>
          <p:cNvGrpSpPr/>
          <p:nvPr/>
        </p:nvGrpSpPr>
        <p:grpSpPr>
          <a:xfrm rot="10800000">
            <a:off x="-137763" y="-396681"/>
            <a:ext cx="5745186" cy="7651361"/>
            <a:chOff x="6550925" y="1323832"/>
            <a:chExt cx="1323833" cy="3603010"/>
          </a:xfrm>
        </p:grpSpPr>
        <p:sp>
          <p:nvSpPr>
            <p:cNvPr id="7" name="Freeform: Shape 6">
              <a:extLst>
                <a:ext uri="{FF2B5EF4-FFF2-40B4-BE49-F238E27FC236}">
                  <a16:creationId xmlns:a16="http://schemas.microsoft.com/office/drawing/2014/main" id="{45E6E31E-D089-E8B8-CAEA-28C8590ADF15}"/>
                </a:ext>
              </a:extLst>
            </p:cNvPr>
            <p:cNvSpPr/>
            <p:nvPr/>
          </p:nvSpPr>
          <p:spPr>
            <a:xfrm>
              <a:off x="6550925" y="3125337"/>
              <a:ext cx="1323833" cy="1801505"/>
            </a:xfrm>
            <a:custGeom>
              <a:avLst/>
              <a:gdLst>
                <a:gd name="connsiteX0" fmla="*/ 0 w 1323833"/>
                <a:gd name="connsiteY0" fmla="*/ 0 h 1801505"/>
                <a:gd name="connsiteX1" fmla="*/ 1323833 w 1323833"/>
                <a:gd name="connsiteY1" fmla="*/ 0 h 1801505"/>
                <a:gd name="connsiteX2" fmla="*/ 1323833 w 1323833"/>
                <a:gd name="connsiteY2" fmla="*/ 1580862 h 1801505"/>
                <a:gd name="connsiteX3" fmla="*/ 1103190 w 1323833"/>
                <a:gd name="connsiteY3" fmla="*/ 1801505 h 1801505"/>
                <a:gd name="connsiteX4" fmla="*/ 220643 w 1323833"/>
                <a:gd name="connsiteY4" fmla="*/ 1801505 h 1801505"/>
                <a:gd name="connsiteX5" fmla="*/ 0 w 1323833"/>
                <a:gd name="connsiteY5" fmla="*/ 1580862 h 1801505"/>
                <a:gd name="connsiteX6" fmla="*/ 0 w 1323833"/>
                <a:gd name="connsiteY6" fmla="*/ 0 h 18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833" h="1801505">
                  <a:moveTo>
                    <a:pt x="0" y="0"/>
                  </a:moveTo>
                  <a:lnTo>
                    <a:pt x="1323833" y="0"/>
                  </a:lnTo>
                  <a:lnTo>
                    <a:pt x="1323833" y="1580862"/>
                  </a:lnTo>
                  <a:cubicBezTo>
                    <a:pt x="1323833" y="1702720"/>
                    <a:pt x="1225048" y="1801505"/>
                    <a:pt x="1103190" y="1801505"/>
                  </a:cubicBezTo>
                  <a:lnTo>
                    <a:pt x="220643" y="1801505"/>
                  </a:lnTo>
                  <a:cubicBezTo>
                    <a:pt x="98785" y="1801505"/>
                    <a:pt x="0" y="1702720"/>
                    <a:pt x="0" y="158086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004A69CA-6645-486C-CE19-C00FEFAC9D37}"/>
                </a:ext>
              </a:extLst>
            </p:cNvPr>
            <p:cNvSpPr/>
            <p:nvPr/>
          </p:nvSpPr>
          <p:spPr>
            <a:xfrm>
              <a:off x="6550925" y="1323832"/>
              <a:ext cx="1323833" cy="1801504"/>
            </a:xfrm>
            <a:custGeom>
              <a:avLst/>
              <a:gdLst>
                <a:gd name="connsiteX0" fmla="*/ 220643 w 1323833"/>
                <a:gd name="connsiteY0" fmla="*/ 0 h 1801504"/>
                <a:gd name="connsiteX1" fmla="*/ 1103190 w 1323833"/>
                <a:gd name="connsiteY1" fmla="*/ 0 h 1801504"/>
                <a:gd name="connsiteX2" fmla="*/ 1323833 w 1323833"/>
                <a:gd name="connsiteY2" fmla="*/ 220643 h 1801504"/>
                <a:gd name="connsiteX3" fmla="*/ 1323833 w 1323833"/>
                <a:gd name="connsiteY3" fmla="*/ 1801504 h 1801504"/>
                <a:gd name="connsiteX4" fmla="*/ 0 w 1323833"/>
                <a:gd name="connsiteY4" fmla="*/ 1801504 h 1801504"/>
                <a:gd name="connsiteX5" fmla="*/ 0 w 1323833"/>
                <a:gd name="connsiteY5" fmla="*/ 220643 h 1801504"/>
                <a:gd name="connsiteX6" fmla="*/ 220643 w 1323833"/>
                <a:gd name="connsiteY6" fmla="*/ 0 h 180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833" h="1801504">
                  <a:moveTo>
                    <a:pt x="220643" y="0"/>
                  </a:moveTo>
                  <a:lnTo>
                    <a:pt x="1103190" y="0"/>
                  </a:lnTo>
                  <a:cubicBezTo>
                    <a:pt x="1225048" y="0"/>
                    <a:pt x="1323833" y="98785"/>
                    <a:pt x="1323833" y="220643"/>
                  </a:cubicBezTo>
                  <a:lnTo>
                    <a:pt x="1323833" y="1801504"/>
                  </a:lnTo>
                  <a:lnTo>
                    <a:pt x="0" y="1801504"/>
                  </a:lnTo>
                  <a:lnTo>
                    <a:pt x="0" y="220643"/>
                  </a:lnTo>
                  <a:cubicBezTo>
                    <a:pt x="0" y="98785"/>
                    <a:pt x="98785" y="0"/>
                    <a:pt x="22064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TextBox 9">
            <a:extLst>
              <a:ext uri="{FF2B5EF4-FFF2-40B4-BE49-F238E27FC236}">
                <a16:creationId xmlns:a16="http://schemas.microsoft.com/office/drawing/2014/main" id="{F434A9FD-9D54-2067-13F8-BC5AE44E07EE}"/>
              </a:ext>
            </a:extLst>
          </p:cNvPr>
          <p:cNvSpPr txBox="1"/>
          <p:nvPr/>
        </p:nvSpPr>
        <p:spPr>
          <a:xfrm>
            <a:off x="6023249" y="3950777"/>
            <a:ext cx="4172848" cy="553998"/>
          </a:xfrm>
          <a:prstGeom prst="rect">
            <a:avLst/>
          </a:prstGeom>
          <a:noFill/>
        </p:spPr>
        <p:txBody>
          <a:bodyPr wrap="square" rtlCol="0">
            <a:spAutoFit/>
          </a:bodyPr>
          <a:lstStyle/>
          <a:p>
            <a:r>
              <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rPr>
              <a:t>DATA SET</a:t>
            </a:r>
          </a:p>
        </p:txBody>
      </p:sp>
      <p:sp>
        <p:nvSpPr>
          <p:cNvPr id="12" name="TextBox 11">
            <a:extLst>
              <a:ext uri="{FF2B5EF4-FFF2-40B4-BE49-F238E27FC236}">
                <a16:creationId xmlns:a16="http://schemas.microsoft.com/office/drawing/2014/main" id="{782C0105-6476-0B3B-AA71-98987083393F}"/>
              </a:ext>
            </a:extLst>
          </p:cNvPr>
          <p:cNvSpPr txBox="1"/>
          <p:nvPr/>
        </p:nvSpPr>
        <p:spPr>
          <a:xfrm>
            <a:off x="6023250" y="4409374"/>
            <a:ext cx="4588674" cy="160043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400">
                <a:latin typeface="Lato"/>
                <a:ea typeface="Lato"/>
                <a:cs typeface="Lato"/>
              </a:rPr>
              <a:t>A minimum of 6 data points with very similar results</a:t>
            </a:r>
          </a:p>
          <a:p>
            <a:pPr marL="171450" indent="-171450">
              <a:buFont typeface="Arial" panose="020B0604020202020204" pitchFamily="34" charset="0"/>
              <a:buChar char="•"/>
            </a:pPr>
            <a:r>
              <a:rPr lang="en-US" sz="1400">
                <a:latin typeface="Lato"/>
                <a:ea typeface="Lato"/>
                <a:cs typeface="Lato"/>
              </a:rPr>
              <a:t>Consistent weight loss over these data points becomes a key measurement to final perm results per the test</a:t>
            </a:r>
          </a:p>
          <a:p>
            <a:pPr marL="171450" indent="-171450">
              <a:buFont typeface="Arial" panose="020B0604020202020204" pitchFamily="34" charset="0"/>
              <a:buChar char="•"/>
            </a:pPr>
            <a:r>
              <a:rPr lang="en-US" sz="1400">
                <a:latin typeface="Lato"/>
                <a:ea typeface="Lato"/>
                <a:cs typeface="Lato"/>
              </a:rPr>
              <a:t>Documented Controlled environment is required to perform test</a:t>
            </a:r>
          </a:p>
          <a:p>
            <a:pPr marL="171450" indent="-171450">
              <a:buFont typeface="Arial" panose="020B0604020202020204" pitchFamily="34" charset="0"/>
              <a:buChar char="•"/>
            </a:pPr>
            <a:r>
              <a:rPr lang="en-US" sz="1400">
                <a:latin typeface="Lato"/>
                <a:ea typeface="Lato"/>
                <a:cs typeface="Lato"/>
              </a:rPr>
              <a:t>Should be tested by independent accredited lab</a:t>
            </a:r>
          </a:p>
        </p:txBody>
      </p:sp>
      <p:pic>
        <p:nvPicPr>
          <p:cNvPr id="20" name="Picture 19" descr="A table of numbers and a list of numbers&#10;&#10;AI-generated content may be incorrect.">
            <a:extLst>
              <a:ext uri="{FF2B5EF4-FFF2-40B4-BE49-F238E27FC236}">
                <a16:creationId xmlns:a16="http://schemas.microsoft.com/office/drawing/2014/main" id="{0C0ED2D2-6249-E927-DC9F-DE36DF3EF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458" y="669504"/>
            <a:ext cx="6070479" cy="2930307"/>
          </a:xfrm>
          <a:prstGeom prst="rect">
            <a:avLst/>
          </a:prstGeom>
          <a:effectLst>
            <a:glow rad="228600">
              <a:schemeClr val="accent5">
                <a:satMod val="175000"/>
                <a:alpha val="40000"/>
              </a:schemeClr>
            </a:glow>
          </a:effectLst>
        </p:spPr>
      </p:pic>
      <p:pic>
        <p:nvPicPr>
          <p:cNvPr id="21" name="Picture 20">
            <a:extLst>
              <a:ext uri="{FF2B5EF4-FFF2-40B4-BE49-F238E27FC236}">
                <a16:creationId xmlns:a16="http://schemas.microsoft.com/office/drawing/2014/main" id="{7F61025E-5AF5-D2CF-D284-E1C2D124E469}"/>
              </a:ext>
            </a:extLst>
          </p:cNvPr>
          <p:cNvPicPr>
            <a:picLocks noChangeAspect="1"/>
          </p:cNvPicPr>
          <p:nvPr/>
        </p:nvPicPr>
        <p:blipFill>
          <a:blip r:embed="rId3"/>
          <a:stretch>
            <a:fillRect/>
          </a:stretch>
        </p:blipFill>
        <p:spPr>
          <a:xfrm>
            <a:off x="11164803" y="6483889"/>
            <a:ext cx="998518" cy="374111"/>
          </a:xfrm>
          <a:prstGeom prst="rect">
            <a:avLst/>
          </a:prstGeom>
        </p:spPr>
      </p:pic>
      <p:pic>
        <p:nvPicPr>
          <p:cNvPr id="4" name="Picture 3" descr="A screenshot of a document&#10;&#10;AI-generated content may be incorrect.">
            <a:extLst>
              <a:ext uri="{FF2B5EF4-FFF2-40B4-BE49-F238E27FC236}">
                <a16:creationId xmlns:a16="http://schemas.microsoft.com/office/drawing/2014/main" id="{35846D7E-BF0F-FD32-0D60-23901A4E0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063" y="632010"/>
            <a:ext cx="4913532" cy="5298679"/>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4543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BE9E0-0818-D802-DB50-0D87BB8073E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93A58F8E-865A-C69E-59AE-E3FCDD69ED88}"/>
              </a:ext>
            </a:extLst>
          </p:cNvPr>
          <p:cNvGrpSpPr/>
          <p:nvPr/>
        </p:nvGrpSpPr>
        <p:grpSpPr>
          <a:xfrm rot="10800000">
            <a:off x="-137763" y="-396681"/>
            <a:ext cx="5745186" cy="7651361"/>
            <a:chOff x="6550925" y="1323832"/>
            <a:chExt cx="1323833" cy="3603010"/>
          </a:xfrm>
        </p:grpSpPr>
        <p:sp>
          <p:nvSpPr>
            <p:cNvPr id="7" name="Freeform: Shape 6">
              <a:extLst>
                <a:ext uri="{FF2B5EF4-FFF2-40B4-BE49-F238E27FC236}">
                  <a16:creationId xmlns:a16="http://schemas.microsoft.com/office/drawing/2014/main" id="{B8A4BF4E-E267-0EB4-D3EB-17470157A05C}"/>
                </a:ext>
              </a:extLst>
            </p:cNvPr>
            <p:cNvSpPr/>
            <p:nvPr/>
          </p:nvSpPr>
          <p:spPr>
            <a:xfrm>
              <a:off x="6550925" y="3125337"/>
              <a:ext cx="1323833" cy="1801505"/>
            </a:xfrm>
            <a:custGeom>
              <a:avLst/>
              <a:gdLst>
                <a:gd name="connsiteX0" fmla="*/ 0 w 1323833"/>
                <a:gd name="connsiteY0" fmla="*/ 0 h 1801505"/>
                <a:gd name="connsiteX1" fmla="*/ 1323833 w 1323833"/>
                <a:gd name="connsiteY1" fmla="*/ 0 h 1801505"/>
                <a:gd name="connsiteX2" fmla="*/ 1323833 w 1323833"/>
                <a:gd name="connsiteY2" fmla="*/ 1580862 h 1801505"/>
                <a:gd name="connsiteX3" fmla="*/ 1103190 w 1323833"/>
                <a:gd name="connsiteY3" fmla="*/ 1801505 h 1801505"/>
                <a:gd name="connsiteX4" fmla="*/ 220643 w 1323833"/>
                <a:gd name="connsiteY4" fmla="*/ 1801505 h 1801505"/>
                <a:gd name="connsiteX5" fmla="*/ 0 w 1323833"/>
                <a:gd name="connsiteY5" fmla="*/ 1580862 h 1801505"/>
                <a:gd name="connsiteX6" fmla="*/ 0 w 1323833"/>
                <a:gd name="connsiteY6" fmla="*/ 0 h 18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833" h="1801505">
                  <a:moveTo>
                    <a:pt x="0" y="0"/>
                  </a:moveTo>
                  <a:lnTo>
                    <a:pt x="1323833" y="0"/>
                  </a:lnTo>
                  <a:lnTo>
                    <a:pt x="1323833" y="1580862"/>
                  </a:lnTo>
                  <a:cubicBezTo>
                    <a:pt x="1323833" y="1702720"/>
                    <a:pt x="1225048" y="1801505"/>
                    <a:pt x="1103190" y="1801505"/>
                  </a:cubicBezTo>
                  <a:lnTo>
                    <a:pt x="220643" y="1801505"/>
                  </a:lnTo>
                  <a:cubicBezTo>
                    <a:pt x="98785" y="1801505"/>
                    <a:pt x="0" y="1702720"/>
                    <a:pt x="0" y="158086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16B91B53-FF42-ABEB-8828-AD3B535C6200}"/>
                </a:ext>
              </a:extLst>
            </p:cNvPr>
            <p:cNvSpPr/>
            <p:nvPr/>
          </p:nvSpPr>
          <p:spPr>
            <a:xfrm>
              <a:off x="6550925" y="1323832"/>
              <a:ext cx="1323833" cy="1801504"/>
            </a:xfrm>
            <a:custGeom>
              <a:avLst/>
              <a:gdLst>
                <a:gd name="connsiteX0" fmla="*/ 220643 w 1323833"/>
                <a:gd name="connsiteY0" fmla="*/ 0 h 1801504"/>
                <a:gd name="connsiteX1" fmla="*/ 1103190 w 1323833"/>
                <a:gd name="connsiteY1" fmla="*/ 0 h 1801504"/>
                <a:gd name="connsiteX2" fmla="*/ 1323833 w 1323833"/>
                <a:gd name="connsiteY2" fmla="*/ 220643 h 1801504"/>
                <a:gd name="connsiteX3" fmla="*/ 1323833 w 1323833"/>
                <a:gd name="connsiteY3" fmla="*/ 1801504 h 1801504"/>
                <a:gd name="connsiteX4" fmla="*/ 0 w 1323833"/>
                <a:gd name="connsiteY4" fmla="*/ 1801504 h 1801504"/>
                <a:gd name="connsiteX5" fmla="*/ 0 w 1323833"/>
                <a:gd name="connsiteY5" fmla="*/ 220643 h 1801504"/>
                <a:gd name="connsiteX6" fmla="*/ 220643 w 1323833"/>
                <a:gd name="connsiteY6" fmla="*/ 0 h 180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833" h="1801504">
                  <a:moveTo>
                    <a:pt x="220643" y="0"/>
                  </a:moveTo>
                  <a:lnTo>
                    <a:pt x="1103190" y="0"/>
                  </a:lnTo>
                  <a:cubicBezTo>
                    <a:pt x="1225048" y="0"/>
                    <a:pt x="1323833" y="98785"/>
                    <a:pt x="1323833" y="220643"/>
                  </a:cubicBezTo>
                  <a:lnTo>
                    <a:pt x="1323833" y="1801504"/>
                  </a:lnTo>
                  <a:lnTo>
                    <a:pt x="0" y="1801504"/>
                  </a:lnTo>
                  <a:lnTo>
                    <a:pt x="0" y="220643"/>
                  </a:lnTo>
                  <a:cubicBezTo>
                    <a:pt x="0" y="98785"/>
                    <a:pt x="98785" y="0"/>
                    <a:pt x="22064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TextBox 9">
            <a:extLst>
              <a:ext uri="{FF2B5EF4-FFF2-40B4-BE49-F238E27FC236}">
                <a16:creationId xmlns:a16="http://schemas.microsoft.com/office/drawing/2014/main" id="{C588CB9C-24DD-176C-49C0-522D5B70ADA7}"/>
              </a:ext>
            </a:extLst>
          </p:cNvPr>
          <p:cNvSpPr txBox="1"/>
          <p:nvPr/>
        </p:nvSpPr>
        <p:spPr>
          <a:xfrm>
            <a:off x="5943966" y="180419"/>
            <a:ext cx="4172848" cy="553998"/>
          </a:xfrm>
          <a:prstGeom prst="rect">
            <a:avLst/>
          </a:prstGeom>
          <a:noFill/>
        </p:spPr>
        <p:txBody>
          <a:bodyPr wrap="square" lIns="91440" tIns="45720" rIns="91440" bIns="45720" rtlCol="0" anchor="t">
            <a:spAutoFit/>
          </a:bodyPr>
          <a:lstStyle/>
          <a:p>
            <a:r>
              <a:rPr lang="en-US" sz="3000" b="1">
                <a:solidFill>
                  <a:schemeClr val="tx1">
                    <a:lumMod val="85000"/>
                    <a:lumOff val="15000"/>
                  </a:schemeClr>
                </a:solidFill>
                <a:latin typeface="Work Sans"/>
                <a:ea typeface="Open Sans"/>
                <a:cs typeface="Open Sans"/>
              </a:rPr>
              <a:t>ADDITIONAL NOTES</a:t>
            </a:r>
            <a:endPar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1E996A8A-581C-4EE6-0A92-6AF2562BFE25}"/>
              </a:ext>
            </a:extLst>
          </p:cNvPr>
          <p:cNvPicPr>
            <a:picLocks noChangeAspect="1"/>
          </p:cNvPicPr>
          <p:nvPr/>
        </p:nvPicPr>
        <p:blipFill>
          <a:blip r:embed="rId2"/>
          <a:stretch>
            <a:fillRect/>
          </a:stretch>
        </p:blipFill>
        <p:spPr>
          <a:xfrm>
            <a:off x="11164803" y="6483889"/>
            <a:ext cx="998518" cy="374111"/>
          </a:xfrm>
          <a:prstGeom prst="rect">
            <a:avLst/>
          </a:prstGeom>
        </p:spPr>
      </p:pic>
      <p:pic>
        <p:nvPicPr>
          <p:cNvPr id="4" name="Picture 3" descr="A screenshot of a document&#10;&#10;AI-generated content may be incorrect.">
            <a:extLst>
              <a:ext uri="{FF2B5EF4-FFF2-40B4-BE49-F238E27FC236}">
                <a16:creationId xmlns:a16="http://schemas.microsoft.com/office/drawing/2014/main" id="{271652A8-7626-AD5C-254B-766362520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63" y="632010"/>
            <a:ext cx="4913532" cy="5298679"/>
          </a:xfrm>
          <a:prstGeom prst="rect">
            <a:avLst/>
          </a:prstGeom>
          <a:effectLst>
            <a:glow rad="228600">
              <a:schemeClr val="accent5">
                <a:satMod val="175000"/>
                <a:alpha val="40000"/>
              </a:schemeClr>
            </a:glow>
          </a:effectLst>
        </p:spPr>
      </p:pic>
      <p:sp>
        <p:nvSpPr>
          <p:cNvPr id="12" name="TextBox 11">
            <a:extLst>
              <a:ext uri="{FF2B5EF4-FFF2-40B4-BE49-F238E27FC236}">
                <a16:creationId xmlns:a16="http://schemas.microsoft.com/office/drawing/2014/main" id="{F80326FF-A098-B641-F9B6-CB6A0DA5E61C}"/>
              </a:ext>
            </a:extLst>
          </p:cNvPr>
          <p:cNvSpPr txBox="1"/>
          <p:nvPr/>
        </p:nvSpPr>
        <p:spPr>
          <a:xfrm>
            <a:off x="6032060" y="735918"/>
            <a:ext cx="4588674" cy="3816429"/>
          </a:xfrm>
          <a:prstGeom prst="rect">
            <a:avLst/>
          </a:prstGeom>
          <a:noFill/>
        </p:spPr>
        <p:txBody>
          <a:bodyPr wrap="square" lIns="91440" tIns="45720" rIns="91440" bIns="45720" rtlCol="0" anchor="t">
            <a:spAutoFit/>
          </a:bodyPr>
          <a:lstStyle/>
          <a:p>
            <a:endParaRPr lang="en-US" sz="1400" dirty="0">
              <a:latin typeface="Work Sans"/>
              <a:ea typeface="Lato"/>
              <a:cs typeface="Lato"/>
            </a:endParaRPr>
          </a:p>
          <a:p>
            <a:pPr marL="285750" indent="-285750">
              <a:buFont typeface="Arial"/>
              <a:buChar char="•"/>
            </a:pPr>
            <a:r>
              <a:rPr lang="en-US" sz="1400" dirty="0">
                <a:latin typeface="Work Sans"/>
                <a:ea typeface="Lato"/>
                <a:cs typeface="Lato"/>
              </a:rPr>
              <a:t>Three test specimens tested over water must have 1 </a:t>
            </a:r>
            <a:r>
              <a:rPr lang="en-US" sz="1400" i="1" dirty="0">
                <a:latin typeface="Work Sans"/>
                <a:ea typeface="Lato"/>
                <a:cs typeface="Helvetica"/>
              </a:rPr>
              <a:t>tested exactly like the others, except that no water is put in the dish.  This is to measure </a:t>
            </a:r>
            <a:r>
              <a:rPr lang="en-US" sz="1400" dirty="0">
                <a:latin typeface="Work Sans"/>
                <a:ea typeface="Lato"/>
                <a:cs typeface="Lato"/>
              </a:rPr>
              <a:t>moisture lost from the concrete substrate. Any loss from concrete is not counted against the coating being tested. Additionlly, barometric pressure can affect moisture vapor, and this 4th test is used to make appropriate adjustments.</a:t>
            </a:r>
            <a:endParaRPr lang="en-US" sz="1400" dirty="0">
              <a:latin typeface="Lato"/>
              <a:ea typeface="Lato"/>
              <a:cs typeface="Lato"/>
            </a:endParaRPr>
          </a:p>
          <a:p>
            <a:pPr marL="285750" indent="-285750">
              <a:buFont typeface="Arial"/>
              <a:buChar char="•"/>
            </a:pPr>
            <a:r>
              <a:rPr lang="en-US" sz="1400" dirty="0">
                <a:latin typeface="Work Sans"/>
                <a:ea typeface="Lato"/>
                <a:cs typeface="Lato"/>
              </a:rPr>
              <a:t>There is no correlation between ASTM E96 and F1869, F2170 or F2420.</a:t>
            </a:r>
          </a:p>
          <a:p>
            <a:pPr marL="285750" indent="-285750">
              <a:buFont typeface="Arial"/>
              <a:buChar char="•"/>
            </a:pPr>
            <a:r>
              <a:rPr lang="en-US" sz="1400">
                <a:latin typeface="Work Sans"/>
                <a:ea typeface="Lato"/>
                <a:cs typeface="Lato"/>
              </a:rPr>
              <a:t>Manufacturers who make claims without citing a repeatable test method should be avoided. </a:t>
            </a:r>
            <a:r>
              <a:rPr lang="en-US" sz="1600" b="1">
                <a:latin typeface="Work Sans"/>
                <a:ea typeface="Lato"/>
                <a:cs typeface="Lato"/>
              </a:rPr>
              <a:t>Always ask for independent </a:t>
            </a:r>
            <a:r>
              <a:rPr lang="en-US" sz="1600" b="1" dirty="0">
                <a:latin typeface="Work Sans"/>
                <a:ea typeface="Lato"/>
                <a:cs typeface="Lato"/>
              </a:rPr>
              <a:t>test data!</a:t>
            </a:r>
          </a:p>
          <a:p>
            <a:pPr>
              <a:buFont typeface="Arial"/>
              <a:buChar char="•"/>
            </a:pPr>
            <a:endParaRPr lang="en-US" sz="1400">
              <a:latin typeface="Work Sans"/>
              <a:ea typeface="Lato"/>
              <a:cs typeface="Helvetica"/>
            </a:endParaRPr>
          </a:p>
        </p:txBody>
      </p:sp>
    </p:spTree>
    <p:extLst>
      <p:ext uri="{BB962C8B-B14F-4D97-AF65-F5344CB8AC3E}">
        <p14:creationId xmlns:p14="http://schemas.microsoft.com/office/powerpoint/2010/main" val="2797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902170-DCFD-482D-995D-91056F95F46A}"/>
              </a:ext>
            </a:extLst>
          </p:cNvPr>
          <p:cNvSpPr txBox="1"/>
          <p:nvPr/>
        </p:nvSpPr>
        <p:spPr>
          <a:xfrm>
            <a:off x="6095999" y="440895"/>
            <a:ext cx="6087371" cy="1754326"/>
          </a:xfrm>
          <a:prstGeom prst="rect">
            <a:avLst/>
          </a:prstGeom>
          <a:noFill/>
        </p:spPr>
        <p:txBody>
          <a:bodyPr wrap="square" lIns="91440" tIns="45720" rIns="91440" bIns="45720" rtlCol="0" anchor="t">
            <a:spAutoFit/>
          </a:bodyPr>
          <a:lstStyle/>
          <a:p>
            <a:r>
              <a:rPr lang="en-US" sz="3000" b="1">
                <a:solidFill>
                  <a:schemeClr val="tx1">
                    <a:lumMod val="85000"/>
                    <a:lumOff val="15000"/>
                  </a:schemeClr>
                </a:solidFill>
                <a:latin typeface="Work Sans"/>
                <a:ea typeface="Open Sans"/>
                <a:cs typeface="Open Sans"/>
              </a:rPr>
              <a:t>ASTM F3010 </a:t>
            </a:r>
            <a:endPar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endParaRPr>
          </a:p>
          <a:p>
            <a:r>
              <a:rPr lang="en-US" sz="1200" i="1">
                <a:solidFill>
                  <a:srgbClr val="231F20"/>
                </a:solidFill>
                <a:latin typeface="Work Sans"/>
                <a:ea typeface="Open Sans"/>
                <a:cs typeface="Times"/>
              </a:rPr>
              <a:t>This practice covers the properties, application, and</a:t>
            </a:r>
            <a:endParaRPr lang="en-US" sz="1200" b="1">
              <a:solidFill>
                <a:schemeClr val="tx1">
                  <a:lumMod val="85000"/>
                  <a:lumOff val="15000"/>
                </a:schemeClr>
              </a:solidFill>
              <a:latin typeface="Work Sans"/>
              <a:ea typeface="Open Sans" panose="020B0606030504020204" pitchFamily="34" charset="0"/>
              <a:cs typeface="Open Sans" panose="020B0606030504020204" pitchFamily="34" charset="0"/>
            </a:endParaRPr>
          </a:p>
          <a:p>
            <a:r>
              <a:rPr lang="en-US" sz="1200" i="1">
                <a:solidFill>
                  <a:srgbClr val="231F20"/>
                </a:solidFill>
                <a:latin typeface="Work Sans"/>
                <a:ea typeface="Open Sans"/>
                <a:cs typeface="Times"/>
              </a:rPr>
              <a:t>performance of a two-component resin-based membrane-forming</a:t>
            </a:r>
            <a:endParaRPr lang="en-US" sz="1200">
              <a:latin typeface="Work Sans"/>
            </a:endParaRPr>
          </a:p>
          <a:p>
            <a:r>
              <a:rPr lang="en-US" sz="1200" i="1">
                <a:solidFill>
                  <a:srgbClr val="231F20"/>
                </a:solidFill>
                <a:latin typeface="Work Sans"/>
                <a:ea typeface="Open Sans"/>
                <a:cs typeface="Times"/>
              </a:rPr>
              <a:t>moisture mitigation system to high moisture concrete</a:t>
            </a:r>
            <a:endParaRPr lang="en-US" sz="1200">
              <a:latin typeface="Work Sans"/>
            </a:endParaRPr>
          </a:p>
          <a:p>
            <a:r>
              <a:rPr lang="en-US" sz="1200" i="1">
                <a:solidFill>
                  <a:srgbClr val="231F20"/>
                </a:solidFill>
                <a:latin typeface="Work Sans"/>
                <a:ea typeface="Open Sans"/>
                <a:cs typeface="Times"/>
              </a:rPr>
              <a:t>substrates prior to the installation of resilient flooring.</a:t>
            </a:r>
            <a:endParaRPr lang="en-US" sz="1200">
              <a:latin typeface="Work Sans"/>
            </a:endParaRPr>
          </a:p>
          <a:p>
            <a:endPar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BA815918-7FAE-4F14-87C1-5D2512493D74}"/>
              </a:ext>
            </a:extLst>
          </p:cNvPr>
          <p:cNvSpPr txBox="1"/>
          <p:nvPr/>
        </p:nvSpPr>
        <p:spPr>
          <a:xfrm>
            <a:off x="6096000" y="1833060"/>
            <a:ext cx="5506896"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a:t>2 component membrane forming coating</a:t>
            </a:r>
            <a:endParaRPr lang="en-US"/>
          </a:p>
          <a:p>
            <a:pPr marL="285750" indent="-285750">
              <a:buFont typeface="Arial" panose="020B0604020202020204" pitchFamily="34" charset="0"/>
              <a:buChar char="•"/>
            </a:pPr>
            <a:r>
              <a:rPr lang="en-US" sz="1400"/>
              <a:t>A perm rating of .1 or less per ASTM E96</a:t>
            </a:r>
            <a:endParaRPr lang="en-US"/>
          </a:p>
          <a:p>
            <a:pPr marL="285750" indent="-285750">
              <a:buFont typeface="Arial" panose="020B0604020202020204" pitchFamily="34" charset="0"/>
              <a:buChar char="•"/>
            </a:pPr>
            <a:r>
              <a:rPr lang="en-US" sz="1400"/>
              <a:t>Coating shall not contribute unacceptable indentions on some types of resilient flooring</a:t>
            </a:r>
          </a:p>
          <a:p>
            <a:pPr marL="285750" indent="-285750">
              <a:buFont typeface="Arial" panose="020B0604020202020204" pitchFamily="34" charset="0"/>
              <a:buChar char="•"/>
            </a:pPr>
            <a:r>
              <a:rPr lang="en-US" sz="1400"/>
              <a:t>Pre-Installation Testing:</a:t>
            </a:r>
            <a:endParaRPr lang="en-US"/>
          </a:p>
          <a:p>
            <a:pPr marL="742950" lvl="1" indent="-285750">
              <a:buFont typeface="Courier New" panose="020B0604020202020204" pitchFamily="34" charset="0"/>
              <a:buChar char="o"/>
            </a:pPr>
            <a:r>
              <a:rPr lang="en-US" sz="1400"/>
              <a:t>Moisture testing per standard F3010</a:t>
            </a:r>
            <a:endParaRPr lang="en-US"/>
          </a:p>
          <a:p>
            <a:pPr marL="742950" lvl="1" indent="-285750">
              <a:buFont typeface="Courier New" panose="020B0604020202020204" pitchFamily="34" charset="0"/>
              <a:buChar char="o"/>
            </a:pPr>
            <a:r>
              <a:rPr lang="en-US" sz="1400"/>
              <a:t>Concrete tensile testing per ASTM C1583 &gt;/= 200 psi</a:t>
            </a:r>
            <a:endParaRPr lang="en-US"/>
          </a:p>
          <a:p>
            <a:pPr marL="742950" lvl="1" indent="-285750">
              <a:buFont typeface="Courier New" panose="020B0604020202020204" pitchFamily="34" charset="0"/>
              <a:buChar char="o"/>
            </a:pPr>
            <a:r>
              <a:rPr lang="en-US" sz="1400"/>
              <a:t>Mock-up Sample</a:t>
            </a:r>
            <a:endParaRPr lang="en-US"/>
          </a:p>
          <a:p>
            <a:pPr marL="1200150" lvl="2" indent="-285750">
              <a:buFont typeface="Wingdings" panose="020B0604020202020204" pitchFamily="34" charset="0"/>
              <a:buChar char="§"/>
            </a:pPr>
            <a:r>
              <a:rPr lang="en-US" sz="1400"/>
              <a:t>At least 100 square feet using same procedures anticipated for use on the entire project</a:t>
            </a:r>
          </a:p>
          <a:p>
            <a:pPr marL="1200150" lvl="2" indent="-285750">
              <a:buFont typeface="Wingdings" panose="020B0604020202020204" pitchFamily="34" charset="0"/>
              <a:buChar char="§"/>
            </a:pPr>
            <a:r>
              <a:rPr lang="en-US" sz="1400"/>
              <a:t> Perform adhesion testing at intervals and using methods as outlined in ASTM F3010</a:t>
            </a:r>
            <a:endParaRPr lang="en-US"/>
          </a:p>
          <a:p>
            <a:pPr marL="1657350" lvl="3" indent="-285750">
              <a:buFont typeface="Arial" panose="020B0604020202020204" pitchFamily="34" charset="0"/>
              <a:buChar char="•"/>
            </a:pPr>
            <a:r>
              <a:rPr lang="en-US" sz="1400"/>
              <a:t> Minimum 200 psi with 100% concrete  failure </a:t>
            </a:r>
          </a:p>
          <a:p>
            <a:pPr marL="285750" indent="-285750">
              <a:buFont typeface="Arial" panose="020B0604020202020204" pitchFamily="34" charset="0"/>
              <a:buChar char="•"/>
            </a:pPr>
            <a:endParaRPr lang="en-US" sz="1400"/>
          </a:p>
          <a:p>
            <a:endParaRPr lang="en-US" sz="1400"/>
          </a:p>
          <a:p>
            <a:endParaRPr lang="en-US" sz="1400"/>
          </a:p>
        </p:txBody>
      </p:sp>
      <p:pic>
        <p:nvPicPr>
          <p:cNvPr id="20" name="Picture 19" descr="A letter of a service&#10;&#10;AI-generated content may be incorrect.">
            <a:extLst>
              <a:ext uri="{FF2B5EF4-FFF2-40B4-BE49-F238E27FC236}">
                <a16:creationId xmlns:a16="http://schemas.microsoft.com/office/drawing/2014/main" id="{1BEBC9EA-C758-3521-47AD-0AC8774E0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69" y="438150"/>
            <a:ext cx="4762500" cy="598170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70942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1DBCE-A596-41D4-B4E7-E24A96BF8400}"/>
              </a:ext>
            </a:extLst>
          </p:cNvPr>
          <p:cNvSpPr txBox="1"/>
          <p:nvPr/>
        </p:nvSpPr>
        <p:spPr>
          <a:xfrm>
            <a:off x="303618" y="2499944"/>
            <a:ext cx="4528996" cy="553998"/>
          </a:xfrm>
          <a:prstGeom prst="rect">
            <a:avLst/>
          </a:prstGeom>
          <a:noFill/>
        </p:spPr>
        <p:txBody>
          <a:bodyPr wrap="square" rtlCol="0">
            <a:spAutoFit/>
          </a:bodyPr>
          <a:lstStyle/>
          <a:p>
            <a:r>
              <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rPr>
              <a:t>P-99</a:t>
            </a:r>
          </a:p>
        </p:txBody>
      </p:sp>
      <p:sp>
        <p:nvSpPr>
          <p:cNvPr id="12" name="TextBox 11">
            <a:extLst>
              <a:ext uri="{FF2B5EF4-FFF2-40B4-BE49-F238E27FC236}">
                <a16:creationId xmlns:a16="http://schemas.microsoft.com/office/drawing/2014/main" id="{545E48B0-D7AB-49EE-923A-8BC1799D0AF0}"/>
              </a:ext>
            </a:extLst>
          </p:cNvPr>
          <p:cNvSpPr txBox="1"/>
          <p:nvPr/>
        </p:nvSpPr>
        <p:spPr>
          <a:xfrm>
            <a:off x="331861" y="2143901"/>
            <a:ext cx="1689886" cy="276999"/>
          </a:xfrm>
          <a:prstGeom prst="rect">
            <a:avLst/>
          </a:prstGeom>
          <a:noFill/>
        </p:spPr>
        <p:txBody>
          <a:bodyPr wrap="none" rtlCol="0">
            <a:spAutoFit/>
          </a:bodyPr>
          <a:lstStyle/>
          <a:p>
            <a:r>
              <a:rPr lang="en-US" sz="1200">
                <a:solidFill>
                  <a:srgbClr val="C00000"/>
                </a:solidFill>
                <a:latin typeface="Work Sans" pitchFamily="2" charset="0"/>
                <a:ea typeface="Open Sans SemiBold" panose="020B0706030804020204" pitchFamily="34" charset="0"/>
                <a:cs typeface="Open Sans SemiBold" panose="020B0706030804020204" pitchFamily="34" charset="0"/>
              </a:rPr>
              <a:t>TEST RESULTS FOR</a:t>
            </a:r>
          </a:p>
        </p:txBody>
      </p:sp>
      <p:sp>
        <p:nvSpPr>
          <p:cNvPr id="13" name="TextBox 12">
            <a:extLst>
              <a:ext uri="{FF2B5EF4-FFF2-40B4-BE49-F238E27FC236}">
                <a16:creationId xmlns:a16="http://schemas.microsoft.com/office/drawing/2014/main" id="{4F3A338A-5CD1-48F6-9376-0300F0822F5B}"/>
              </a:ext>
            </a:extLst>
          </p:cNvPr>
          <p:cNvSpPr txBox="1"/>
          <p:nvPr/>
        </p:nvSpPr>
        <p:spPr>
          <a:xfrm>
            <a:off x="315958" y="3165359"/>
            <a:ext cx="4624531" cy="1384995"/>
          </a:xfrm>
          <a:prstGeom prst="rect">
            <a:avLst/>
          </a:prstGeom>
          <a:noFill/>
        </p:spPr>
        <p:txBody>
          <a:bodyPr wrap="square" rtlCol="0">
            <a:spAutoFit/>
          </a:bodyPr>
          <a:lstStyle/>
          <a:p>
            <a:pPr marL="285750" indent="-285750">
              <a:buFont typeface="Arial" panose="020B0604020202020204" pitchFamily="34" charset="0"/>
              <a:buChar char="•"/>
            </a:pPr>
            <a:r>
              <a:rPr lang="en-US" sz="1400"/>
              <a:t>Repeated testing shows extremely low permeability (Class 1)</a:t>
            </a:r>
          </a:p>
          <a:p>
            <a:pPr marL="285750" indent="-285750">
              <a:buFont typeface="Arial" panose="020B0604020202020204" pitchFamily="34" charset="0"/>
              <a:buChar char="•"/>
            </a:pPr>
            <a:r>
              <a:rPr lang="en-US" sz="1400"/>
              <a:t>Has been tested with our 1339 pigment packs (Class 1)</a:t>
            </a:r>
          </a:p>
          <a:p>
            <a:pPr marL="285750" indent="-285750">
              <a:buFont typeface="Arial" panose="020B0604020202020204" pitchFamily="34" charset="0"/>
              <a:buChar char="•"/>
            </a:pPr>
            <a:r>
              <a:rPr lang="en-US" sz="1400"/>
              <a:t>Broadcasting into P-99 with aggregate or flake can be done but reduces the test results from a class 1 to a class 2 vapor retarder (.14)</a:t>
            </a:r>
          </a:p>
        </p:txBody>
      </p:sp>
      <p:cxnSp>
        <p:nvCxnSpPr>
          <p:cNvPr id="15" name="Straight Connector 14">
            <a:extLst>
              <a:ext uri="{FF2B5EF4-FFF2-40B4-BE49-F238E27FC236}">
                <a16:creationId xmlns:a16="http://schemas.microsoft.com/office/drawing/2014/main" id="{D658CCC5-606A-4A78-81D4-2EE5F7AA94FD}"/>
              </a:ext>
            </a:extLst>
          </p:cNvPr>
          <p:cNvCxnSpPr/>
          <p:nvPr/>
        </p:nvCxnSpPr>
        <p:spPr>
          <a:xfrm>
            <a:off x="436614" y="4889425"/>
            <a:ext cx="70968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20B9B43-09A1-4334-BA41-C0789D89F457}"/>
              </a:ext>
            </a:extLst>
          </p:cNvPr>
          <p:cNvSpPr txBox="1"/>
          <p:nvPr/>
        </p:nvSpPr>
        <p:spPr>
          <a:xfrm>
            <a:off x="8852811" y="2282400"/>
            <a:ext cx="3090590" cy="738664"/>
          </a:xfrm>
          <a:prstGeom prst="rect">
            <a:avLst/>
          </a:prstGeom>
          <a:noFill/>
        </p:spPr>
        <p:txBody>
          <a:bodyPr wrap="square" lIns="91440" tIns="45720" rIns="91440" bIns="45720" rtlCol="0" anchor="t">
            <a:spAutoFit/>
          </a:bodyPr>
          <a:lstStyle/>
          <a:p>
            <a:r>
              <a:rPr lang="en-US" sz="1400">
                <a:solidFill>
                  <a:schemeClr val="bg1"/>
                </a:solidFill>
                <a:latin typeface="Work Sans"/>
              </a:rPr>
              <a:t>P-99 average of three test specimens was .07 perms. </a:t>
            </a:r>
          </a:p>
          <a:p>
            <a:endParaRPr lang="en-US" sz="1400" b="1">
              <a:solidFill>
                <a:schemeClr val="bg1"/>
              </a:solidFill>
              <a:latin typeface="Work Sans" pitchFamily="2" charset="77"/>
              <a:ea typeface="Open Sans SemiBold" panose="020B0706030804020204" pitchFamily="34" charset="0"/>
              <a:cs typeface="Open Sans SemiBold" panose="020B0706030804020204" pitchFamily="34" charset="0"/>
            </a:endParaRPr>
          </a:p>
        </p:txBody>
      </p:sp>
      <p:sp>
        <p:nvSpPr>
          <p:cNvPr id="22" name="TextBox 21">
            <a:extLst>
              <a:ext uri="{FF2B5EF4-FFF2-40B4-BE49-F238E27FC236}">
                <a16:creationId xmlns:a16="http://schemas.microsoft.com/office/drawing/2014/main" id="{481734FC-E321-485A-B413-AA53459F968E}"/>
              </a:ext>
            </a:extLst>
          </p:cNvPr>
          <p:cNvSpPr txBox="1"/>
          <p:nvPr/>
        </p:nvSpPr>
        <p:spPr>
          <a:xfrm>
            <a:off x="8852811" y="2776943"/>
            <a:ext cx="2859577" cy="3323987"/>
          </a:xfrm>
          <a:prstGeom prst="rect">
            <a:avLst/>
          </a:prstGeom>
          <a:noFill/>
        </p:spPr>
        <p:txBody>
          <a:bodyPr wrap="square" lIns="91440" tIns="45720" rIns="91440" bIns="45720" rtlCol="0" anchor="t">
            <a:spAutoFit/>
          </a:bodyPr>
          <a:lstStyle/>
          <a:p>
            <a:r>
              <a:rPr lang="en-US" sz="1400" dirty="0">
                <a:solidFill>
                  <a:schemeClr val="bg1"/>
                </a:solidFill>
                <a:latin typeface="Work Sans"/>
              </a:rPr>
              <a:t>The picture at left shows the amount of water, by weight, that is able to  pass through the 16 mil film of P-99 as vapor per 24 hours at 1 inch of mercury.</a:t>
            </a:r>
          </a:p>
          <a:p>
            <a:endParaRPr lang="en-US" sz="1400">
              <a:solidFill>
                <a:schemeClr val="bg1"/>
              </a:solidFill>
              <a:latin typeface="Work Sans" pitchFamily="2" charset="77"/>
            </a:endParaRPr>
          </a:p>
          <a:p>
            <a:pPr marL="285750" indent="-285750">
              <a:buFont typeface="Arial" panose="020B0604020202020204" pitchFamily="34" charset="0"/>
              <a:buChar char="•"/>
            </a:pPr>
            <a:r>
              <a:rPr lang="en-US" sz="1400" dirty="0">
                <a:solidFill>
                  <a:schemeClr val="bg1"/>
                </a:solidFill>
                <a:latin typeface="Work Sans"/>
              </a:rPr>
              <a:t>Higher inches of mercury may force more vapor through the coating.</a:t>
            </a:r>
            <a:endParaRPr lang="en-US" sz="1400">
              <a:solidFill>
                <a:schemeClr val="bg1"/>
              </a:solidFill>
              <a:latin typeface="Work Sans" pitchFamily="2" charset="77"/>
            </a:endParaRPr>
          </a:p>
          <a:p>
            <a:pPr marL="285750" indent="-285750">
              <a:buFont typeface="Arial" panose="020B0604020202020204" pitchFamily="34" charset="0"/>
              <a:buChar char="•"/>
            </a:pPr>
            <a:r>
              <a:rPr lang="en-US" sz="1400" dirty="0">
                <a:solidFill>
                  <a:schemeClr val="bg1"/>
                </a:solidFill>
                <a:latin typeface="Work Sans"/>
              </a:rPr>
              <a:t>Basements, deep in the ground, in wet areas, have a higher risk of moisture related </a:t>
            </a:r>
            <a:r>
              <a:rPr lang="en-US" sz="1400">
                <a:solidFill>
                  <a:schemeClr val="bg1"/>
                </a:solidFill>
                <a:latin typeface="Work Sans"/>
              </a:rPr>
              <a:t>issues.</a:t>
            </a:r>
            <a:endParaRPr lang="en-US" sz="1400">
              <a:solidFill>
                <a:schemeClr val="bg1"/>
              </a:solidFill>
              <a:latin typeface="Work Sans" pitchFamily="2" charset="77"/>
            </a:endParaRPr>
          </a:p>
          <a:p>
            <a:endParaRPr lang="en-US" sz="1400">
              <a:solidFill>
                <a:schemeClr val="bg1"/>
              </a:solidFill>
              <a:latin typeface="Work Sans" pitchFamily="2" charset="77"/>
            </a:endParaRPr>
          </a:p>
        </p:txBody>
      </p:sp>
      <p:pic>
        <p:nvPicPr>
          <p:cNvPr id="3" name="Picture Placeholder 2" descr="A finger on a metal lid&#10;&#10;AI-generated content may be incorrect.">
            <a:extLst>
              <a:ext uri="{FF2B5EF4-FFF2-40B4-BE49-F238E27FC236}">
                <a16:creationId xmlns:a16="http://schemas.microsoft.com/office/drawing/2014/main" id="{0CC73A39-272A-A64B-FA40-438534FBC6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429" r="14429"/>
          <a:stretch>
            <a:fillRect/>
          </a:stretch>
        </p:blipFill>
        <p:spPr/>
      </p:pic>
    </p:spTree>
    <p:extLst>
      <p:ext uri="{BB962C8B-B14F-4D97-AF65-F5344CB8AC3E}">
        <p14:creationId xmlns:p14="http://schemas.microsoft.com/office/powerpoint/2010/main" val="96472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CDCC2A-8165-4CFD-A907-114427CF3E08}"/>
              </a:ext>
            </a:extLst>
          </p:cNvPr>
          <p:cNvSpPr txBox="1"/>
          <p:nvPr/>
        </p:nvSpPr>
        <p:spPr>
          <a:xfrm>
            <a:off x="4885202" y="1722160"/>
            <a:ext cx="4528996" cy="553998"/>
          </a:xfrm>
          <a:prstGeom prst="rect">
            <a:avLst/>
          </a:prstGeom>
          <a:noFill/>
        </p:spPr>
        <p:txBody>
          <a:bodyPr wrap="square" lIns="91440" tIns="45720" rIns="91440" bIns="45720" rtlCol="0" anchor="t">
            <a:spAutoFit/>
          </a:bodyPr>
          <a:lstStyle/>
          <a:p>
            <a:r>
              <a:rPr lang="en-US" sz="3000" b="1">
                <a:solidFill>
                  <a:schemeClr val="tx1">
                    <a:lumMod val="85000"/>
                    <a:lumOff val="15000"/>
                  </a:schemeClr>
                </a:solidFill>
                <a:latin typeface="Work Sans"/>
                <a:ea typeface="Open Sans"/>
                <a:cs typeface="Open Sans"/>
              </a:rPr>
              <a:t>BEST PRACTICE</a:t>
            </a:r>
            <a:endParaRPr lang="en-US" sz="3000" b="1">
              <a:solidFill>
                <a:schemeClr val="tx1">
                  <a:lumMod val="85000"/>
                  <a:lumOff val="15000"/>
                </a:schemeClr>
              </a:solidFill>
              <a:latin typeface="Work Sans" pitchFamily="2"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F0599FD8-83DD-47DB-83E4-1AB35C0885A7}"/>
              </a:ext>
            </a:extLst>
          </p:cNvPr>
          <p:cNvSpPr txBox="1"/>
          <p:nvPr/>
        </p:nvSpPr>
        <p:spPr>
          <a:xfrm>
            <a:off x="4913445" y="1407061"/>
            <a:ext cx="2598788" cy="276999"/>
          </a:xfrm>
          <a:prstGeom prst="rect">
            <a:avLst/>
          </a:prstGeom>
          <a:noFill/>
        </p:spPr>
        <p:txBody>
          <a:bodyPr wrap="none" rtlCol="0">
            <a:spAutoFit/>
          </a:bodyPr>
          <a:lstStyle/>
          <a:p>
            <a:r>
              <a:rPr lang="en-US" sz="1200">
                <a:solidFill>
                  <a:srgbClr val="C00000"/>
                </a:solidFill>
                <a:latin typeface="Work Sans" pitchFamily="2" charset="0"/>
                <a:ea typeface="Open Sans SemiBold" panose="020B0706030804020204" pitchFamily="34" charset="0"/>
                <a:cs typeface="Open Sans SemiBold" panose="020B0706030804020204" pitchFamily="34" charset="0"/>
              </a:rPr>
              <a:t>POSITIVE SIDE VAPOR BARRIER</a:t>
            </a:r>
          </a:p>
        </p:txBody>
      </p:sp>
      <p:sp>
        <p:nvSpPr>
          <p:cNvPr id="11" name="TextBox 10">
            <a:extLst>
              <a:ext uri="{FF2B5EF4-FFF2-40B4-BE49-F238E27FC236}">
                <a16:creationId xmlns:a16="http://schemas.microsoft.com/office/drawing/2014/main" id="{F08EBA0D-FA16-44B8-B68F-B85ED8F50541}"/>
              </a:ext>
            </a:extLst>
          </p:cNvPr>
          <p:cNvSpPr txBox="1"/>
          <p:nvPr/>
        </p:nvSpPr>
        <p:spPr>
          <a:xfrm>
            <a:off x="4891813" y="2387575"/>
            <a:ext cx="6323086"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latin typeface="Lato"/>
                <a:ea typeface="Lato"/>
                <a:cs typeface="Lato"/>
              </a:rPr>
              <a:t>Positive-side (installed </a:t>
            </a:r>
            <a:r>
              <a:rPr lang="en-US" sz="1400" i="1" dirty="0">
                <a:latin typeface="Lato"/>
                <a:ea typeface="Lato"/>
                <a:cs typeface="Lato"/>
              </a:rPr>
              <a:t>underneath</a:t>
            </a:r>
            <a:r>
              <a:rPr lang="en-US" sz="1400" dirty="0">
                <a:latin typeface="Lato"/>
                <a:ea typeface="Lato"/>
                <a:cs typeface="Lato"/>
              </a:rPr>
              <a:t> the concrete slab) is superior to a negative-side application (on top of the slab) because it prevents moisture, contaminants, and soil gases from entering the concrete slab in the first place, rather than attempting to contain them </a:t>
            </a:r>
            <a:r>
              <a:rPr lang="en-US" sz="1400">
                <a:latin typeface="Lato"/>
                <a:ea typeface="Lato"/>
                <a:cs typeface="Lato"/>
              </a:rPr>
              <a:t>afterward.</a:t>
            </a:r>
            <a:endParaRPr lang="en-US" sz="1400" dirty="0">
              <a:latin typeface="Lato"/>
              <a:ea typeface="Lato"/>
              <a:cs typeface="Lato"/>
            </a:endParaRPr>
          </a:p>
          <a:p>
            <a:pPr marL="285750" indent="-285750">
              <a:buFont typeface="Arial" panose="020B0604020202020204" pitchFamily="34" charset="0"/>
              <a:buChar char="•"/>
            </a:pPr>
            <a:r>
              <a:rPr lang="en-US" sz="1400" dirty="0">
                <a:latin typeface="Lato"/>
                <a:ea typeface="Lato"/>
                <a:cs typeface="Lato"/>
              </a:rPr>
              <a:t>Stops infinite amount of available moisture from being available to the underside of the concrete slab.</a:t>
            </a:r>
          </a:p>
          <a:p>
            <a:pPr marL="285750" indent="-285750">
              <a:buFont typeface="Arial" panose="020B0604020202020204" pitchFamily="34" charset="0"/>
              <a:buChar char="•"/>
            </a:pPr>
            <a:r>
              <a:rPr lang="en-US" sz="1400" dirty="0">
                <a:latin typeface="Lato"/>
                <a:ea typeface="Lato"/>
                <a:cs typeface="Lato"/>
              </a:rPr>
              <a:t>Better controls against porous concrete.</a:t>
            </a:r>
          </a:p>
          <a:p>
            <a:pPr marL="285750" indent="-285750">
              <a:buFont typeface="Arial" panose="020B0604020202020204" pitchFamily="34" charset="0"/>
              <a:buChar char="•"/>
            </a:pPr>
            <a:r>
              <a:rPr lang="en-US" sz="1400" dirty="0">
                <a:latin typeface="Lato"/>
                <a:ea typeface="Lato"/>
                <a:cs typeface="Lato"/>
              </a:rPr>
              <a:t>Helps as a vital barrier against dangerous, radioactive radon gas. </a:t>
            </a:r>
          </a:p>
          <a:p>
            <a:pPr marL="285750" indent="-285750">
              <a:buFont typeface="Arial" panose="020B0604020202020204" pitchFamily="34" charset="0"/>
              <a:buChar char="•"/>
            </a:pPr>
            <a:r>
              <a:rPr lang="en-US" sz="1400" dirty="0">
                <a:latin typeface="Lato"/>
                <a:ea typeface="Lato"/>
                <a:cs typeface="Lato"/>
              </a:rPr>
              <a:t>Care must be taken to avoid punctures during steel and concrete </a:t>
            </a:r>
            <a:r>
              <a:rPr lang="en-US" sz="1400">
                <a:latin typeface="Lato"/>
                <a:ea typeface="Lato"/>
                <a:cs typeface="Lato"/>
              </a:rPr>
              <a:t>installation.</a:t>
            </a:r>
            <a:endParaRPr lang="en-US" sz="1400">
              <a:latin typeface="Lato" panose="020F0502020204030203" pitchFamily="34" charset="0"/>
              <a:ea typeface="Lato" panose="020F0502020204030203" pitchFamily="34" charset="0"/>
              <a:cs typeface="Lato" panose="020F0502020204030203" pitchFamily="34" charset="0"/>
            </a:endParaRPr>
          </a:p>
        </p:txBody>
      </p:sp>
      <p:pic>
        <p:nvPicPr>
          <p:cNvPr id="6" name="Picture Placeholder 5" descr="A group of people standing on a construction site&#10;&#10;AI-generated content may be incorrect.">
            <a:extLst>
              <a:ext uri="{FF2B5EF4-FFF2-40B4-BE49-F238E27FC236}">
                <a16:creationId xmlns:a16="http://schemas.microsoft.com/office/drawing/2014/main" id="{68542A0D-15FA-9F5F-6173-69B0A156DD18}"/>
              </a:ext>
            </a:extLst>
          </p:cNvPr>
          <p:cNvPicPr>
            <a:picLocks noGrp="1" noChangeAspect="1"/>
          </p:cNvPicPr>
          <p:nvPr>
            <p:ph type="pic" sz="quarter" idx="11"/>
          </p:nvPr>
        </p:nvPicPr>
        <p:blipFill>
          <a:blip r:embed="rId2"/>
          <a:srcRect l="31062" r="31062"/>
          <a:stretch>
            <a:fillRect/>
          </a:stretch>
        </p:blipFill>
        <p:spPr>
          <a:xfrm>
            <a:off x="1069686" y="1111667"/>
            <a:ext cx="3416231" cy="5077260"/>
          </a:xfrm>
          <a:custGeom>
            <a:avLst/>
            <a:gdLst>
              <a:gd name="connsiteX0" fmla="*/ 0 w 3973512"/>
              <a:gd name="connsiteY0" fmla="*/ 0 h 5905500"/>
              <a:gd name="connsiteX1" fmla="*/ 3973512 w 3973512"/>
              <a:gd name="connsiteY1" fmla="*/ 0 h 5905500"/>
              <a:gd name="connsiteX2" fmla="*/ 3973512 w 3973512"/>
              <a:gd name="connsiteY2" fmla="*/ 5905500 h 5905500"/>
              <a:gd name="connsiteX3" fmla="*/ 0 w 3973512"/>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3973512" h="5905500">
                <a:moveTo>
                  <a:pt x="0" y="0"/>
                </a:moveTo>
                <a:lnTo>
                  <a:pt x="3973512" y="0"/>
                </a:lnTo>
                <a:lnTo>
                  <a:pt x="3973512" y="5905500"/>
                </a:lnTo>
                <a:lnTo>
                  <a:pt x="0" y="5905500"/>
                </a:lnTo>
                <a:close/>
              </a:path>
            </a:pathLst>
          </a:custGeom>
          <a:pattFill prst="pct5">
            <a:fgClr>
              <a:srgbClr val="156082"/>
            </a:fgClr>
            <a:bgClr>
              <a:prstClr val="white"/>
            </a:bgClr>
          </a:pattFill>
        </p:spPr>
      </p:pic>
    </p:spTree>
    <p:extLst>
      <p:ext uri="{BB962C8B-B14F-4D97-AF65-F5344CB8AC3E}">
        <p14:creationId xmlns:p14="http://schemas.microsoft.com/office/powerpoint/2010/main" val="1599831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1982</Words>
  <Application>Microsoft Office PowerPoint</Application>
  <PresentationFormat>Widescreen</PresentationFormat>
  <Paragraphs>139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Adam Allison</dc:creator>
  <cp:keywords/>
  <dc:description/>
  <cp:lastModifiedBy>Chris O'Brien</cp:lastModifiedBy>
  <cp:revision>3</cp:revision>
  <dcterms:created xsi:type="dcterms:W3CDTF">2026-02-06T22:01:56Z</dcterms:created>
  <dcterms:modified xsi:type="dcterms:W3CDTF">2026-02-23T14:50:51Z</dcterms:modified>
  <cp:category/>
</cp:coreProperties>
</file>