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[Brand Name], the month and the year. Place your primary logo in the dashed box, then delete the box outline.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A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[Brand name]  ·  Brand Guidelines v1.0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[Brand name]  ·  Brand Guidelines v1.0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02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[Brand name]  ·  Brand Guidelines v1.0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A8A9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EP">
    <p:bg>
      <p:bgPr>
        <a:solidFill>
          <a:srgbClr val="0015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[Brand name]  ·  Brand Guidelines v1.0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A8A9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02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rgbClr val="0015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brandidentity.com/?utm_source=brand-guidelines-template&amp;utm_medium=pptx" TargetMode="Externa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brandidentity.com/brand-positioning-audit?utm_source=brand-guidelines-template&amp;utm_medium=pptx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brandidentity.com/brand-positioning-audit?utm_source=brand-guidelines-template&amp;utm_medium=pptx" TargetMode="External"/><Relationship Id="rId2" Type="http://schemas.openxmlformats.org/officeDocument/2006/relationships/hyperlink" Target="https://www.ibrandidentity.com/blog-template/brand-strategy-template?utm_source=brand-guidelines-template&amp;utm_medium=pptx" TargetMode="External"/><Relationship Id="rId3" Type="http://schemas.openxmlformats.org/officeDocument/2006/relationships/hyperlink" Target="https://www.ibrandidentity.com/services?utm_source=brand-guidelines-template&amp;utm_medium=pptx" TargetMode="External"/><Relationship Id="rId4" Type="http://schemas.openxmlformats.org/officeDocument/2006/relationships/hyperlink" Target="https://www.ibrandidentity.com/?utm_source=brand-guidelines-template&amp;utm_medium=pptx" TargetMode="External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GUIDELINES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[Brand Name]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29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Guidelines  ·  Version 1.0  ·  [Month Year]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776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9A8A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our brand looks, sounds and behaves, in one place.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138160" y="1737360"/>
            <a:ext cx="3291840" cy="3291840"/>
          </a:xfrm>
          <a:prstGeom prst="rect">
            <a:avLst/>
          </a:prstGeom>
          <a:solidFill>
            <a:srgbClr val="001516"/>
          </a:solidFill>
          <a:ln w="12700">
            <a:solidFill>
              <a:srgbClr val="D4AF37"/>
            </a:solidFill>
            <a:prstDash val="dash"/>
          </a:ln>
        </p:spPr>
      </p:sp>
      <p:sp>
        <p:nvSpPr>
          <p:cNvPr id="7" name="Text 5"/>
          <p:cNvSpPr txBox="1"/>
          <p:nvPr/>
        </p:nvSpPr>
        <p:spPr>
          <a:xfrm>
            <a:off x="8229600" y="1737360"/>
            <a:ext cx="3108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your logo here</a:t>
            </a:r>
            <a:endParaRPr lang="en-US" sz="14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731520" y="6172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u="sng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by iBrand Identity  ·  ibrandidentity.com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HERE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template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84048" cy="384048"/>
          </a:xfrm>
          <a:prstGeom prst="ellipse">
            <a:avLst/>
          </a:prstGeom>
          <a:solidFill>
            <a:srgbClr val="00262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76479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every [bracketed] prompt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2112264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italic text in brackets is guidance. Overwrite it with your own content.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384048" cy="384048"/>
          </a:xfrm>
          <a:prstGeom prst="ellipse">
            <a:avLst/>
          </a:prstGeom>
          <a:solidFill>
            <a:srgbClr val="00262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651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63347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 in your colours and fonts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" y="2980944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sample colours and fonts are placeholders. Change them in the theme.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384048" cy="384048"/>
          </a:xfrm>
          <a:prstGeom prst="ellipse">
            <a:avLst/>
          </a:prstGeom>
          <a:solidFill>
            <a:srgbClr val="00262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350215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order, cut what you don't need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3849624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comes first, visuals second. Delete any section that doesn't apply.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389120"/>
            <a:ext cx="384048" cy="384048"/>
          </a:xfrm>
          <a:prstGeom prst="ellipse">
            <a:avLst/>
          </a:prstGeom>
          <a:solidFill>
            <a:srgbClr val="00262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437083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and share as a PDF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4718304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it to everyone who creates for the brand: staff, designers, printers, agencies.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5257800"/>
            <a:ext cx="384048" cy="384048"/>
          </a:xfrm>
          <a:prstGeom prst="ellipse">
            <a:avLst/>
          </a:prstGeom>
          <a:solidFill>
            <a:srgbClr val="00262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5239512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it once a year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5586984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whenever your positioning, audience or offer changes.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589520" y="1783080"/>
            <a:ext cx="4050792" cy="4206240"/>
          </a:xfrm>
          <a:prstGeom prst="rect">
            <a:avLst/>
          </a:prstGeom>
          <a:solidFill>
            <a:srgbClr val="002628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909560" y="210312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sure what to write?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7909560" y="2697480"/>
            <a:ext cx="3429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Sections 01 to 05 depend on your positioning. If you can't fill them in with confidence, start with the free </a:t>
            </a:r>
            <a:pPr indent="0" marL="0">
              <a:lnSpc>
                <a:spcPct val="125000"/>
              </a:lnSpc>
              <a:buNone/>
            </a:pPr>
            <a:r>
              <a:rPr lang="en-US" sz="1300" b="1" u="sng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Brand Positioning MRI™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five minutes, and it scores your clarity, differentiation, trust and conversion readiness.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909560" y="5212080"/>
            <a:ext cx="3429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this slide before you share your guidelines.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inside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819656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story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5000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238658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916936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95351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483864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5204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Personality and voice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050792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408736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Messaging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6177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4654296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18464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522122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usage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6126480" y="17830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0" y="1819656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6126480" y="235000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0" y="238658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Typography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6126480" y="2916936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0" y="295351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Imagery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126480" y="3483864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35204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Graphic elements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4050792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0" y="408736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Applications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6126480" y="46177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6858000" y="4654296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Contacts and assets</a:t>
            </a:r>
            <a:endParaRPr lang="en-US" sz="17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8978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one: who we are (01–05)   ·   Part two: how we look (06–12)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A8A9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BRAND STORY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exist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204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exist, beyond making money.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063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[We exist to ___ for ___ so that ___.]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783080"/>
            <a:ext cx="35204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Vision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146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future we are working towards.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3063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 five years, ___.]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1783080"/>
            <a:ext cx="352044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Mission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25146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every day to get there.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8321040" y="3063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[We ___ by ___.]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11064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5537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story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98348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[Two or three sentences: where the brand came from, the problem it saw, and what it does differently. Write it so a new employee could retell it.]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POSITIONING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stand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6035040" cy="4251960"/>
          </a:xfrm>
          <a:prstGeom prst="rect">
            <a:avLst/>
          </a:prstGeom>
          <a:solidFill>
            <a:srgbClr val="00262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1031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 STATEMENT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5303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[core audience]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who 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[need or problem]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[Brand] is the 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[category]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that 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[key benefit]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unlike 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[main alternative]</a:t>
            </a:r>
            <a:pPr indent="0" marL="0">
              <a:lnSpc>
                <a:spcPct val="12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525780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competitor could sign this sentence too, it isn't finished.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903720" y="1783080"/>
            <a:ext cx="4709160" cy="128016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78040" y="19659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 audience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178040" y="2350008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they are, what they want, what they fear, how they compare options.]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903720" y="3246120"/>
            <a:ext cx="4709160" cy="128016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78040" y="34290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Brand promise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178040" y="3813048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every client gets from us, every time. One sentence we can be held to.]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03720" y="4709160"/>
            <a:ext cx="4709160" cy="128016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178040" y="489204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Proof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178040" y="5276088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[Case studies, results, credentials and process that make the promise believable.]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VALUES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stand for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0604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[Value 1]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517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26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sentence.]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5661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SHOW IT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behaviour people can see.]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44805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 NOT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754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trap to avoid.]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55848" y="1783080"/>
            <a:ext cx="260604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84448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[Value 2]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3584448" y="26517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3584448" y="2926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sentence.]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3584448" y="35661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SHOW IT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3584448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behaviour people can see.]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3584448" y="44805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 NOT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584448" y="4754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trap to avoid.]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163056" y="1783080"/>
            <a:ext cx="260604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91656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[Value 3]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391656" y="26517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391656" y="2926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sentence.]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6391656" y="35661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SHOW IT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6391656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behaviour people can see.]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6391656" y="44805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 NOT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391656" y="4754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trap to avoid.]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970264" y="1783080"/>
            <a:ext cx="260604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9198864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[Value 4]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9198864" y="26517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9198864" y="2926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sentence.]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9198864" y="35661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SHOW IT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9198864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behaviour people can see.]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9198864" y="44805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 NOT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9198864" y="4754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trap to avoid.]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760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values someone could disagree with. "Quality" and "integrity" are expected, so they don't set you apart.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PERSONALITY AND VOICE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sound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17830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NOT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2651760" cy="68580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83280" y="2194560"/>
            <a:ext cx="2651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219456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[Confident]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19456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67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[Arrogant]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2651760" cy="68580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3280" y="3063240"/>
            <a:ext cx="2651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[Warm]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30632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67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[Casual]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931920"/>
            <a:ext cx="2651760" cy="68580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83280" y="3931920"/>
            <a:ext cx="2651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393192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[Clear]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566160" y="393192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67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[Simplistic]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48640" y="4800600"/>
            <a:ext cx="2651760" cy="68580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83280" y="4800600"/>
            <a:ext cx="265176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48006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[Expert]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566160" y="480060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67D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[Full of jargon]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667512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TONE OF VOICE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675120" y="2377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9326880" y="2377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Casual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75120" y="2880360"/>
            <a:ext cx="4937760" cy="0"/>
          </a:xfrm>
          <a:prstGeom prst="line">
            <a:avLst/>
          </a:prstGeom>
          <a:noFill/>
          <a:ln w="25400">
            <a:solidFill>
              <a:srgbClr val="D9D2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28432" y="2752344"/>
            <a:ext cx="256032" cy="256032"/>
          </a:xfrm>
          <a:prstGeom prst="ellipse">
            <a:avLst/>
          </a:prstGeom>
          <a:solidFill>
            <a:srgbClr val="D4AF37"/>
          </a:solidFill>
          <a:ln w="12700">
            <a:solidFill>
              <a:srgbClr val="00262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675120" y="3246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Serious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9326880" y="32461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Playful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675120" y="3749040"/>
            <a:ext cx="4937760" cy="0"/>
          </a:xfrm>
          <a:prstGeom prst="line">
            <a:avLst/>
          </a:prstGeom>
          <a:noFill/>
          <a:ln w="25400">
            <a:solidFill>
              <a:srgbClr val="D9D2C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781544" y="3621024"/>
            <a:ext cx="256032" cy="256032"/>
          </a:xfrm>
          <a:prstGeom prst="ellipse">
            <a:avLst/>
          </a:prstGeom>
          <a:solidFill>
            <a:srgbClr val="D4AF37"/>
          </a:solidFill>
          <a:ln w="12700">
            <a:solidFill>
              <a:srgbClr val="00262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675120" y="4114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Reserved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9326880" y="4114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Bold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6675120" y="4617720"/>
            <a:ext cx="4937760" cy="0"/>
          </a:xfrm>
          <a:prstGeom prst="line">
            <a:avLst/>
          </a:prstGeom>
          <a:noFill/>
          <a:ln w="25400">
            <a:solidFill>
              <a:srgbClr val="D9D2C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509760" y="4489704"/>
            <a:ext cx="256032" cy="256032"/>
          </a:xfrm>
          <a:prstGeom prst="ellipse">
            <a:avLst/>
          </a:prstGeom>
          <a:solidFill>
            <a:srgbClr val="D4AF37"/>
          </a:solidFill>
          <a:ln w="12700">
            <a:solidFill>
              <a:srgbClr val="002628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675120" y="4983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9326880" y="4983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6675120" y="5486400"/>
            <a:ext cx="4937760" cy="0"/>
          </a:xfrm>
          <a:prstGeom prst="line">
            <a:avLst/>
          </a:prstGeom>
          <a:noFill/>
          <a:ln w="25400">
            <a:solidFill>
              <a:srgbClr val="D9D2C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262872" y="5358384"/>
            <a:ext cx="256032" cy="256032"/>
          </a:xfrm>
          <a:prstGeom prst="ellipse">
            <a:avLst/>
          </a:prstGeom>
          <a:solidFill>
            <a:srgbClr val="D4AF37"/>
          </a:solidFill>
          <a:ln w="12700">
            <a:solidFill>
              <a:srgbClr val="002628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675120" y="57607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each dot to where your brand sits. Add a sample sentence for each so people can hear the difference.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MESSAGING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say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0312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i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[Your tagline in five words or fewer]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ONE-LINER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918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[We help ___ to ___ through ___. The sentence you say when someone asks what you do.]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4069080"/>
            <a:ext cx="3520440" cy="201168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42976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MESSAGE 1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617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doubt this message answers, in one line.]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5349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proof that backs it up.]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4069080"/>
            <a:ext cx="3520440" cy="201168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0" y="42976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MESSAGE 2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617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doubt this message answers, in one line.]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5349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proof that backs it up.]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4069080"/>
            <a:ext cx="3520440" cy="201168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21040" y="42976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MESSAGE 3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4617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doubt this message answers, in one line.]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5349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proof that backs it up.]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A8A9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LOGO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logo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6583680" cy="42519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64008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logo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406640" y="1783080"/>
            <a:ext cx="17373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7" name="Text 5"/>
          <p:cNvSpPr txBox="1"/>
          <p:nvPr/>
        </p:nvSpPr>
        <p:spPr>
          <a:xfrm>
            <a:off x="7498080" y="178308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326880" y="20116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Horizontal version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9326880" y="240487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[When to use it]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406640" y="3246120"/>
            <a:ext cx="17373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7498080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9326880" y="34747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Stacked version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9326880" y="386791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[When to use it]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406640" y="4709160"/>
            <a:ext cx="173736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5" name="Text 13"/>
          <p:cNvSpPr txBox="1"/>
          <p:nvPr/>
        </p:nvSpPr>
        <p:spPr>
          <a:xfrm>
            <a:off x="7498080" y="470916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9326880" y="49377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Icon / favicon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0" y="533095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[When to use it]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LOGO USAGE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Clear space, size and misuse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8463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554480" y="2514600"/>
            <a:ext cx="2834640" cy="1554480"/>
          </a:xfrm>
          <a:prstGeom prst="rect">
            <a:avLst/>
          </a:prstGeom>
          <a:solidFill>
            <a:srgbClr val="00262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554480" y="251460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1546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A7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709160" y="31546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A7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2834640" y="20116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A7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834640" y="4206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A72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9834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space: </a:t>
            </a:r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 = the height of ___]. Keep this space free on every side.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4864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size: </a:t>
            </a:r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[print ___ mm wide · digital ___ px wide]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897880" y="178308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989320" y="178308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315200" y="164592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897880" y="32004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stretch or squash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818120" y="178308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9" name="Text 17"/>
          <p:cNvSpPr txBox="1"/>
          <p:nvPr/>
        </p:nvSpPr>
        <p:spPr>
          <a:xfrm>
            <a:off x="7909560" y="178308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9235440" y="164592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23544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818120" y="32004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change the colours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738360" y="178308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24" name="Text 22"/>
          <p:cNvSpPr txBox="1"/>
          <p:nvPr/>
        </p:nvSpPr>
        <p:spPr>
          <a:xfrm>
            <a:off x="9829800" y="178308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11155680" y="164592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15568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9738360" y="32004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rotate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897880" y="393192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29" name="Text 27"/>
          <p:cNvSpPr txBox="1"/>
          <p:nvPr/>
        </p:nvSpPr>
        <p:spPr>
          <a:xfrm>
            <a:off x="5989320" y="393192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7315200" y="379476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7315200" y="3794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5897880" y="5349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add shadows or effects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818120" y="393192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34" name="Text 32"/>
          <p:cNvSpPr txBox="1"/>
          <p:nvPr/>
        </p:nvSpPr>
        <p:spPr>
          <a:xfrm>
            <a:off x="7909560" y="393192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9235440" y="379476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235440" y="3794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7818120" y="5349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place on busy images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9738360" y="3931920"/>
            <a:ext cx="1737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39" name="Text 37"/>
          <p:cNvSpPr txBox="1"/>
          <p:nvPr/>
        </p:nvSpPr>
        <p:spPr>
          <a:xfrm>
            <a:off x="9829800" y="3931920"/>
            <a:ext cx="1554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11155680" y="3794760"/>
            <a:ext cx="365760" cy="365760"/>
          </a:xfrm>
          <a:prstGeom prst="ellipse">
            <a:avLst/>
          </a:prstGeom>
          <a:solidFill>
            <a:srgbClr val="B3261E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11155680" y="3794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600" dirty="0"/>
          </a:p>
        </p:txBody>
      </p:sp>
      <p:sp>
        <p:nvSpPr>
          <p:cNvPr id="42" name="Text 40"/>
          <p:cNvSpPr txBox="1"/>
          <p:nvPr/>
        </p:nvSpPr>
        <p:spPr>
          <a:xfrm>
            <a:off x="9738360" y="5349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rearrange the parts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COLOUR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colour palette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06040" cy="1920240"/>
          </a:xfrm>
          <a:prstGeom prst="rect">
            <a:avLst/>
          </a:prstGeom>
          <a:solidFill>
            <a:srgbClr val="002628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[Primary]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404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[#002628]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 38 40]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 __ __ __]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Pantone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[____]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55848" y="1783080"/>
            <a:ext cx="2606040" cy="1920240"/>
          </a:xfrm>
          <a:prstGeom prst="rect">
            <a:avLst/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84448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[Secondary]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355848" y="38404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[#FAF5EF]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[250 245 239]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 __ __ __]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Pantone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[____]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63056" y="1783080"/>
            <a:ext cx="2606040" cy="1920240"/>
          </a:xfrm>
          <a:prstGeom prst="rect">
            <a:avLst/>
          </a:prstGeom>
          <a:solidFill>
            <a:srgbClr val="D4AF37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91656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[Accent]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163056" y="38404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[#D4AF37]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[212 175 55]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 __ __ __]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Pantone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[____]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70264" y="1783080"/>
            <a:ext cx="2606040" cy="1920240"/>
          </a:xfrm>
          <a:prstGeom prst="rect">
            <a:avLst/>
          </a:prstGeom>
          <a:solidFill>
            <a:srgbClr val="001516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98864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[Text]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970264" y="384048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[#001516]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 21 22]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 __ __ __]</a:t>
            </a:r>
            <a:pPr indent="0" marL="0">
              <a:lnSpc>
                <a:spcPct val="120000"/>
              </a:lnSpc>
              <a:buNone/>
            </a:pPr>
            <a:endParaRPr lang="en-US" sz="11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Pantone  </a:t>
            </a:r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[____]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0749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OF EACH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48640" y="5394960"/>
            <a:ext cx="6638544" cy="457200"/>
          </a:xfrm>
          <a:prstGeom prst="rect">
            <a:avLst/>
          </a:prstGeom>
          <a:solidFill>
            <a:srgbClr val="002628"/>
          </a:solidFill>
          <a:ln w="6350">
            <a:solidFill>
              <a:srgbClr val="D9D2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94960"/>
            <a:ext cx="663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187184" y="5394960"/>
            <a:ext cx="3319272" cy="457200"/>
          </a:xfrm>
          <a:prstGeom prst="rect">
            <a:avLst/>
          </a:prstGeom>
          <a:solidFill>
            <a:srgbClr val="FAF5EF"/>
          </a:solidFill>
          <a:ln w="6350">
            <a:solidFill>
              <a:srgbClr val="D9D2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187184" y="5394960"/>
            <a:ext cx="3319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0506456" y="5394960"/>
            <a:ext cx="1106424" cy="457200"/>
          </a:xfrm>
          <a:prstGeom prst="rect">
            <a:avLst/>
          </a:prstGeom>
          <a:solidFill>
            <a:srgbClr val="D4AF37"/>
          </a:solidFill>
          <a:ln w="6350">
            <a:solidFill>
              <a:srgbClr val="D9D2C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0506456" y="5394960"/>
            <a:ext cx="11064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that body text meets WCAG AA contrast (at least 4.5:1) on every background you use.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TYPOGRAPHY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typefaces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937760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65960"/>
            <a:ext cx="1737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b="1" dirty="0">
                <a:solidFill>
                  <a:srgbClr val="0026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</a:t>
            </a:r>
            <a:endParaRPr lang="en-US" sz="8000" dirty="0"/>
          </a:p>
        </p:txBody>
      </p:sp>
      <p:sp>
        <p:nvSpPr>
          <p:cNvPr id="6" name="Text 4"/>
          <p:cNvSpPr txBox="1"/>
          <p:nvPr/>
        </p:nvSpPr>
        <p:spPr>
          <a:xfrm>
            <a:off x="2697480" y="21945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[Primary typeface]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2697480" y="26517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Headings. Sample shown: Cambria.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4937760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4114800"/>
            <a:ext cx="1737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dirty="0">
                <a:solidFill>
                  <a:srgbClr val="002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</a:t>
            </a:r>
            <a:endParaRPr lang="en-US" sz="80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43434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[Secondary typeface]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697480" y="480060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text. Sample shown: Arial.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85216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HIERARCHY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852160" y="2825496"/>
            <a:ext cx="5760720" cy="0"/>
          </a:xfrm>
          <a:prstGeom prst="line">
            <a:avLst/>
          </a:prstGeom>
          <a:noFill/>
          <a:ln w="9525">
            <a:solidFill>
              <a:srgbClr val="D9D2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852160" y="21488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Heading 1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9052560" y="21488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[40 pt · Bold · 1.1]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852160" y="3575304"/>
            <a:ext cx="5760720" cy="0"/>
          </a:xfrm>
          <a:prstGeom prst="line">
            <a:avLst/>
          </a:prstGeom>
          <a:noFill/>
          <a:ln w="9525">
            <a:solidFill>
              <a:srgbClr val="D9D2C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52160" y="2898648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Heading 2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9052560" y="28986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[28 pt · Bold · 1.2]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852160" y="4325112"/>
            <a:ext cx="5760720" cy="0"/>
          </a:xfrm>
          <a:prstGeom prst="line">
            <a:avLst/>
          </a:prstGeom>
          <a:noFill/>
          <a:ln w="9525">
            <a:solidFill>
              <a:srgbClr val="D9D2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852160" y="3648456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Heading 3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052560" y="3648456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[18 pt · Bold · 1.3]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852160" y="5074920"/>
            <a:ext cx="5760720" cy="0"/>
          </a:xfrm>
          <a:prstGeom prst="line">
            <a:avLst/>
          </a:prstGeom>
          <a:noFill/>
          <a:ln w="9525">
            <a:solidFill>
              <a:srgbClr val="D9D2C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852160" y="4398264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052560" y="4398264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[12 pt · Regular · 1.5]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852160" y="5824728"/>
            <a:ext cx="5760720" cy="0"/>
          </a:xfrm>
          <a:prstGeom prst="line">
            <a:avLst/>
          </a:prstGeom>
          <a:noFill/>
          <a:ln w="9525">
            <a:solidFill>
              <a:srgbClr val="D9D2C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852160" y="514807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9052560" y="51480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[9 pt · Regular · 1.4]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IMAGERY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photography style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3317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69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3434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[Natural light, real people, real work]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063240" y="1783080"/>
            <a:ext cx="23317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3154680" y="178308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063240" y="4069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3063240" y="43434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[Uncluttered compositions with space for text]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577840" y="1783080"/>
            <a:ext cx="23317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5669280" y="178308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577840" y="4069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577840" y="43434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[Warm tones that match our palette]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83880" y="1783080"/>
            <a:ext cx="16459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8275320" y="1783080"/>
            <a:ext cx="14630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183880" y="40690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326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8183880" y="434340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[Staged stock photos with fake smiles]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966960" y="1783080"/>
            <a:ext cx="16459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10058400" y="1783080"/>
            <a:ext cx="14630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9966960" y="40690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326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9966960" y="434340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[Heavy filters or clashing colours]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349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 IN THREE WORDS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5669280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48640" y="56692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[Warm]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240280" y="5669280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240280" y="56692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[Candid]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931920" y="5669280"/>
            <a:ext cx="1554480" cy="457200"/>
          </a:xfrm>
          <a:prstGeom prst="roundRect">
            <a:avLst>
              <a:gd name="adj" fmla="val 50000"/>
            </a:avLst>
          </a:prstGeom>
          <a:solidFill>
            <a:srgbClr val="FAF5E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931920" y="56692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3349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[Considered]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· GRAPHIC ELEMENTS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Icons, shapes and layout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4251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011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Icons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960120" y="260604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2194560" y="260604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3429000" y="260604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4663440" y="260604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960120" y="370332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2194560" y="370332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3429000" y="370332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4663440" y="370332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822960" y="49377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Style: </a:t>
            </a:r>
            <a:pPr indent="0" marL="0"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[line or filled] · [stroke width] · [rounded or square corners] · [colour]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172200" y="1783080"/>
            <a:ext cx="5468112" cy="4251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D2C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46520" y="20116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Shapes, patterns and layout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446520" y="2606040"/>
            <a:ext cx="4919472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8" name="Text 16"/>
          <p:cNvSpPr txBox="1"/>
          <p:nvPr/>
        </p:nvSpPr>
        <p:spPr>
          <a:xfrm>
            <a:off x="6537960" y="2606040"/>
            <a:ext cx="47365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Pattern, texture or brand shape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4526280"/>
            <a:ext cx="49194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Layout grid: </a:t>
            </a:r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[columns · margins · gutters]</a:t>
            </a:r>
            <a:pPr indent="0" marL="0">
              <a:lnSpc>
                <a:spcPct val="130000"/>
              </a:lnSpc>
              <a:buNone/>
            </a:pP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 radius: </a:t>
            </a:r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[0 / 4 / 12 px]</a:t>
            </a:r>
            <a:pPr indent="0" marL="0">
              <a:lnSpc>
                <a:spcPct val="130000"/>
              </a:lnSpc>
              <a:buNone/>
            </a:pP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0015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Shadows: </a:t>
            </a:r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[none / soft]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A7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· APPLICATIONS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brand in use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0175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[Homepage screenshot]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3794760" y="201168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Website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794760" y="25146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must always appear, and a link to the master file.]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72200" y="1783080"/>
            <a:ext cx="30175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6263640" y="178308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[Post and profile]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9418320" y="201168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media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9418320" y="25146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must always appear, and a link to the master file.]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977640"/>
            <a:ext cx="30175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640080" y="397764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[Front and back]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4206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card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794760" y="47091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must always appear, and a link to the master file.]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72200" y="3977640"/>
            <a:ext cx="301752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99A8A9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6263640" y="397764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[Title and content slide]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9418320" y="420624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151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Presentation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418320" y="47091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67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must always appear, and a link to the master file.]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D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· CONTACTS AND ASSETS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to ask, where to find it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20440" cy="192024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Brand owner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[Name, role and email of the person who approves brand use.]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783080"/>
            <a:ext cx="3520440" cy="192024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 library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25146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[Link to logo files, fonts, templates and photography.]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0" y="1783080"/>
            <a:ext cx="3520440" cy="1920240"/>
          </a:xfrm>
          <a:prstGeom prst="rect">
            <a:avLst/>
          </a:prstGeom>
          <a:solidFill>
            <a:srgbClr val="00151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321040" y="20116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D4AF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Approval process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25146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needs sign-off, who gives it, and how long it takes.]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HISTORY</a:t>
            </a:r>
            <a:endParaRPr lang="en-US" sz="1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38912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194560"/>
                <a:gridCol w="512064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4AF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Version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4AF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4AF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changed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D4AF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Approved by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[Month Year]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[First edition]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[Name]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[1.1]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 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 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i="1" dirty="0">
                          <a:solidFill>
                            <a:srgbClr val="DCE4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 ]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>
                    <a:lnL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51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28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A8A9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THIS TEMPLATE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6949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Guidelines only work when the strategy underneath is clear.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template was made by iBrand Identity, a brand strategy and identity studio led by Martina Boshra. Use it freely for your own brand.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u="sng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Brand Positioning MRI™  →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6966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your positioning in five minutes.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5720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u="sng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brand strategy template  →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90118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in sections 01 to 05 with confidence.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30352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u="sng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Guidelines built for you  →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63270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identity and guidelines, from $3,500.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38160" y="1097280"/>
            <a:ext cx="3502152" cy="4846320"/>
          </a:xfrm>
          <a:prstGeom prst="rect">
            <a:avLst/>
          </a:prstGeom>
          <a:solidFill>
            <a:srgbClr val="002628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12480" y="1463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iBrand Identity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205740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C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strategy, identity and websites for founders and service businesses across the US, Europe and the Gulf.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352044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strategy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guidelines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412480" y="5166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ibrandidentity.com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99A8A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delete this slide.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iBrand Identity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Guidelines Template</dc:title>
  <dc:subject>PptxGenJS Presentation</dc:subject>
  <dc:creator>iBrand Identity</dc:creator>
  <cp:lastModifiedBy>iBrand Identity</cp:lastModifiedBy>
  <cp:revision>1</cp:revision>
  <dcterms:created xsi:type="dcterms:W3CDTF">2026-09-26T06:42:49Z</dcterms:created>
  <dcterms:modified xsi:type="dcterms:W3CDTF">2026-09-26T06:42:49Z</dcterms:modified>
</cp:coreProperties>
</file>