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4"/>
  </p:notesMasterIdLst>
  <p:sldIdLst>
    <p:sldId id="262" r:id="rId2"/>
    <p:sldId id="267" r:id="rId3"/>
  </p:sldIdLst>
  <p:sldSz cx="19507200" cy="10972800"/>
  <p:notesSz cx="6973888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 userDrawn="1">
          <p15:clr>
            <a:srgbClr val="A4A3A4"/>
          </p15:clr>
        </p15:guide>
        <p15:guide id="2" pos="61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F34B26-FA90-A28B-3F21-174EEE7D855C}" name="Andrea Chu" initials="AC" userId="Andrea Chu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4B"/>
    <a:srgbClr val="167F80"/>
    <a:srgbClr val="8BC84D"/>
    <a:srgbClr val="16A776"/>
    <a:srgbClr val="16B884"/>
    <a:srgbClr val="172C51"/>
    <a:srgbClr val="16A784"/>
    <a:srgbClr val="A8C248"/>
    <a:srgbClr val="A8BC4D"/>
    <a:srgbClr val="88D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94868"/>
  </p:normalViewPr>
  <p:slideViewPr>
    <p:cSldViewPr>
      <p:cViewPr varScale="1">
        <p:scale>
          <a:sx n="46" d="100"/>
          <a:sy n="46" d="100"/>
        </p:scale>
        <p:origin x="476" y="48"/>
      </p:cViewPr>
      <p:guideLst>
        <p:guide orient="horz" pos="3456"/>
        <p:guide pos="61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0256" y="0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2150"/>
            <a:ext cx="6157912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7389" y="4387136"/>
            <a:ext cx="557911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8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0256" y="8772668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7C135F-F2E9-42FC-ACC2-E08FC52803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56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2150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C135F-F2E9-42FC-ACC2-E08FC52803F5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903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795781"/>
            <a:ext cx="1463040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763261"/>
            <a:ext cx="146304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46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59840" y="584200"/>
            <a:ext cx="4206240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120" y="584200"/>
            <a:ext cx="12374880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51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090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37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960" y="2735582"/>
            <a:ext cx="1682496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0960" y="7343142"/>
            <a:ext cx="1682496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8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2921000"/>
            <a:ext cx="82905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0" y="2921000"/>
            <a:ext cx="82905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42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584201"/>
            <a:ext cx="1682496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662" y="2689861"/>
            <a:ext cx="8252459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662" y="4008120"/>
            <a:ext cx="8252459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5520" y="2689861"/>
            <a:ext cx="8293101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5520" y="4008120"/>
            <a:ext cx="8293101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4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82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8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731520"/>
            <a:ext cx="6291579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3101" y="1579881"/>
            <a:ext cx="987552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3291840"/>
            <a:ext cx="6291579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1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731520"/>
            <a:ext cx="6291579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3101" y="1579881"/>
            <a:ext cx="987552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3291840"/>
            <a:ext cx="6291579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21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584201"/>
            <a:ext cx="168249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2921000"/>
            <a:ext cx="168249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120" y="10170161"/>
            <a:ext cx="43891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1760" y="10170161"/>
            <a:ext cx="65836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76960" y="10170161"/>
            <a:ext cx="43891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89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68667F-4527-56A7-CE41-7B5C27AD2779}"/>
              </a:ext>
            </a:extLst>
          </p:cNvPr>
          <p:cNvSpPr/>
          <p:nvPr/>
        </p:nvSpPr>
        <p:spPr>
          <a:xfrm>
            <a:off x="12698011" y="0"/>
            <a:ext cx="6815773" cy="10972800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/>
          </a:p>
        </p:txBody>
      </p:sp>
      <p:pic>
        <p:nvPicPr>
          <p:cNvPr id="8" name="Picture 7" descr="A black and white sign with green text&#10;&#10;Description automatically generated">
            <a:extLst>
              <a:ext uri="{FF2B5EF4-FFF2-40B4-BE49-F238E27FC236}">
                <a16:creationId xmlns:a16="http://schemas.microsoft.com/office/drawing/2014/main" id="{2EAC4F1F-1AE9-D7B0-0485-E89758E58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520" y="4366169"/>
            <a:ext cx="6388829" cy="19990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14388A-33A5-ED63-54A8-B25C3DA81CC1}"/>
              </a:ext>
            </a:extLst>
          </p:cNvPr>
          <p:cNvSpPr txBox="1">
            <a:spLocks/>
          </p:cNvSpPr>
          <p:nvPr/>
        </p:nvSpPr>
        <p:spPr>
          <a:xfrm>
            <a:off x="1447800" y="4355283"/>
            <a:ext cx="9501808" cy="2768464"/>
          </a:xfrm>
          <a:prstGeom prst="rect">
            <a:avLst/>
          </a:prstGeom>
        </p:spPr>
        <p:txBody>
          <a:bodyPr lIns="121920" tIns="60960" rIns="121920" bIns="60960" anchor="t"/>
          <a:lstStyle>
            <a:defPPr>
              <a:defRPr lang="en-US"/>
            </a:defPPr>
            <a:lvl1pPr marL="0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3494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6988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70482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3976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17470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40964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64458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87952" algn="l" defTabSz="523494" rtl="0" eaLnBrk="1" latinLnBrk="0" hangingPunct="1">
              <a:defRPr sz="20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6800" dirty="0">
                <a:solidFill>
                  <a:srgbClr val="004A4B"/>
                </a:solidFill>
                <a:latin typeface="Work Sans"/>
                <a:cs typeface="Arial"/>
              </a:rPr>
              <a:t>Screening and Management for Bipolar Disorder Algorithm </a:t>
            </a:r>
          </a:p>
        </p:txBody>
      </p:sp>
    </p:spTree>
    <p:extLst>
      <p:ext uri="{BB962C8B-B14F-4D97-AF65-F5344CB8AC3E}">
        <p14:creationId xmlns:p14="http://schemas.microsoft.com/office/powerpoint/2010/main" val="165573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2873CCE-D703-5E13-9EEB-86A3169300F4}"/>
              </a:ext>
            </a:extLst>
          </p:cNvPr>
          <p:cNvSpPr/>
          <p:nvPr/>
        </p:nvSpPr>
        <p:spPr>
          <a:xfrm>
            <a:off x="-3861" y="10005465"/>
            <a:ext cx="19514924" cy="967336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99" dirty="0">
              <a:latin typeface=""/>
              <a:cs typeface="K2D" pitchFamily="2" charset="-34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4B91A1C-253E-5DFA-EB42-1E722F758C6A}"/>
              </a:ext>
            </a:extLst>
          </p:cNvPr>
          <p:cNvSpPr txBox="1">
            <a:spLocks/>
          </p:cNvSpPr>
          <p:nvPr/>
        </p:nvSpPr>
        <p:spPr>
          <a:xfrm>
            <a:off x="276564" y="118374"/>
            <a:ext cx="15496836" cy="984508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5333" dirty="0">
                <a:solidFill>
                  <a:schemeClr val="tx1"/>
                </a:solidFill>
                <a:latin typeface="Work Sans"/>
                <a:cs typeface="K2D" pitchFamily="2" charset="-34"/>
              </a:rPr>
              <a:t>Bipolar Screening and Management Algorithm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C0C66-03D0-D5E4-3FF3-F3D4D9960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1806" y="10032711"/>
            <a:ext cx="1208199" cy="939979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497E4302-56EA-A4B5-1975-2BC1E0352FB3}"/>
              </a:ext>
            </a:extLst>
          </p:cNvPr>
          <p:cNvSpPr/>
          <p:nvPr/>
        </p:nvSpPr>
        <p:spPr>
          <a:xfrm>
            <a:off x="10200639" y="1852310"/>
            <a:ext cx="7300720" cy="867753"/>
          </a:xfrm>
          <a:prstGeom prst="rect">
            <a:avLst/>
          </a:prstGeom>
          <a:solidFill>
            <a:srgbClr val="004A4B"/>
          </a:solidFill>
          <a:ln>
            <a:solidFill>
              <a:srgbClr val="004A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67" b="1" dirty="0">
                <a:latin typeface="Work Sans"/>
                <a:cs typeface="Arial"/>
              </a:rPr>
              <a:t>Care Manager Screens Patient with CIDI</a:t>
            </a:r>
            <a:endParaRPr lang="en-US" sz="2667" dirty="0">
              <a:latin typeface="Work Sans"/>
              <a:cs typeface="Arial"/>
            </a:endParaRPr>
          </a:p>
        </p:txBody>
      </p:sp>
      <p:sp>
        <p:nvSpPr>
          <p:cNvPr id="53" name="TextBox 21">
            <a:extLst>
              <a:ext uri="{FF2B5EF4-FFF2-40B4-BE49-F238E27FC236}">
                <a16:creationId xmlns:a16="http://schemas.microsoft.com/office/drawing/2014/main" id="{37CDB612-0403-4F91-DB1B-E01994F63FF3}"/>
              </a:ext>
            </a:extLst>
          </p:cNvPr>
          <p:cNvSpPr txBox="1"/>
          <p:nvPr/>
        </p:nvSpPr>
        <p:spPr>
          <a:xfrm>
            <a:off x="1095115" y="7316456"/>
            <a:ext cx="3710975" cy="1423519"/>
          </a:xfrm>
          <a:prstGeom prst="rect">
            <a:avLst/>
          </a:prstGeom>
          <a:solidFill>
            <a:srgbClr val="004A4B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95837"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rgbClr val="FFFFFF"/>
                </a:solidFill>
                <a:latin typeface="Work Sans"/>
              </a:rPr>
              <a:t>New symptoms of mania</a:t>
            </a:r>
            <a:r>
              <a:rPr lang="en-US" sz="2133" b="1">
                <a:solidFill>
                  <a:srgbClr val="FFFFFF"/>
                </a:solidFill>
                <a:latin typeface="Work Sans"/>
              </a:rPr>
              <a:t>/hypomania?</a:t>
            </a:r>
            <a:endParaRPr lang="en-US" sz="2133" b="1" dirty="0">
              <a:solidFill>
                <a:srgbClr val="FFFFFF"/>
              </a:solidFill>
              <a:latin typeface="Work Sans"/>
            </a:endParaRPr>
          </a:p>
        </p:txBody>
      </p:sp>
      <p:sp>
        <p:nvSpPr>
          <p:cNvPr id="54" name="TextBox 21">
            <a:extLst>
              <a:ext uri="{FF2B5EF4-FFF2-40B4-BE49-F238E27FC236}">
                <a16:creationId xmlns:a16="http://schemas.microsoft.com/office/drawing/2014/main" id="{D94CDC72-C834-E45C-854D-098174B90793}"/>
              </a:ext>
            </a:extLst>
          </p:cNvPr>
          <p:cNvSpPr txBox="1"/>
          <p:nvPr/>
        </p:nvSpPr>
        <p:spPr>
          <a:xfrm>
            <a:off x="11951149" y="4333163"/>
            <a:ext cx="3956124" cy="955899"/>
          </a:xfrm>
          <a:prstGeom prst="rect">
            <a:avLst/>
          </a:prstGeom>
          <a:solidFill>
            <a:srgbClr val="167F8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rgbClr val="FFFFFF"/>
                </a:solidFill>
                <a:latin typeface="Work Sans"/>
                <a:cs typeface="Arial"/>
              </a:rPr>
              <a:t>Refer to Perinatal Psychiatrist for Diagnostic Evaluation (can be virtual)</a:t>
            </a:r>
            <a:endParaRPr lang="en-US" sz="2133" b="1" dirty="0">
              <a:solidFill>
                <a:srgbClr val="FFFFFF"/>
              </a:solidFill>
              <a:latin typeface="Work Sans"/>
            </a:endParaRPr>
          </a:p>
        </p:txBody>
      </p:sp>
      <p:sp>
        <p:nvSpPr>
          <p:cNvPr id="55" name="TextBox 21">
            <a:extLst>
              <a:ext uri="{FF2B5EF4-FFF2-40B4-BE49-F238E27FC236}">
                <a16:creationId xmlns:a16="http://schemas.microsoft.com/office/drawing/2014/main" id="{A444B4BC-20FE-F4BF-9E3F-D0EED494C862}"/>
              </a:ext>
            </a:extLst>
          </p:cNvPr>
          <p:cNvSpPr txBox="1"/>
          <p:nvPr/>
        </p:nvSpPr>
        <p:spPr>
          <a:xfrm>
            <a:off x="14387933" y="7075554"/>
            <a:ext cx="3527545" cy="1283242"/>
          </a:xfrm>
          <a:prstGeom prst="rect">
            <a:avLst/>
          </a:prstGeom>
          <a:solidFill>
            <a:srgbClr val="167F8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95837"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chemeClr val="bg1"/>
                </a:solidFill>
                <a:latin typeface="Work Sans"/>
                <a:cs typeface="Arial"/>
              </a:rPr>
              <a:t>Primary Management by Psychiatry + Augmented Care* from Care Manager</a:t>
            </a:r>
            <a:endParaRPr lang="en-US" sz="2133" b="1" dirty="0">
              <a:solidFill>
                <a:schemeClr val="bg1"/>
              </a:solidFill>
              <a:latin typeface="Work Sans"/>
            </a:endParaRPr>
          </a:p>
        </p:txBody>
      </p:sp>
      <p:sp>
        <p:nvSpPr>
          <p:cNvPr id="56" name="TextBox 21">
            <a:extLst>
              <a:ext uri="{FF2B5EF4-FFF2-40B4-BE49-F238E27FC236}">
                <a16:creationId xmlns:a16="http://schemas.microsoft.com/office/drawing/2014/main" id="{EE42CDC3-9A51-22AA-26E3-114F50F760DE}"/>
              </a:ext>
            </a:extLst>
          </p:cNvPr>
          <p:cNvSpPr txBox="1"/>
          <p:nvPr/>
        </p:nvSpPr>
        <p:spPr>
          <a:xfrm>
            <a:off x="10558439" y="7077436"/>
            <a:ext cx="3518389" cy="1285254"/>
          </a:xfrm>
          <a:prstGeom prst="rect">
            <a:avLst/>
          </a:prstGeom>
          <a:solidFill>
            <a:srgbClr val="167F8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95837"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rgbClr val="FFFFFF"/>
                </a:solidFill>
                <a:latin typeface="Work Sans"/>
                <a:cs typeface="Arial"/>
              </a:rPr>
              <a:t>OB Management +</a:t>
            </a:r>
            <a:r>
              <a:rPr lang="en-US" sz="2133" b="1" dirty="0">
                <a:solidFill>
                  <a:schemeClr val="bg1"/>
                </a:solidFill>
                <a:latin typeface="Work Sans"/>
                <a:cs typeface="Arial"/>
              </a:rPr>
              <a:t> Augmented Care* from Care Manager</a:t>
            </a:r>
            <a:endParaRPr lang="en-US" sz="2133" b="1" dirty="0">
              <a:solidFill>
                <a:srgbClr val="FFFFFF"/>
              </a:solidFill>
              <a:latin typeface="Work Sans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A5BB84A-63CB-760B-C81A-AF3A347D988F}"/>
              </a:ext>
            </a:extLst>
          </p:cNvPr>
          <p:cNvSpPr/>
          <p:nvPr/>
        </p:nvSpPr>
        <p:spPr>
          <a:xfrm>
            <a:off x="10571898" y="5742405"/>
            <a:ext cx="3491473" cy="1039463"/>
          </a:xfrm>
          <a:prstGeom prst="rect">
            <a:avLst/>
          </a:prstGeom>
          <a:solidFill>
            <a:srgbClr val="8BC84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33" b="1" dirty="0">
                <a:latin typeface="Work Sans"/>
              </a:rPr>
              <a:t>Patient does not meet full criteria, but has risk factors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ACC550F-61F7-B835-4362-E7AE329A4F12}"/>
              </a:ext>
            </a:extLst>
          </p:cNvPr>
          <p:cNvSpPr/>
          <p:nvPr/>
        </p:nvSpPr>
        <p:spPr>
          <a:xfrm>
            <a:off x="8160517" y="3269717"/>
            <a:ext cx="2710529" cy="609600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latin typeface="Work Sans"/>
                <a:ea typeface="Calibri"/>
                <a:cs typeface="Calibri"/>
              </a:rPr>
              <a:t>Criterion B &lt; 7</a:t>
            </a:r>
            <a:endParaRPr lang="en-US" sz="2400" b="1" dirty="0">
              <a:latin typeface="Work San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AA64681-7F4D-D461-E5B0-14305281A72D}"/>
              </a:ext>
            </a:extLst>
          </p:cNvPr>
          <p:cNvSpPr/>
          <p:nvPr/>
        </p:nvSpPr>
        <p:spPr>
          <a:xfrm>
            <a:off x="12305519" y="3254516"/>
            <a:ext cx="3090960" cy="587797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rgbClr val="FFFFFF"/>
                </a:solidFill>
                <a:latin typeface="Work Sans"/>
                <a:cs typeface="Arial"/>
              </a:rPr>
              <a:t>Criterion B = 7 or 8</a:t>
            </a:r>
            <a:endParaRPr lang="en-US" sz="2400" b="1" dirty="0">
              <a:latin typeface="Work Sans"/>
              <a:ea typeface="Calibri"/>
              <a:cs typeface="Calibri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2CE7611-69B2-28BF-7A13-CD011ED896AA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13850999" y="3842313"/>
            <a:ext cx="0" cy="5344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A44C9BE-0968-6CB2-9A7F-6F70048AC237}"/>
              </a:ext>
            </a:extLst>
          </p:cNvPr>
          <p:cNvCxnSpPr>
            <a:cxnSpLocks/>
            <a:stCxn id="58" idx="2"/>
            <a:endCxn id="56" idx="0"/>
          </p:cNvCxnSpPr>
          <p:nvPr/>
        </p:nvCxnSpPr>
        <p:spPr>
          <a:xfrm flipH="1">
            <a:off x="12317634" y="6781868"/>
            <a:ext cx="1" cy="2955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258E36E-EB23-D6C1-5734-4FAFB6449283}"/>
              </a:ext>
            </a:extLst>
          </p:cNvPr>
          <p:cNvCxnSpPr>
            <a:cxnSpLocks/>
            <a:stCxn id="54" idx="2"/>
            <a:endCxn id="58" idx="0"/>
          </p:cNvCxnSpPr>
          <p:nvPr/>
        </p:nvCxnSpPr>
        <p:spPr>
          <a:xfrm flipH="1">
            <a:off x="12317635" y="5289062"/>
            <a:ext cx="1611576" cy="45334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56AFDFF-7E8C-BC95-D7B2-60D667C4C8E3}"/>
              </a:ext>
            </a:extLst>
          </p:cNvPr>
          <p:cNvSpPr/>
          <p:nvPr/>
        </p:nvSpPr>
        <p:spPr>
          <a:xfrm>
            <a:off x="535837" y="1374380"/>
            <a:ext cx="4811001" cy="1822633"/>
          </a:xfrm>
          <a:prstGeom prst="rect">
            <a:avLst/>
          </a:prstGeom>
          <a:solidFill>
            <a:srgbClr val="004A4B"/>
          </a:solidFill>
          <a:ln>
            <a:solidFill>
              <a:srgbClr val="004A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67" b="1" dirty="0">
                <a:latin typeface="Work Sans"/>
                <a:cs typeface="Arial"/>
              </a:rPr>
              <a:t>Positive MDQ</a:t>
            </a:r>
            <a:r>
              <a:rPr lang="en-US" sz="2667" dirty="0">
                <a:latin typeface="Work Sans"/>
                <a:cs typeface="Arial"/>
              </a:rPr>
              <a:t>?</a:t>
            </a:r>
          </a:p>
          <a:p>
            <a:pPr algn="ctr"/>
            <a:r>
              <a:rPr lang="en-US" sz="1600" dirty="0">
                <a:latin typeface="Work Sans"/>
                <a:cs typeface="Arial"/>
              </a:rPr>
              <a:t>(</a:t>
            </a:r>
            <a:r>
              <a:rPr lang="en-US" sz="1600" dirty="0">
                <a:solidFill>
                  <a:srgbClr val="FFFFFF"/>
                </a:solidFill>
                <a:latin typeface="Work Sans"/>
                <a:cs typeface="Arial"/>
              </a:rPr>
              <a:t>≥ 7, </a:t>
            </a:r>
            <a:r>
              <a:rPr lang="en-US" sz="1600" b="1" dirty="0">
                <a:solidFill>
                  <a:srgbClr val="FFFFFF"/>
                </a:solidFill>
                <a:latin typeface="Work Sans"/>
                <a:cs typeface="Arial"/>
              </a:rPr>
              <a:t>AND</a:t>
            </a:r>
            <a:r>
              <a:rPr lang="en-US" sz="1600" dirty="0">
                <a:solidFill>
                  <a:srgbClr val="FFFFFF"/>
                </a:solidFill>
                <a:latin typeface="Work Sans"/>
                <a:cs typeface="Arial"/>
              </a:rPr>
              <a:t> Yes to </a:t>
            </a:r>
            <a:r>
              <a:rPr lang="en-US" sz="1600" b="1" dirty="0">
                <a:solidFill>
                  <a:srgbClr val="FFFFFF"/>
                </a:solidFill>
                <a:latin typeface="Work Sans"/>
                <a:cs typeface="Arial"/>
              </a:rPr>
              <a:t>question 2 </a:t>
            </a:r>
            <a:r>
              <a:rPr lang="en-US" sz="1600" dirty="0">
                <a:solidFill>
                  <a:srgbClr val="FFFFFF"/>
                </a:solidFill>
                <a:latin typeface="Work Sans"/>
                <a:cs typeface="Arial"/>
              </a:rPr>
              <a:t>“</a:t>
            </a:r>
            <a:r>
              <a:rPr lang="en-US" sz="160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If you checked YES to more than one of the above, have several of these ever happened during the same </a:t>
            </a:r>
          </a:p>
          <a:p>
            <a:pPr algn="ctr"/>
            <a:r>
              <a:rPr lang="en-US" sz="160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period of time?”</a:t>
            </a:r>
            <a:endParaRPr lang="en-US" sz="1600" dirty="0">
              <a:solidFill>
                <a:schemeClr val="bg1"/>
              </a:solidFill>
              <a:latin typeface="Work Sans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BE053ED-32EB-4928-3CD9-E4BF0D20317D}"/>
              </a:ext>
            </a:extLst>
          </p:cNvPr>
          <p:cNvSpPr/>
          <p:nvPr/>
        </p:nvSpPr>
        <p:spPr>
          <a:xfrm>
            <a:off x="14701046" y="5742916"/>
            <a:ext cx="2901320" cy="967335"/>
          </a:xfrm>
          <a:prstGeom prst="rect">
            <a:avLst/>
          </a:prstGeom>
          <a:solidFill>
            <a:srgbClr val="8BC84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33" b="1" dirty="0">
                <a:latin typeface="Work Sans"/>
                <a:ea typeface="Calibri"/>
                <a:cs typeface="Calibri"/>
              </a:rPr>
              <a:t>Bipolar Disorder or other Acute Symptomology</a:t>
            </a:r>
            <a:endParaRPr lang="en-US" sz="2133" b="1" dirty="0">
              <a:latin typeface="Work Sans"/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6B6FF399-5D39-3502-0E25-7607869050CD}"/>
              </a:ext>
            </a:extLst>
          </p:cNvPr>
          <p:cNvCxnSpPr>
            <a:cxnSpLocks/>
            <a:stCxn id="54" idx="2"/>
            <a:endCxn id="69" idx="0"/>
          </p:cNvCxnSpPr>
          <p:nvPr/>
        </p:nvCxnSpPr>
        <p:spPr>
          <a:xfrm>
            <a:off x="13929211" y="5289062"/>
            <a:ext cx="2222495" cy="4538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95ED1CD-550D-3BDA-9C16-8CFDC672D97B}"/>
              </a:ext>
            </a:extLst>
          </p:cNvPr>
          <p:cNvCxnSpPr>
            <a:cxnSpLocks/>
            <a:stCxn id="69" idx="2"/>
            <a:endCxn id="55" idx="0"/>
          </p:cNvCxnSpPr>
          <p:nvPr/>
        </p:nvCxnSpPr>
        <p:spPr>
          <a:xfrm>
            <a:off x="16151706" y="6710251"/>
            <a:ext cx="0" cy="36530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8B4771F-5A19-1118-0315-F167A8B64A1B}"/>
              </a:ext>
            </a:extLst>
          </p:cNvPr>
          <p:cNvSpPr/>
          <p:nvPr/>
        </p:nvSpPr>
        <p:spPr>
          <a:xfrm>
            <a:off x="1586074" y="3752450"/>
            <a:ext cx="2710528" cy="636012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latin typeface="Work Sans"/>
                <a:ea typeface="Calibri"/>
                <a:cs typeface="Calibri"/>
              </a:rPr>
              <a:t>No?</a:t>
            </a:r>
            <a:endParaRPr lang="en-US" sz="2400" b="1" dirty="0">
              <a:latin typeface="Work Sans"/>
            </a:endParaRP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55017328-835E-CD40-E8A6-D6CBF8CAC5FD}"/>
              </a:ext>
            </a:extLst>
          </p:cNvPr>
          <p:cNvCxnSpPr>
            <a:cxnSpLocks/>
            <a:stCxn id="3" idx="2"/>
            <a:endCxn id="110" idx="0"/>
          </p:cNvCxnSpPr>
          <p:nvPr/>
        </p:nvCxnSpPr>
        <p:spPr>
          <a:xfrm>
            <a:off x="2941338" y="3197013"/>
            <a:ext cx="0" cy="5554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156299FD-69DA-4EA8-9337-51291E951628}"/>
              </a:ext>
            </a:extLst>
          </p:cNvPr>
          <p:cNvCxnSpPr>
            <a:cxnSpLocks/>
            <a:stCxn id="110" idx="2"/>
            <a:endCxn id="117" idx="0"/>
          </p:cNvCxnSpPr>
          <p:nvPr/>
        </p:nvCxnSpPr>
        <p:spPr>
          <a:xfrm>
            <a:off x="2941338" y="4388462"/>
            <a:ext cx="9264" cy="60931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21">
            <a:extLst>
              <a:ext uri="{FF2B5EF4-FFF2-40B4-BE49-F238E27FC236}">
                <a16:creationId xmlns:a16="http://schemas.microsoft.com/office/drawing/2014/main" id="{B1ADCC42-6737-A044-34B3-454CEF420D56}"/>
              </a:ext>
            </a:extLst>
          </p:cNvPr>
          <p:cNvSpPr txBox="1"/>
          <p:nvPr/>
        </p:nvSpPr>
        <p:spPr>
          <a:xfrm>
            <a:off x="1011936" y="4997775"/>
            <a:ext cx="3877332" cy="1423519"/>
          </a:xfrm>
          <a:prstGeom prst="rect">
            <a:avLst/>
          </a:prstGeom>
          <a:solidFill>
            <a:srgbClr val="167F8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133" b="1" dirty="0">
                <a:solidFill>
                  <a:schemeClr val="bg1"/>
                </a:solidFill>
                <a:latin typeface="Work Sans"/>
              </a:rPr>
              <a:t>Usual Care</a:t>
            </a:r>
            <a:endParaRPr lang="en-US" sz="2133" i="1" dirty="0">
              <a:solidFill>
                <a:schemeClr val="bg1"/>
              </a:solidFill>
              <a:latin typeface="Work Sans" pitchFamily="2" charset="77"/>
            </a:endParaRP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BF723B83-3F50-7BE2-0204-EFD6677D6167}"/>
              </a:ext>
            </a:extLst>
          </p:cNvPr>
          <p:cNvCxnSpPr>
            <a:cxnSpLocks/>
            <a:stCxn id="117" idx="2"/>
            <a:endCxn id="53" idx="0"/>
          </p:cNvCxnSpPr>
          <p:nvPr/>
        </p:nvCxnSpPr>
        <p:spPr>
          <a:xfrm>
            <a:off x="2950602" y="6421294"/>
            <a:ext cx="1" cy="89516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21">
            <a:extLst>
              <a:ext uri="{FF2B5EF4-FFF2-40B4-BE49-F238E27FC236}">
                <a16:creationId xmlns:a16="http://schemas.microsoft.com/office/drawing/2014/main" id="{C52585BF-C651-95B3-D0C0-A2A2D03D32ED}"/>
              </a:ext>
            </a:extLst>
          </p:cNvPr>
          <p:cNvSpPr txBox="1"/>
          <p:nvPr/>
        </p:nvSpPr>
        <p:spPr>
          <a:xfrm>
            <a:off x="-7723" y="8849407"/>
            <a:ext cx="19514923" cy="1156058"/>
          </a:xfrm>
          <a:prstGeom prst="rect">
            <a:avLst/>
          </a:prstGeom>
          <a:solidFill>
            <a:srgbClr val="167F80"/>
          </a:solidFill>
          <a:ln>
            <a:solidFill>
              <a:srgbClr val="167F8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917" tIns="8917" rIns="8917" bIns="8917" numCol="1" spcCol="1270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endParaRPr lang="en-US" sz="2000" b="1" dirty="0">
              <a:solidFill>
                <a:schemeClr val="bg1"/>
              </a:solidFill>
              <a:latin typeface="Work Sans"/>
              <a:cs typeface="Arial"/>
            </a:endParaRPr>
          </a:p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000" dirty="0">
                <a:solidFill>
                  <a:schemeClr val="bg1"/>
                </a:solidFill>
                <a:latin typeface="Work Sans"/>
                <a:cs typeface="Arial"/>
              </a:rPr>
              <a:t>*Augmented Care = CM check-in 1 week after medication initiation (</a:t>
            </a:r>
            <a:r>
              <a:rPr lang="en-US" sz="2000" dirty="0">
                <a:solidFill>
                  <a:srgbClr val="FFFFFF"/>
                </a:solidFill>
                <a:latin typeface="Work Sans"/>
                <a:ea typeface="+mn-lt"/>
                <a:cs typeface="+mn-lt"/>
              </a:rPr>
              <a:t>if the patient experiences an increase in anxiety/agitation or feels energized, </a:t>
            </a:r>
          </a:p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000" dirty="0">
                <a:solidFill>
                  <a:srgbClr val="FFFFFF"/>
                </a:solidFill>
                <a:latin typeface="Work Sans"/>
                <a:ea typeface="+mn-lt"/>
                <a:cs typeface="+mn-lt"/>
              </a:rPr>
              <a:t>stop the medication and contact the psychiatric consultant</a:t>
            </a:r>
            <a:r>
              <a:rPr lang="en-US" sz="2000" dirty="0">
                <a:solidFill>
                  <a:schemeClr val="bg1"/>
                </a:solidFill>
                <a:latin typeface="Work Sans"/>
                <a:ea typeface="+mn-lt"/>
                <a:cs typeface="Arial"/>
              </a:rPr>
              <a:t>  </a:t>
            </a:r>
          </a:p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r>
              <a:rPr lang="en-US" sz="2000" dirty="0">
                <a:solidFill>
                  <a:schemeClr val="bg1"/>
                </a:solidFill>
                <a:latin typeface="Work Sans"/>
                <a:cs typeface="Arial"/>
              </a:rPr>
              <a:t>CM led psychoeducation/expectant management session prior to delivery + CM Assessment 1-2 weeks postpartum</a:t>
            </a:r>
          </a:p>
          <a:p>
            <a:pPr marL="157476" algn="ctr" defTabSz="595837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tabLst>
                <a:tab pos="6272506" algn="l"/>
                <a:tab pos="6418425" algn="l"/>
              </a:tabLst>
            </a:pPr>
            <a:endParaRPr lang="en-US" sz="2133" dirty="0">
              <a:solidFill>
                <a:schemeClr val="bg1"/>
              </a:solidFill>
              <a:latin typeface="Work Sans" pitchFamily="2" charset="77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1154477-2D8F-6E86-58C0-F8D9B4351070}"/>
              </a:ext>
            </a:extLst>
          </p:cNvPr>
          <p:cNvSpPr/>
          <p:nvPr/>
        </p:nvSpPr>
        <p:spPr>
          <a:xfrm>
            <a:off x="6969011" y="2002711"/>
            <a:ext cx="1674077" cy="566951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latin typeface="Work Sans"/>
                <a:ea typeface="Calibri"/>
                <a:cs typeface="Calibri"/>
              </a:rPr>
              <a:t>Yes?</a:t>
            </a:r>
            <a:endParaRPr lang="en-US" sz="2400" b="1" dirty="0">
              <a:latin typeface="Work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7AA9BC-BE9C-4653-C568-D810FC100A03}"/>
              </a:ext>
            </a:extLst>
          </p:cNvPr>
          <p:cNvSpPr/>
          <p:nvPr/>
        </p:nvSpPr>
        <p:spPr>
          <a:xfrm>
            <a:off x="16330893" y="3222469"/>
            <a:ext cx="2929112" cy="587797"/>
          </a:xfrm>
          <a:prstGeom prst="rect">
            <a:avLst/>
          </a:prstGeom>
          <a:solidFill>
            <a:srgbClr val="8BC84D"/>
          </a:solidFill>
          <a:ln>
            <a:solidFill>
              <a:srgbClr val="8BC8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740" tIns="58371" rIns="116740" bIns="58371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rgbClr val="FFFFFF"/>
                </a:solidFill>
                <a:latin typeface="Work Sans"/>
                <a:cs typeface="Arial"/>
              </a:rPr>
              <a:t>Criterion B = 9</a:t>
            </a:r>
            <a:endParaRPr lang="en-US" sz="2400" b="1" dirty="0">
              <a:latin typeface="Work Sans"/>
              <a:ea typeface="Calibri"/>
              <a:cs typeface="Calibri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037795-ED6E-F393-7FB3-39261B5BBC6C}"/>
              </a:ext>
            </a:extLst>
          </p:cNvPr>
          <p:cNvCxnSpPr>
            <a:stCxn id="3" idx="3"/>
            <a:endCxn id="145" idx="1"/>
          </p:cNvCxnSpPr>
          <p:nvPr/>
        </p:nvCxnSpPr>
        <p:spPr>
          <a:xfrm>
            <a:off x="5346838" y="2285697"/>
            <a:ext cx="1622173" cy="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5E6A34E-64A5-D200-0061-B94FC4E9A916}"/>
              </a:ext>
            </a:extLst>
          </p:cNvPr>
          <p:cNvCxnSpPr>
            <a:cxnSpLocks/>
            <a:stCxn id="145" idx="3"/>
            <a:endCxn id="49" idx="1"/>
          </p:cNvCxnSpPr>
          <p:nvPr/>
        </p:nvCxnSpPr>
        <p:spPr>
          <a:xfrm>
            <a:off x="8643088" y="2286187"/>
            <a:ext cx="155755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91D72881-3711-44D8-F4D0-37227CDAF184}"/>
              </a:ext>
            </a:extLst>
          </p:cNvPr>
          <p:cNvCxnSpPr>
            <a:cxnSpLocks/>
            <a:stCxn id="50" idx="2"/>
            <a:endCxn id="117" idx="3"/>
          </p:cNvCxnSpPr>
          <p:nvPr/>
        </p:nvCxnSpPr>
        <p:spPr>
          <a:xfrm rot="5400000">
            <a:off x="6287416" y="2481169"/>
            <a:ext cx="1830218" cy="4626514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E3C1E6C1-C74E-EB5B-EFF2-A5064B2C2BCB}"/>
              </a:ext>
            </a:extLst>
          </p:cNvPr>
          <p:cNvCxnSpPr>
            <a:cxnSpLocks/>
            <a:stCxn id="50" idx="0"/>
            <a:endCxn id="12" idx="0"/>
          </p:cNvCxnSpPr>
          <p:nvPr/>
        </p:nvCxnSpPr>
        <p:spPr>
          <a:xfrm rot="5400000" flipH="1" flipV="1">
            <a:off x="13631991" y="-893740"/>
            <a:ext cx="47248" cy="8279667"/>
          </a:xfrm>
          <a:prstGeom prst="bentConnector3">
            <a:avLst>
              <a:gd name="adj1" fmla="val 58383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54830E7-520E-F5C0-5725-0E625E7CDEF6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13850999" y="2720063"/>
            <a:ext cx="0" cy="2677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9DB0BA8-DC44-1A3D-40D0-BF3AB0639BFE}"/>
              </a:ext>
            </a:extLst>
          </p:cNvPr>
          <p:cNvCxnSpPr>
            <a:endCxn id="51" idx="0"/>
          </p:cNvCxnSpPr>
          <p:nvPr/>
        </p:nvCxnSpPr>
        <p:spPr>
          <a:xfrm>
            <a:off x="13850999" y="3005272"/>
            <a:ext cx="0" cy="2492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>
            <a:extLst>
              <a:ext uri="{FF2B5EF4-FFF2-40B4-BE49-F238E27FC236}">
                <a16:creationId xmlns:a16="http://schemas.microsoft.com/office/drawing/2014/main" id="{D2623F42-F2F7-E59B-62DE-F4505230A547}"/>
              </a:ext>
            </a:extLst>
          </p:cNvPr>
          <p:cNvCxnSpPr>
            <a:stCxn id="12" idx="2"/>
            <a:endCxn id="69" idx="3"/>
          </p:cNvCxnSpPr>
          <p:nvPr/>
        </p:nvCxnSpPr>
        <p:spPr>
          <a:xfrm rot="5400000">
            <a:off x="16490749" y="4921884"/>
            <a:ext cx="2416318" cy="193083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D29606C-912A-FE4A-88DA-D38E6D4C9621}"/>
              </a:ext>
            </a:extLst>
          </p:cNvPr>
          <p:cNvCxnSpPr>
            <a:cxnSpLocks/>
          </p:cNvCxnSpPr>
          <p:nvPr/>
        </p:nvCxnSpPr>
        <p:spPr>
          <a:xfrm>
            <a:off x="4806090" y="8534400"/>
            <a:ext cx="138629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BBAB8116-5B88-E75D-F9C0-3F14D94A57CD}"/>
              </a:ext>
            </a:extLst>
          </p:cNvPr>
          <p:cNvCxnSpPr>
            <a:cxnSpLocks/>
            <a:endCxn id="55" idx="3"/>
          </p:cNvCxnSpPr>
          <p:nvPr/>
        </p:nvCxnSpPr>
        <p:spPr>
          <a:xfrm rot="16200000" flipV="1">
            <a:off x="17885574" y="7747080"/>
            <a:ext cx="813331" cy="753522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456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21856</TotalTime>
  <Words>183</Words>
  <Application>Microsoft Office PowerPoint</Application>
  <PresentationFormat>Custom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Work Sans</vt:lpstr>
      <vt:lpstr>Office Theme</vt:lpstr>
      <vt:lpstr>PowerPoint Presentation</vt:lpstr>
      <vt:lpstr>PowerPoint Presentation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SadLab</dc:creator>
  <cp:lastModifiedBy>Williams, Dinah</cp:lastModifiedBy>
  <cp:revision>1003</cp:revision>
  <cp:lastPrinted>2017-11-07T23:37:00Z</cp:lastPrinted>
  <dcterms:created xsi:type="dcterms:W3CDTF">2017-01-12T16:34:46Z</dcterms:created>
  <dcterms:modified xsi:type="dcterms:W3CDTF">2025-12-29T20:13:54Z</dcterms:modified>
</cp:coreProperties>
</file>