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62" r:id="rId2"/>
    <p:sldId id="261" r:id="rId3"/>
    <p:sldId id="339" r:id="rId4"/>
    <p:sldId id="317" r:id="rId5"/>
    <p:sldId id="321" r:id="rId6"/>
    <p:sldId id="318" r:id="rId7"/>
    <p:sldId id="319" r:id="rId8"/>
    <p:sldId id="320" r:id="rId9"/>
    <p:sldId id="334" r:id="rId10"/>
    <p:sldId id="322" r:id="rId11"/>
    <p:sldId id="337" r:id="rId12"/>
    <p:sldId id="324" r:id="rId13"/>
    <p:sldId id="297" r:id="rId14"/>
    <p:sldId id="340" r:id="rId15"/>
    <p:sldId id="346" r:id="rId16"/>
    <p:sldId id="341" r:id="rId17"/>
    <p:sldId id="326" r:id="rId18"/>
    <p:sldId id="343" r:id="rId19"/>
    <p:sldId id="342" r:id="rId20"/>
    <p:sldId id="323" r:id="rId21"/>
    <p:sldId id="335" r:id="rId22"/>
    <p:sldId id="336" r:id="rId23"/>
    <p:sldId id="328" r:id="rId24"/>
    <p:sldId id="294" r:id="rId25"/>
    <p:sldId id="345" r:id="rId26"/>
    <p:sldId id="329" r:id="rId27"/>
    <p:sldId id="347" r:id="rId28"/>
  </p:sldIdLst>
  <p:sldSz cx="9144000" cy="6858000" type="screen4x3"/>
  <p:notesSz cx="6973888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A4A"/>
    <a:srgbClr val="6997AF"/>
    <a:srgbClr val="004A4B"/>
    <a:srgbClr val="8B78A4"/>
    <a:srgbClr val="AD84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056547-2F13-4DAC-AC8D-927214BA0DFB}" v="6" dt="2025-01-16T18:12:08.464"/>
    <p1510:client id="{4EB71DC2-DADD-4AB4-B8AD-DEC68833FA22}" v="79" dt="2025-01-16T17:57:20.9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6144" autoAdjust="0"/>
    <p:restoredTop sz="94787"/>
  </p:normalViewPr>
  <p:slideViewPr>
    <p:cSldViewPr>
      <p:cViewPr varScale="1">
        <p:scale>
          <a:sx n="112" d="100"/>
          <a:sy n="112" d="100"/>
        </p:scale>
        <p:origin x="992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5/10/relationships/revisionInfo" Target="revisionInfo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2018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0256" y="0"/>
            <a:ext cx="3022018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2150"/>
            <a:ext cx="4618038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7389" y="4387136"/>
            <a:ext cx="5579110" cy="41562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2668"/>
            <a:ext cx="3022018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0256" y="8772668"/>
            <a:ext cx="3022018" cy="4618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620" tIns="46310" rIns="92620" bIns="4631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47C135F-F2E9-42FC-ACC2-E08FC52803F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3567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47C135F-F2E9-42FC-ACC2-E08FC52803F5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13667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1963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1091186-35AB-44FD-9B24-EACFABF2EA50}" type="datetime1">
              <a:rPr lang="en-US" altLang="en-US" smtClean="0"/>
              <a:pPr/>
              <a:t>2/9/26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97D3A49-3E06-453A-A0FE-C04EB3C1AD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32182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13662DD-F246-4E41-ADF4-8BE1264A048A}" type="datetime1">
              <a:rPr lang="en-US" altLang="en-US" smtClean="0"/>
              <a:pPr/>
              <a:t>2/9/26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E72B551-A5F3-488D-BF2E-44B532263C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68068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562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250"/>
            </a:lvl1pPr>
            <a:lvl2pPr marL="428625" indent="0" algn="ctr">
              <a:buNone/>
              <a:defRPr sz="1875"/>
            </a:lvl2pPr>
            <a:lvl3pPr marL="857250" indent="0" algn="ctr">
              <a:buNone/>
              <a:defRPr sz="1688"/>
            </a:lvl3pPr>
            <a:lvl4pPr marL="1285875" indent="0" algn="ctr">
              <a:buNone/>
              <a:defRPr sz="1500"/>
            </a:lvl4pPr>
            <a:lvl5pPr marL="1714500" indent="0" algn="ctr">
              <a:buNone/>
              <a:defRPr sz="1500"/>
            </a:lvl5pPr>
            <a:lvl6pPr marL="2143125" indent="0" algn="ctr">
              <a:buNone/>
              <a:defRPr sz="1500"/>
            </a:lvl6pPr>
            <a:lvl7pPr marL="2571750" indent="0" algn="ctr">
              <a:buNone/>
              <a:defRPr sz="1500"/>
            </a:lvl7pPr>
            <a:lvl8pPr marL="3000375" indent="0" algn="ctr">
              <a:buNone/>
              <a:defRPr sz="1500"/>
            </a:lvl8pPr>
            <a:lvl9pPr marL="34290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332432-C13C-CD44-B56B-F366745E9468}" type="datetimeFigureOut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F8FA59-E482-CB41-8071-D86C158E9D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619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A90DA617-5582-9368-C271-43CAEDB2B3AB}"/>
              </a:ext>
            </a:extLst>
          </p:cNvPr>
          <p:cNvSpPr/>
          <p:nvPr userDrawn="1"/>
        </p:nvSpPr>
        <p:spPr>
          <a:xfrm>
            <a:off x="5801275" y="-17846"/>
            <a:ext cx="3342232" cy="687327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A34D6A9-3FBE-D25D-03E5-471B5F0A1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583" y="2267052"/>
            <a:ext cx="4805084" cy="1779494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en-US" sz="4800" dirty="0">
                <a:latin typeface="Work Sans" pitchFamily="2" charset="77"/>
              </a:rPr>
              <a:t>Presentation </a:t>
            </a:r>
            <a:br>
              <a:rPr lang="en-US" sz="4800" dirty="0">
                <a:latin typeface="Work Sans" pitchFamily="2" charset="77"/>
              </a:rPr>
            </a:br>
            <a:r>
              <a:rPr lang="en-US" sz="4800" dirty="0">
                <a:latin typeface="Work Sans" pitchFamily="2" charset="77"/>
              </a:rPr>
              <a:t>Title</a:t>
            </a:r>
            <a:endParaRPr lang="en-US" sz="4800" dirty="0">
              <a:latin typeface="Work Sans" pitchFamily="2" charset="77"/>
              <a:cs typeface="Arial"/>
            </a:endParaRPr>
          </a:p>
        </p:txBody>
      </p:sp>
      <p:pic>
        <p:nvPicPr>
          <p:cNvPr id="9" name="Picture 8" descr="A black and white sign with green text&#10;&#10;Description automatically generated">
            <a:extLst>
              <a:ext uri="{FF2B5EF4-FFF2-40B4-BE49-F238E27FC236}">
                <a16:creationId xmlns:a16="http://schemas.microsoft.com/office/drawing/2014/main" id="{CCB274BA-EB28-396C-E09F-741F8CA895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16777" y="2763776"/>
            <a:ext cx="2511228" cy="786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112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8A98371-9A5C-4A3B-9323-C1E83BAF6811}" type="datetime1">
              <a:rPr lang="en-US" altLang="en-US" smtClean="0"/>
              <a:pPr/>
              <a:t>2/9/26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773DAA4-3400-4101-B2E4-EF01F694D12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38770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409261A-8D7B-4CCC-8394-88D56B5E90FA}" type="datetime1">
              <a:rPr lang="en-US" altLang="en-US" smtClean="0"/>
              <a:pPr/>
              <a:t>2/9/26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BC7A4D9-54C5-479F-888E-CDEC9F261E4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72483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0CE0ABF1-5CA4-4DCB-B9F8-959249E7FEB2}" type="datetime1">
              <a:rPr lang="en-US" altLang="en-US" smtClean="0"/>
              <a:pPr/>
              <a:t>2/9/26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318E3A35-65E9-4879-9FBB-526E5436C1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85267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E0A19AA-6FCB-400B-9DCB-B18E772D4E1A}" type="datetime1">
              <a:rPr lang="en-US" altLang="en-US" smtClean="0"/>
              <a:pPr/>
              <a:t>2/9/26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1C579F36-245D-440F-9B18-E9F9F4351C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5101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233A6A8-B4D7-402C-ACF2-FFC27CC94C19}" type="datetime1">
              <a:rPr lang="en-US" altLang="en-US" smtClean="0"/>
              <a:pPr/>
              <a:t>2/9/26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06E3AFA-3F16-4DF9-A8EF-5BAA39DCE1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988431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7B03161-0A30-4A76-AE5F-6612906098A8}" type="datetime1">
              <a:rPr lang="en-US" altLang="en-US" smtClean="0"/>
              <a:pPr/>
              <a:t>2/9/26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80AF4149-9060-4FA8-999C-2AD074B9CE3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82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64E28BC8-47C0-4518-8E46-8D0834DCA244}" type="datetime1">
              <a:rPr lang="en-US" altLang="en-US" smtClean="0"/>
              <a:pPr/>
              <a:t>2/9/26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0301CF6-55DD-410F-8428-C286B8844F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82484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0668667F-4527-56A7-CE41-7B5C27AD2779}"/>
              </a:ext>
            </a:extLst>
          </p:cNvPr>
          <p:cNvSpPr/>
          <p:nvPr/>
        </p:nvSpPr>
        <p:spPr>
          <a:xfrm>
            <a:off x="5801275" y="-17846"/>
            <a:ext cx="3342232" cy="687327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A1C6540-283F-8D62-7E8F-A4CD50D898A3}"/>
              </a:ext>
            </a:extLst>
          </p:cNvPr>
          <p:cNvSpPr txBox="1">
            <a:spLocks/>
          </p:cNvSpPr>
          <p:nvPr/>
        </p:nvSpPr>
        <p:spPr>
          <a:xfrm>
            <a:off x="336583" y="2267052"/>
            <a:ext cx="4805084" cy="1779494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4800" b="1" dirty="0">
                <a:latin typeface="Work Sans" pitchFamily="2" charset="77"/>
              </a:rPr>
              <a:t>Postpartum Psychosis</a:t>
            </a:r>
            <a:endParaRPr lang="en-US" sz="4800" b="1" dirty="0">
              <a:latin typeface="Work Sans" pitchFamily="2" charset="77"/>
              <a:cs typeface="Arial"/>
            </a:endParaRPr>
          </a:p>
        </p:txBody>
      </p:sp>
      <p:pic>
        <p:nvPicPr>
          <p:cNvPr id="8" name="Picture 7" descr="A black and white sign with green text&#10;&#10;Description automatically generated">
            <a:extLst>
              <a:ext uri="{FF2B5EF4-FFF2-40B4-BE49-F238E27FC236}">
                <a16:creationId xmlns:a16="http://schemas.microsoft.com/office/drawing/2014/main" id="{2EAC4F1F-1AE9-D7B0-0485-E89758E585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6777" y="2763776"/>
            <a:ext cx="2511228" cy="7860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737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BBB619-3083-9158-35CA-0920A61DF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A6DCFCB-C1D7-449D-2C18-DA9F92BE9D40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A2A23E9-31A4-9C14-7D7D-C2C565E5191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80E4F590-A207-2F05-73FD-91FA564ACE69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2015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6646459C-7B1B-947D-12F6-AE9D9D70A9A4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84582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Psychosis: Etiology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1E7E77F-5A30-AA94-F97C-A296AFC657F3}"/>
              </a:ext>
            </a:extLst>
          </p:cNvPr>
          <p:cNvSpPr txBox="1"/>
          <p:nvPr/>
        </p:nvSpPr>
        <p:spPr>
          <a:xfrm>
            <a:off x="381000" y="1219200"/>
            <a:ext cx="6019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Unique Diagnostic Etiology (estimated 20-50% of episodes will only occur in the postpartum period)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Bipolar disorder (estimated 50-80% will go on to develop mood symptoms outside of the perinatal period consistent with bipolar affective disorder)</a:t>
            </a:r>
          </a:p>
        </p:txBody>
      </p:sp>
    </p:spTree>
    <p:extLst>
      <p:ext uri="{BB962C8B-B14F-4D97-AF65-F5344CB8AC3E}">
        <p14:creationId xmlns:p14="http://schemas.microsoft.com/office/powerpoint/2010/main" val="12000245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CCFDD1-1137-2153-4C8C-75A0298A5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D6914B8-40B4-AC53-2AA8-FBD55ECE015B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86EE983-F0BC-F534-36E4-F2DD88963E2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408CF219-3D6C-0074-9853-605C4988FCA2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2015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DE843F24-60DE-72F2-0DC4-8908C09D65C9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84582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Psychosis: Etiology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587550F-2073-DCB7-F10B-40ADA9F6313C}"/>
              </a:ext>
            </a:extLst>
          </p:cNvPr>
          <p:cNvSpPr txBox="1"/>
          <p:nvPr/>
        </p:nvSpPr>
        <p:spPr>
          <a:xfrm>
            <a:off x="381000" y="1219200"/>
            <a:ext cx="6019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Variant of Bipolar disorder</a:t>
            </a:r>
          </a:p>
          <a:p>
            <a:endParaRPr lang="en-US" dirty="0">
              <a:latin typeface="Work Sans" pitchFamily="2" charset="77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By far, the most important risk factor for postpartum psychosis is a history of bipolar disorder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95% of postpartum psychosis cases fulfilled research diagnostic criteria for bipolar disorder at 5 year follow up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One study showed 260/1000 deliveries of women with diagnosis of bipolar disorder developed postpartum psychosis (as compared to 1-2/1000 of non-bipolar disorder women</a:t>
            </a:r>
          </a:p>
        </p:txBody>
      </p:sp>
    </p:spTree>
    <p:extLst>
      <p:ext uri="{BB962C8B-B14F-4D97-AF65-F5344CB8AC3E}">
        <p14:creationId xmlns:p14="http://schemas.microsoft.com/office/powerpoint/2010/main" val="22430752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CFF287-439C-EACF-6E19-3056272C97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1F468F4-17DB-AEB1-093A-D81BB59009C9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9D21FE2-3675-5EA4-D15B-8FB8794B4AE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F106347A-601A-AE87-F795-DA97451C36CB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2015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51D57504-377F-FD58-2083-E0CFC2828C35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79248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Psychosis: Etiology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2AFB5D0-935E-D0C0-D285-F83EBCFE8538}"/>
              </a:ext>
            </a:extLst>
          </p:cNvPr>
          <p:cNvSpPr txBox="1"/>
          <p:nvPr/>
        </p:nvSpPr>
        <p:spPr>
          <a:xfrm>
            <a:off x="381000" y="1219200"/>
            <a:ext cx="6019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Work Sans" pitchFamily="2" charset="77"/>
              </a:rPr>
              <a:t>Unique Diagnostic Entity</a:t>
            </a:r>
          </a:p>
          <a:p>
            <a:endParaRPr lang="en-US" dirty="0">
              <a:latin typeface="Work Sans" pitchFamily="2" charset="77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Unique risk profile phenomenology</a:t>
            </a:r>
          </a:p>
          <a:p>
            <a:pPr marL="285750" indent="-285750">
              <a:buFontTx/>
              <a:buChar char="-"/>
            </a:pPr>
            <a:endParaRPr lang="en-US" dirty="0">
              <a:latin typeface="Work Sans" pitchFamily="2" charset="77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Absence of Manic or psychotic symptoms outside the postpartum period</a:t>
            </a:r>
          </a:p>
          <a:p>
            <a:endParaRPr lang="en-US" dirty="0">
              <a:latin typeface="Work Sans" pitchFamily="2" charset="77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For some women, the occurrence of a postpartum episode of affective psychosis will remain exclusively limited to the postpartum period</a:t>
            </a:r>
          </a:p>
        </p:txBody>
      </p:sp>
    </p:spTree>
    <p:extLst>
      <p:ext uri="{BB962C8B-B14F-4D97-AF65-F5344CB8AC3E}">
        <p14:creationId xmlns:p14="http://schemas.microsoft.com/office/powerpoint/2010/main" val="37151380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6A4152BE-7C2D-C348-B53A-3654190F78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0"/>
            <a:ext cx="8572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79311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E6DD43-6A5C-8966-9B93-99BED43D3E1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06E17FB1-D076-BB63-4C83-8989CBCBCB11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2E84F81-2EE4-0E63-B947-029638CBF9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E38D31D5-FAE1-7759-355E-8ED7274C5A81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72390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Psychosis: Evaluation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AE0E260-46E8-CCC2-D1BE-A4C041D1788B}"/>
              </a:ext>
            </a:extLst>
          </p:cNvPr>
          <p:cNvSpPr txBox="1"/>
          <p:nvPr/>
        </p:nvSpPr>
        <p:spPr>
          <a:xfrm>
            <a:off x="381000" y="1752600"/>
            <a:ext cx="6019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" charset="0"/>
                <a:ea typeface="Helvetica" charset="0"/>
                <a:cs typeface="Helvetica" charset="0"/>
              </a:rPr>
              <a:t>Ruling out other causes</a:t>
            </a:r>
          </a:p>
          <a:p>
            <a:endParaRPr lang="en-US" dirty="0">
              <a:latin typeface="Helvetica" charset="0"/>
              <a:ea typeface="Helvetica" charset="0"/>
              <a:cs typeface="Helvetica" charset="0"/>
            </a:endParaRPr>
          </a:p>
          <a:p>
            <a:r>
              <a:rPr lang="en-US" dirty="0">
                <a:latin typeface="Helvetica" charset="0"/>
                <a:ea typeface="Helvetica" charset="0"/>
                <a:cs typeface="Helvetica" charset="0"/>
              </a:rPr>
              <a:t>Obtain labs:</a:t>
            </a:r>
          </a:p>
          <a:p>
            <a:r>
              <a:rPr lang="en-US" dirty="0">
                <a:latin typeface="Helvetica" charset="0"/>
                <a:ea typeface="Helvetica" charset="0"/>
                <a:cs typeface="Helvetica" charset="0"/>
              </a:rPr>
              <a:t>TSH, T4, TPO antibodies, ammonia level, UA, UDS</a:t>
            </a:r>
          </a:p>
          <a:p>
            <a:endParaRPr lang="en-US" dirty="0">
              <a:latin typeface="Helvetica" charset="0"/>
              <a:ea typeface="Helvetica" charset="0"/>
              <a:cs typeface="Helvetica" charset="0"/>
            </a:endParaRPr>
          </a:p>
          <a:p>
            <a:r>
              <a:rPr lang="en-US" dirty="0">
                <a:latin typeface="Helvetica" charset="0"/>
                <a:ea typeface="Helvetica" charset="0"/>
                <a:cs typeface="Helvetica" charset="0"/>
              </a:rPr>
              <a:t>Perform physical and neurological examinations</a:t>
            </a:r>
          </a:p>
          <a:p>
            <a:endParaRPr lang="en-US" dirty="0">
              <a:latin typeface="Helvetica" charset="0"/>
              <a:ea typeface="Helvetica" charset="0"/>
              <a:cs typeface="Helvetica" charset="0"/>
            </a:endParaRPr>
          </a:p>
          <a:p>
            <a:r>
              <a:rPr lang="en-US" dirty="0">
                <a:latin typeface="Helvetica" charset="0"/>
                <a:ea typeface="Helvetica" charset="0"/>
                <a:cs typeface="Helvetica" charset="0"/>
              </a:rPr>
              <a:t>If neurologic </a:t>
            </a:r>
            <a:r>
              <a:rPr lang="en-US" dirty="0" err="1">
                <a:latin typeface="Helvetica" charset="0"/>
                <a:ea typeface="Helvetica" charset="0"/>
                <a:cs typeface="Helvetica" charset="0"/>
              </a:rPr>
              <a:t>sx</a:t>
            </a:r>
            <a:r>
              <a:rPr lang="en-US" dirty="0">
                <a:latin typeface="Helvetica" charset="0"/>
                <a:ea typeface="Helvetica" charset="0"/>
                <a:cs typeface="Helvetica" charset="0"/>
              </a:rPr>
              <a:t> are present consider imaging, CFS analysis</a:t>
            </a:r>
          </a:p>
          <a:p>
            <a:endParaRPr lang="en-US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8C2D312-B01D-3FC9-19FD-1994349BA373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2016</a:t>
            </a:r>
          </a:p>
        </p:txBody>
      </p:sp>
    </p:spTree>
    <p:extLst>
      <p:ext uri="{BB962C8B-B14F-4D97-AF65-F5344CB8AC3E}">
        <p14:creationId xmlns:p14="http://schemas.microsoft.com/office/powerpoint/2010/main" val="385820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CD508A-96BA-367A-8079-12473CDE51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F2F95E5-7C08-997F-0B73-2BBF5A33E9DB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E69D1BD-944C-6B2D-B177-36E814FB9C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194203E8-877E-2405-BD75-932A1F1ABD8F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76200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Psychosis: Care Manager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6D71F39-1FA8-1C19-9A43-8CEEF091A6FD}"/>
              </a:ext>
            </a:extLst>
          </p:cNvPr>
          <p:cNvSpPr txBox="1"/>
          <p:nvPr/>
        </p:nvSpPr>
        <p:spPr>
          <a:xfrm>
            <a:off x="1561853" y="1828800"/>
            <a:ext cx="6019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Symptoms occur quickly after delivery, often within the first few days/weeks.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Delirium like presentation 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Assess for concerns/delusions surrounding infant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Is associated with suicide and infanticide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Recommendation for inpatient admission</a:t>
            </a:r>
          </a:p>
        </p:txBody>
      </p:sp>
      <p:pic>
        <p:nvPicPr>
          <p:cNvPr id="3" name="Picture 2" descr="A black line drawing of a clipboard with a check mark&#10;&#10;AI-generated content may be incorrect.">
            <a:extLst>
              <a:ext uri="{FF2B5EF4-FFF2-40B4-BE49-F238E27FC236}">
                <a16:creationId xmlns:a16="http://schemas.microsoft.com/office/drawing/2014/main" id="{05DE8625-31D9-F095-EB81-539FBC47F2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44" y="1815066"/>
            <a:ext cx="688718" cy="688718"/>
          </a:xfrm>
          <a:prstGeom prst="rect">
            <a:avLst/>
          </a:prstGeom>
        </p:spPr>
      </p:pic>
      <p:pic>
        <p:nvPicPr>
          <p:cNvPr id="4" name="Picture 3" descr="A black line drawing of a clipboard with a check mark&#10;&#10;AI-generated content may be incorrect.">
            <a:extLst>
              <a:ext uri="{FF2B5EF4-FFF2-40B4-BE49-F238E27FC236}">
                <a16:creationId xmlns:a16="http://schemas.microsoft.com/office/drawing/2014/main" id="{929F7926-F8EA-D2A7-2B4E-EF6922C0381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496" y="2503784"/>
            <a:ext cx="627310" cy="627310"/>
          </a:xfrm>
          <a:prstGeom prst="rect">
            <a:avLst/>
          </a:prstGeom>
        </p:spPr>
      </p:pic>
      <p:pic>
        <p:nvPicPr>
          <p:cNvPr id="5" name="Picture 4" descr="A black line drawing of a clipboard with a check mark&#10;&#10;AI-generated content may be incorrect.">
            <a:extLst>
              <a:ext uri="{FF2B5EF4-FFF2-40B4-BE49-F238E27FC236}">
                <a16:creationId xmlns:a16="http://schemas.microsoft.com/office/drawing/2014/main" id="{0FC5194C-D27A-2DE5-29EF-D9B2B539B7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67" y="3070802"/>
            <a:ext cx="716395" cy="716395"/>
          </a:xfrm>
          <a:prstGeom prst="rect">
            <a:avLst/>
          </a:prstGeom>
        </p:spPr>
      </p:pic>
      <p:pic>
        <p:nvPicPr>
          <p:cNvPr id="6" name="Picture 5" descr="A black line drawing of a clipboard with a check mark&#10;&#10;AI-generated content may be incorrect.">
            <a:extLst>
              <a:ext uri="{FF2B5EF4-FFF2-40B4-BE49-F238E27FC236}">
                <a16:creationId xmlns:a16="http://schemas.microsoft.com/office/drawing/2014/main" id="{2249FB0C-F7BC-7EA2-C451-21C949B2E48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066" y="3698112"/>
            <a:ext cx="716395" cy="716395"/>
          </a:xfrm>
          <a:prstGeom prst="rect">
            <a:avLst/>
          </a:prstGeom>
        </p:spPr>
      </p:pic>
      <p:pic>
        <p:nvPicPr>
          <p:cNvPr id="7" name="Picture 6" descr="A black line drawing of a clipboard with a check mark&#10;&#10;AI-generated content may be incorrect.">
            <a:extLst>
              <a:ext uri="{FF2B5EF4-FFF2-40B4-BE49-F238E27FC236}">
                <a16:creationId xmlns:a16="http://schemas.microsoft.com/office/drawing/2014/main" id="{450A6377-7E5C-58CE-A436-90625B59C94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390" y="4272976"/>
            <a:ext cx="716395" cy="7163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3724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A3E317-42EE-3AEE-8740-054BA6D781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9FCE967-70A4-9F57-3C59-FADF2E9D55EB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47FB0C0-B7CE-B3EB-B068-A322714001A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18E162C1-1AD8-9BEC-3CEA-D7108A732F31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8229600" cy="9618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Psychosis: Care </a:t>
            </a:r>
            <a:r>
              <a:rPr lang="en-US" sz="3200" b="1" dirty="0" err="1">
                <a:latin typeface="Work Sans" pitchFamily="2" charset="77"/>
              </a:rPr>
              <a:t>Managment</a:t>
            </a:r>
            <a:endParaRPr lang="en-US" sz="3200" b="1" dirty="0">
              <a:latin typeface="Work Sans" pitchFamily="2" charset="77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05AB9B0-BDE9-64DA-1337-55F2CA80BE18}"/>
              </a:ext>
            </a:extLst>
          </p:cNvPr>
          <p:cNvSpPr txBox="1"/>
          <p:nvPr/>
        </p:nvSpPr>
        <p:spPr>
          <a:xfrm>
            <a:off x="1427513" y="1828800"/>
            <a:ext cx="6019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Helvetica" charset="0"/>
                <a:ea typeface="Helvetica" charset="0"/>
                <a:cs typeface="Helvetica" charset="0"/>
              </a:rPr>
              <a:t>Psychotic symptoms can be overlooked due to fluctuation of </a:t>
            </a:r>
            <a:r>
              <a:rPr lang="en-US" dirty="0" err="1">
                <a:latin typeface="Helvetica" charset="0"/>
                <a:ea typeface="Helvetica" charset="0"/>
                <a:cs typeface="Helvetica" charset="0"/>
              </a:rPr>
              <a:t>sx</a:t>
            </a:r>
            <a:r>
              <a:rPr lang="en-US" dirty="0">
                <a:latin typeface="Helvetica" charset="0"/>
                <a:ea typeface="Helvetica" charset="0"/>
                <a:cs typeface="Helvetica" charset="0"/>
              </a:rPr>
              <a:t> or hidden </a:t>
            </a:r>
            <a:r>
              <a:rPr lang="en-US" dirty="0" err="1">
                <a:latin typeface="Helvetica" charset="0"/>
                <a:ea typeface="Helvetica" charset="0"/>
                <a:cs typeface="Helvetica" charset="0"/>
              </a:rPr>
              <a:t>sx</a:t>
            </a:r>
            <a:r>
              <a:rPr lang="en-US" dirty="0">
                <a:latin typeface="Helvetica" charset="0"/>
                <a:ea typeface="Helvetica" charset="0"/>
                <a:cs typeface="Helvetica" charset="0"/>
              </a:rPr>
              <a:t>. Important to ask both patient and family about symptoms</a:t>
            </a:r>
          </a:p>
          <a:p>
            <a:endParaRPr lang="en-US" dirty="0">
              <a:latin typeface="Helvetica" charset="0"/>
              <a:ea typeface="Helvetica" charset="0"/>
              <a:cs typeface="Helvetica" charset="0"/>
            </a:endParaRPr>
          </a:p>
          <a:p>
            <a:r>
              <a:rPr lang="en-US" dirty="0">
                <a:latin typeface="Helvetica" charset="0"/>
                <a:ea typeface="Helvetica" charset="0"/>
                <a:cs typeface="Helvetica" charset="0"/>
              </a:rPr>
              <a:t>Direct questions about suicide and infanticidal thoughts</a:t>
            </a:r>
          </a:p>
          <a:p>
            <a:endParaRPr lang="en-US" dirty="0">
              <a:latin typeface="Helvetica" charset="0"/>
              <a:ea typeface="Helvetica" charset="0"/>
              <a:cs typeface="Helvetica" charset="0"/>
            </a:endParaRPr>
          </a:p>
          <a:p>
            <a:r>
              <a:rPr lang="en-US" dirty="0">
                <a:latin typeface="Helvetica" charset="0"/>
                <a:ea typeface="Helvetica" charset="0"/>
                <a:cs typeface="Helvetica" charset="0"/>
              </a:rPr>
              <a:t>Collaborating with partners/family members can be helpful in monitoring medication compliance, maternal and infant safety monitoring and support of patient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52A8155-22D3-2C03-46F5-91858CC74C50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2016</a:t>
            </a:r>
          </a:p>
        </p:txBody>
      </p:sp>
      <p:pic>
        <p:nvPicPr>
          <p:cNvPr id="4" name="Picture 3" descr="A black line drawing of a clipboard with a check mark&#10;&#10;AI-generated content may be incorrect.">
            <a:extLst>
              <a:ext uri="{FF2B5EF4-FFF2-40B4-BE49-F238E27FC236}">
                <a16:creationId xmlns:a16="http://schemas.microsoft.com/office/drawing/2014/main" id="{689EDF60-28C3-9139-94E2-AF9053243B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44" y="1815066"/>
            <a:ext cx="688718" cy="688718"/>
          </a:xfrm>
          <a:prstGeom prst="rect">
            <a:avLst/>
          </a:prstGeom>
        </p:spPr>
      </p:pic>
      <p:pic>
        <p:nvPicPr>
          <p:cNvPr id="5" name="Picture 4" descr="A black line drawing of a clipboard with a check mark&#10;&#10;AI-generated content may be incorrect.">
            <a:extLst>
              <a:ext uri="{FF2B5EF4-FFF2-40B4-BE49-F238E27FC236}">
                <a16:creationId xmlns:a16="http://schemas.microsoft.com/office/drawing/2014/main" id="{25D6119B-4D95-9E7F-A936-9DAAC3E654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65" y="2715542"/>
            <a:ext cx="688718" cy="688718"/>
          </a:xfrm>
          <a:prstGeom prst="rect">
            <a:avLst/>
          </a:prstGeom>
        </p:spPr>
      </p:pic>
      <p:pic>
        <p:nvPicPr>
          <p:cNvPr id="6" name="Picture 5" descr="A black line drawing of a clipboard with a check mark&#10;&#10;AI-generated content may be incorrect.">
            <a:extLst>
              <a:ext uri="{FF2B5EF4-FFF2-40B4-BE49-F238E27FC236}">
                <a16:creationId xmlns:a16="http://schemas.microsoft.com/office/drawing/2014/main" id="{18136AA3-22CD-53D6-63CD-1E60CA5C8A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765" y="3480650"/>
            <a:ext cx="688718" cy="688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47883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1692A6-1B9D-36C3-8909-6FBAA81269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DA6E0ED5-B708-6DFB-59DE-14C68EE92CFB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8EF4EE5D-77B0-FFDA-3EC3-53C471E52F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7A4A2036-8EDC-1E30-E8B3-C94E409FF7A9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2015; 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26141D76-96E4-1503-1383-3A5D02FA0141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79248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Treatment of Postpartum Psychosis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19BA6E0-9518-6582-81D3-BC5136A74616}"/>
              </a:ext>
            </a:extLst>
          </p:cNvPr>
          <p:cNvSpPr txBox="1"/>
          <p:nvPr/>
        </p:nvSpPr>
        <p:spPr>
          <a:xfrm>
            <a:off x="381000" y="1219200"/>
            <a:ext cx="70104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Step 1: Benzodiazepines QHS</a:t>
            </a:r>
          </a:p>
          <a:p>
            <a:r>
              <a:rPr lang="en-US" dirty="0">
                <a:latin typeface="Work Sans" pitchFamily="2" charset="77"/>
              </a:rPr>
              <a:t>	</a:t>
            </a:r>
            <a:r>
              <a:rPr lang="en-US" i="1" dirty="0">
                <a:latin typeface="Work Sans" pitchFamily="2" charset="77"/>
              </a:rPr>
              <a:t>allows for restoration of sleep and can 	lead to recovery in a subgroup of patients</a:t>
            </a:r>
          </a:p>
          <a:p>
            <a:r>
              <a:rPr lang="en-US" dirty="0">
                <a:latin typeface="Work Sans" pitchFamily="2" charset="77"/>
              </a:rPr>
              <a:t>Step 2: Add Antipsychotic Medication</a:t>
            </a:r>
          </a:p>
          <a:p>
            <a:r>
              <a:rPr lang="en-US" dirty="0">
                <a:latin typeface="Work Sans" pitchFamily="2" charset="77"/>
              </a:rPr>
              <a:t>Step 3: Add lithium – usually needed in bipolar diagnosis </a:t>
            </a:r>
          </a:p>
          <a:p>
            <a:r>
              <a:rPr lang="en-US" dirty="0">
                <a:latin typeface="Work Sans" pitchFamily="2" charset="77"/>
              </a:rPr>
              <a:t>Step 4: ECT</a:t>
            </a: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DDC68FF-B621-3C59-EEF6-51F187200687}"/>
              </a:ext>
            </a:extLst>
          </p:cNvPr>
          <p:cNvSpPr txBox="1">
            <a:spLocks/>
          </p:cNvSpPr>
          <p:nvPr/>
        </p:nvSpPr>
        <p:spPr bwMode="auto">
          <a:xfrm>
            <a:off x="12192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2016</a:t>
            </a:r>
          </a:p>
        </p:txBody>
      </p:sp>
    </p:spTree>
    <p:extLst>
      <p:ext uri="{BB962C8B-B14F-4D97-AF65-F5344CB8AC3E}">
        <p14:creationId xmlns:p14="http://schemas.microsoft.com/office/powerpoint/2010/main" val="13297760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C41416-3EEC-0728-FD03-9AE83E543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F1E5110-1FF6-0014-BD7B-91BD176B2FC0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E4E283D-A5CA-3694-E58B-0D99E2D52B8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F1770DDB-542D-8DD4-1181-6FD0324B23E2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2016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2F1FF9F-3076-EF51-A7AA-88044801FD07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5349078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Treatment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2F3B98E-1EF3-FA43-E140-1CBEE623BFAB}"/>
              </a:ext>
            </a:extLst>
          </p:cNvPr>
          <p:cNvSpPr txBox="1"/>
          <p:nvPr/>
        </p:nvSpPr>
        <p:spPr>
          <a:xfrm>
            <a:off x="411126" y="838200"/>
            <a:ext cx="6019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Identify and engage the birthing person’s significant other/family who will be allies in their treatment and recovery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Re-stablish regular sleep and circadian patterns will be important in recovery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Careful discussion and balance of benefits of breastfeeding and it’s risks of disrupting sleep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Maintenance treatment with lithium during first 6-9 months postpartum with gradual taper in women who have only postpartum episodes and remain in full clinical remission</a:t>
            </a:r>
          </a:p>
        </p:txBody>
      </p:sp>
    </p:spTree>
    <p:extLst>
      <p:ext uri="{BB962C8B-B14F-4D97-AF65-F5344CB8AC3E}">
        <p14:creationId xmlns:p14="http://schemas.microsoft.com/office/powerpoint/2010/main" val="20466050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CC9639F-AD0C-7650-1F0A-31E967293C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87F1DD3-E961-675F-FEEC-818906BA9451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AE749F3-9DAA-3863-1F70-C1ED60AF33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1A2DAA7E-E421-6BF2-AB31-AD9DEF2ABA29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2016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220A7A2E-DA41-2985-3155-6D24D5FFC6B8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5349078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Treatment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57B938-3931-023B-DAAD-EA504AD24F60}"/>
              </a:ext>
            </a:extLst>
          </p:cNvPr>
          <p:cNvSpPr txBox="1"/>
          <p:nvPr/>
        </p:nvSpPr>
        <p:spPr>
          <a:xfrm>
            <a:off x="381000" y="1219200"/>
            <a:ext cx="60198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Support self esteem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Confidence in mothering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Social and family function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Infant health and emotional development</a:t>
            </a:r>
          </a:p>
        </p:txBody>
      </p:sp>
    </p:spTree>
    <p:extLst>
      <p:ext uri="{BB962C8B-B14F-4D97-AF65-F5344CB8AC3E}">
        <p14:creationId xmlns:p14="http://schemas.microsoft.com/office/powerpoint/2010/main" val="859759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F2873CCE-D703-5E13-9EEB-86A3169300F4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29FADFCF-BD8B-60F0-4198-291391BC77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74B91A1C-253E-5DFA-EB42-1E722F758C6A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5349078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Objectives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2FB8EF0-4E2E-4E92-05FB-947E8D913DCA}"/>
              </a:ext>
            </a:extLst>
          </p:cNvPr>
          <p:cNvSpPr txBox="1"/>
          <p:nvPr/>
        </p:nvSpPr>
        <p:spPr>
          <a:xfrm>
            <a:off x="381000" y="1219200"/>
            <a:ext cx="60198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Identify signs and symptoms of postpartum psychosis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Understand risk factors for development of postpartum psychosis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Management of postpartum psychosis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Strategies for prevention of postpartum psychosis</a:t>
            </a:r>
          </a:p>
        </p:txBody>
      </p:sp>
    </p:spTree>
    <p:extLst>
      <p:ext uri="{BB962C8B-B14F-4D97-AF65-F5344CB8AC3E}">
        <p14:creationId xmlns:p14="http://schemas.microsoft.com/office/powerpoint/2010/main" val="29869669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FA4BB1-9A7E-DFC4-E2E4-AAD721AB0B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FEED5481-A080-9AFF-AB94-C6A38AD69FFA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43F2CFC0-B750-E701-8614-E622195733E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4CD4A479-6A52-ABBC-C87B-9BFD51DB8075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78486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Psychosis in Postpartum period: Different Etiology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728B11-8A7B-EC14-7604-0B78F89CB445}"/>
              </a:ext>
            </a:extLst>
          </p:cNvPr>
          <p:cNvSpPr txBox="1"/>
          <p:nvPr/>
        </p:nvSpPr>
        <p:spPr>
          <a:xfrm>
            <a:off x="381000" y="1472652"/>
            <a:ext cx="6019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Schizophrenia-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Poor family planning</a:t>
            </a:r>
          </a:p>
          <a:p>
            <a:r>
              <a:rPr lang="en-US" dirty="0">
                <a:latin typeface="Work Sans" pitchFamily="2" charset="77"/>
              </a:rPr>
              <a:t>High risk for sexual assault</a:t>
            </a:r>
          </a:p>
          <a:p>
            <a:r>
              <a:rPr lang="en-US" dirty="0">
                <a:latin typeface="Work Sans" pitchFamily="2" charset="77"/>
              </a:rPr>
              <a:t>More likely to be unmarried with few social supports</a:t>
            </a:r>
          </a:p>
          <a:p>
            <a:r>
              <a:rPr lang="en-US" dirty="0">
                <a:latin typeface="Work Sans" pitchFamily="2" charset="77"/>
              </a:rPr>
              <a:t>Higher rate of unplanned/unwanted pregnancies</a:t>
            </a:r>
          </a:p>
          <a:p>
            <a:r>
              <a:rPr lang="en-US" dirty="0">
                <a:latin typeface="Work Sans" pitchFamily="2" charset="77"/>
              </a:rPr>
              <a:t>More likely to be victim of violence when pregnant</a:t>
            </a:r>
          </a:p>
          <a:p>
            <a:r>
              <a:rPr lang="en-US" dirty="0">
                <a:latin typeface="Work Sans" pitchFamily="2" charset="77"/>
              </a:rPr>
              <a:t>Risk of removal of children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Delayed recognition of pregnancy</a:t>
            </a:r>
          </a:p>
          <a:p>
            <a:r>
              <a:rPr lang="en-US" dirty="0">
                <a:latin typeface="Work Sans" pitchFamily="2" charset="77"/>
              </a:rPr>
              <a:t>Psychotic denial of pregnancy</a:t>
            </a:r>
          </a:p>
          <a:p>
            <a:r>
              <a:rPr lang="en-US" dirty="0">
                <a:latin typeface="Work Sans" pitchFamily="2" charset="77"/>
              </a:rPr>
              <a:t>Misinterpretation of labor signs</a:t>
            </a:r>
          </a:p>
          <a:p>
            <a:r>
              <a:rPr lang="en-US" dirty="0">
                <a:latin typeface="Work Sans" pitchFamily="2" charset="77"/>
              </a:rPr>
              <a:t>Precipitous/unassisted delivery</a:t>
            </a:r>
          </a:p>
          <a:p>
            <a:r>
              <a:rPr lang="en-US" dirty="0" err="1">
                <a:latin typeface="Work Sans" pitchFamily="2" charset="77"/>
              </a:rPr>
              <a:t>Nenonaticide</a:t>
            </a:r>
            <a:endParaRPr lang="en-US" dirty="0">
              <a:latin typeface="Work Sans" pitchFamily="2" charset="77"/>
            </a:endParaRPr>
          </a:p>
          <a:p>
            <a:endParaRPr lang="en-US" dirty="0">
              <a:latin typeface="Helvetica" charset="0"/>
              <a:ea typeface="Helvetica" charset="0"/>
              <a:cs typeface="Helvetica" charset="0"/>
            </a:endParaRPr>
          </a:p>
          <a:p>
            <a:endParaRPr lang="en-US" dirty="0">
              <a:latin typeface="Work Sans" pitchFamily="2" charset="77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D93D95E5-42C0-330B-51A6-636971AF201A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Robinson, 2012; Solari, 2009 </a:t>
            </a:r>
          </a:p>
        </p:txBody>
      </p:sp>
    </p:spTree>
    <p:extLst>
      <p:ext uri="{BB962C8B-B14F-4D97-AF65-F5344CB8AC3E}">
        <p14:creationId xmlns:p14="http://schemas.microsoft.com/office/powerpoint/2010/main" val="36039841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2F562-DB21-CFC5-F029-182A20ABA1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12FB392-F56A-6EA4-7E07-D376CE7AA0A8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D6404432-D619-F93B-D834-17D7E3DF275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CE2BF870-2215-E03F-1120-5C8E30DFA560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72390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Schizophrenia Risks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AE2D0CC-258E-A919-7130-1DBF1FF52117}"/>
              </a:ext>
            </a:extLst>
          </p:cNvPr>
          <p:cNvSpPr txBox="1"/>
          <p:nvPr/>
        </p:nvSpPr>
        <p:spPr>
          <a:xfrm>
            <a:off x="381000" y="1219200"/>
            <a:ext cx="6019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Risk of relapse @ 2yrs:  </a:t>
            </a:r>
          </a:p>
          <a:p>
            <a:pPr lvl="1"/>
            <a:r>
              <a:rPr lang="en-US" dirty="0">
                <a:latin typeface="Work Sans" pitchFamily="2" charset="77"/>
              </a:rPr>
              <a:t>50% for no medication</a:t>
            </a:r>
          </a:p>
          <a:p>
            <a:pPr lvl="1"/>
            <a:r>
              <a:rPr lang="en-US" dirty="0">
                <a:latin typeface="Work Sans" pitchFamily="2" charset="77"/>
              </a:rPr>
              <a:t>15% for medication</a:t>
            </a:r>
          </a:p>
          <a:p>
            <a:r>
              <a:rPr lang="en-US" dirty="0">
                <a:latin typeface="Work Sans" pitchFamily="2" charset="77"/>
              </a:rPr>
              <a:t>Poor infant care</a:t>
            </a:r>
          </a:p>
          <a:p>
            <a:r>
              <a:rPr lang="en-US" dirty="0">
                <a:latin typeface="Work Sans" pitchFamily="2" charset="77"/>
              </a:rPr>
              <a:t>Rejection of the infant</a:t>
            </a:r>
          </a:p>
          <a:p>
            <a:r>
              <a:rPr lang="en-US" dirty="0">
                <a:latin typeface="Work Sans" pitchFamily="2" charset="77"/>
              </a:rPr>
              <a:t>Poor parental relationships</a:t>
            </a:r>
          </a:p>
          <a:p>
            <a:r>
              <a:rPr lang="en-US" dirty="0">
                <a:latin typeface="Work Sans" pitchFamily="2" charset="77"/>
              </a:rPr>
              <a:t>Suicide</a:t>
            </a:r>
          </a:p>
          <a:p>
            <a:r>
              <a:rPr lang="en-US" dirty="0">
                <a:latin typeface="Work Sans" pitchFamily="2" charset="77"/>
              </a:rPr>
              <a:t>Infanticide</a:t>
            </a:r>
          </a:p>
          <a:p>
            <a:r>
              <a:rPr lang="en-US" dirty="0">
                <a:latin typeface="Work Sans" pitchFamily="2" charset="77"/>
              </a:rPr>
              <a:t>Long-term failure to bond with the child</a:t>
            </a:r>
          </a:p>
          <a:p>
            <a:r>
              <a:rPr lang="en-US" dirty="0">
                <a:latin typeface="Work Sans" pitchFamily="2" charset="77"/>
              </a:rPr>
              <a:t>Delayed infant development</a:t>
            </a:r>
          </a:p>
          <a:p>
            <a:r>
              <a:rPr lang="en-US" dirty="0">
                <a:latin typeface="Work Sans" pitchFamily="2" charset="77"/>
              </a:rPr>
              <a:t>Failure to thrive</a:t>
            </a:r>
          </a:p>
          <a:p>
            <a:endParaRPr lang="en-US" dirty="0">
              <a:latin typeface="Work Sans" pitchFamily="2" charset="77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995EEDF9-17E0-BD95-A45C-A9608E3789B1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Robinson, 2012</a:t>
            </a:r>
          </a:p>
        </p:txBody>
      </p:sp>
    </p:spTree>
    <p:extLst>
      <p:ext uri="{BB962C8B-B14F-4D97-AF65-F5344CB8AC3E}">
        <p14:creationId xmlns:p14="http://schemas.microsoft.com/office/powerpoint/2010/main" val="164100524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8DD557-53F4-CBD6-4C89-1020C8BD28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8D1034D-7854-5591-5263-DA6AD6D46E36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22E8444-5AC0-3A8A-5AED-042F78600E0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6E74B1F8-0800-A462-6CBB-CC26E80B55CC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72390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Schizophrenia Management in Postpartum Patients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9C8918B-68F2-3075-509A-4ED072088131}"/>
              </a:ext>
            </a:extLst>
          </p:cNvPr>
          <p:cNvSpPr txBox="1"/>
          <p:nvPr/>
        </p:nvSpPr>
        <p:spPr>
          <a:xfrm>
            <a:off x="370366" y="1496258"/>
            <a:ext cx="7630633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Checking for delusions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Patient knowledge of body changes and signs of labor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Evaluating for history of sexual assault</a:t>
            </a:r>
            <a:br>
              <a:rPr lang="en-US" dirty="0">
                <a:latin typeface="Work Sans" pitchFamily="2" charset="77"/>
              </a:rPr>
            </a:br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Recruiting social support for pregnancy and postpartum</a:t>
            </a:r>
          </a:p>
          <a:p>
            <a:r>
              <a:rPr lang="en-US" dirty="0">
                <a:latin typeface="Work Sans" pitchFamily="2" charset="77"/>
              </a:rPr>
              <a:t> and access to community services and transportation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Prenatal classes; Parenting classes</a:t>
            </a:r>
          </a:p>
          <a:p>
            <a:pPr>
              <a:lnSpc>
                <a:spcPct val="100000"/>
              </a:lnSpc>
            </a:pPr>
            <a:endParaRPr lang="en-US" dirty="0">
              <a:latin typeface="Work Sans" pitchFamily="2" charset="77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Work Sans" pitchFamily="2" charset="77"/>
              </a:rPr>
              <a:t>Assessment of capacity to care for newborn</a:t>
            </a:r>
          </a:p>
          <a:p>
            <a:pPr>
              <a:lnSpc>
                <a:spcPct val="100000"/>
              </a:lnSpc>
            </a:pPr>
            <a:endParaRPr lang="en-US" dirty="0">
              <a:latin typeface="Work Sans" pitchFamily="2" charset="77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Work Sans" pitchFamily="2" charset="77"/>
              </a:rPr>
              <a:t>Establish support systems</a:t>
            </a:r>
          </a:p>
          <a:p>
            <a:pPr>
              <a:lnSpc>
                <a:spcPct val="100000"/>
              </a:lnSpc>
            </a:pPr>
            <a:endParaRPr lang="en-US" dirty="0">
              <a:latin typeface="Work Sans" pitchFamily="2" charset="77"/>
            </a:endParaRPr>
          </a:p>
          <a:p>
            <a:pPr>
              <a:lnSpc>
                <a:spcPct val="100000"/>
              </a:lnSpc>
            </a:pPr>
            <a:r>
              <a:rPr lang="en-US" dirty="0">
                <a:latin typeface="Work Sans" pitchFamily="2" charset="77"/>
              </a:rPr>
              <a:t>Medication management </a:t>
            </a:r>
          </a:p>
          <a:p>
            <a:endParaRPr lang="en-US" dirty="0">
              <a:latin typeface="Helvetica" charset="0"/>
              <a:ea typeface="Helvetica" charset="0"/>
              <a:cs typeface="Helvetica" charset="0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C4EE32E5-832B-1D75-DABD-56E506DA1996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Solari, 2009; Robinson, 2012</a:t>
            </a:r>
          </a:p>
        </p:txBody>
      </p:sp>
    </p:spTree>
    <p:extLst>
      <p:ext uri="{BB962C8B-B14F-4D97-AF65-F5344CB8AC3E}">
        <p14:creationId xmlns:p14="http://schemas.microsoft.com/office/powerpoint/2010/main" val="22710582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1C62D8-AF2E-2BA3-3382-1F2886F03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620C63DF-69B6-DE4A-F596-AD9917246914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4B83B08-259E-9BD5-CCF1-398BDC85E8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D4ADF699-F7CE-E7DD-5A54-99496A806118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2016, </a:t>
            </a:r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2012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87F3EA12-464C-6D05-DB09-235CA1550456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72390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Psychosis: Prevention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CE12D4E-80EC-E9A4-BBCF-5DD661862E7E}"/>
              </a:ext>
            </a:extLst>
          </p:cNvPr>
          <p:cNvSpPr txBox="1"/>
          <p:nvPr/>
        </p:nvSpPr>
        <p:spPr>
          <a:xfrm>
            <a:off x="381000" y="1219200"/>
            <a:ext cx="6019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For individuals with Bipolar Disorder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Use of prophylactic/mood stabilizing medication both during and after pregnancy is recommended to prevent postpartum psychosis</a:t>
            </a:r>
          </a:p>
          <a:p>
            <a:pPr marL="285750" indent="-285750">
              <a:buFontTx/>
              <a:buChar char="-"/>
            </a:pPr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For individuals with only history of postpartum psychosis</a:t>
            </a:r>
          </a:p>
          <a:p>
            <a:r>
              <a:rPr lang="en-US" dirty="0">
                <a:latin typeface="Work Sans" pitchFamily="2" charset="77"/>
              </a:rPr>
              <a:t>-  Medication prophylaxis at time of delivery (preferably lithium) may allow for avoiding pregnancy exposure </a:t>
            </a:r>
          </a:p>
        </p:txBody>
      </p:sp>
    </p:spTree>
    <p:extLst>
      <p:ext uri="{BB962C8B-B14F-4D97-AF65-F5344CB8AC3E}">
        <p14:creationId xmlns:p14="http://schemas.microsoft.com/office/powerpoint/2010/main" val="425849707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cell phone&#13;&#10;&#13;&#10;Description automatically generated">
            <a:extLst>
              <a:ext uri="{FF2B5EF4-FFF2-40B4-BE49-F238E27FC236}">
                <a16:creationId xmlns:a16="http://schemas.microsoft.com/office/drawing/2014/main" id="{47D31845-B1B4-9B44-A6BA-D037770C2C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5750" y="0"/>
            <a:ext cx="85725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56644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9746F-89AB-918B-83E3-7E1BB821F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9BABD7EE-6770-9C0E-D5AA-EE65EABD3FBD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72E47FB-9AE0-8B50-C6DF-B2DE45FAE64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800518CE-CFEB-847E-9529-894E13222257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2016, </a:t>
            </a:r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2012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3CC679A6-8B3E-3CE6-4B20-27147BFB1147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72390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Psychosis: Prevention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829D079-EDEB-44AA-796C-7D6485F770C6}"/>
              </a:ext>
            </a:extLst>
          </p:cNvPr>
          <p:cNvSpPr txBox="1"/>
          <p:nvPr/>
        </p:nvSpPr>
        <p:spPr>
          <a:xfrm>
            <a:off x="381000" y="1219200"/>
            <a:ext cx="84582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Develop an individualized postpartum relapse prevention plan in collaboration with the patient, family, and obstetrical and pediatric care professionals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Description of medication prophylaxis (during pregnancy and/or after delivery)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Progressive intervention strategies to be implemented, beginning with the earliest signs of prodromal symptoms of relapse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Coordination of pregnancy, labor and pain management plan with obstetrical team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Coordination with pediatric staff for monitoring of infant with in utero medication exposure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Preference for feeding (breast vs formula)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Strategies to assist in obtaining adequate sleep and maintain a stable circadian rhythm (partner/family to provide night feeding, sleep medication)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Stress management planning for the family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Support newborn attachment with family involvement</a:t>
            </a:r>
          </a:p>
        </p:txBody>
      </p:sp>
    </p:spTree>
    <p:extLst>
      <p:ext uri="{BB962C8B-B14F-4D97-AF65-F5344CB8AC3E}">
        <p14:creationId xmlns:p14="http://schemas.microsoft.com/office/powerpoint/2010/main" val="39057811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771531-9EF2-B9BA-A063-97BE64ACF3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31BA2279-4CBF-3833-3981-BAD193A2BB95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833EF7D-CB45-7A68-C42E-9ACFF5A156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715EB9F7-9632-13FE-249C-8FC4AD67174D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Robinson, 2012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B8C23325-EFDD-F9C6-79B2-7B8DEDAE8537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83820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Psychosis: Prevention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9CC5424-A231-5CD6-7FFD-30DDC3D30584}"/>
              </a:ext>
            </a:extLst>
          </p:cNvPr>
          <p:cNvSpPr txBox="1"/>
          <p:nvPr/>
        </p:nvSpPr>
        <p:spPr>
          <a:xfrm>
            <a:off x="381000" y="1219200"/>
            <a:ext cx="60198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Before Hospital Discharge</a:t>
            </a:r>
          </a:p>
          <a:p>
            <a:endParaRPr lang="en-US" dirty="0">
              <a:latin typeface="Work Sans" pitchFamily="2" charset="77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Education regarding sleep</a:t>
            </a:r>
          </a:p>
          <a:p>
            <a:pPr marL="285750" indent="-285750">
              <a:buFontTx/>
              <a:buChar char="-"/>
            </a:pPr>
            <a:endParaRPr lang="en-US" dirty="0">
              <a:latin typeface="Work Sans" pitchFamily="2" charset="77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Minimization of stressors</a:t>
            </a:r>
          </a:p>
          <a:p>
            <a:pPr marL="285750" indent="-285750">
              <a:buFontTx/>
              <a:buChar char="-"/>
            </a:pPr>
            <a:endParaRPr lang="en-US" dirty="0">
              <a:latin typeface="Work Sans" pitchFamily="2" charset="77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Family psychoeducation</a:t>
            </a:r>
          </a:p>
          <a:p>
            <a:pPr marL="285750" indent="-285750">
              <a:buFontTx/>
              <a:buChar char="-"/>
            </a:pPr>
            <a:endParaRPr lang="en-US" dirty="0">
              <a:latin typeface="Work Sans" pitchFamily="2" charset="77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Close follow up required</a:t>
            </a:r>
          </a:p>
          <a:p>
            <a:pPr marL="285750" indent="-285750">
              <a:buFontTx/>
              <a:buChar char="-"/>
            </a:pPr>
            <a:endParaRPr lang="en-US" dirty="0">
              <a:latin typeface="Work Sans" pitchFamily="2" charset="77"/>
            </a:endParaRP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Communication with OB and pediatrician</a:t>
            </a:r>
          </a:p>
        </p:txBody>
      </p:sp>
    </p:spTree>
    <p:extLst>
      <p:ext uri="{BB962C8B-B14F-4D97-AF65-F5344CB8AC3E}">
        <p14:creationId xmlns:p14="http://schemas.microsoft.com/office/powerpoint/2010/main" val="154681241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C70629-234D-9523-B51E-877C8AD0DB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3D28203-3992-6FC8-9182-30E35EDE18C9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55D3E1B8-3E54-BD1D-CC31-AD5125C580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DB6EC33B-F26D-837C-3CD1-E9D5025D41E7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83820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Psychosis: Summary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591F954-972A-7E44-CA4A-27A3DC6BF5E2}"/>
              </a:ext>
            </a:extLst>
          </p:cNvPr>
          <p:cNvSpPr txBox="1"/>
          <p:nvPr/>
        </p:nvSpPr>
        <p:spPr>
          <a:xfrm>
            <a:off x="381000" y="1219200"/>
            <a:ext cx="6019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Postpartum psychosis is psychiatric emergency requiring inpatient admission and medication management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Prevention strategies and collaborative care are key to maintaining stability 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Collaborative model offers early recognition needed for safety and treatment</a:t>
            </a:r>
          </a:p>
          <a:p>
            <a:r>
              <a:rPr lang="en-US" dirty="0">
                <a:latin typeface="Work Sans" pitchFamily="2" charset="77"/>
              </a:rPr>
              <a:t> </a:t>
            </a:r>
          </a:p>
          <a:p>
            <a:endParaRPr lang="en-US" dirty="0">
              <a:latin typeface="Work Sans" pitchFamily="2" charset="77"/>
            </a:endParaRPr>
          </a:p>
          <a:p>
            <a:endParaRPr lang="en-US" dirty="0">
              <a:latin typeface="Work Sans" pitchFamily="2" charset="77"/>
            </a:endParaRPr>
          </a:p>
          <a:p>
            <a:endParaRPr lang="en-US" dirty="0">
              <a:latin typeface="Work Sans" pitchFamily="2" charset="77"/>
            </a:endParaRPr>
          </a:p>
          <a:p>
            <a:endParaRPr lang="en-US" dirty="0">
              <a:latin typeface="Work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676902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593465-361F-3A74-2D71-2943D1D660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BF7EA0F-E8FE-4667-055B-209D71B8029F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8F09F03-F79D-D26B-06FD-179BAECF03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BE55E42C-D9B1-AF64-BBDE-2055173C3701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2016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C1A6D82B-7FAC-C2DC-2901-E464094C3DFA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5349078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Psychosis: Diagnosis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D59D841-9668-1C83-D1A0-796F1D817ECC}"/>
              </a:ext>
            </a:extLst>
          </p:cNvPr>
          <p:cNvSpPr txBox="1"/>
          <p:nvPr/>
        </p:nvSpPr>
        <p:spPr>
          <a:xfrm>
            <a:off x="272143" y="1997839"/>
            <a:ext cx="60198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Not included in DSMV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A new occurrence of the following symptoms within 6 weeks postpartum</a:t>
            </a:r>
          </a:p>
          <a:p>
            <a:pPr marL="342900" indent="-342900">
              <a:buAutoNum type="arabicPeriod"/>
            </a:pPr>
            <a:r>
              <a:rPr lang="en-US" dirty="0">
                <a:latin typeface="Work Sans" pitchFamily="2" charset="77"/>
              </a:rPr>
              <a:t>Mania/mixed episodes with or without psychotic features</a:t>
            </a:r>
          </a:p>
          <a:p>
            <a:pPr marL="342900" indent="-342900">
              <a:buAutoNum type="arabicPeriod"/>
            </a:pPr>
            <a:r>
              <a:rPr lang="en-US" dirty="0">
                <a:latin typeface="Work Sans" pitchFamily="2" charset="77"/>
              </a:rPr>
              <a:t>Depression with psychotic features</a:t>
            </a:r>
          </a:p>
          <a:p>
            <a:pPr marL="342900" indent="-342900">
              <a:buAutoNum type="arabicPeriod"/>
            </a:pPr>
            <a:r>
              <a:rPr lang="en-US" dirty="0">
                <a:latin typeface="Work Sans" pitchFamily="2" charset="77"/>
              </a:rPr>
              <a:t>Psychosis without mood symptoms</a:t>
            </a:r>
          </a:p>
        </p:txBody>
      </p:sp>
    </p:spTree>
    <p:extLst>
      <p:ext uri="{BB962C8B-B14F-4D97-AF65-F5344CB8AC3E}">
        <p14:creationId xmlns:p14="http://schemas.microsoft.com/office/powerpoint/2010/main" val="36278696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B79FE7-2313-B778-640F-BA65C49C8B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CBE1C5A1-75D6-DC7A-125A-B639F7C5229C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E08BAE9B-A225-8416-49E6-28B42EAD2C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EE254AA1-4231-4DE3-5ABB-39A345F5C4AF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2016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1CA9D486-BA0A-E7D0-5DF6-1B3FA4F19CEE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5349078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EE09D0D-6C3C-E3CE-64B5-01B129F09EEC}"/>
              </a:ext>
            </a:extLst>
          </p:cNvPr>
          <p:cNvSpPr txBox="1"/>
          <p:nvPr/>
        </p:nvSpPr>
        <p:spPr>
          <a:xfrm>
            <a:off x="381000" y="1219200"/>
            <a:ext cx="6019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Occurs in 1-2/1000 deliveries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Symptoms often develop quickly after delivery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b="1" dirty="0">
                <a:latin typeface="Work Sans" pitchFamily="2" charset="77"/>
              </a:rPr>
              <a:t>90%</a:t>
            </a:r>
            <a:r>
              <a:rPr lang="en-US" dirty="0">
                <a:latin typeface="Work Sans" pitchFamily="2" charset="77"/>
              </a:rPr>
              <a:t> of all postpartum psychotic episodes occur within the </a:t>
            </a:r>
            <a:r>
              <a:rPr lang="en-US" b="1" dirty="0">
                <a:latin typeface="Work Sans" pitchFamily="2" charset="77"/>
              </a:rPr>
              <a:t>first four weeks </a:t>
            </a:r>
            <a:r>
              <a:rPr lang="en-US" dirty="0">
                <a:latin typeface="Work Sans" pitchFamily="2" charset="77"/>
              </a:rPr>
              <a:t>after delivery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b="1" dirty="0">
                <a:latin typeface="Work Sans" pitchFamily="2" charset="77"/>
              </a:rPr>
              <a:t>60%</a:t>
            </a:r>
            <a:r>
              <a:rPr lang="en-US" dirty="0">
                <a:latin typeface="Work Sans" pitchFamily="2" charset="77"/>
              </a:rPr>
              <a:t> of all postpartum psychotic episodes occur within the first </a:t>
            </a:r>
            <a:r>
              <a:rPr lang="en-US" b="1" dirty="0">
                <a:latin typeface="Work Sans" pitchFamily="2" charset="77"/>
              </a:rPr>
              <a:t>2 weeks </a:t>
            </a:r>
            <a:r>
              <a:rPr lang="en-US" dirty="0">
                <a:latin typeface="Work Sans" pitchFamily="2" charset="77"/>
              </a:rPr>
              <a:t>after delivery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Typical time of symptom onset is between </a:t>
            </a:r>
            <a:r>
              <a:rPr lang="en-US" b="1" dirty="0">
                <a:latin typeface="Work Sans" pitchFamily="2" charset="77"/>
              </a:rPr>
              <a:t>postpartum day 3 &amp; 10</a:t>
            </a:r>
          </a:p>
        </p:txBody>
      </p:sp>
    </p:spTree>
    <p:extLst>
      <p:ext uri="{BB962C8B-B14F-4D97-AF65-F5344CB8AC3E}">
        <p14:creationId xmlns:p14="http://schemas.microsoft.com/office/powerpoint/2010/main" val="3469379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D5E691-D6E1-9BFA-F9F6-45445A12E9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001D46F3-310D-3E05-0957-7777BB0EE682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78446F6A-9D20-9FC9-D3D4-2B9BC4941C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4BD1FA54-F43F-BBA4-33B4-3386621F281A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 2012; </a:t>
            </a:r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2016</a:t>
            </a:r>
          </a:p>
          <a:p>
            <a:pPr algn="l"/>
            <a:endParaRPr lang="en-US" sz="1000" dirty="0">
              <a:solidFill>
                <a:schemeClr val="bg1"/>
              </a:solidFill>
              <a:latin typeface="Work Sans" pitchFamily="2" charset="77"/>
            </a:endParaRP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40D16C54-01F3-AAA1-1527-A5743D44B49A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82296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Psychosis: Contributors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A9AAFFC-4516-8338-1CD4-8E441D285C2C}"/>
              </a:ext>
            </a:extLst>
          </p:cNvPr>
          <p:cNvSpPr txBox="1"/>
          <p:nvPr/>
        </p:nvSpPr>
        <p:spPr>
          <a:xfrm>
            <a:off x="381000" y="1219200"/>
            <a:ext cx="601980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Postpartum hormonal shifts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Obstetrical Complications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Sleep Deprivation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Increased Environmental Stressors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Significant hormone changes may alter dopamine regulation and sensitivity 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Immunological changes</a:t>
            </a:r>
          </a:p>
          <a:p>
            <a:endParaRPr lang="en-US" dirty="0">
              <a:latin typeface="Work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514691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954F0B-390F-38DD-0422-71DBEBE247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C1C3CC8-516C-975A-879F-2AA6E54C462E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F5052DCD-9310-51DB-E3B3-22B5D44379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4CD0A6CB-BBA0-4770-995B-3CAD8535B59C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77724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Psychosis: Symptoms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295D39F-0A70-C268-326B-E0D736D06D95}"/>
              </a:ext>
            </a:extLst>
          </p:cNvPr>
          <p:cNvSpPr txBox="1"/>
          <p:nvPr/>
        </p:nvSpPr>
        <p:spPr>
          <a:xfrm>
            <a:off x="381000" y="1219200"/>
            <a:ext cx="60198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Insomnia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Rapid, Intense Shifts of Mood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Restlessness</a:t>
            </a:r>
            <a:br>
              <a:rPr lang="en-US" dirty="0">
                <a:latin typeface="Work Sans" pitchFamily="2" charset="77"/>
              </a:rPr>
            </a:br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Irritability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Often present with a delirium-like picture:</a:t>
            </a:r>
          </a:p>
          <a:p>
            <a:r>
              <a:rPr lang="en-US" dirty="0">
                <a:latin typeface="Work Sans" pitchFamily="2" charset="77"/>
              </a:rPr>
              <a:t>-  Disorientation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Confusion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Derealization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Depersonalization</a:t>
            </a:r>
          </a:p>
          <a:p>
            <a:pPr marL="285750" indent="-285750">
              <a:buFontTx/>
              <a:buChar char="-"/>
            </a:pPr>
            <a:r>
              <a:rPr lang="en-US" dirty="0">
                <a:latin typeface="Work Sans" pitchFamily="2" charset="77"/>
              </a:rPr>
              <a:t>Symptoms may Wax and wane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Mania, depression, mixed state</a:t>
            </a:r>
          </a:p>
          <a:p>
            <a:endParaRPr lang="en-US" dirty="0">
              <a:latin typeface="Work Sans" pitchFamily="2" charset="77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F726DBBA-FA2F-226D-42FA-C81670EF6CA3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2016</a:t>
            </a:r>
          </a:p>
        </p:txBody>
      </p:sp>
    </p:spTree>
    <p:extLst>
      <p:ext uri="{BB962C8B-B14F-4D97-AF65-F5344CB8AC3E}">
        <p14:creationId xmlns:p14="http://schemas.microsoft.com/office/powerpoint/2010/main" val="2612627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D99F73-D85C-A7E9-B7A9-71BA32CC7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ACF47DFF-8A15-C640-BE02-CE018FAC6129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93A6A0D-F519-ADF4-8BC1-4A0B2B85B7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3B6D0E2F-CEB6-240B-BBBF-6717DBA6CE14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78486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Psychosis: Symptoms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79ED3FB-855B-E082-3B5C-869BB9B2B7FD}"/>
              </a:ext>
            </a:extLst>
          </p:cNvPr>
          <p:cNvSpPr txBox="1"/>
          <p:nvPr/>
        </p:nvSpPr>
        <p:spPr>
          <a:xfrm>
            <a:off x="381000" y="1219200"/>
            <a:ext cx="6019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Often experience mood-incongruent delusions, often focusing on childbirth and infant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Obsessive thoughts of the newborn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May include thoughts of harm to the infant which are </a:t>
            </a:r>
            <a:r>
              <a:rPr lang="en-US" b="1" dirty="0">
                <a:latin typeface="Work Sans" pitchFamily="2" charset="77"/>
              </a:rPr>
              <a:t>ego-syntonic </a:t>
            </a:r>
            <a:r>
              <a:rPr lang="en-US" i="1" dirty="0">
                <a:latin typeface="Work Sans" pitchFamily="2" charset="77"/>
              </a:rPr>
              <a:t>(</a:t>
            </a:r>
            <a:r>
              <a:rPr lang="en-US" i="1" dirty="0">
                <a:solidFill>
                  <a:srgbClr val="545D7E"/>
                </a:solidFill>
                <a:effectLst/>
                <a:latin typeface="Work Sans" pitchFamily="2" charset="77"/>
              </a:rPr>
              <a:t>They are comfortable with these behaviors and don't feel guilty or want to change them.)</a:t>
            </a:r>
          </a:p>
          <a:p>
            <a:endParaRPr lang="en-US" i="1" dirty="0">
              <a:solidFill>
                <a:srgbClr val="545D7E"/>
              </a:solidFill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Among hospitalized individuals with postpartum psychosis, 28-35% described delusions about infants, 9% had thoughts of harming infant</a:t>
            </a:r>
            <a:endParaRPr lang="en-US" i="1" dirty="0">
              <a:latin typeface="Work Sans" pitchFamily="2" charset="77"/>
            </a:endParaRPr>
          </a:p>
          <a:p>
            <a:endParaRPr lang="en-US" b="1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Loss of reality testing</a:t>
            </a:r>
          </a:p>
          <a:p>
            <a:endParaRPr lang="en-US" dirty="0">
              <a:latin typeface="Work Sans" pitchFamily="2" charset="77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A2E2F16A-9FA2-3215-BDF1-81BAB079D75C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2016; Chandra, 2006 </a:t>
            </a:r>
          </a:p>
        </p:txBody>
      </p:sp>
    </p:spTree>
    <p:extLst>
      <p:ext uri="{BB962C8B-B14F-4D97-AF65-F5344CB8AC3E}">
        <p14:creationId xmlns:p14="http://schemas.microsoft.com/office/powerpoint/2010/main" val="20354751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3D6CC-2433-1F16-8132-0014E671C3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D87B6E0-7D4B-2AAB-9A17-A61115CC5BF4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ADC3B218-066E-0FAC-0134-7BD0BA86548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6" name="Title 1">
            <a:extLst>
              <a:ext uri="{FF2B5EF4-FFF2-40B4-BE49-F238E27FC236}">
                <a16:creationId xmlns:a16="http://schemas.microsoft.com/office/drawing/2014/main" id="{47C4A7DB-A8B2-66FD-EEE8-FA2B5089C9A4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Chandra, 2006; </a:t>
            </a:r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2016; </a:t>
            </a:r>
            <a:r>
              <a:rPr lang="en-US" sz="1000" dirty="0" err="1">
                <a:solidFill>
                  <a:schemeClr val="bg1"/>
                </a:solidFill>
                <a:latin typeface="Work Sans" pitchFamily="2" charset="77"/>
              </a:rPr>
              <a:t>Bergink</a:t>
            </a:r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, 2011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FD46ABB4-394D-D2A2-E6A3-EE2A31F8D26F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81534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Psychosis: Risk Factors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21FAFEC9-C41A-4041-FFAE-F1C3EB07DE92}"/>
              </a:ext>
            </a:extLst>
          </p:cNvPr>
          <p:cNvSpPr txBox="1"/>
          <p:nvPr/>
        </p:nvSpPr>
        <p:spPr>
          <a:xfrm>
            <a:off x="381000" y="1219200"/>
            <a:ext cx="6019800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Rate is 100X higher in women with bipolar disorder or history of postpartum psychosis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Relapse rates for individuals with history of postpartum psychosis is 20-50%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Majority of patients admitted with postpartum psychosis do not have a prior psychiatric disorder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Postpartum psychosis 3-4x more likely in first time moms (if first pregnancy is not complicated by postpartum psychosis, risk drops substantially for future pregnancy)</a:t>
            </a:r>
          </a:p>
          <a:p>
            <a:endParaRPr lang="en-US" dirty="0">
              <a:latin typeface="Work Sans" pitchFamily="2" charset="77"/>
            </a:endParaRPr>
          </a:p>
          <a:p>
            <a:endParaRPr lang="en-US" dirty="0">
              <a:latin typeface="Work Sans" pitchFamily="2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4078858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5D04D9-1EF6-31DF-EB71-9B8728B64D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46F5BE6-03AD-1036-9826-E4DF9A008D82}"/>
              </a:ext>
            </a:extLst>
          </p:cNvPr>
          <p:cNvSpPr/>
          <p:nvPr/>
        </p:nvSpPr>
        <p:spPr>
          <a:xfrm>
            <a:off x="0" y="6124634"/>
            <a:ext cx="9143507" cy="730791"/>
          </a:xfrm>
          <a:prstGeom prst="rect">
            <a:avLst/>
          </a:prstGeom>
          <a:solidFill>
            <a:srgbClr val="004A4B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C913C8FE-42AE-7BFF-D15F-4A77F27744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0600" y="6379968"/>
            <a:ext cx="4038600" cy="206777"/>
          </a:xfrm>
          <a:prstGeom prst="rect">
            <a:avLst/>
          </a:prstGeom>
        </p:spPr>
      </p:pic>
      <p:sp>
        <p:nvSpPr>
          <p:cNvPr id="19" name="Title 1">
            <a:extLst>
              <a:ext uri="{FF2B5EF4-FFF2-40B4-BE49-F238E27FC236}">
                <a16:creationId xmlns:a16="http://schemas.microsoft.com/office/drawing/2014/main" id="{5B4BA379-4D3F-5765-1E75-181DD219EEDB}"/>
              </a:ext>
            </a:extLst>
          </p:cNvPr>
          <p:cNvSpPr txBox="1">
            <a:spLocks/>
          </p:cNvSpPr>
          <p:nvPr/>
        </p:nvSpPr>
        <p:spPr>
          <a:xfrm>
            <a:off x="381000" y="333568"/>
            <a:ext cx="7620000" cy="504632"/>
          </a:xfrm>
          <a:prstGeom prst="rect">
            <a:avLst/>
          </a:prstGeom>
        </p:spPr>
        <p:txBody>
          <a:bodyPr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3200" b="1" dirty="0">
                <a:latin typeface="Work Sans" pitchFamily="2" charset="77"/>
              </a:rPr>
              <a:t>Postpartum Psychosis: Safety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154E34D-7777-5A3A-2691-344F156B3C88}"/>
              </a:ext>
            </a:extLst>
          </p:cNvPr>
          <p:cNvSpPr txBox="1"/>
          <p:nvPr/>
        </p:nvSpPr>
        <p:spPr>
          <a:xfrm>
            <a:off x="381000" y="1219200"/>
            <a:ext cx="66294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Work Sans" pitchFamily="2" charset="77"/>
              </a:rPr>
              <a:t>2/1000 women with postpartum psychosis die by suicide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4% of women with postpartum psychosis commit infanticide</a:t>
            </a:r>
          </a:p>
          <a:p>
            <a:endParaRPr lang="en-US" dirty="0">
              <a:latin typeface="Work Sans" pitchFamily="2" charset="77"/>
            </a:endParaRPr>
          </a:p>
          <a:p>
            <a:r>
              <a:rPr lang="en-US" dirty="0">
                <a:latin typeface="Work Sans" pitchFamily="2" charset="77"/>
              </a:rPr>
              <a:t>Psychiatric Emergency- inpatient admission recommended </a:t>
            </a:r>
          </a:p>
          <a:p>
            <a:endParaRPr lang="en-US" dirty="0">
              <a:latin typeface="Work Sans" pitchFamily="2" charset="77"/>
            </a:endParaRPr>
          </a:p>
          <a:p>
            <a:endParaRPr lang="en-US" dirty="0">
              <a:latin typeface="Work Sans" pitchFamily="2" charset="77"/>
            </a:endParaRPr>
          </a:p>
          <a:p>
            <a:endParaRPr lang="en-US" dirty="0">
              <a:latin typeface="Work Sans" pitchFamily="2" charset="77"/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18D8C03A-A1E4-AD2A-09D1-875F5A8E367C}"/>
              </a:ext>
            </a:extLst>
          </p:cNvPr>
          <p:cNvSpPr txBox="1">
            <a:spLocks/>
          </p:cNvSpPr>
          <p:nvPr/>
        </p:nvSpPr>
        <p:spPr bwMode="auto">
          <a:xfrm>
            <a:off x="304800" y="6107846"/>
            <a:ext cx="2209800" cy="730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panose="020B0604020202020204" pitchFamily="34" charset="0"/>
              </a:defRPr>
            </a:lvl9pPr>
          </a:lstStyle>
          <a:p>
            <a:pPr algn="l"/>
            <a:r>
              <a:rPr lang="en-US" sz="1000" dirty="0">
                <a:solidFill>
                  <a:schemeClr val="bg1"/>
                </a:solidFill>
                <a:latin typeface="Work Sans" pitchFamily="2" charset="77"/>
              </a:rPr>
              <a:t>Chandra, 2006</a:t>
            </a:r>
          </a:p>
        </p:txBody>
      </p:sp>
    </p:spTree>
    <p:extLst>
      <p:ext uri="{BB962C8B-B14F-4D97-AF65-F5344CB8AC3E}">
        <p14:creationId xmlns:p14="http://schemas.microsoft.com/office/powerpoint/2010/main" val="76325782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36906</TotalTime>
  <Words>1272</Words>
  <Application>Microsoft Macintosh PowerPoint</Application>
  <PresentationFormat>On-screen Show (4:3)</PresentationFormat>
  <Paragraphs>248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Helvetica</vt:lpstr>
      <vt:lpstr>Work Sans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Northwestern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SadLab</dc:creator>
  <cp:lastModifiedBy>Andrea Chu</cp:lastModifiedBy>
  <cp:revision>174</cp:revision>
  <cp:lastPrinted>2017-11-07T23:37:00Z</cp:lastPrinted>
  <dcterms:created xsi:type="dcterms:W3CDTF">2017-01-12T16:34:46Z</dcterms:created>
  <dcterms:modified xsi:type="dcterms:W3CDTF">2026-02-09T16:09:03Z</dcterms:modified>
</cp:coreProperties>
</file>