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4"/>
  </p:sldMasterIdLst>
  <p:notesMasterIdLst>
    <p:notesMasterId r:id="rId8"/>
  </p:notesMasterIdLst>
  <p:sldIdLst>
    <p:sldId id="262" r:id="rId5"/>
    <p:sldId id="270" r:id="rId6"/>
    <p:sldId id="271" r:id="rId7"/>
  </p:sldIdLst>
  <p:sldSz cx="19507200" cy="10972800"/>
  <p:notesSz cx="6973888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 userDrawn="1">
          <p15:clr>
            <a:srgbClr val="A4A3A4"/>
          </p15:clr>
        </p15:guide>
        <p15:guide id="2" pos="61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F34B26-FA90-A28B-3F21-174EEE7D855C}" name="Andrea Chu" initials="AC" userId="Andrea Chu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27A"/>
    <a:srgbClr val="F6F6F3"/>
    <a:srgbClr val="8BC84D"/>
    <a:srgbClr val="167F80"/>
    <a:srgbClr val="FFC000"/>
    <a:srgbClr val="004A4B"/>
    <a:srgbClr val="FFFF67"/>
    <a:srgbClr val="FFFFFF"/>
    <a:srgbClr val="16A776"/>
    <a:srgbClr val="16B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934"/>
  </p:normalViewPr>
  <p:slideViewPr>
    <p:cSldViewPr>
      <p:cViewPr varScale="1">
        <p:scale>
          <a:sx n="70" d="100"/>
          <a:sy n="70" d="100"/>
        </p:scale>
        <p:origin x="712" y="184"/>
      </p:cViewPr>
      <p:guideLst>
        <p:guide orient="horz" pos="3456"/>
        <p:guide pos="61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z, Zobeida" userId="bcadd959-5135-4970-a971-9891ce18d7df" providerId="ADAL" clId="{CD1B9DF6-68E2-4311-825A-8B32EBEDA9CD}"/>
    <pc:docChg chg="modSld">
      <pc:chgData name="Diaz, Zobeida" userId="bcadd959-5135-4970-a971-9891ce18d7df" providerId="ADAL" clId="{CD1B9DF6-68E2-4311-825A-8B32EBEDA9CD}" dt="2026-01-30T16:46:27.388" v="2" actId="242"/>
      <pc:docMkLst>
        <pc:docMk/>
      </pc:docMkLst>
      <pc:sldChg chg="modSp mod">
        <pc:chgData name="Diaz, Zobeida" userId="bcadd959-5135-4970-a971-9891ce18d7df" providerId="ADAL" clId="{CD1B9DF6-68E2-4311-825A-8B32EBEDA9CD}" dt="2026-01-30T16:30:10.124" v="0" actId="20577"/>
        <pc:sldMkLst>
          <pc:docMk/>
          <pc:sldMk cId="3331400456" sldId="270"/>
        </pc:sldMkLst>
        <pc:spChg chg="mod">
          <ac:chgData name="Diaz, Zobeida" userId="bcadd959-5135-4970-a971-9891ce18d7df" providerId="ADAL" clId="{CD1B9DF6-68E2-4311-825A-8B32EBEDA9CD}" dt="2026-01-30T16:30:10.124" v="0" actId="20577"/>
          <ac:spMkLst>
            <pc:docMk/>
            <pc:sldMk cId="3331400456" sldId="270"/>
            <ac:spMk id="73" creationId="{50477F13-A00B-8211-170E-D37D41A7DAA7}"/>
          </ac:spMkLst>
        </pc:spChg>
      </pc:sldChg>
      <pc:sldChg chg="modSp mod">
        <pc:chgData name="Diaz, Zobeida" userId="bcadd959-5135-4970-a971-9891ce18d7df" providerId="ADAL" clId="{CD1B9DF6-68E2-4311-825A-8B32EBEDA9CD}" dt="2026-01-30T16:46:27.388" v="2" actId="242"/>
        <pc:sldMkLst>
          <pc:docMk/>
          <pc:sldMk cId="25794933" sldId="271"/>
        </pc:sldMkLst>
        <pc:graphicFrameChg chg="modGraphic">
          <ac:chgData name="Diaz, Zobeida" userId="bcadd959-5135-4970-a971-9891ce18d7df" providerId="ADAL" clId="{CD1B9DF6-68E2-4311-825A-8B32EBEDA9CD}" dt="2026-01-30T16:46:27.388" v="2" actId="242"/>
          <ac:graphicFrameMkLst>
            <pc:docMk/>
            <pc:sldMk cId="25794933" sldId="271"/>
            <ac:graphicFrameMk id="26" creationId="{EDF5FB06-0BB4-A8D4-8DCF-D52BF44D643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0256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2150"/>
            <a:ext cx="6157912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389" y="4387136"/>
            <a:ext cx="557911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0256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7C135F-F2E9-42FC-ACC2-E08FC52803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56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C135F-F2E9-42FC-ACC2-E08FC52803F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688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C135F-F2E9-42FC-ACC2-E08FC52803F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8092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795781"/>
            <a:ext cx="1463040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763261"/>
            <a:ext cx="14630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6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59840" y="584200"/>
            <a:ext cx="420624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120" y="584200"/>
            <a:ext cx="12374880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51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90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37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960" y="2735582"/>
            <a:ext cx="168249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0960" y="7343142"/>
            <a:ext cx="168249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8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2921000"/>
            <a:ext cx="82905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0" y="2921000"/>
            <a:ext cx="82905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2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584201"/>
            <a:ext cx="1682496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662" y="2689861"/>
            <a:ext cx="8252459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662" y="4008120"/>
            <a:ext cx="8252459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5520" y="2689861"/>
            <a:ext cx="8293101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5520" y="4008120"/>
            <a:ext cx="8293101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4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82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8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101" y="1579881"/>
            <a:ext cx="987552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1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101" y="1579881"/>
            <a:ext cx="987552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1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584201"/>
            <a:ext cx="168249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2921000"/>
            <a:ext cx="168249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12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1760" y="10170161"/>
            <a:ext cx="65836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696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9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68667F-4527-56A7-CE41-7B5C27AD2779}"/>
              </a:ext>
            </a:extLst>
          </p:cNvPr>
          <p:cNvSpPr/>
          <p:nvPr/>
        </p:nvSpPr>
        <p:spPr>
          <a:xfrm>
            <a:off x="12698011" y="0"/>
            <a:ext cx="6815773" cy="10972800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/>
          </a:p>
        </p:txBody>
      </p:sp>
      <p:pic>
        <p:nvPicPr>
          <p:cNvPr id="8" name="Picture 7" descr="A black and white sign with green text&#10;&#10;Description automatically generated">
            <a:extLst>
              <a:ext uri="{FF2B5EF4-FFF2-40B4-BE49-F238E27FC236}">
                <a16:creationId xmlns:a16="http://schemas.microsoft.com/office/drawing/2014/main" id="{2EAC4F1F-1AE9-D7B0-0485-E89758E58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520" y="4366169"/>
            <a:ext cx="6388829" cy="1999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14388A-33A5-ED63-54A8-B25C3DA81CC1}"/>
              </a:ext>
            </a:extLst>
          </p:cNvPr>
          <p:cNvSpPr txBox="1">
            <a:spLocks/>
          </p:cNvSpPr>
          <p:nvPr/>
        </p:nvSpPr>
        <p:spPr>
          <a:xfrm>
            <a:off x="1447800" y="4355283"/>
            <a:ext cx="9501808" cy="2768464"/>
          </a:xfrm>
          <a:prstGeom prst="rect">
            <a:avLst/>
          </a:prstGeom>
        </p:spPr>
        <p:txBody>
          <a:bodyPr lIns="121920" tIns="60960" rIns="121920" bIns="60960" anchor="t"/>
          <a:lstStyle>
            <a:defPPr>
              <a:defRPr lang="en-US"/>
            </a:defPPr>
            <a:lvl1pPr marL="0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3494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6988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0482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3976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17470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40964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64458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87952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6800" dirty="0">
                <a:solidFill>
                  <a:srgbClr val="004A4B"/>
                </a:solidFill>
                <a:latin typeface="Work Sans"/>
                <a:cs typeface="Arial"/>
              </a:rPr>
              <a:t>SI Screening protocol</a:t>
            </a:r>
          </a:p>
        </p:txBody>
      </p:sp>
    </p:spTree>
    <p:extLst>
      <p:ext uri="{BB962C8B-B14F-4D97-AF65-F5344CB8AC3E}">
        <p14:creationId xmlns:p14="http://schemas.microsoft.com/office/powerpoint/2010/main" val="165573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2873CCE-D703-5E13-9EEB-86A3169300F4}"/>
              </a:ext>
            </a:extLst>
          </p:cNvPr>
          <p:cNvSpPr/>
          <p:nvPr/>
        </p:nvSpPr>
        <p:spPr>
          <a:xfrm>
            <a:off x="-3861" y="10005465"/>
            <a:ext cx="19514924" cy="967336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 dirty="0">
              <a:latin typeface=""/>
              <a:cs typeface="K2D" pitchFamily="2" charset="-34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4B91A1C-253E-5DFA-EB42-1E722F758C6A}"/>
              </a:ext>
            </a:extLst>
          </p:cNvPr>
          <p:cNvSpPr txBox="1">
            <a:spLocks/>
          </p:cNvSpPr>
          <p:nvPr/>
        </p:nvSpPr>
        <p:spPr>
          <a:xfrm>
            <a:off x="276564" y="118374"/>
            <a:ext cx="15496836" cy="68576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5333" dirty="0">
                <a:solidFill>
                  <a:schemeClr val="tx1"/>
                </a:solidFill>
                <a:latin typeface=""/>
                <a:cs typeface="K2D" pitchFamily="2" charset="-34"/>
              </a:rPr>
              <a:t>SI Screening and Management Algorithm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C0C66-03D0-D5E4-3FF3-F3D4D9960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1806" y="10032711"/>
            <a:ext cx="1208199" cy="93997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56AFDFF-7E8C-BC95-D7B2-60D667C4C8E3}"/>
              </a:ext>
            </a:extLst>
          </p:cNvPr>
          <p:cNvSpPr/>
          <p:nvPr/>
        </p:nvSpPr>
        <p:spPr>
          <a:xfrm>
            <a:off x="2148890" y="1484877"/>
            <a:ext cx="7604710" cy="990177"/>
          </a:xfrm>
          <a:prstGeom prst="rect">
            <a:avLst/>
          </a:prstGeom>
          <a:solidFill>
            <a:srgbClr val="004A4B"/>
          </a:solidFill>
          <a:ln>
            <a:solidFill>
              <a:srgbClr val="004A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67" b="1" dirty="0">
                <a:solidFill>
                  <a:schemeClr val="bg1"/>
                </a:solidFill>
                <a:latin typeface=""/>
                <a:cs typeface="Arial"/>
              </a:rPr>
              <a:t>Positive SI (&gt;0 on Question 9 on the PHQ-9)</a:t>
            </a:r>
            <a:endParaRPr lang="en-US" sz="1600" dirty="0">
              <a:solidFill>
                <a:schemeClr val="bg1"/>
              </a:solidFill>
              <a:latin typeface="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8B4771F-5A19-1118-0315-F167A8B64A1B}"/>
              </a:ext>
            </a:extLst>
          </p:cNvPr>
          <p:cNvSpPr/>
          <p:nvPr/>
        </p:nvSpPr>
        <p:spPr>
          <a:xfrm>
            <a:off x="6938182" y="4457663"/>
            <a:ext cx="3962400" cy="1410096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latin typeface=""/>
                <a:ea typeface="Calibri"/>
                <a:cs typeface="Calibri"/>
              </a:rPr>
              <a:t>Patient is automatically screened with the C-SSRS via Care Registry</a:t>
            </a:r>
            <a:endParaRPr lang="en-US" sz="2400" b="1" dirty="0">
              <a:latin typeface="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D62C2928-F2B8-C1F8-90BD-164F289FE0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1781" y="2795133"/>
            <a:ext cx="5860124" cy="5993815"/>
          </a:xfrm>
          <a:prstGeom prst="rect">
            <a:avLst/>
          </a:prstGeom>
        </p:spPr>
      </p:pic>
      <p:sp>
        <p:nvSpPr>
          <p:cNvPr id="64" name="TextBox 21">
            <a:extLst>
              <a:ext uri="{FF2B5EF4-FFF2-40B4-BE49-F238E27FC236}">
                <a16:creationId xmlns:a16="http://schemas.microsoft.com/office/drawing/2014/main" id="{C932A1B8-B500-D423-8F02-E944F29967B2}"/>
              </a:ext>
            </a:extLst>
          </p:cNvPr>
          <p:cNvSpPr txBox="1"/>
          <p:nvPr/>
        </p:nvSpPr>
        <p:spPr>
          <a:xfrm>
            <a:off x="4062582" y="8164525"/>
            <a:ext cx="3962400" cy="1410096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400" b="1" dirty="0">
                <a:latin typeface=""/>
                <a:ea typeface="Calibri"/>
                <a:cs typeface="Calibri"/>
              </a:rPr>
              <a:t>Care Manager follows up with patient based on Risk Level (next slide)</a:t>
            </a:r>
            <a:endParaRPr lang="en-US" sz="2400" i="1" dirty="0">
              <a:solidFill>
                <a:schemeClr val="bg1"/>
              </a:solidFill>
              <a:latin typeface="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0477F13-A00B-8211-170E-D37D41A7DAA7}"/>
              </a:ext>
            </a:extLst>
          </p:cNvPr>
          <p:cNvSpPr/>
          <p:nvPr/>
        </p:nvSpPr>
        <p:spPr>
          <a:xfrm>
            <a:off x="964116" y="4462092"/>
            <a:ext cx="3861976" cy="2855716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r>
              <a:rPr lang="en-US" sz="2400" b="1" dirty="0">
                <a:latin typeface=""/>
                <a:ea typeface="Calibri"/>
                <a:cs typeface="Calibri"/>
              </a:rPr>
              <a:t>Contact CM who will Administer C-SSRS.</a:t>
            </a:r>
          </a:p>
          <a:p>
            <a:pPr algn="ctr"/>
            <a:r>
              <a:rPr lang="en-US" sz="2400" b="1" dirty="0">
                <a:latin typeface=""/>
                <a:ea typeface="Calibri"/>
                <a:cs typeface="Calibri"/>
              </a:rPr>
              <a:t>If CM unavailable, staff should complete CSSRS – send message to CM, and follow existing clinic protocol. </a:t>
            </a: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1E40BA-5996-4D51-0445-0D42B5BE310B}"/>
              </a:ext>
            </a:extLst>
          </p:cNvPr>
          <p:cNvSpPr/>
          <p:nvPr/>
        </p:nvSpPr>
        <p:spPr>
          <a:xfrm>
            <a:off x="6211450" y="3042738"/>
            <a:ext cx="5385851" cy="503823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r>
              <a:rPr lang="en-US" sz="2400" b="1" dirty="0">
                <a:latin typeface=""/>
                <a:ea typeface="Calibri"/>
                <a:cs typeface="Calibri"/>
              </a:rPr>
              <a:t>Screen was done via Care Registry </a:t>
            </a: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64DBB6-780C-D3E1-1D08-28039EC2FC6A}"/>
              </a:ext>
            </a:extLst>
          </p:cNvPr>
          <p:cNvSpPr/>
          <p:nvPr/>
        </p:nvSpPr>
        <p:spPr>
          <a:xfrm>
            <a:off x="787614" y="3036642"/>
            <a:ext cx="4214982" cy="503823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r>
              <a:rPr lang="en-US" sz="2400" b="1" dirty="0">
                <a:latin typeface=""/>
                <a:ea typeface="Calibri"/>
                <a:cs typeface="Calibri"/>
              </a:rPr>
              <a:t>Screen was done in clinic</a:t>
            </a:r>
          </a:p>
          <a:p>
            <a:pPr algn="ctr"/>
            <a:endParaRPr lang="en-US" sz="2400" b="1" dirty="0">
              <a:latin typeface=""/>
              <a:ea typeface="Calibri"/>
              <a:cs typeface="Calibri"/>
            </a:endParaRPr>
          </a:p>
          <a:p>
            <a:pPr algn="ctr"/>
            <a:endParaRPr lang="en-US" sz="2400" b="1" dirty="0">
              <a:latin typeface=""/>
            </a:endParaRPr>
          </a:p>
        </p:txBody>
      </p: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12649D5C-E76E-CDEB-0CF7-C364EEF63AFA}"/>
              </a:ext>
            </a:extLst>
          </p:cNvPr>
          <p:cNvCxnSpPr>
            <a:cxnSpLocks/>
            <a:stCxn id="5" idx="0"/>
            <a:endCxn id="4" idx="0"/>
          </p:cNvCxnSpPr>
          <p:nvPr/>
        </p:nvCxnSpPr>
        <p:spPr>
          <a:xfrm rot="16200000" flipH="1">
            <a:off x="5896692" y="35055"/>
            <a:ext cx="6096" cy="6009271"/>
          </a:xfrm>
          <a:prstGeom prst="bentConnector3">
            <a:avLst>
              <a:gd name="adj1" fmla="val -37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410606-7A7D-0230-B9B4-3EB865B36581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951245" y="2475054"/>
            <a:ext cx="0" cy="320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CCEBDC8F-823A-9AA1-E39E-BC1A95A04C14}"/>
              </a:ext>
            </a:extLst>
          </p:cNvPr>
          <p:cNvCxnSpPr>
            <a:stCxn id="4" idx="2"/>
            <a:endCxn id="110" idx="0"/>
          </p:cNvCxnSpPr>
          <p:nvPr/>
        </p:nvCxnSpPr>
        <p:spPr>
          <a:xfrm>
            <a:off x="8904376" y="3546561"/>
            <a:ext cx="15006" cy="9111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C66D0F70-0451-220B-DCC1-5B6FE3C66903}"/>
              </a:ext>
            </a:extLst>
          </p:cNvPr>
          <p:cNvCxnSpPr>
            <a:cxnSpLocks/>
            <a:stCxn id="5" idx="2"/>
            <a:endCxn id="73" idx="0"/>
          </p:cNvCxnSpPr>
          <p:nvPr/>
        </p:nvCxnSpPr>
        <p:spPr>
          <a:xfrm flipH="1">
            <a:off x="2895104" y="3540465"/>
            <a:ext cx="1" cy="9216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>
            <a:extLst>
              <a:ext uri="{FF2B5EF4-FFF2-40B4-BE49-F238E27FC236}">
                <a16:creationId xmlns:a16="http://schemas.microsoft.com/office/drawing/2014/main" id="{5034B6DF-86FD-6C3E-28B5-35CA71EAB0EA}"/>
              </a:ext>
            </a:extLst>
          </p:cNvPr>
          <p:cNvCxnSpPr>
            <a:cxnSpLocks/>
            <a:stCxn id="73" idx="2"/>
            <a:endCxn id="64" idx="1"/>
          </p:cNvCxnSpPr>
          <p:nvPr/>
        </p:nvCxnSpPr>
        <p:spPr>
          <a:xfrm rot="16200000" flipH="1">
            <a:off x="2702961" y="7509951"/>
            <a:ext cx="1551765" cy="116747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BD954C2A-DBF8-4285-9F6B-C7A25FCA6DFF}"/>
              </a:ext>
            </a:extLst>
          </p:cNvPr>
          <p:cNvCxnSpPr>
            <a:stCxn id="110" idx="2"/>
            <a:endCxn id="64" idx="3"/>
          </p:cNvCxnSpPr>
          <p:nvPr/>
        </p:nvCxnSpPr>
        <p:spPr>
          <a:xfrm rot="5400000">
            <a:off x="6971275" y="6921466"/>
            <a:ext cx="3001814" cy="89440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245F3304-6BF7-3839-2A11-0BC84BBA42C1}"/>
              </a:ext>
            </a:extLst>
          </p:cNvPr>
          <p:cNvSpPr txBox="1"/>
          <p:nvPr/>
        </p:nvSpPr>
        <p:spPr>
          <a:xfrm>
            <a:off x="14241781" y="2191657"/>
            <a:ext cx="2514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C-SSRS</a:t>
            </a:r>
          </a:p>
        </p:txBody>
      </p:sp>
    </p:spTree>
    <p:extLst>
      <p:ext uri="{BB962C8B-B14F-4D97-AF65-F5344CB8AC3E}">
        <p14:creationId xmlns:p14="http://schemas.microsoft.com/office/powerpoint/2010/main" val="333140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2873CCE-D703-5E13-9EEB-86A3169300F4}"/>
              </a:ext>
            </a:extLst>
          </p:cNvPr>
          <p:cNvSpPr/>
          <p:nvPr/>
        </p:nvSpPr>
        <p:spPr>
          <a:xfrm>
            <a:off x="-3861" y="10005465"/>
            <a:ext cx="19514924" cy="967336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 dirty="0">
              <a:latin typeface=""/>
              <a:cs typeface="K2D" pitchFamily="2" charset="-34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4B91A1C-253E-5DFA-EB42-1E722F758C6A}"/>
              </a:ext>
            </a:extLst>
          </p:cNvPr>
          <p:cNvSpPr txBox="1">
            <a:spLocks/>
          </p:cNvSpPr>
          <p:nvPr/>
        </p:nvSpPr>
        <p:spPr>
          <a:xfrm>
            <a:off x="276564" y="118374"/>
            <a:ext cx="15496836" cy="984508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5333" dirty="0">
                <a:solidFill>
                  <a:schemeClr val="tx1"/>
                </a:solidFill>
                <a:latin typeface="Work Sans"/>
                <a:cs typeface="K2D" pitchFamily="2" charset="-34"/>
              </a:rPr>
              <a:t>SI Screening and Management Algorithm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C0C66-03D0-D5E4-3FF3-F3D4D9960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1806" y="10032711"/>
            <a:ext cx="1208199" cy="93997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56AFDFF-7E8C-BC95-D7B2-60D667C4C8E3}"/>
              </a:ext>
            </a:extLst>
          </p:cNvPr>
          <p:cNvSpPr/>
          <p:nvPr/>
        </p:nvSpPr>
        <p:spPr>
          <a:xfrm>
            <a:off x="4846345" y="1171865"/>
            <a:ext cx="9814509" cy="757518"/>
          </a:xfrm>
          <a:prstGeom prst="rect">
            <a:avLst/>
          </a:prstGeom>
          <a:solidFill>
            <a:srgbClr val="004A4B"/>
          </a:solidFill>
          <a:ln>
            <a:solidFill>
              <a:srgbClr val="004A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67" b="1" dirty="0">
                <a:solidFill>
                  <a:schemeClr val="bg1"/>
                </a:solidFill>
                <a:latin typeface="Work Sans"/>
                <a:cs typeface="Arial"/>
              </a:rPr>
              <a:t>Care Manager Identifies Risk Level Based on C-SSRS</a:t>
            </a:r>
            <a:endParaRPr lang="en-US" sz="1600" dirty="0">
              <a:solidFill>
                <a:schemeClr val="bg1"/>
              </a:solidFill>
              <a:latin typeface="Work Sans"/>
            </a:endParaRPr>
          </a:p>
        </p:txBody>
      </p:sp>
      <p:sp>
        <p:nvSpPr>
          <p:cNvPr id="117" name="TextBox 21">
            <a:extLst>
              <a:ext uri="{FF2B5EF4-FFF2-40B4-BE49-F238E27FC236}">
                <a16:creationId xmlns:a16="http://schemas.microsoft.com/office/drawing/2014/main" id="{B1ADCC42-6737-A044-34B3-454CEF420D56}"/>
              </a:ext>
            </a:extLst>
          </p:cNvPr>
          <p:cNvSpPr txBox="1"/>
          <p:nvPr/>
        </p:nvSpPr>
        <p:spPr>
          <a:xfrm>
            <a:off x="1067002" y="2290850"/>
            <a:ext cx="3077825" cy="984508"/>
          </a:xfrm>
          <a:prstGeom prst="rect">
            <a:avLst/>
          </a:prstGeom>
          <a:solidFill>
            <a:srgbClr val="FFFF67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004A4B"/>
                </a:solidFill>
                <a:latin typeface="Work Sans"/>
              </a:rPr>
              <a:t>Risk Level: LOW</a:t>
            </a:r>
            <a:endParaRPr lang="en-US" sz="2133" i="1" dirty="0">
              <a:solidFill>
                <a:srgbClr val="004A4B"/>
              </a:solidFill>
              <a:latin typeface="Work Sans" pitchFamily="2" charset="77"/>
            </a:endParaRPr>
          </a:p>
        </p:txBody>
      </p:sp>
      <p:sp>
        <p:nvSpPr>
          <p:cNvPr id="23" name="TextBox 21">
            <a:extLst>
              <a:ext uri="{FF2B5EF4-FFF2-40B4-BE49-F238E27FC236}">
                <a16:creationId xmlns:a16="http://schemas.microsoft.com/office/drawing/2014/main" id="{AEEDF1F2-211A-5871-F62A-69E4D1A8B41B}"/>
              </a:ext>
            </a:extLst>
          </p:cNvPr>
          <p:cNvSpPr txBox="1"/>
          <p:nvPr/>
        </p:nvSpPr>
        <p:spPr>
          <a:xfrm>
            <a:off x="7898110" y="2290848"/>
            <a:ext cx="3710975" cy="895317"/>
          </a:xfrm>
          <a:prstGeom prst="rect">
            <a:avLst/>
          </a:prstGeom>
          <a:solidFill>
            <a:srgbClr val="FFC00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004A4B"/>
                </a:solidFill>
                <a:latin typeface="Work Sans"/>
              </a:rPr>
              <a:t>Risk Level: MODERATE</a:t>
            </a:r>
            <a:endParaRPr lang="en-US" sz="2133" i="1" dirty="0">
              <a:solidFill>
                <a:srgbClr val="004A4B"/>
              </a:solidFill>
              <a:latin typeface="Work Sans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4B3538E-8F7D-521A-C9A9-EBC491FB3588}"/>
              </a:ext>
            </a:extLst>
          </p:cNvPr>
          <p:cNvSpPr/>
          <p:nvPr/>
        </p:nvSpPr>
        <p:spPr>
          <a:xfrm>
            <a:off x="14249400" y="2255686"/>
            <a:ext cx="3491473" cy="924999"/>
          </a:xfrm>
          <a:prstGeom prst="rect">
            <a:avLst/>
          </a:prstGeom>
          <a:solidFill>
            <a:srgbClr val="ED82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004A4B"/>
                </a:solidFill>
                <a:latin typeface="Work Sans"/>
              </a:rPr>
              <a:t>Risk Level: HIGH</a:t>
            </a:r>
            <a:endParaRPr lang="en-US" sz="2133" i="1" dirty="0">
              <a:solidFill>
                <a:srgbClr val="004A4B"/>
              </a:solidFill>
              <a:latin typeface="Work Sans" pitchFamily="2" charset="77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DF5FB06-0BB4-A8D4-8DCF-D52BF44D6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124797"/>
              </p:ext>
            </p:extLst>
          </p:nvPr>
        </p:nvGraphicFramePr>
        <p:xfrm>
          <a:off x="572155" y="3371422"/>
          <a:ext cx="18362884" cy="6639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5084">
                  <a:extLst>
                    <a:ext uri="{9D8B030D-6E8A-4147-A177-3AD203B41FA5}">
                      <a16:colId xmlns:a16="http://schemas.microsoft.com/office/drawing/2014/main" val="1311090303"/>
                    </a:ext>
                  </a:extLst>
                </a:gridCol>
                <a:gridCol w="8494385">
                  <a:extLst>
                    <a:ext uri="{9D8B030D-6E8A-4147-A177-3AD203B41FA5}">
                      <a16:colId xmlns:a16="http://schemas.microsoft.com/office/drawing/2014/main" val="3757879040"/>
                    </a:ext>
                  </a:extLst>
                </a:gridCol>
                <a:gridCol w="8193415">
                  <a:extLst>
                    <a:ext uri="{9D8B030D-6E8A-4147-A177-3AD203B41FA5}">
                      <a16:colId xmlns:a16="http://schemas.microsoft.com/office/drawing/2014/main" val="4065428694"/>
                    </a:ext>
                  </a:extLst>
                </a:gridCol>
              </a:tblGrid>
              <a:tr h="723292">
                <a:tc>
                  <a:txBody>
                    <a:bodyPr/>
                    <a:lstStyle/>
                    <a:p>
                      <a:r>
                        <a:rPr lang="en-US" dirty="0"/>
                        <a:t>Risk Level </a:t>
                      </a:r>
                    </a:p>
                  </a:txBody>
                  <a:tcPr>
                    <a:solidFill>
                      <a:srgbClr val="167F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Response</a:t>
                      </a:r>
                    </a:p>
                  </a:txBody>
                  <a:tcPr>
                    <a:solidFill>
                      <a:srgbClr val="167F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Follow-up </a:t>
                      </a:r>
                    </a:p>
                  </a:txBody>
                  <a:tcPr>
                    <a:solidFill>
                      <a:srgbClr val="167F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581188"/>
                  </a:ext>
                </a:extLst>
              </a:tr>
              <a:tr h="856551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"/>
                        </a:rPr>
                        <a:t>LOW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Outreach to patient within 1 week and schedule appointment with Care Manager.</a:t>
                      </a:r>
                      <a:endParaRPr lang="en-US" sz="2000" dirty="0">
                        <a:latin typeface="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884888"/>
                  </a:ext>
                </a:extLst>
              </a:tr>
              <a:tr h="214615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"/>
                        </a:rPr>
                        <a:t>MODERATE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Outreach to patient within first business day and conduct Stanley-Brown Safety Plan.</a:t>
                      </a:r>
                    </a:p>
                    <a:p>
                      <a:pPr rtl="0"/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Schedule a follow up visit with a </a:t>
                      </a:r>
                      <a:r>
                        <a:rPr lang="en-US" sz="2000" b="1" dirty="0">
                          <a:effectLst/>
                          <a:latin typeface=""/>
                        </a:rPr>
                        <a:t>behavioral health clinician (patient’s Care Manager or outpatient </a:t>
                      </a:r>
                      <a:r>
                        <a:rPr lang="en-US" sz="2000" b="1">
                          <a:effectLst/>
                          <a:latin typeface=""/>
                        </a:rPr>
                        <a:t>therapist, ED</a:t>
                      </a:r>
                      <a:r>
                        <a:rPr lang="en-US" sz="2000" b="1" dirty="0">
                          <a:effectLst/>
                          <a:latin typeface=""/>
                        </a:rPr>
                        <a:t>, outpatient psychiatry, partial </a:t>
                      </a:r>
                      <a:r>
                        <a:rPr lang="en-US" sz="2000" b="1">
                          <a:effectLst/>
                          <a:latin typeface=""/>
                        </a:rPr>
                        <a:t>program, or IOP)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within 3 days. </a:t>
                      </a:r>
                    </a:p>
                    <a:p>
                      <a:pPr rtl="0"/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Consult Perinatal Psychiatrist as needed. </a:t>
                      </a:r>
                      <a:endParaRPr lang="en-US" sz="2000" dirty="0">
                        <a:latin typeface="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If contact isn't made within 24 hours of initial outreach (or outreach via OB), then call emergency contact.</a:t>
                      </a:r>
                    </a:p>
                    <a:p>
                      <a:pPr rtl="0"/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If still no contact, have OB office schedule an appointment within a week. Care Manager coordinates with OB so they are available during that time.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120501"/>
                  </a:ext>
                </a:extLst>
              </a:tr>
              <a:tr h="244014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"/>
                        </a:rPr>
                        <a:t>HIGH</a:t>
                      </a:r>
                    </a:p>
                  </a:txBody>
                  <a:tcPr>
                    <a:solidFill>
                      <a:srgbClr val="ED827A">
                        <a:alpha val="7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b="1" dirty="0">
                          <a:effectLst/>
                          <a:latin typeface=""/>
                        </a:rPr>
                        <a:t>Outreach to patient within an hour and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conduct Stanley-Brown Safety Plan</a:t>
                      </a:r>
                      <a:r>
                        <a:rPr lang="en-US" sz="2000" b="1" dirty="0">
                          <a:effectLst/>
                          <a:latin typeface=""/>
                        </a:rPr>
                        <a:t>. Care Manager will consult with perinatal psychiatrist.</a:t>
                      </a:r>
                    </a:p>
                    <a:p>
                      <a:pPr algn="l" rtl="0"/>
                      <a:endParaRPr lang="en-US" sz="2000" b="1" dirty="0">
                        <a:effectLst/>
                        <a:latin typeface=""/>
                      </a:endParaRPr>
                    </a:p>
                    <a:p>
                      <a:pPr algn="l" rtl="0"/>
                      <a:r>
                        <a:rPr lang="en-US" sz="2000" b="1" dirty="0">
                          <a:effectLst/>
                          <a:latin typeface=""/>
                        </a:rPr>
                        <a:t>Patient must be evaluated by a behavioral health clinician within 24 hours of Care Manager observing positive screen.</a:t>
                      </a:r>
                    </a:p>
                  </a:txBody>
                  <a:tcPr marL="47625" marR="47625" marT="28575" marB="28575">
                    <a:solidFill>
                      <a:srgbClr val="ED827A">
                        <a:alpha val="7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If patient cannot be reached within 3 hours, then call emergency contact.</a:t>
                      </a:r>
                    </a:p>
                    <a:p>
                      <a:pPr rtl="0"/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If no contact made, call for a wellness check.</a:t>
                      </a:r>
                    </a:p>
                    <a:p>
                      <a:pPr rtl="0"/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"/>
                          <a:ea typeface="+mn-ea"/>
                          <a:cs typeface="+mn-cs"/>
                        </a:rPr>
                        <a:t>Automated responses to high-risk scores will describe emergency response and encourage patients to answer their phones.</a:t>
                      </a:r>
                    </a:p>
                    <a:p>
                      <a:endParaRPr lang="en-US" sz="2000" dirty="0">
                        <a:latin typeface=""/>
                      </a:endParaRPr>
                    </a:p>
                  </a:txBody>
                  <a:tcPr>
                    <a:solidFill>
                      <a:srgbClr val="ED827A">
                        <a:alpha val="7215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519380"/>
                  </a:ext>
                </a:extLst>
              </a:tr>
            </a:tbl>
          </a:graphicData>
        </a:graphic>
      </p:graphicFrame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C0D1A162-B118-A102-077B-7189E7243047}"/>
              </a:ext>
            </a:extLst>
          </p:cNvPr>
          <p:cNvCxnSpPr>
            <a:stCxn id="117" idx="0"/>
            <a:endCxn id="24" idx="0"/>
          </p:cNvCxnSpPr>
          <p:nvPr/>
        </p:nvCxnSpPr>
        <p:spPr>
          <a:xfrm rot="5400000" flipH="1" flipV="1">
            <a:off x="9282944" y="-4421343"/>
            <a:ext cx="35164" cy="13389222"/>
          </a:xfrm>
          <a:prstGeom prst="bentConnector3">
            <a:avLst>
              <a:gd name="adj1" fmla="val 75009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0BE21FC-C7FB-AD1F-44B9-3EA7994BDA6F}"/>
              </a:ext>
            </a:extLst>
          </p:cNvPr>
          <p:cNvCxnSpPr>
            <a:stCxn id="3" idx="2"/>
            <a:endCxn id="23" idx="0"/>
          </p:cNvCxnSpPr>
          <p:nvPr/>
        </p:nvCxnSpPr>
        <p:spPr>
          <a:xfrm flipH="1">
            <a:off x="9753598" y="1929383"/>
            <a:ext cx="2" cy="3614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4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0e4c6fe-2b7b-4f74-b45e-d1d3ae02eb1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C337EC11AF742B9618C1CB6317269" ma:contentTypeVersion="15" ma:contentTypeDescription="Create a new document." ma:contentTypeScope="" ma:versionID="96b986ef9d49af5e7f62482a365d6408">
  <xsd:schema xmlns:xsd="http://www.w3.org/2001/XMLSchema" xmlns:xs="http://www.w3.org/2001/XMLSchema" xmlns:p="http://schemas.microsoft.com/office/2006/metadata/properties" xmlns:ns3="cc90a3ea-b766-4dfc-8c8b-65f532e88a67" xmlns:ns4="c0e4c6fe-2b7b-4f74-b45e-d1d3ae02eb10" targetNamespace="http://schemas.microsoft.com/office/2006/metadata/properties" ma:root="true" ma:fieldsID="dd74290f410d2a85e8bb258971c3cfb8" ns3:_="" ns4:_="">
    <xsd:import namespace="cc90a3ea-b766-4dfc-8c8b-65f532e88a67"/>
    <xsd:import namespace="c0e4c6fe-2b7b-4f74-b45e-d1d3ae02eb1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bjectDetectorVersions" minOccurs="0"/>
                <xsd:element ref="ns4:MediaServiceSystemTags" minOccurs="0"/>
                <xsd:element ref="ns4:MediaServiceOCR" minOccurs="0"/>
                <xsd:element ref="ns4:MediaServiceSearchProperties" minOccurs="0"/>
                <xsd:element ref="ns4:_activity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0a3ea-b766-4dfc-8c8b-65f532e88a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4c6fe-2b7b-4f74-b45e-d1d3ae02eb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B28282-5437-4274-89FA-F8FCAFFD7EB8}">
  <ds:schemaRefs>
    <ds:schemaRef ds:uri="http://www.w3.org/XML/1998/namespace"/>
    <ds:schemaRef ds:uri="http://purl.org/dc/terms/"/>
    <ds:schemaRef ds:uri="http://purl.org/dc/dcmitype/"/>
    <ds:schemaRef ds:uri="cc90a3ea-b766-4dfc-8c8b-65f532e88a67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0e4c6fe-2b7b-4f74-b45e-d1d3ae02eb10"/>
  </ds:schemaRefs>
</ds:datastoreItem>
</file>

<file path=customXml/itemProps2.xml><?xml version="1.0" encoding="utf-8"?>
<ds:datastoreItem xmlns:ds="http://schemas.openxmlformats.org/officeDocument/2006/customXml" ds:itemID="{E4734931-8204-4CF5-90D2-F10966D5E1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0C4075-90EC-4231-9D04-20B9E9FCBB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0a3ea-b766-4dfc-8c8b-65f532e88a67"/>
    <ds:schemaRef ds:uri="c0e4c6fe-2b7b-4f74-b45e-d1d3ae02eb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22161</TotalTime>
  <Words>312</Words>
  <Application>Microsoft Macintosh PowerPoint</Application>
  <PresentationFormat>Custom</PresentationFormat>
  <Paragraphs>46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Work Sans</vt:lpstr>
      <vt:lpstr>Office Theme</vt:lpstr>
      <vt:lpstr>PowerPoint Presentation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SadLab</dc:creator>
  <cp:lastModifiedBy>Andrea Chu</cp:lastModifiedBy>
  <cp:revision>1009</cp:revision>
  <cp:lastPrinted>2017-11-07T23:37:00Z</cp:lastPrinted>
  <dcterms:created xsi:type="dcterms:W3CDTF">2017-01-12T16:34:46Z</dcterms:created>
  <dcterms:modified xsi:type="dcterms:W3CDTF">2026-02-09T17:40:57Z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0x0101005A4C337EC11AF742B9618C1CB6317269</vt:lpwstr>
  </property>
</Properties>
</file>