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6" r:id="rId2"/>
    <p:sldId id="260" r:id="rId3"/>
    <p:sldId id="258" r:id="rId4"/>
    <p:sldId id="259" r:id="rId5"/>
    <p:sldId id="261" r:id="rId6"/>
    <p:sldId id="262" r:id="rId7"/>
    <p:sldId id="265" r:id="rId8"/>
    <p:sldId id="267" r:id="rId9"/>
    <p:sldId id="268" r:id="rId10"/>
    <p:sldId id="269" r:id="rId11"/>
    <p:sldId id="271" r:id="rId12"/>
    <p:sldId id="282" r:id="rId13"/>
    <p:sldId id="272" r:id="rId14"/>
    <p:sldId id="273" r:id="rId15"/>
    <p:sldId id="283" r:id="rId16"/>
    <p:sldId id="284" r:id="rId17"/>
    <p:sldId id="285" r:id="rId18"/>
    <p:sldId id="286" r:id="rId19"/>
    <p:sldId id="287" r:id="rId20"/>
    <p:sldId id="288" r:id="rId21"/>
    <p:sldId id="296" r:id="rId22"/>
    <p:sldId id="289" r:id="rId23"/>
    <p:sldId id="290" r:id="rId24"/>
    <p:sldId id="291" r:id="rId25"/>
    <p:sldId id="293" r:id="rId26"/>
    <p:sldId id="294" r:id="rId27"/>
    <p:sldId id="292" r:id="rId28"/>
    <p:sldId id="295" r:id="rId29"/>
    <p:sldId id="297" r:id="rId30"/>
    <p:sldId id="263" r:id="rId31"/>
    <p:sldId id="281" r:id="rId32"/>
  </p:sldIdLst>
  <p:sldSz cx="12192000" cy="6858000"/>
  <p:notesSz cx="6858000" cy="9144000"/>
  <p:custDataLst>
    <p:tags r:id="rId3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94660"/>
  </p:normalViewPr>
  <p:slideViewPr>
    <p:cSldViewPr snapToGrid="0">
      <p:cViewPr varScale="1">
        <p:scale>
          <a:sx n="78" d="100"/>
          <a:sy n="78" d="100"/>
        </p:scale>
        <p:origin x="73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D897B9-8CC5-4970-B51F-EEB198912962}" type="datetimeFigureOut">
              <a:rPr lang="en-GB" smtClean="0"/>
              <a:t>19/05/2025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C5252-0A5A-4E74-89EB-044826640729}" type="slidenum">
              <a:rPr lang="en-GB" smtClean="0"/>
              <a:t>‹#›</a:t>
            </a:fld>
            <a:endParaRPr lang="en-GB"/>
          </a:p>
        </p:txBody>
      </p:sp>
    </p:spTree>
    <p:extLst>
      <p:ext uri="{BB962C8B-B14F-4D97-AF65-F5344CB8AC3E}">
        <p14:creationId xmlns:p14="http://schemas.microsoft.com/office/powerpoint/2010/main" val="51061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blogs.bmj.com/bmj/2018/12/04/sarah-markham-dealing-with-iatrogenic-harm-in-mental-health/#:~:text=Iatrogenic%20harm%20refers%20to%20the,by%20the%20process%20of%20treatment." TargetMode="External"/><Relationship Id="rId2" Type="http://schemas.openxmlformats.org/officeDocument/2006/relationships/hyperlink" Target="https://doi.org/10.3389/fpsyt.2020.00810" TargetMode="External"/><Relationship Id="rId1" Type="http://schemas.openxmlformats.org/officeDocument/2006/relationships/slideLayout" Target="../slideLayouts/slideLayout2.xml"/><Relationship Id="rId4" Type="http://schemas.openxmlformats.org/officeDocument/2006/relationships/hyperlink" Target="https://www.rcpsych.ac.uk/improving-care/nccmh/reducing-restrictive-practic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710851"/>
            <a:ext cx="7766936" cy="1646302"/>
          </a:xfrm>
        </p:spPr>
        <p:txBody>
          <a:bodyPr/>
          <a:lstStyle/>
          <a:p>
            <a:pPr algn="l"/>
            <a:r>
              <a:rPr lang="en-GB" dirty="0"/>
              <a:t>Trauma, Power &amp; Restriction </a:t>
            </a:r>
          </a:p>
        </p:txBody>
      </p:sp>
      <p:sp>
        <p:nvSpPr>
          <p:cNvPr id="3" name="Subtitle 2"/>
          <p:cNvSpPr>
            <a:spLocks noGrp="1"/>
          </p:cNvSpPr>
          <p:nvPr>
            <p:ph type="subTitle" idx="1"/>
          </p:nvPr>
        </p:nvSpPr>
        <p:spPr>
          <a:xfrm>
            <a:off x="1507067" y="3357153"/>
            <a:ext cx="7766936" cy="3274875"/>
          </a:xfrm>
        </p:spPr>
        <p:txBody>
          <a:bodyPr>
            <a:normAutofit/>
          </a:bodyPr>
          <a:lstStyle/>
          <a:p>
            <a:pPr algn="l"/>
            <a:r>
              <a:rPr lang="en-GB" dirty="0">
                <a:solidFill>
                  <a:schemeClr val="bg1">
                    <a:lumMod val="50000"/>
                  </a:schemeClr>
                </a:solidFill>
              </a:rPr>
              <a:t>A psychological perspective of coercive practice use in forensic mental health services </a:t>
            </a:r>
          </a:p>
          <a:p>
            <a:pPr algn="l"/>
            <a:endParaRPr lang="en-GB" dirty="0">
              <a:solidFill>
                <a:schemeClr val="bg1">
                  <a:lumMod val="50000"/>
                </a:schemeClr>
              </a:solidFill>
            </a:endParaRPr>
          </a:p>
          <a:p>
            <a:pPr algn="l"/>
            <a:endParaRPr lang="en-GB" dirty="0">
              <a:solidFill>
                <a:schemeClr val="bg1">
                  <a:lumMod val="50000"/>
                </a:schemeClr>
              </a:solidFill>
            </a:endParaRPr>
          </a:p>
          <a:p>
            <a:pPr algn="l"/>
            <a:r>
              <a:rPr lang="en-GB" dirty="0">
                <a:solidFill>
                  <a:schemeClr val="bg1">
                    <a:lumMod val="50000"/>
                  </a:schemeClr>
                </a:solidFill>
              </a:rPr>
              <a:t>Dr Daniel Lawrence</a:t>
            </a:r>
          </a:p>
          <a:p>
            <a:pPr algn="l"/>
            <a:r>
              <a:rPr lang="en-GB" dirty="0">
                <a:solidFill>
                  <a:schemeClr val="bg1">
                    <a:lumMod val="50000"/>
                  </a:schemeClr>
                </a:solidFill>
              </a:rPr>
              <a:t>Chartered Psychologist &amp; HCPC Registered Forensic Psychologist</a:t>
            </a:r>
          </a:p>
          <a:p>
            <a:pPr algn="l"/>
            <a:r>
              <a:rPr lang="en-GB" dirty="0">
                <a:solidFill>
                  <a:schemeClr val="bg1">
                    <a:lumMod val="50000"/>
                  </a:schemeClr>
                </a:solidFill>
              </a:rPr>
              <a:t>Senior Lecturer, Cardiff Met University</a:t>
            </a:r>
          </a:p>
          <a:p>
            <a:pPr algn="l"/>
            <a:endParaRPr lang="en-GB" dirty="0"/>
          </a:p>
        </p:txBody>
      </p:sp>
    </p:spTree>
    <p:extLst>
      <p:ext uri="{BB962C8B-B14F-4D97-AF65-F5344CB8AC3E}">
        <p14:creationId xmlns:p14="http://schemas.microsoft.com/office/powerpoint/2010/main" val="3702766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5724"/>
          </a:xfrm>
        </p:spPr>
        <p:txBody>
          <a:bodyPr/>
          <a:lstStyle/>
          <a:p>
            <a:r>
              <a:rPr lang="en-GB" dirty="0"/>
              <a:t>My Research</a:t>
            </a:r>
          </a:p>
        </p:txBody>
      </p:sp>
      <p:sp>
        <p:nvSpPr>
          <p:cNvPr id="3" name="Content Placeholder 2"/>
          <p:cNvSpPr>
            <a:spLocks noGrp="1"/>
          </p:cNvSpPr>
          <p:nvPr>
            <p:ph idx="1"/>
          </p:nvPr>
        </p:nvSpPr>
        <p:spPr>
          <a:xfrm>
            <a:off x="677334" y="1345325"/>
            <a:ext cx="9499938" cy="4696038"/>
          </a:xfrm>
        </p:spPr>
        <p:txBody>
          <a:bodyPr/>
          <a:lstStyle/>
          <a:p>
            <a:r>
              <a:rPr lang="en-GB" dirty="0"/>
              <a:t>Aim has been to try and help address this problem. </a:t>
            </a:r>
          </a:p>
          <a:p>
            <a:r>
              <a:rPr lang="en-GB" dirty="0"/>
              <a:t>Reducing coercive practice efforts and research often led by nursing/medical colleagues. </a:t>
            </a:r>
          </a:p>
          <a:p>
            <a:r>
              <a:rPr lang="en-GB" dirty="0"/>
              <a:t>Recognised the potential benefit of psychology. </a:t>
            </a:r>
          </a:p>
          <a:p>
            <a:pPr marL="0" indent="0">
              <a:buNone/>
            </a:pPr>
            <a:r>
              <a:rPr lang="en-GB" dirty="0"/>
              <a:t>  </a:t>
            </a:r>
          </a:p>
        </p:txBody>
      </p:sp>
    </p:spTree>
    <p:extLst>
      <p:ext uri="{BB962C8B-B14F-4D97-AF65-F5344CB8AC3E}">
        <p14:creationId xmlns:p14="http://schemas.microsoft.com/office/powerpoint/2010/main" val="632311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9297"/>
          </a:xfrm>
        </p:spPr>
        <p:txBody>
          <a:bodyPr/>
          <a:lstStyle/>
          <a:p>
            <a:r>
              <a:rPr lang="en-GB" dirty="0"/>
              <a:t>Continued</a:t>
            </a:r>
          </a:p>
        </p:txBody>
      </p:sp>
      <p:sp>
        <p:nvSpPr>
          <p:cNvPr id="3" name="Content Placeholder 2"/>
          <p:cNvSpPr>
            <a:spLocks noGrp="1"/>
          </p:cNvSpPr>
          <p:nvPr>
            <p:ph idx="1"/>
          </p:nvPr>
        </p:nvSpPr>
        <p:spPr>
          <a:xfrm>
            <a:off x="677334" y="1418897"/>
            <a:ext cx="8596668" cy="4622465"/>
          </a:xfrm>
        </p:spPr>
        <p:txBody>
          <a:bodyPr/>
          <a:lstStyle/>
          <a:p>
            <a:r>
              <a:rPr lang="en-GB" dirty="0"/>
              <a:t>Recognise that there was no psychological theory available that explains the (repeated) use of coercive practices in mental health services. </a:t>
            </a:r>
          </a:p>
          <a:p>
            <a:r>
              <a:rPr lang="en-GB" dirty="0"/>
              <a:t>So we went on to develop one. . . </a:t>
            </a:r>
          </a:p>
        </p:txBody>
      </p:sp>
    </p:spTree>
    <p:extLst>
      <p:ext uri="{BB962C8B-B14F-4D97-AF65-F5344CB8AC3E}">
        <p14:creationId xmlns:p14="http://schemas.microsoft.com/office/powerpoint/2010/main" val="2906804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12466" t="12148" r="63139" b="21473"/>
          <a:stretch/>
        </p:blipFill>
        <p:spPr bwMode="auto">
          <a:xfrm>
            <a:off x="822960" y="118872"/>
            <a:ext cx="8229600" cy="66385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15743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899" y="264189"/>
            <a:ext cx="8596668" cy="756745"/>
          </a:xfrm>
        </p:spPr>
        <p:txBody>
          <a:bodyPr/>
          <a:lstStyle/>
          <a:p>
            <a:r>
              <a:rPr lang="en-GB" dirty="0"/>
              <a:t>Maintenance Model of RPs</a:t>
            </a:r>
          </a:p>
        </p:txBody>
      </p:sp>
      <p:grpSp>
        <p:nvGrpSpPr>
          <p:cNvPr id="35" name="Group 34"/>
          <p:cNvGrpSpPr/>
          <p:nvPr/>
        </p:nvGrpSpPr>
        <p:grpSpPr>
          <a:xfrm>
            <a:off x="937987" y="1132753"/>
            <a:ext cx="8054340" cy="5494019"/>
            <a:chOff x="0" y="0"/>
            <a:chExt cx="9839225" cy="6481034"/>
          </a:xfrm>
        </p:grpSpPr>
        <p:sp>
          <p:nvSpPr>
            <p:cNvPr id="36" name="Oval 35"/>
            <p:cNvSpPr/>
            <p:nvPr/>
          </p:nvSpPr>
          <p:spPr>
            <a:xfrm>
              <a:off x="4025205" y="3974440"/>
              <a:ext cx="1798324" cy="1554480"/>
            </a:xfrm>
            <a:prstGeom prst="ellipse">
              <a:avLst/>
            </a:prstGeom>
            <a:noFill/>
            <a:ln w="38100" cap="flat" cmpd="sng" algn="ctr">
              <a:solidFill>
                <a:srgbClr val="70AD47">
                  <a:lumMod val="60000"/>
                  <a:lumOff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37" name="Oval 36"/>
            <p:cNvSpPr/>
            <p:nvPr/>
          </p:nvSpPr>
          <p:spPr>
            <a:xfrm>
              <a:off x="5668963" y="2889027"/>
              <a:ext cx="1798324" cy="1554480"/>
            </a:xfrm>
            <a:prstGeom prst="ellipse">
              <a:avLst/>
            </a:prstGeom>
            <a:noFill/>
            <a:ln w="38100" cap="flat" cmpd="sng" algn="ctr">
              <a:solidFill>
                <a:srgbClr val="70AD47">
                  <a:lumMod val="60000"/>
                  <a:lumOff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38" name="Oval 37"/>
            <p:cNvSpPr/>
            <p:nvPr/>
          </p:nvSpPr>
          <p:spPr>
            <a:xfrm>
              <a:off x="5618799" y="1137388"/>
              <a:ext cx="1798324" cy="1554480"/>
            </a:xfrm>
            <a:prstGeom prst="ellipse">
              <a:avLst/>
            </a:prstGeom>
            <a:noFill/>
            <a:ln w="38100" cap="flat" cmpd="sng" algn="ctr">
              <a:solidFill>
                <a:srgbClr val="70AD47">
                  <a:lumMod val="60000"/>
                  <a:lumOff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grpSp>
          <p:nvGrpSpPr>
            <p:cNvPr id="39" name="Group 38"/>
            <p:cNvGrpSpPr/>
            <p:nvPr/>
          </p:nvGrpSpPr>
          <p:grpSpPr>
            <a:xfrm>
              <a:off x="4025205" y="0"/>
              <a:ext cx="1798324" cy="1554480"/>
              <a:chOff x="4025205" y="0"/>
              <a:chExt cx="1973179" cy="1915428"/>
            </a:xfrm>
          </p:grpSpPr>
          <p:sp>
            <p:nvSpPr>
              <p:cNvPr id="64" name="Oval 63"/>
              <p:cNvSpPr/>
              <p:nvPr/>
            </p:nvSpPr>
            <p:spPr>
              <a:xfrm>
                <a:off x="4025205" y="0"/>
                <a:ext cx="1973179" cy="1915428"/>
              </a:xfrm>
              <a:prstGeom prst="ellipse">
                <a:avLst/>
              </a:prstGeom>
              <a:noFill/>
              <a:ln w="38100" cap="flat" cmpd="sng" algn="ctr">
                <a:solidFill>
                  <a:srgbClr val="70AD47">
                    <a:lumMod val="60000"/>
                    <a:lumOff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65" name="TextBox 49"/>
              <p:cNvSpPr txBox="1"/>
              <p:nvPr/>
            </p:nvSpPr>
            <p:spPr>
              <a:xfrm>
                <a:off x="4192996" y="428279"/>
                <a:ext cx="1626197" cy="1200272"/>
              </a:xfrm>
              <a:prstGeom prst="rect">
                <a:avLst/>
              </a:prstGeom>
              <a:noFill/>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1. Past Experiences of Trauma &amp; Threat</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grpSp>
        <p:sp>
          <p:nvSpPr>
            <p:cNvPr id="40" name="TextBox 52"/>
            <p:cNvSpPr txBox="1"/>
            <p:nvPr/>
          </p:nvSpPr>
          <p:spPr>
            <a:xfrm>
              <a:off x="5704316" y="1602707"/>
              <a:ext cx="1626870" cy="532765"/>
            </a:xfrm>
            <a:prstGeom prst="rect">
              <a:avLst/>
            </a:prstGeom>
            <a:noFill/>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2. Service User Threat &amp; Shame</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sp>
          <p:nvSpPr>
            <p:cNvPr id="41" name="TextBox 61"/>
            <p:cNvSpPr txBox="1"/>
            <p:nvPr/>
          </p:nvSpPr>
          <p:spPr>
            <a:xfrm>
              <a:off x="2506263" y="3290083"/>
              <a:ext cx="1626235" cy="753110"/>
            </a:xfrm>
            <a:prstGeom prst="rect">
              <a:avLst/>
            </a:prstGeom>
            <a:noFill/>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rPr>
                <a:t>6. Use of Coercive Practices</a:t>
              </a:r>
              <a:endPar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sp>
          <p:nvSpPr>
            <p:cNvPr id="42" name="TextBox 64"/>
            <p:cNvSpPr txBox="1"/>
            <p:nvPr/>
          </p:nvSpPr>
          <p:spPr>
            <a:xfrm>
              <a:off x="2536382" y="1578119"/>
              <a:ext cx="1595786" cy="702457"/>
            </a:xfrm>
            <a:prstGeom prst="rect">
              <a:avLst/>
            </a:prstGeom>
            <a:noFill/>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7. Perpetual Threat &amp; Shame</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sp>
          <p:nvSpPr>
            <p:cNvPr id="43" name="TextBox 66"/>
            <p:cNvSpPr txBox="1"/>
            <p:nvPr/>
          </p:nvSpPr>
          <p:spPr>
            <a:xfrm>
              <a:off x="807453" y="2439704"/>
              <a:ext cx="1626235" cy="532765"/>
            </a:xfrm>
            <a:prstGeom prst="rect">
              <a:avLst/>
            </a:prstGeom>
            <a:noFill/>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8. Progress with Care Pathway</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grpSp>
          <p:nvGrpSpPr>
            <p:cNvPr id="44" name="Group 43"/>
            <p:cNvGrpSpPr/>
            <p:nvPr/>
          </p:nvGrpSpPr>
          <p:grpSpPr>
            <a:xfrm>
              <a:off x="7378692" y="4017261"/>
              <a:ext cx="1756311" cy="893720"/>
              <a:chOff x="7378692" y="4017261"/>
              <a:chExt cx="1661560" cy="1400833"/>
            </a:xfrm>
          </p:grpSpPr>
          <p:sp>
            <p:nvSpPr>
              <p:cNvPr id="62" name="Rectangle 61"/>
              <p:cNvSpPr/>
              <p:nvPr/>
            </p:nvSpPr>
            <p:spPr>
              <a:xfrm>
                <a:off x="7378692" y="4017261"/>
                <a:ext cx="1661560" cy="1400833"/>
              </a:xfrm>
              <a:prstGeom prst="rect">
                <a:avLst/>
              </a:prstGeom>
              <a:noFill/>
              <a:ln w="12700" cap="flat" cmpd="sng" algn="ctr">
                <a:solidFill>
                  <a:sysClr val="windowText" lastClr="000000"/>
                </a:solidFill>
                <a:prstDash val="dash"/>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63" name="Rectangle 62"/>
              <p:cNvSpPr/>
              <p:nvPr/>
            </p:nvSpPr>
            <p:spPr>
              <a:xfrm>
                <a:off x="7497606" y="4150180"/>
                <a:ext cx="1455599" cy="1180438"/>
              </a:xfrm>
              <a:prstGeom prst="rect">
                <a:avLst/>
              </a:prstGeom>
            </p:spPr>
            <p:txBody>
              <a:bodyPr wrap="square">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4. Contextual Factors – Staff &amp;</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Environmental </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grpSp>
        <p:sp>
          <p:nvSpPr>
            <p:cNvPr id="45" name="Arc 44"/>
            <p:cNvSpPr/>
            <p:nvPr/>
          </p:nvSpPr>
          <p:spPr>
            <a:xfrm rot="965467">
              <a:off x="4520670" y="1498597"/>
              <a:ext cx="3848869" cy="4803024"/>
            </a:xfrm>
            <a:prstGeom prst="arc">
              <a:avLst>
                <a:gd name="adj1" fmla="val 16727437"/>
                <a:gd name="adj2" fmla="val 20691296"/>
              </a:avLst>
            </a:prstGeom>
            <a:noFill/>
            <a:ln w="6350" cap="flat" cmpd="sng" algn="ctr">
              <a:solidFill>
                <a:sysClr val="windowText" lastClr="000000"/>
              </a:solidFill>
              <a:prstDash val="lgDash"/>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46" name="Right Arrow 45"/>
            <p:cNvSpPr/>
            <p:nvPr/>
          </p:nvSpPr>
          <p:spPr>
            <a:xfrm rot="2745050">
              <a:off x="5637286" y="1103601"/>
              <a:ext cx="527030" cy="262696"/>
            </a:xfrm>
            <a:prstGeom prst="rightArrow">
              <a:avLst/>
            </a:prstGeom>
            <a:solidFill>
              <a:srgbClr val="70AD47">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47" name="Right Arrow 46"/>
            <p:cNvSpPr/>
            <p:nvPr/>
          </p:nvSpPr>
          <p:spPr>
            <a:xfrm rot="5400000">
              <a:off x="6272083" y="2707125"/>
              <a:ext cx="524819" cy="293635"/>
            </a:xfrm>
            <a:prstGeom prst="rightArrow">
              <a:avLst/>
            </a:prstGeom>
            <a:solidFill>
              <a:srgbClr val="70AD47">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48" name="Right Arrow 47"/>
            <p:cNvSpPr/>
            <p:nvPr/>
          </p:nvSpPr>
          <p:spPr>
            <a:xfrm rot="8031326">
              <a:off x="5580537" y="4334645"/>
              <a:ext cx="585442" cy="271661"/>
            </a:xfrm>
            <a:prstGeom prst="rightArrow">
              <a:avLst/>
            </a:prstGeom>
            <a:solidFill>
              <a:srgbClr val="70AD47">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49" name="TextBox 80"/>
            <p:cNvSpPr txBox="1"/>
            <p:nvPr/>
          </p:nvSpPr>
          <p:spPr>
            <a:xfrm>
              <a:off x="3846566" y="6140675"/>
              <a:ext cx="2225039" cy="340359"/>
            </a:xfrm>
            <a:prstGeom prst="rect">
              <a:avLst/>
            </a:prstGeom>
            <a:noFill/>
            <a:ln w="28575">
              <a:solidFill>
                <a:srgbClr val="70AD47">
                  <a:lumMod val="60000"/>
                  <a:lumOff val="40000"/>
                </a:srgbClr>
              </a:solidFill>
            </a:ln>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rPr>
                <a:t>9. Organisational</a:t>
              </a:r>
              <a:endPar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sp>
          <p:nvSpPr>
            <p:cNvPr id="50" name="TextBox 86"/>
            <p:cNvSpPr txBox="1"/>
            <p:nvPr/>
          </p:nvSpPr>
          <p:spPr>
            <a:xfrm>
              <a:off x="5763400" y="3239304"/>
              <a:ext cx="1626870" cy="753110"/>
            </a:xfrm>
            <a:prstGeom prst="rect">
              <a:avLst/>
            </a:prstGeom>
            <a:noFill/>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3. Troubled and/or Troubling Behaviours</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sp>
          <p:nvSpPr>
            <p:cNvPr id="51" name="TextBox 24"/>
            <p:cNvSpPr txBox="1"/>
            <p:nvPr/>
          </p:nvSpPr>
          <p:spPr>
            <a:xfrm>
              <a:off x="4129206" y="4470320"/>
              <a:ext cx="1539240" cy="532765"/>
            </a:xfrm>
            <a:prstGeom prst="rect">
              <a:avLst/>
            </a:prstGeom>
            <a:noFill/>
          </p:spPr>
          <p:txBody>
            <a:bodyPr wrap="square" rtlCol="0">
              <a:noAutofit/>
            </a:bodyPr>
            <a:lstStyle/>
            <a:p>
              <a:pPr marL="0" marR="0" lvl="0" indent="0" algn="ctr" defTabSz="914400" eaLnBrk="1" fontAlgn="auto" latinLnBrk="0" hangingPunct="1">
                <a:lnSpc>
                  <a:spcPct val="107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rPr>
                <a:t>5. Threat for Staff</a:t>
              </a: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Calibri" panose="020F0502020204030204" pitchFamily="34" charset="0"/>
              </a:endParaRPr>
            </a:p>
          </p:txBody>
        </p:sp>
        <p:sp>
          <p:nvSpPr>
            <p:cNvPr id="52" name="Oval 51"/>
            <p:cNvSpPr/>
            <p:nvPr/>
          </p:nvSpPr>
          <p:spPr>
            <a:xfrm>
              <a:off x="2379845" y="2886203"/>
              <a:ext cx="1798324" cy="1554480"/>
            </a:xfrm>
            <a:prstGeom prst="ellipse">
              <a:avLst/>
            </a:prstGeom>
            <a:noFill/>
            <a:ln w="38100" cap="flat" cmpd="sng" algn="ctr">
              <a:solidFill>
                <a:srgbClr val="70AD47">
                  <a:lumMod val="60000"/>
                  <a:lumOff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53" name="Right Arrow 52"/>
            <p:cNvSpPr/>
            <p:nvPr/>
          </p:nvSpPr>
          <p:spPr>
            <a:xfrm rot="13613275">
              <a:off x="3601785" y="4304714"/>
              <a:ext cx="585442" cy="271661"/>
            </a:xfrm>
            <a:prstGeom prst="rightArrow">
              <a:avLst/>
            </a:prstGeom>
            <a:solidFill>
              <a:srgbClr val="70AD47">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54" name="Oval 53"/>
            <p:cNvSpPr/>
            <p:nvPr/>
          </p:nvSpPr>
          <p:spPr>
            <a:xfrm>
              <a:off x="2449717" y="1118320"/>
              <a:ext cx="1798324" cy="1554480"/>
            </a:xfrm>
            <a:prstGeom prst="ellipse">
              <a:avLst/>
            </a:prstGeom>
            <a:noFill/>
            <a:ln w="38100" cap="flat" cmpd="sng" algn="ctr">
              <a:solidFill>
                <a:srgbClr val="70AD47">
                  <a:lumMod val="60000"/>
                  <a:lumOff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55" name="Right Arrow 54"/>
            <p:cNvSpPr/>
            <p:nvPr/>
          </p:nvSpPr>
          <p:spPr>
            <a:xfrm rot="16200000">
              <a:off x="2979866" y="2618230"/>
              <a:ext cx="585442" cy="271661"/>
            </a:xfrm>
            <a:prstGeom prst="rightArrow">
              <a:avLst/>
            </a:prstGeom>
            <a:solidFill>
              <a:srgbClr val="70AD47">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56" name="Right Arrow 55"/>
            <p:cNvSpPr/>
            <p:nvPr/>
          </p:nvSpPr>
          <p:spPr>
            <a:xfrm rot="19288360">
              <a:off x="3645856" y="1094700"/>
              <a:ext cx="585442" cy="271661"/>
            </a:xfrm>
            <a:prstGeom prst="rightArrow">
              <a:avLst/>
            </a:prstGeom>
            <a:solidFill>
              <a:srgbClr val="70AD47">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57" name="Oval 56"/>
            <p:cNvSpPr/>
            <p:nvPr/>
          </p:nvSpPr>
          <p:spPr>
            <a:xfrm>
              <a:off x="710139" y="1982675"/>
              <a:ext cx="1798324" cy="1554480"/>
            </a:xfrm>
            <a:prstGeom prst="ellipse">
              <a:avLst/>
            </a:prstGeom>
            <a:noFill/>
            <a:ln w="38100" cap="flat" cmpd="sng" algn="ctr">
              <a:solidFill>
                <a:srgbClr val="5B9BD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58" name="Right Arrow 57"/>
            <p:cNvSpPr/>
            <p:nvPr/>
          </p:nvSpPr>
          <p:spPr>
            <a:xfrm rot="12959450">
              <a:off x="2168020" y="3047553"/>
              <a:ext cx="459487" cy="262919"/>
            </a:xfrm>
            <a:prstGeom prst="rightArrow">
              <a:avLst/>
            </a:prstGeom>
            <a:solidFill>
              <a:srgbClr val="5B9BD5"/>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59" name="Right Arrow 58"/>
            <p:cNvSpPr/>
            <p:nvPr/>
          </p:nvSpPr>
          <p:spPr>
            <a:xfrm rot="9045161">
              <a:off x="2150797" y="2176198"/>
              <a:ext cx="474623" cy="269088"/>
            </a:xfrm>
            <a:prstGeom prst="rightArrow">
              <a:avLst/>
            </a:prstGeom>
            <a:solidFill>
              <a:srgbClr val="5B9BD5"/>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60" name="Right Brace 59"/>
            <p:cNvSpPr/>
            <p:nvPr/>
          </p:nvSpPr>
          <p:spPr>
            <a:xfrm rot="5400000">
              <a:off x="4811906" y="962716"/>
              <a:ext cx="215414" cy="9839225"/>
            </a:xfrm>
            <a:prstGeom prst="rightBrace">
              <a:avLst>
                <a:gd name="adj1" fmla="val 8333"/>
                <a:gd name="adj2" fmla="val 49804"/>
              </a:avLst>
            </a:prstGeom>
            <a:noFill/>
            <a:ln w="28575" cap="flat" cmpd="sng" algn="ctr">
              <a:solidFill>
                <a:srgbClr val="70AD47">
                  <a:lumMod val="60000"/>
                  <a:lumOff val="4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61" name="Arc 60"/>
            <p:cNvSpPr/>
            <p:nvPr/>
          </p:nvSpPr>
          <p:spPr>
            <a:xfrm rot="7335545">
              <a:off x="4563255" y="1662225"/>
              <a:ext cx="3648839" cy="4366616"/>
            </a:xfrm>
            <a:prstGeom prst="arc">
              <a:avLst>
                <a:gd name="adj1" fmla="val 16143740"/>
                <a:gd name="adj2" fmla="val 21420696"/>
              </a:avLst>
            </a:prstGeom>
            <a:noFill/>
            <a:ln w="6350" cap="flat" cmpd="sng" algn="ctr">
              <a:solidFill>
                <a:sysClr val="windowText" lastClr="000000"/>
              </a:solidFill>
              <a:prstDash val="lgDash"/>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grpSp>
      <p:sp>
        <p:nvSpPr>
          <p:cNvPr id="3" name="Oval 2"/>
          <p:cNvSpPr/>
          <p:nvPr/>
        </p:nvSpPr>
        <p:spPr>
          <a:xfrm>
            <a:off x="5493705" y="3508967"/>
            <a:ext cx="1627519" cy="14554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p:cNvSpPr/>
          <p:nvPr/>
        </p:nvSpPr>
        <p:spPr>
          <a:xfrm>
            <a:off x="4200404" y="4438885"/>
            <a:ext cx="1549462" cy="145817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494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3269"/>
            <a:ext cx="8596668" cy="851338"/>
          </a:xfrm>
        </p:spPr>
        <p:txBody>
          <a:bodyPr/>
          <a:lstStyle/>
          <a:p>
            <a:r>
              <a:rPr lang="en-GB" dirty="0"/>
              <a:t>Putting it to the test. . . </a:t>
            </a:r>
          </a:p>
        </p:txBody>
      </p:sp>
      <p:sp>
        <p:nvSpPr>
          <p:cNvPr id="4" name="Content Placeholder 3"/>
          <p:cNvSpPr>
            <a:spLocks noGrp="1"/>
          </p:cNvSpPr>
          <p:nvPr>
            <p:ph idx="1"/>
          </p:nvPr>
        </p:nvSpPr>
        <p:spPr>
          <a:xfrm>
            <a:off x="1079670" y="2297749"/>
            <a:ext cx="8596668" cy="820355"/>
          </a:xfrm>
        </p:spPr>
        <p:txBody>
          <a:bodyPr>
            <a:noAutofit/>
          </a:bodyPr>
          <a:lstStyle/>
          <a:p>
            <a:pPr marL="0" indent="0" algn="ctr">
              <a:buNone/>
            </a:pPr>
            <a:r>
              <a:rPr lang="en-GB" sz="2400" b="1" dirty="0"/>
              <a:t>Evaluation of the use of a Short-Term Risk Assessment and Compassion Focused Staff Support Groups to Reduce Coercive Intervention Use in Secure Services </a:t>
            </a:r>
          </a:p>
        </p:txBody>
      </p:sp>
    </p:spTree>
    <p:extLst>
      <p:ext uri="{BB962C8B-B14F-4D97-AF65-F5344CB8AC3E}">
        <p14:creationId xmlns:p14="http://schemas.microsoft.com/office/powerpoint/2010/main" val="115520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6008"/>
          </a:xfrm>
        </p:spPr>
        <p:txBody>
          <a:bodyPr/>
          <a:lstStyle/>
          <a:p>
            <a:r>
              <a:rPr lang="en-GB" dirty="0"/>
              <a:t>Study Aims </a:t>
            </a:r>
          </a:p>
        </p:txBody>
      </p:sp>
      <p:sp>
        <p:nvSpPr>
          <p:cNvPr id="3" name="Content Placeholder 2"/>
          <p:cNvSpPr>
            <a:spLocks noGrp="1"/>
          </p:cNvSpPr>
          <p:nvPr>
            <p:ph idx="1"/>
          </p:nvPr>
        </p:nvSpPr>
        <p:spPr>
          <a:xfrm>
            <a:off x="677334" y="1335025"/>
            <a:ext cx="8596668" cy="4706338"/>
          </a:xfrm>
        </p:spPr>
        <p:txBody>
          <a:bodyPr/>
          <a:lstStyle/>
          <a:p>
            <a:r>
              <a:rPr lang="en-GB" dirty="0"/>
              <a:t>Begin to test core hypotheses of the MMRP. </a:t>
            </a:r>
          </a:p>
          <a:p>
            <a:r>
              <a:rPr lang="en-GB" dirty="0"/>
              <a:t>To address the troubled/troubling behaviour component – Dynamic Appraisal of Situational Aggression (DASA) was introduced across a number of wards. </a:t>
            </a:r>
          </a:p>
          <a:p>
            <a:r>
              <a:rPr lang="en-GB" dirty="0"/>
              <a:t>Staff threat – Compassion Focused Staff Support (CFSS) groups on two wards. </a:t>
            </a:r>
          </a:p>
          <a:p>
            <a:r>
              <a:rPr lang="en-GB" dirty="0"/>
              <a:t>Evaluate whether these interventions lead to reduced seclusion and restraint use. </a:t>
            </a:r>
          </a:p>
          <a:p>
            <a:r>
              <a:rPr lang="en-GB" dirty="0"/>
              <a:t>Also considered staff attitudes towards coercive practice use.  </a:t>
            </a:r>
          </a:p>
        </p:txBody>
      </p:sp>
    </p:spTree>
    <p:extLst>
      <p:ext uri="{BB962C8B-B14F-4D97-AF65-F5344CB8AC3E}">
        <p14:creationId xmlns:p14="http://schemas.microsoft.com/office/powerpoint/2010/main" val="3047807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88976"/>
            <a:ext cx="8596668" cy="734568"/>
          </a:xfrm>
        </p:spPr>
        <p:txBody>
          <a:bodyPr/>
          <a:lstStyle/>
          <a:p>
            <a:r>
              <a:rPr lang="en-GB" dirty="0"/>
              <a:t>Materials </a:t>
            </a:r>
          </a:p>
        </p:txBody>
      </p:sp>
      <p:sp>
        <p:nvSpPr>
          <p:cNvPr id="3" name="Content Placeholder 2"/>
          <p:cNvSpPr>
            <a:spLocks noGrp="1"/>
          </p:cNvSpPr>
          <p:nvPr>
            <p:ph idx="1"/>
          </p:nvPr>
        </p:nvSpPr>
        <p:spPr>
          <a:xfrm>
            <a:off x="677334" y="1014984"/>
            <a:ext cx="9024450" cy="5294375"/>
          </a:xfrm>
        </p:spPr>
        <p:txBody>
          <a:bodyPr>
            <a:normAutofit fontScale="92500" lnSpcReduction="10000"/>
          </a:bodyPr>
          <a:lstStyle/>
          <a:p>
            <a:pPr marL="0" indent="0">
              <a:buNone/>
            </a:pPr>
            <a:r>
              <a:rPr lang="en-GB" u="sng" dirty="0"/>
              <a:t>DASA</a:t>
            </a:r>
            <a:r>
              <a:rPr lang="en-GB" dirty="0"/>
              <a:t>: </a:t>
            </a:r>
          </a:p>
          <a:p>
            <a:pPr marL="357188" indent="0">
              <a:buNone/>
            </a:pPr>
            <a:r>
              <a:rPr lang="en-GB" dirty="0"/>
              <a:t>- Seven item risk assessment based on SPJ model. </a:t>
            </a:r>
          </a:p>
          <a:p>
            <a:pPr marL="357188" indent="0">
              <a:buNone/>
            </a:pPr>
            <a:r>
              <a:rPr lang="en-GB" dirty="0"/>
              <a:t>- Assess likelihood of aggression occurring over the next 24 hour period. </a:t>
            </a:r>
          </a:p>
          <a:p>
            <a:pPr marL="357188" indent="0">
              <a:buNone/>
            </a:pPr>
            <a:r>
              <a:rPr lang="en-GB" dirty="0"/>
              <a:t>- Needs to be completed daily by qualified member of staff. </a:t>
            </a:r>
          </a:p>
          <a:p>
            <a:pPr marL="357188" indent="0">
              <a:buNone/>
            </a:pPr>
            <a:r>
              <a:rPr lang="en-GB" dirty="0"/>
              <a:t>- Items (e.g. irritability) rated on a two-point scale (0 = absent; 1 =  present).</a:t>
            </a:r>
          </a:p>
          <a:p>
            <a:pPr marL="357188" indent="0">
              <a:buNone/>
            </a:pPr>
            <a:r>
              <a:rPr lang="en-GB" dirty="0"/>
              <a:t>- Total scores – 0 = low risk; 1-3 = moderate risk; 4-7 = high risk.</a:t>
            </a:r>
          </a:p>
          <a:p>
            <a:pPr marL="357188" indent="0">
              <a:buNone/>
            </a:pPr>
            <a:r>
              <a:rPr lang="en-GB" dirty="0"/>
              <a:t>- High scorers 16 times more likely to be aggressive than those who score ‘0’.  </a:t>
            </a:r>
          </a:p>
          <a:p>
            <a:pPr marL="357188" indent="0">
              <a:buNone/>
            </a:pPr>
            <a:r>
              <a:rPr lang="en-GB" dirty="0">
                <a:ea typeface="Times New Roman" panose="02020603050405020304" pitchFamily="18" charset="0"/>
                <a:cs typeface="Times New Roman" panose="02020603050405020304" pitchFamily="18" charset="0"/>
              </a:rPr>
              <a:t>- Repeatedly exhibited good-to-excellent predictive accuracy for aggression</a:t>
            </a:r>
            <a:r>
              <a:rPr lang="en-GB" dirty="0">
                <a:latin typeface="Calibri" panose="020F0502020204030204" pitchFamily="34" charset="0"/>
                <a:ea typeface="Times New Roman" panose="02020603050405020304" pitchFamily="18" charset="0"/>
                <a:cs typeface="Times New Roman" panose="02020603050405020304" pitchFamily="18" charset="0"/>
              </a:rPr>
              <a:t>.</a:t>
            </a:r>
            <a:endParaRPr lang="en-GB" dirty="0"/>
          </a:p>
          <a:p>
            <a:pPr marL="642938" indent="-285750">
              <a:buFontTx/>
              <a:buChar char="-"/>
            </a:pPr>
            <a:endParaRPr lang="en-GB" u="sng" dirty="0"/>
          </a:p>
          <a:p>
            <a:pPr marL="357188" indent="-357188">
              <a:buNone/>
            </a:pPr>
            <a:r>
              <a:rPr lang="en-GB" u="sng" dirty="0"/>
              <a:t>CFSS Groups</a:t>
            </a:r>
            <a:r>
              <a:rPr lang="en-GB" dirty="0"/>
              <a:t>: </a:t>
            </a:r>
          </a:p>
          <a:p>
            <a:pPr marL="357188" indent="0">
              <a:buNone/>
            </a:pPr>
            <a:r>
              <a:rPr lang="en-GB" dirty="0"/>
              <a:t>- Weekly skills groups with nursing staff. </a:t>
            </a:r>
          </a:p>
          <a:p>
            <a:pPr marL="357188" indent="0">
              <a:buNone/>
            </a:pPr>
            <a:r>
              <a:rPr lang="en-GB" dirty="0"/>
              <a:t>- Based on the Compassion Focused Therapy model. </a:t>
            </a:r>
          </a:p>
          <a:p>
            <a:pPr marL="539750" indent="-184150">
              <a:buNone/>
            </a:pPr>
            <a:r>
              <a:rPr lang="en-GB" dirty="0"/>
              <a:t>- Included sessions on tricky brain; three circles; compassionate kitbag; compassion, blocks, and flows; and the compassionate self. </a:t>
            </a:r>
          </a:p>
          <a:p>
            <a:pPr marL="357187" indent="0">
              <a:buNone/>
            </a:pPr>
            <a:r>
              <a:rPr lang="en-GB" dirty="0"/>
              <a:t>- Lots of experiential practice. </a:t>
            </a:r>
          </a:p>
        </p:txBody>
      </p:sp>
    </p:spTree>
    <p:extLst>
      <p:ext uri="{BB962C8B-B14F-4D97-AF65-F5344CB8AC3E}">
        <p14:creationId xmlns:p14="http://schemas.microsoft.com/office/powerpoint/2010/main" val="1214911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98704"/>
            <a:ext cx="8596668" cy="908304"/>
          </a:xfrm>
        </p:spPr>
        <p:txBody>
          <a:bodyPr/>
          <a:lstStyle/>
          <a:p>
            <a:r>
              <a:rPr lang="en-GB" dirty="0"/>
              <a:t>Design</a:t>
            </a:r>
          </a:p>
        </p:txBody>
      </p:sp>
      <p:sp>
        <p:nvSpPr>
          <p:cNvPr id="3" name="Content Placeholder 2"/>
          <p:cNvSpPr>
            <a:spLocks noGrp="1"/>
          </p:cNvSpPr>
          <p:nvPr>
            <p:ph idx="1"/>
          </p:nvPr>
        </p:nvSpPr>
        <p:spPr>
          <a:xfrm>
            <a:off x="677334" y="1136461"/>
            <a:ext cx="8596668" cy="3880773"/>
          </a:xfrm>
        </p:spPr>
        <p:txBody>
          <a:bodyPr/>
          <a:lstStyle/>
          <a:p>
            <a:r>
              <a:rPr lang="en-GB" dirty="0"/>
              <a:t>Quasi experimental, pre/post design. </a:t>
            </a:r>
          </a:p>
          <a:p>
            <a:r>
              <a:rPr lang="en-GB" dirty="0"/>
              <a:t>Independent variables were the interventions (DASA &amp; CFSS). </a:t>
            </a:r>
          </a:p>
          <a:p>
            <a:r>
              <a:rPr lang="en-GB" dirty="0"/>
              <a:t>Dependent variables were coercive interventions i.e. frequency physical restraint, seclusion frequency, seclusion duration.</a:t>
            </a:r>
          </a:p>
          <a:p>
            <a:r>
              <a:rPr lang="en-GB" dirty="0"/>
              <a:t>Staff attitudes towards RP use also considered for some conditions. </a:t>
            </a:r>
          </a:p>
          <a:p>
            <a:r>
              <a:rPr lang="en-GB" dirty="0"/>
              <a:t>Three study conditions: </a:t>
            </a:r>
          </a:p>
          <a:p>
            <a:pPr marL="804863">
              <a:buAutoNum type="arabicParenR"/>
            </a:pPr>
            <a:r>
              <a:rPr lang="en-GB" dirty="0"/>
              <a:t>DASA only (three wards)</a:t>
            </a:r>
          </a:p>
          <a:p>
            <a:pPr marL="804863">
              <a:buAutoNum type="arabicParenR"/>
            </a:pPr>
            <a:r>
              <a:rPr lang="en-GB" dirty="0"/>
              <a:t>CFSS only (two wards) </a:t>
            </a:r>
          </a:p>
          <a:p>
            <a:pPr marL="804863">
              <a:buAutoNum type="arabicParenR"/>
            </a:pPr>
            <a:r>
              <a:rPr lang="en-GB" dirty="0"/>
              <a:t>CFSS and DASA combined (one ward)</a:t>
            </a:r>
          </a:p>
        </p:txBody>
      </p:sp>
    </p:spTree>
    <p:extLst>
      <p:ext uri="{BB962C8B-B14F-4D97-AF65-F5344CB8AC3E}">
        <p14:creationId xmlns:p14="http://schemas.microsoft.com/office/powerpoint/2010/main" val="1775993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52984"/>
            <a:ext cx="8596668" cy="862584"/>
          </a:xfrm>
        </p:spPr>
        <p:txBody>
          <a:bodyPr/>
          <a:lstStyle/>
          <a:p>
            <a:r>
              <a:rPr lang="en-GB" dirty="0"/>
              <a:t>Research Site &amp; Sample </a:t>
            </a:r>
          </a:p>
        </p:txBody>
      </p:sp>
      <p:sp>
        <p:nvSpPr>
          <p:cNvPr id="3" name="Content Placeholder 2"/>
          <p:cNvSpPr>
            <a:spLocks noGrp="1"/>
          </p:cNvSpPr>
          <p:nvPr>
            <p:ph idx="1"/>
          </p:nvPr>
        </p:nvSpPr>
        <p:spPr>
          <a:xfrm>
            <a:off x="677334" y="1182181"/>
            <a:ext cx="8596668" cy="3880773"/>
          </a:xfrm>
        </p:spPr>
        <p:txBody>
          <a:bodyPr/>
          <a:lstStyle/>
          <a:p>
            <a:r>
              <a:rPr lang="en-GB" dirty="0"/>
              <a:t>Large secure mental health service providing care and treatment to men and women predominantly of working age. </a:t>
            </a:r>
          </a:p>
          <a:p>
            <a:r>
              <a:rPr lang="en-GB" dirty="0"/>
              <a:t>Medium and low secure wards, as well as a locked rehab ward.</a:t>
            </a:r>
          </a:p>
          <a:p>
            <a:r>
              <a:rPr lang="en-GB" dirty="0"/>
              <a:t>All service users detained under the Mental Health Act (1983/2007). </a:t>
            </a:r>
          </a:p>
          <a:p>
            <a:r>
              <a:rPr lang="en-GB" dirty="0"/>
              <a:t>Charge Nurses responsible for daily completion of DASAs. </a:t>
            </a:r>
          </a:p>
          <a:p>
            <a:r>
              <a:rPr lang="en-GB" dirty="0"/>
              <a:t>Ward based nursing staff attended the CFSS groups (mostly healthcare workers) facilitated by qualified psychologists trained in CFT and receiving CFSS supervision.  </a:t>
            </a:r>
          </a:p>
        </p:txBody>
      </p:sp>
    </p:spTree>
    <p:extLst>
      <p:ext uri="{BB962C8B-B14F-4D97-AF65-F5344CB8AC3E}">
        <p14:creationId xmlns:p14="http://schemas.microsoft.com/office/powerpoint/2010/main" val="1334385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07085838"/>
              </p:ext>
            </p:extLst>
          </p:nvPr>
        </p:nvGraphicFramePr>
        <p:xfrm>
          <a:off x="1260329" y="1225041"/>
          <a:ext cx="7430675" cy="4499101"/>
        </p:xfrm>
        <a:graphic>
          <a:graphicData uri="http://schemas.openxmlformats.org/drawingml/2006/table">
            <a:tbl>
              <a:tblPr firstRow="1" firstCol="1">
                <a:tableStyleId>{5C22544A-7EE6-4342-B048-85BDC9FD1C3A}</a:tableStyleId>
              </a:tblPr>
              <a:tblGrid>
                <a:gridCol w="1486135">
                  <a:extLst>
                    <a:ext uri="{9D8B030D-6E8A-4147-A177-3AD203B41FA5}">
                      <a16:colId xmlns:a16="http://schemas.microsoft.com/office/drawing/2014/main" val="1159531855"/>
                    </a:ext>
                  </a:extLst>
                </a:gridCol>
                <a:gridCol w="1810520">
                  <a:extLst>
                    <a:ext uri="{9D8B030D-6E8A-4147-A177-3AD203B41FA5}">
                      <a16:colId xmlns:a16="http://schemas.microsoft.com/office/drawing/2014/main" val="1940104040"/>
                    </a:ext>
                  </a:extLst>
                </a:gridCol>
                <a:gridCol w="1161750">
                  <a:extLst>
                    <a:ext uri="{9D8B030D-6E8A-4147-A177-3AD203B41FA5}">
                      <a16:colId xmlns:a16="http://schemas.microsoft.com/office/drawing/2014/main" val="1326750185"/>
                    </a:ext>
                  </a:extLst>
                </a:gridCol>
                <a:gridCol w="1486135">
                  <a:extLst>
                    <a:ext uri="{9D8B030D-6E8A-4147-A177-3AD203B41FA5}">
                      <a16:colId xmlns:a16="http://schemas.microsoft.com/office/drawing/2014/main" val="2827584337"/>
                    </a:ext>
                  </a:extLst>
                </a:gridCol>
                <a:gridCol w="1486135">
                  <a:extLst>
                    <a:ext uri="{9D8B030D-6E8A-4147-A177-3AD203B41FA5}">
                      <a16:colId xmlns:a16="http://schemas.microsoft.com/office/drawing/2014/main" val="1109234496"/>
                    </a:ext>
                  </a:extLst>
                </a:gridCol>
              </a:tblGrid>
              <a:tr h="302156">
                <a:tc>
                  <a:txBody>
                    <a:bodyPr/>
                    <a:lstStyle/>
                    <a:p>
                      <a:pPr algn="ctr">
                        <a:lnSpc>
                          <a:spcPct val="107000"/>
                        </a:lnSpc>
                        <a:spcAft>
                          <a:spcPts val="0"/>
                        </a:spcAft>
                      </a:pPr>
                      <a:r>
                        <a:rPr lang="en-GB" sz="1100">
                          <a:effectLst/>
                        </a:rPr>
                        <a:t>Ward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Type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No. Beds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No. Staff</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Intervention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471355"/>
                  </a:ext>
                </a:extLst>
              </a:tr>
              <a:tr h="839389">
                <a:tc>
                  <a:txBody>
                    <a:bodyPr/>
                    <a:lstStyle/>
                    <a:p>
                      <a:pPr algn="ctr">
                        <a:lnSpc>
                          <a:spcPct val="107000"/>
                        </a:lnSpc>
                        <a:spcAft>
                          <a:spcPts val="0"/>
                        </a:spcAft>
                      </a:pPr>
                      <a:r>
                        <a:rPr lang="en-GB" sz="11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LSU Male</a:t>
                      </a:r>
                    </a:p>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5 by day</a:t>
                      </a:r>
                    </a:p>
                    <a:p>
                      <a:pPr algn="ctr">
                        <a:lnSpc>
                          <a:spcPct val="107000"/>
                        </a:lnSpc>
                        <a:spcAft>
                          <a:spcPts val="0"/>
                        </a:spcAft>
                      </a:pPr>
                      <a:r>
                        <a:rPr lang="en-GB" sz="1100">
                          <a:effectLst/>
                        </a:rPr>
                        <a:t>3 by night</a:t>
                      </a:r>
                    </a:p>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5704545"/>
                  </a:ext>
                </a:extLst>
              </a:tr>
              <a:tr h="839389">
                <a:tc>
                  <a:txBody>
                    <a:bodyPr/>
                    <a:lstStyle/>
                    <a:p>
                      <a:pPr algn="ctr">
                        <a:lnSpc>
                          <a:spcPct val="107000"/>
                        </a:lnSpc>
                        <a:spcAft>
                          <a:spcPts val="0"/>
                        </a:spcAft>
                      </a:pPr>
                      <a:r>
                        <a:rPr lang="en-GB" sz="1100" dirty="0">
                          <a:effectLst/>
                        </a:rPr>
                        <a:t>2</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LSU Male Neurodevelopmental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5 by day</a:t>
                      </a:r>
                    </a:p>
                    <a:p>
                      <a:pPr algn="ctr">
                        <a:lnSpc>
                          <a:spcPct val="107000"/>
                        </a:lnSpc>
                        <a:spcAft>
                          <a:spcPts val="0"/>
                        </a:spcAft>
                      </a:pPr>
                      <a:r>
                        <a:rPr lang="en-GB" sz="1100">
                          <a:effectLst/>
                        </a:rPr>
                        <a:t>3 by night</a:t>
                      </a:r>
                    </a:p>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6791352"/>
                  </a:ext>
                </a:extLst>
              </a:tr>
              <a:tr h="839389">
                <a:tc>
                  <a:txBody>
                    <a:bodyPr/>
                    <a:lstStyle/>
                    <a:p>
                      <a:pPr algn="ctr">
                        <a:lnSpc>
                          <a:spcPct val="107000"/>
                        </a:lnSpc>
                        <a:spcAft>
                          <a:spcPts val="0"/>
                        </a:spcAft>
                      </a:pPr>
                      <a:r>
                        <a:rPr lang="en-GB" sz="11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MSU Male</a:t>
                      </a:r>
                    </a:p>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7 by day</a:t>
                      </a:r>
                    </a:p>
                    <a:p>
                      <a:pPr algn="ctr">
                        <a:lnSpc>
                          <a:spcPct val="107000"/>
                        </a:lnSpc>
                        <a:spcAft>
                          <a:spcPts val="0"/>
                        </a:spcAft>
                      </a:pPr>
                      <a:r>
                        <a:rPr lang="en-GB" sz="1100">
                          <a:effectLst/>
                        </a:rPr>
                        <a:t>5 by night</a:t>
                      </a:r>
                    </a:p>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10728214"/>
                  </a:ext>
                </a:extLst>
              </a:tr>
              <a:tr h="839389">
                <a:tc>
                  <a:txBody>
                    <a:bodyPr/>
                    <a:lstStyle/>
                    <a:p>
                      <a:pPr algn="ctr">
                        <a:lnSpc>
                          <a:spcPct val="107000"/>
                        </a:lnSpc>
                        <a:spcAft>
                          <a:spcPts val="0"/>
                        </a:spcAft>
                      </a:pPr>
                      <a:r>
                        <a:rPr lang="en-GB" sz="1100">
                          <a:effectLst/>
                        </a:rPr>
                        <a:t>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MSU Female</a:t>
                      </a:r>
                    </a:p>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6 by day</a:t>
                      </a:r>
                    </a:p>
                    <a:p>
                      <a:pPr algn="ctr">
                        <a:lnSpc>
                          <a:spcPct val="107000"/>
                        </a:lnSpc>
                        <a:spcAft>
                          <a:spcPts val="0"/>
                        </a:spcAft>
                      </a:pPr>
                      <a:r>
                        <a:rPr lang="en-GB" sz="1100">
                          <a:effectLst/>
                        </a:rPr>
                        <a:t>5 by night</a:t>
                      </a:r>
                    </a:p>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CFSS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8352173"/>
                  </a:ext>
                </a:extLst>
              </a:tr>
              <a:tr h="839389">
                <a:tc>
                  <a:txBody>
                    <a:bodyPr/>
                    <a:lstStyle/>
                    <a:p>
                      <a:pPr algn="ctr">
                        <a:lnSpc>
                          <a:spcPct val="107000"/>
                        </a:lnSpc>
                        <a:spcAft>
                          <a:spcPts val="0"/>
                        </a:spcAft>
                      </a:pPr>
                      <a:r>
                        <a:rPr lang="en-GB" sz="1100">
                          <a:effectLst/>
                        </a:rPr>
                        <a:t>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MSU Male High Dependency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6 by day</a:t>
                      </a:r>
                    </a:p>
                    <a:p>
                      <a:pPr algn="ctr">
                        <a:lnSpc>
                          <a:spcPct val="107000"/>
                        </a:lnSpc>
                        <a:spcAft>
                          <a:spcPts val="0"/>
                        </a:spcAft>
                      </a:pPr>
                      <a:r>
                        <a:rPr lang="en-GB" sz="1100" dirty="0">
                          <a:effectLst/>
                        </a:rPr>
                        <a:t>5 by night</a:t>
                      </a:r>
                    </a:p>
                    <a:p>
                      <a:pPr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CFSS &amp; DASA</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6024515"/>
                  </a:ext>
                </a:extLst>
              </a:tr>
            </a:tbl>
          </a:graphicData>
        </a:graphic>
      </p:graphicFrame>
      <p:sp>
        <p:nvSpPr>
          <p:cNvPr id="5" name="Title 1"/>
          <p:cNvSpPr>
            <a:spLocks noGrp="1"/>
          </p:cNvSpPr>
          <p:nvPr>
            <p:ph type="title"/>
          </p:nvPr>
        </p:nvSpPr>
        <p:spPr>
          <a:xfrm>
            <a:off x="677333" y="335280"/>
            <a:ext cx="8596668" cy="697992"/>
          </a:xfrm>
        </p:spPr>
        <p:txBody>
          <a:bodyPr/>
          <a:lstStyle/>
          <a:p>
            <a:r>
              <a:rPr lang="en-GB" dirty="0"/>
              <a:t>Wards</a:t>
            </a:r>
          </a:p>
        </p:txBody>
      </p:sp>
    </p:spTree>
    <p:extLst>
      <p:ext uri="{BB962C8B-B14F-4D97-AF65-F5344CB8AC3E}">
        <p14:creationId xmlns:p14="http://schemas.microsoft.com/office/powerpoint/2010/main" val="1120941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Research context </a:t>
            </a:r>
          </a:p>
        </p:txBody>
      </p:sp>
      <p:sp>
        <p:nvSpPr>
          <p:cNvPr id="3" name="Content Placeholder 2"/>
          <p:cNvSpPr>
            <a:spLocks noGrp="1"/>
          </p:cNvSpPr>
          <p:nvPr>
            <p:ph idx="1"/>
          </p:nvPr>
        </p:nvSpPr>
        <p:spPr>
          <a:xfrm>
            <a:off x="677334" y="1582520"/>
            <a:ext cx="8596668" cy="3880773"/>
          </a:xfrm>
        </p:spPr>
        <p:txBody>
          <a:bodyPr/>
          <a:lstStyle/>
          <a:p>
            <a:r>
              <a:rPr lang="en-GB" dirty="0"/>
              <a:t>Services that manage the risk of harm posed by a person whilst also aiming to provide mental health care and treatment. </a:t>
            </a:r>
          </a:p>
          <a:p>
            <a:r>
              <a:rPr lang="en-GB" dirty="0"/>
              <a:t>They play an important role in the criminal justice system of numerous jurisdictions (</a:t>
            </a:r>
            <a:r>
              <a:rPr lang="en-GB" dirty="0" err="1"/>
              <a:t>Earnshaw</a:t>
            </a:r>
            <a:r>
              <a:rPr lang="en-GB" dirty="0"/>
              <a:t> et al., 2019). </a:t>
            </a:r>
          </a:p>
          <a:p>
            <a:r>
              <a:rPr lang="en-GB" dirty="0"/>
              <a:t>Have to balance the dual aim of treating the mental health needs of service users and enabling recovery whilst also protecting the public (</a:t>
            </a:r>
            <a:r>
              <a:rPr lang="en-GB" dirty="0" err="1"/>
              <a:t>Gosek</a:t>
            </a:r>
            <a:r>
              <a:rPr lang="en-GB" dirty="0"/>
              <a:t> et al., 2020).</a:t>
            </a:r>
          </a:p>
        </p:txBody>
      </p:sp>
    </p:spTree>
    <p:extLst>
      <p:ext uri="{BB962C8B-B14F-4D97-AF65-F5344CB8AC3E}">
        <p14:creationId xmlns:p14="http://schemas.microsoft.com/office/powerpoint/2010/main" val="3115582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98704"/>
            <a:ext cx="8596668" cy="762000"/>
          </a:xfrm>
        </p:spPr>
        <p:txBody>
          <a:bodyPr/>
          <a:lstStyle/>
          <a:p>
            <a:r>
              <a:rPr lang="en-GB" dirty="0"/>
              <a:t>Procedure </a:t>
            </a:r>
          </a:p>
        </p:txBody>
      </p:sp>
      <p:sp>
        <p:nvSpPr>
          <p:cNvPr id="3" name="Content Placeholder 2"/>
          <p:cNvSpPr>
            <a:spLocks noGrp="1"/>
          </p:cNvSpPr>
          <p:nvPr>
            <p:ph idx="1"/>
          </p:nvPr>
        </p:nvSpPr>
        <p:spPr>
          <a:xfrm>
            <a:off x="677334" y="1237045"/>
            <a:ext cx="9134178" cy="4871147"/>
          </a:xfrm>
        </p:spPr>
        <p:txBody>
          <a:bodyPr/>
          <a:lstStyle/>
          <a:p>
            <a:r>
              <a:rPr lang="en-GB" dirty="0"/>
              <a:t>DASA workshops provided for staff on relevant wards who would be responsible for their completion (qualified nurses).</a:t>
            </a:r>
          </a:p>
          <a:p>
            <a:r>
              <a:rPr lang="en-GB" dirty="0"/>
              <a:t>Overview of the DASA, its items, and case vignettes to practice administration. </a:t>
            </a:r>
          </a:p>
          <a:p>
            <a:r>
              <a:rPr lang="en-GB" dirty="0"/>
              <a:t>Nurse in Charge of day shift responsible for their completion for each service user during the morning handover. </a:t>
            </a:r>
          </a:p>
          <a:p>
            <a:r>
              <a:rPr lang="en-GB" dirty="0"/>
              <a:t>Completed every 24 hours. </a:t>
            </a:r>
          </a:p>
          <a:p>
            <a:r>
              <a:rPr lang="en-GB" dirty="0"/>
              <a:t>Scores and risk ratings communicated to the ward manager.</a:t>
            </a:r>
          </a:p>
          <a:p>
            <a:r>
              <a:rPr lang="en-GB" dirty="0"/>
              <a:t>Ward manager present those at moderate and high risk at the morning service wide meeting with the SMT. </a:t>
            </a:r>
          </a:p>
          <a:p>
            <a:r>
              <a:rPr lang="en-GB" dirty="0"/>
              <a:t>Would also need to present a plan to intervene and support individual service users in order to avoid risk escalating and RPs being used. </a:t>
            </a:r>
          </a:p>
          <a:p>
            <a:r>
              <a:rPr lang="en-GB" dirty="0"/>
              <a:t>For 12 weeks trainers provided further support sessions for staff completing DASAs and also completed audits for quality assurance purposes. </a:t>
            </a:r>
          </a:p>
        </p:txBody>
      </p:sp>
    </p:spTree>
    <p:extLst>
      <p:ext uri="{BB962C8B-B14F-4D97-AF65-F5344CB8AC3E}">
        <p14:creationId xmlns:p14="http://schemas.microsoft.com/office/powerpoint/2010/main" val="4146788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98704"/>
            <a:ext cx="8596668" cy="762000"/>
          </a:xfrm>
        </p:spPr>
        <p:txBody>
          <a:bodyPr/>
          <a:lstStyle/>
          <a:p>
            <a:r>
              <a:rPr lang="en-GB" dirty="0"/>
              <a:t>Continued </a:t>
            </a:r>
          </a:p>
        </p:txBody>
      </p:sp>
      <p:sp>
        <p:nvSpPr>
          <p:cNvPr id="3" name="Content Placeholder 2"/>
          <p:cNvSpPr>
            <a:spLocks noGrp="1"/>
          </p:cNvSpPr>
          <p:nvPr>
            <p:ph idx="1"/>
          </p:nvPr>
        </p:nvSpPr>
        <p:spPr>
          <a:xfrm>
            <a:off x="677334" y="1237045"/>
            <a:ext cx="9134178" cy="4871147"/>
          </a:xfrm>
        </p:spPr>
        <p:txBody>
          <a:bodyPr/>
          <a:lstStyle/>
          <a:p>
            <a:r>
              <a:rPr lang="en-GB" dirty="0"/>
              <a:t>Staff on CFSS wards were initially trained in the CFT model, and its core concepts. </a:t>
            </a:r>
          </a:p>
          <a:p>
            <a:r>
              <a:rPr lang="en-GB" dirty="0"/>
              <a:t>Weekly CFSS sessions held with ward staff, lasting for one hour at a time. </a:t>
            </a:r>
          </a:p>
          <a:p>
            <a:r>
              <a:rPr lang="en-GB" dirty="0"/>
              <a:t>Initially cross ward working, but this was not sustainable and then split to doing each ward separately. </a:t>
            </a:r>
          </a:p>
          <a:p>
            <a:r>
              <a:rPr lang="en-GB" dirty="0"/>
              <a:t>2-3 staff would attend, predominantly healthcare workers. </a:t>
            </a:r>
          </a:p>
          <a:p>
            <a:r>
              <a:rPr lang="en-GB" dirty="0"/>
              <a:t>Emphasis on experiential practice and applying CFT principles to the material that participants brought to the group. </a:t>
            </a:r>
          </a:p>
          <a:p>
            <a:r>
              <a:rPr lang="en-GB" dirty="0"/>
              <a:t>Group was designed so that it could be a five session programme, or alternatively each individual session could service as a standalone session. </a:t>
            </a:r>
          </a:p>
          <a:p>
            <a:r>
              <a:rPr lang="en-GB" dirty="0"/>
              <a:t>36 different members of staff attended. Eight (22.2%) attended all five and 17 (47.2%) attended at least half of them. </a:t>
            </a:r>
          </a:p>
          <a:p>
            <a:r>
              <a:rPr lang="en-GB" dirty="0"/>
              <a:t>Part of a broader initiative to implement the CFT model/philosophy </a:t>
            </a:r>
            <a:r>
              <a:rPr lang="en-GB"/>
              <a:t>on these wards. </a:t>
            </a:r>
            <a:endParaRPr lang="en-GB" dirty="0"/>
          </a:p>
        </p:txBody>
      </p:sp>
    </p:spTree>
    <p:extLst>
      <p:ext uri="{BB962C8B-B14F-4D97-AF65-F5344CB8AC3E}">
        <p14:creationId xmlns:p14="http://schemas.microsoft.com/office/powerpoint/2010/main" val="2431680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6992"/>
            <a:ext cx="8596668" cy="789432"/>
          </a:xfrm>
        </p:spPr>
        <p:txBody>
          <a:bodyPr/>
          <a:lstStyle/>
          <a:p>
            <a:r>
              <a:rPr lang="en-GB" dirty="0"/>
              <a:t>Analysis </a:t>
            </a:r>
          </a:p>
        </p:txBody>
      </p:sp>
      <p:sp>
        <p:nvSpPr>
          <p:cNvPr id="3" name="Content Placeholder 2"/>
          <p:cNvSpPr>
            <a:spLocks noGrp="1"/>
          </p:cNvSpPr>
          <p:nvPr>
            <p:ph idx="1"/>
          </p:nvPr>
        </p:nvSpPr>
        <p:spPr>
          <a:xfrm>
            <a:off x="677334" y="1188720"/>
            <a:ext cx="8596668" cy="4852643"/>
          </a:xfrm>
        </p:spPr>
        <p:txBody>
          <a:bodyPr/>
          <a:lstStyle/>
          <a:p>
            <a:r>
              <a:rPr lang="en-GB" dirty="0"/>
              <a:t>Due to poor quality of recorded data, limited in options for analysis of frequency of coercive interventions. </a:t>
            </a:r>
          </a:p>
          <a:p>
            <a:r>
              <a:rPr lang="en-GB" dirty="0"/>
              <a:t>Chi Square Goodness of Fit used for frequency analyses. </a:t>
            </a:r>
          </a:p>
          <a:p>
            <a:r>
              <a:rPr lang="en-GB" dirty="0"/>
              <a:t>A number of independent t-tests and ANOVA used to analyse duration data. </a:t>
            </a:r>
          </a:p>
          <a:p>
            <a:r>
              <a:rPr lang="en-GB" dirty="0"/>
              <a:t>Non-parametric equivalents used to analyse staff attitude data (i.e. Mann Whitney U, and </a:t>
            </a:r>
            <a:r>
              <a:rPr lang="en-GB" dirty="0" err="1"/>
              <a:t>Kruskal</a:t>
            </a:r>
            <a:r>
              <a:rPr lang="en-GB" dirty="0"/>
              <a:t>-Wallis).  </a:t>
            </a:r>
          </a:p>
        </p:txBody>
      </p:sp>
    </p:spTree>
    <p:extLst>
      <p:ext uri="{BB962C8B-B14F-4D97-AF65-F5344CB8AC3E}">
        <p14:creationId xmlns:p14="http://schemas.microsoft.com/office/powerpoint/2010/main" val="524276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1144"/>
          </a:xfrm>
        </p:spPr>
        <p:txBody>
          <a:bodyPr/>
          <a:lstStyle/>
          <a:p>
            <a:r>
              <a:rPr lang="en-GB" dirty="0"/>
              <a:t>Results </a:t>
            </a:r>
          </a:p>
        </p:txBody>
      </p:sp>
      <p:graphicFrame>
        <p:nvGraphicFramePr>
          <p:cNvPr id="4" name="Table 3"/>
          <p:cNvGraphicFramePr>
            <a:graphicFrameLocks noGrp="1"/>
          </p:cNvGraphicFramePr>
          <p:nvPr>
            <p:extLst>
              <p:ext uri="{D42A27DB-BD31-4B8C-83A1-F6EECF244321}">
                <p14:modId xmlns:p14="http://schemas.microsoft.com/office/powerpoint/2010/main" val="2828614746"/>
              </p:ext>
            </p:extLst>
          </p:nvPr>
        </p:nvGraphicFramePr>
        <p:xfrm>
          <a:off x="1192943" y="1535462"/>
          <a:ext cx="7557864" cy="3868244"/>
        </p:xfrm>
        <a:graphic>
          <a:graphicData uri="http://schemas.openxmlformats.org/drawingml/2006/table">
            <a:tbl>
              <a:tblPr firstRow="1" firstCol="1">
                <a:tableStyleId>{5C22544A-7EE6-4342-B048-85BDC9FD1C3A}</a:tableStyleId>
              </a:tblPr>
              <a:tblGrid>
                <a:gridCol w="1447672">
                  <a:extLst>
                    <a:ext uri="{9D8B030D-6E8A-4147-A177-3AD203B41FA5}">
                      <a16:colId xmlns:a16="http://schemas.microsoft.com/office/drawing/2014/main" val="2649428247"/>
                    </a:ext>
                  </a:extLst>
                </a:gridCol>
                <a:gridCol w="1266821">
                  <a:extLst>
                    <a:ext uri="{9D8B030D-6E8A-4147-A177-3AD203B41FA5}">
                      <a16:colId xmlns:a16="http://schemas.microsoft.com/office/drawing/2014/main" val="2922299899"/>
                    </a:ext>
                  </a:extLst>
                </a:gridCol>
                <a:gridCol w="1309019">
                  <a:extLst>
                    <a:ext uri="{9D8B030D-6E8A-4147-A177-3AD203B41FA5}">
                      <a16:colId xmlns:a16="http://schemas.microsoft.com/office/drawing/2014/main" val="583370872"/>
                    </a:ext>
                  </a:extLst>
                </a:gridCol>
                <a:gridCol w="1767176">
                  <a:extLst>
                    <a:ext uri="{9D8B030D-6E8A-4147-A177-3AD203B41FA5}">
                      <a16:colId xmlns:a16="http://schemas.microsoft.com/office/drawing/2014/main" val="2424690262"/>
                    </a:ext>
                  </a:extLst>
                </a:gridCol>
                <a:gridCol w="1767176">
                  <a:extLst>
                    <a:ext uri="{9D8B030D-6E8A-4147-A177-3AD203B41FA5}">
                      <a16:colId xmlns:a16="http://schemas.microsoft.com/office/drawing/2014/main" val="2687976371"/>
                    </a:ext>
                  </a:extLst>
                </a:gridCol>
              </a:tblGrid>
              <a:tr h="970810">
                <a:tc>
                  <a:txBody>
                    <a:bodyPr/>
                    <a:lstStyle/>
                    <a:p>
                      <a:pPr algn="ctr">
                        <a:lnSpc>
                          <a:spcPct val="107000"/>
                        </a:lnSpc>
                        <a:spcAft>
                          <a:spcPts val="0"/>
                        </a:spcAft>
                      </a:pPr>
                      <a:r>
                        <a:rPr lang="en-GB" sz="1100" dirty="0">
                          <a:effectLst/>
                        </a:rPr>
                        <a:t>Study Condition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57150" algn="ctr">
                        <a:lnSpc>
                          <a:spcPct val="107000"/>
                        </a:lnSpc>
                        <a:spcAft>
                          <a:spcPts val="0"/>
                        </a:spcAft>
                      </a:pPr>
                      <a:r>
                        <a:rPr lang="en-GB" sz="1100">
                          <a:effectLst/>
                        </a:rPr>
                        <a:t>Seclusion Frequency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57150" algn="ctr">
                        <a:lnSpc>
                          <a:spcPct val="107000"/>
                        </a:lnSpc>
                        <a:spcAft>
                          <a:spcPts val="0"/>
                        </a:spcAft>
                      </a:pPr>
                      <a:r>
                        <a:rPr lang="en-GB" sz="1100">
                          <a:effectLst/>
                        </a:rPr>
                        <a:t>Restraint Frequency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Mean Seclusion Duration in Minutes (Standard Error)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Mean Staff Attitudes Score (Standard Error)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6516393"/>
                  </a:ext>
                </a:extLst>
              </a:tr>
              <a:tr h="260994">
                <a:tc>
                  <a:txBody>
                    <a:bodyPr/>
                    <a:lstStyle/>
                    <a:p>
                      <a:pPr>
                        <a:lnSpc>
                          <a:spcPct val="107000"/>
                        </a:lnSpc>
                        <a:spcAft>
                          <a:spcPts val="0"/>
                        </a:spcAft>
                      </a:pPr>
                      <a:r>
                        <a:rPr lang="en-GB" sz="1100">
                          <a:effectLst/>
                        </a:rPr>
                        <a:t>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1190372"/>
                  </a:ext>
                </a:extLst>
              </a:tr>
              <a:tr h="295974">
                <a:tc>
                  <a:txBody>
                    <a:bodyPr/>
                    <a:lstStyle/>
                    <a:p>
                      <a:pPr marL="342900" indent="-228600">
                        <a:lnSpc>
                          <a:spcPct val="107000"/>
                        </a:lnSpc>
                        <a:spcAft>
                          <a:spcPts val="0"/>
                        </a:spcAft>
                      </a:pPr>
                      <a:r>
                        <a:rPr lang="en-GB" sz="1100">
                          <a:effectLst/>
                        </a:rPr>
                        <a:t>Pre 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23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18</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solidFill>
                            <a:srgbClr val="FF0000"/>
                          </a:solidFill>
                          <a:effectLst/>
                        </a:rPr>
                        <a:t>17301.09 (4026.44)</a:t>
                      </a:r>
                      <a:endParaRPr lang="en-GB"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86446"/>
                  </a:ext>
                </a:extLst>
              </a:tr>
              <a:tr h="260994">
                <a:tc>
                  <a:txBody>
                    <a:bodyPr/>
                    <a:lstStyle/>
                    <a:p>
                      <a:pPr marL="342900" indent="-228600">
                        <a:lnSpc>
                          <a:spcPct val="107000"/>
                        </a:lnSpc>
                        <a:spcAft>
                          <a:spcPts val="0"/>
                        </a:spcAft>
                      </a:pPr>
                      <a:r>
                        <a:rPr lang="en-GB" sz="1100">
                          <a:effectLst/>
                        </a:rPr>
                        <a:t>Post 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24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9</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3960 (1311.37)</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3134636"/>
                  </a:ext>
                </a:extLst>
              </a:tr>
              <a:tr h="260994">
                <a:tc>
                  <a:txBody>
                    <a:bodyPr/>
                    <a:lstStyle/>
                    <a:p>
                      <a:pPr>
                        <a:lnSpc>
                          <a:spcPct val="107000"/>
                        </a:lnSpc>
                        <a:spcAft>
                          <a:spcPts val="0"/>
                        </a:spcAft>
                      </a:pPr>
                      <a:r>
                        <a:rPr lang="en-GB" sz="1100">
                          <a:effectLst/>
                        </a:rPr>
                        <a:t>CFSS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528877"/>
                  </a:ext>
                </a:extLst>
              </a:tr>
              <a:tr h="282684">
                <a:tc>
                  <a:txBody>
                    <a:bodyPr/>
                    <a:lstStyle/>
                    <a:p>
                      <a:pPr marL="342900" marR="57150" indent="-228600">
                        <a:lnSpc>
                          <a:spcPct val="107000"/>
                        </a:lnSpc>
                        <a:spcAft>
                          <a:spcPts val="0"/>
                        </a:spcAft>
                      </a:pPr>
                      <a:r>
                        <a:rPr lang="en-GB" sz="1100">
                          <a:effectLst/>
                        </a:rPr>
                        <a:t>Pre CFSS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49</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56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solidFill>
                            <a:srgbClr val="FF0000"/>
                          </a:solidFill>
                          <a:effectLst/>
                        </a:rPr>
                        <a:t>10614.16 (3153.08)</a:t>
                      </a:r>
                      <a:endParaRPr lang="en-GB"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49.66 (1.15)</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9610213"/>
                  </a:ext>
                </a:extLst>
              </a:tr>
              <a:tr h="260994">
                <a:tc>
                  <a:txBody>
                    <a:bodyPr/>
                    <a:lstStyle/>
                    <a:p>
                      <a:pPr marL="457200" indent="-342900">
                        <a:lnSpc>
                          <a:spcPct val="107000"/>
                        </a:lnSpc>
                        <a:spcAft>
                          <a:spcPts val="0"/>
                        </a:spcAft>
                      </a:pPr>
                      <a:r>
                        <a:rPr lang="en-GB" sz="1100">
                          <a:effectLst/>
                        </a:rPr>
                        <a:t>Post CFSS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62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4441.44 (1212.66)</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40.81 (1.44)</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5092796"/>
                  </a:ext>
                </a:extLst>
              </a:tr>
              <a:tr h="260994">
                <a:tc>
                  <a:txBody>
                    <a:bodyPr/>
                    <a:lstStyle/>
                    <a:p>
                      <a:pPr>
                        <a:lnSpc>
                          <a:spcPct val="107000"/>
                        </a:lnSpc>
                        <a:spcAft>
                          <a:spcPts val="0"/>
                        </a:spcAft>
                      </a:pPr>
                      <a:r>
                        <a:rPr lang="en-GB" sz="1100">
                          <a:effectLst/>
                        </a:rPr>
                        <a:t>CFSS + 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1050599"/>
                  </a:ext>
                </a:extLst>
              </a:tr>
              <a:tr h="273540">
                <a:tc>
                  <a:txBody>
                    <a:bodyPr/>
                    <a:lstStyle/>
                    <a:p>
                      <a:pPr indent="114300">
                        <a:lnSpc>
                          <a:spcPct val="107000"/>
                        </a:lnSpc>
                        <a:spcAft>
                          <a:spcPts val="0"/>
                        </a:spcAft>
                      </a:pPr>
                      <a:r>
                        <a:rPr lang="en-GB" sz="1100">
                          <a:effectLst/>
                        </a:rPr>
                        <a:t>Pre CFSS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solidFill>
                            <a:srgbClr val="FF0000"/>
                          </a:solidFill>
                          <a:effectLst/>
                        </a:rPr>
                        <a:t>25</a:t>
                      </a:r>
                      <a:endParaRPr lang="en-GB"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15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19180.80 (5697.82)</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51.06 (1.55)</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0593624"/>
                  </a:ext>
                </a:extLst>
              </a:tr>
              <a:tr h="260994">
                <a:tc>
                  <a:txBody>
                    <a:bodyPr/>
                    <a:lstStyle/>
                    <a:p>
                      <a:pPr indent="114300">
                        <a:lnSpc>
                          <a:spcPct val="107000"/>
                        </a:lnSpc>
                        <a:spcAft>
                          <a:spcPts val="0"/>
                        </a:spcAft>
                      </a:pPr>
                      <a:r>
                        <a:rPr lang="en-GB" sz="1100">
                          <a:effectLst/>
                        </a:rPr>
                        <a:t>Post CFSS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solidFill>
                            <a:srgbClr val="FF0000"/>
                          </a:solidFill>
                          <a:effectLst/>
                        </a:rPr>
                        <a:t>21</a:t>
                      </a:r>
                      <a:endParaRPr lang="en-GB"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22</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7632.86 (2402.36)</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41.29 (1.62)</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8835370"/>
                  </a:ext>
                </a:extLst>
              </a:tr>
              <a:tr h="479272">
                <a:tc>
                  <a:txBody>
                    <a:bodyPr/>
                    <a:lstStyle/>
                    <a:p>
                      <a:pPr marL="114300">
                        <a:lnSpc>
                          <a:spcPct val="107000"/>
                        </a:lnSpc>
                        <a:spcAft>
                          <a:spcPts val="0"/>
                        </a:spcAft>
                      </a:pPr>
                      <a:r>
                        <a:rPr lang="en-GB" sz="1100">
                          <a:effectLst/>
                        </a:rPr>
                        <a:t>Post CFSS + DASA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solidFill>
                            <a:srgbClr val="FF0000"/>
                          </a:solidFill>
                          <a:effectLst/>
                        </a:rPr>
                        <a:t>13</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8</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6912.85 (2612.49)</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solidFill>
                            <a:srgbClr val="FF0000"/>
                          </a:solidFill>
                          <a:effectLst/>
                        </a:rPr>
                        <a:t>39.75 (1.61)</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3145783"/>
                  </a:ext>
                </a:extLst>
              </a:tr>
            </a:tbl>
          </a:graphicData>
        </a:graphic>
      </p:graphicFrame>
      <p:sp>
        <p:nvSpPr>
          <p:cNvPr id="13" name="Left Bracket 12"/>
          <p:cNvSpPr/>
          <p:nvPr/>
        </p:nvSpPr>
        <p:spPr>
          <a:xfrm>
            <a:off x="3108961" y="4471416"/>
            <a:ext cx="45719" cy="576072"/>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Right Bracket 13"/>
          <p:cNvSpPr/>
          <p:nvPr/>
        </p:nvSpPr>
        <p:spPr>
          <a:xfrm>
            <a:off x="3410712" y="4764024"/>
            <a:ext cx="45720" cy="283464"/>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Left Bracket 14"/>
          <p:cNvSpPr/>
          <p:nvPr/>
        </p:nvSpPr>
        <p:spPr>
          <a:xfrm>
            <a:off x="5373625" y="4471416"/>
            <a:ext cx="45719" cy="292608"/>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Right Bracket 15"/>
          <p:cNvSpPr/>
          <p:nvPr/>
        </p:nvSpPr>
        <p:spPr>
          <a:xfrm>
            <a:off x="6739128" y="4471416"/>
            <a:ext cx="45719" cy="576072"/>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Right Bracket 16"/>
          <p:cNvSpPr/>
          <p:nvPr/>
        </p:nvSpPr>
        <p:spPr>
          <a:xfrm>
            <a:off x="8290560" y="4471416"/>
            <a:ext cx="45719" cy="576072"/>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Left Bracket 17"/>
          <p:cNvSpPr/>
          <p:nvPr/>
        </p:nvSpPr>
        <p:spPr>
          <a:xfrm>
            <a:off x="7339586" y="4466844"/>
            <a:ext cx="45719" cy="292608"/>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162989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62712"/>
            <a:ext cx="8596668" cy="762000"/>
          </a:xfrm>
        </p:spPr>
        <p:txBody>
          <a:bodyPr/>
          <a:lstStyle/>
          <a:p>
            <a:r>
              <a:rPr lang="en-GB" dirty="0"/>
              <a:t>Discussion  </a:t>
            </a:r>
          </a:p>
        </p:txBody>
      </p:sp>
      <p:sp>
        <p:nvSpPr>
          <p:cNvPr id="3" name="Content Placeholder 2"/>
          <p:cNvSpPr>
            <a:spLocks noGrp="1"/>
          </p:cNvSpPr>
          <p:nvPr>
            <p:ph idx="1"/>
          </p:nvPr>
        </p:nvSpPr>
        <p:spPr>
          <a:xfrm>
            <a:off x="677334" y="1124712"/>
            <a:ext cx="8987874" cy="4669762"/>
          </a:xfrm>
        </p:spPr>
        <p:txBody>
          <a:bodyPr/>
          <a:lstStyle/>
          <a:p>
            <a:r>
              <a:rPr lang="en-GB" dirty="0"/>
              <a:t>DASA associated with large reduction in seclusion duration, and reduction in restraint frequency but not seclusion frequency. </a:t>
            </a:r>
          </a:p>
          <a:p>
            <a:r>
              <a:rPr lang="en-GB" dirty="0"/>
              <a:t>Supports other studies that have found reductions in coercive interventions following the use of short-term risk assessments (e.g. </a:t>
            </a:r>
            <a:r>
              <a:rPr lang="en-GB" dirty="0" err="1"/>
              <a:t>Abderhalden</a:t>
            </a:r>
            <a:r>
              <a:rPr lang="en-GB" dirty="0"/>
              <a:t> et al., 2008). </a:t>
            </a:r>
          </a:p>
          <a:p>
            <a:r>
              <a:rPr lang="en-GB" dirty="0"/>
              <a:t>Coercive practice use is essentially a judgement about risk. </a:t>
            </a:r>
          </a:p>
          <a:p>
            <a:r>
              <a:rPr lang="en-GB" dirty="0"/>
              <a:t>We know that unstructured risk assessment is prone to bias. </a:t>
            </a:r>
          </a:p>
          <a:p>
            <a:r>
              <a:rPr lang="en-GB" dirty="0"/>
              <a:t>Use of a tool could help to avoid overestimation of risk both in terms of implementing seclusion and terminating it. </a:t>
            </a:r>
          </a:p>
        </p:txBody>
      </p:sp>
    </p:spTree>
    <p:extLst>
      <p:ext uri="{BB962C8B-B14F-4D97-AF65-F5344CB8AC3E}">
        <p14:creationId xmlns:p14="http://schemas.microsoft.com/office/powerpoint/2010/main" val="2752394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62712"/>
            <a:ext cx="8596668" cy="771144"/>
          </a:xfrm>
        </p:spPr>
        <p:txBody>
          <a:bodyPr/>
          <a:lstStyle/>
          <a:p>
            <a:r>
              <a:rPr lang="en-GB" dirty="0"/>
              <a:t>Continued </a:t>
            </a:r>
          </a:p>
        </p:txBody>
      </p:sp>
      <p:sp>
        <p:nvSpPr>
          <p:cNvPr id="3" name="Content Placeholder 2"/>
          <p:cNvSpPr>
            <a:spLocks noGrp="1"/>
          </p:cNvSpPr>
          <p:nvPr>
            <p:ph idx="1"/>
          </p:nvPr>
        </p:nvSpPr>
        <p:spPr>
          <a:xfrm>
            <a:off x="677334" y="1133856"/>
            <a:ext cx="8596668" cy="4907507"/>
          </a:xfrm>
        </p:spPr>
        <p:txBody>
          <a:bodyPr/>
          <a:lstStyle/>
          <a:p>
            <a:r>
              <a:rPr lang="en-GB" dirty="0"/>
              <a:t>CFSS groups associated with a reduction in seclusion duration, but not with seclusion frequency, nor restraint frequency. </a:t>
            </a:r>
          </a:p>
          <a:p>
            <a:r>
              <a:rPr lang="en-GB" dirty="0"/>
              <a:t>Also associated with a reduction in staff endorsement of coercive practice use. </a:t>
            </a:r>
          </a:p>
          <a:p>
            <a:r>
              <a:rPr lang="en-GB" dirty="0"/>
              <a:t>Possible that if staff are able to develop an inner sense of safeness to manage their threat-based responding, they need to rely less on coercive interventions to provide a sense of safety. </a:t>
            </a:r>
          </a:p>
          <a:p>
            <a:r>
              <a:rPr lang="en-GB" dirty="0"/>
              <a:t>Combining both interventions resulted in reductions in both seclusion and restraint frequency, which was not observed for the CFSS groups alone.</a:t>
            </a:r>
          </a:p>
          <a:p>
            <a:r>
              <a:rPr lang="en-GB" dirty="0"/>
              <a:t>Further reductions also observed in seclusion duration and endorsement of coercive practice use but these were not statistically significant.  </a:t>
            </a:r>
          </a:p>
          <a:p>
            <a:endParaRPr lang="en-GB" dirty="0"/>
          </a:p>
        </p:txBody>
      </p:sp>
    </p:spTree>
    <p:extLst>
      <p:ext uri="{BB962C8B-B14F-4D97-AF65-F5344CB8AC3E}">
        <p14:creationId xmlns:p14="http://schemas.microsoft.com/office/powerpoint/2010/main" val="2574291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98704"/>
            <a:ext cx="8596668" cy="780288"/>
          </a:xfrm>
        </p:spPr>
        <p:txBody>
          <a:bodyPr/>
          <a:lstStyle/>
          <a:p>
            <a:r>
              <a:rPr lang="en-GB" dirty="0"/>
              <a:t>Implications</a:t>
            </a:r>
          </a:p>
        </p:txBody>
      </p:sp>
      <p:sp>
        <p:nvSpPr>
          <p:cNvPr id="3" name="Content Placeholder 2"/>
          <p:cNvSpPr>
            <a:spLocks noGrp="1"/>
          </p:cNvSpPr>
          <p:nvPr>
            <p:ph idx="1"/>
          </p:nvPr>
        </p:nvSpPr>
        <p:spPr>
          <a:xfrm>
            <a:off x="677334" y="1078992"/>
            <a:ext cx="8923866" cy="4651474"/>
          </a:xfrm>
        </p:spPr>
        <p:txBody>
          <a:bodyPr/>
          <a:lstStyle/>
          <a:p>
            <a:r>
              <a:rPr lang="en-GB" dirty="0"/>
              <a:t>Study provides some support for the MMRP. Further, high quality research incorporating other components of model needed. </a:t>
            </a:r>
          </a:p>
          <a:p>
            <a:r>
              <a:rPr lang="en-GB" dirty="0"/>
              <a:t>First study to use CFT-based approach to consider staff emotional wellbeing and regulation as a factor in coercive practice use. </a:t>
            </a:r>
          </a:p>
          <a:p>
            <a:r>
              <a:rPr lang="en-GB" dirty="0"/>
              <a:t>Of note significant reductions in coercive interventions observed on male MSU high dependency ward, and on female MSU. </a:t>
            </a:r>
          </a:p>
          <a:p>
            <a:r>
              <a:rPr lang="en-GB" dirty="0"/>
              <a:t>It can sometimes be challenging to reduce coercive practices in these environments. </a:t>
            </a:r>
          </a:p>
          <a:p>
            <a:pPr marL="0" indent="0">
              <a:buNone/>
            </a:pPr>
            <a:endParaRPr lang="en-GB" dirty="0"/>
          </a:p>
        </p:txBody>
      </p:sp>
    </p:spTree>
    <p:extLst>
      <p:ext uri="{BB962C8B-B14F-4D97-AF65-F5344CB8AC3E}">
        <p14:creationId xmlns:p14="http://schemas.microsoft.com/office/powerpoint/2010/main" val="1370815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5280"/>
            <a:ext cx="8596668" cy="807720"/>
          </a:xfrm>
        </p:spPr>
        <p:txBody>
          <a:bodyPr/>
          <a:lstStyle/>
          <a:p>
            <a:r>
              <a:rPr lang="en-GB" dirty="0"/>
              <a:t>Limitations </a:t>
            </a:r>
          </a:p>
        </p:txBody>
      </p:sp>
      <p:sp>
        <p:nvSpPr>
          <p:cNvPr id="3" name="Content Placeholder 2"/>
          <p:cNvSpPr>
            <a:spLocks noGrp="1"/>
          </p:cNvSpPr>
          <p:nvPr>
            <p:ph idx="1"/>
          </p:nvPr>
        </p:nvSpPr>
        <p:spPr>
          <a:xfrm>
            <a:off x="677334" y="1143000"/>
            <a:ext cx="8997018" cy="4898363"/>
          </a:xfrm>
        </p:spPr>
        <p:txBody>
          <a:bodyPr/>
          <a:lstStyle/>
          <a:p>
            <a:r>
              <a:rPr lang="en-GB" dirty="0"/>
              <a:t>Poor quality of coercive practice data – limited options for analysis and implications for reliability. </a:t>
            </a:r>
          </a:p>
          <a:p>
            <a:r>
              <a:rPr lang="en-GB" dirty="0"/>
              <a:t>Narrow focus of restriction (seclusion and restraint) – no control for any increase in other restrictions to compensate for reductions observed. </a:t>
            </a:r>
          </a:p>
          <a:p>
            <a:r>
              <a:rPr lang="en-GB" dirty="0"/>
              <a:t>Lack of control condition or randomisation – unable to control for confounding variables (e.g. changes in service users, staff, people in leadership positions, policy). </a:t>
            </a:r>
          </a:p>
          <a:p>
            <a:r>
              <a:rPr lang="en-GB" dirty="0"/>
              <a:t>Research took place during and in the aftermath of COVID-19 and during a national crisis of shortage in nursing staff – Impacted consistency, availability and engagement of staff. </a:t>
            </a:r>
          </a:p>
          <a:p>
            <a:r>
              <a:rPr lang="en-GB" dirty="0"/>
              <a:t>Tool used to measure staff attitudes not validated on UK samples – undermines the reliability and validity of the measure. </a:t>
            </a:r>
          </a:p>
          <a:p>
            <a:r>
              <a:rPr lang="en-GB" dirty="0"/>
              <a:t>Results need to be interpreted with caution! </a:t>
            </a:r>
          </a:p>
        </p:txBody>
      </p:sp>
    </p:spTree>
    <p:extLst>
      <p:ext uri="{BB962C8B-B14F-4D97-AF65-F5344CB8AC3E}">
        <p14:creationId xmlns:p14="http://schemas.microsoft.com/office/powerpoint/2010/main" val="2578081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52984"/>
            <a:ext cx="8596668" cy="752856"/>
          </a:xfrm>
        </p:spPr>
        <p:txBody>
          <a:bodyPr/>
          <a:lstStyle/>
          <a:p>
            <a:r>
              <a:rPr lang="en-GB" dirty="0"/>
              <a:t>Take Home Messages</a:t>
            </a:r>
          </a:p>
        </p:txBody>
      </p:sp>
      <p:sp>
        <p:nvSpPr>
          <p:cNvPr id="3" name="Content Placeholder 2"/>
          <p:cNvSpPr>
            <a:spLocks noGrp="1"/>
          </p:cNvSpPr>
          <p:nvPr>
            <p:ph idx="1"/>
          </p:nvPr>
        </p:nvSpPr>
        <p:spPr>
          <a:xfrm>
            <a:off x="677334" y="941833"/>
            <a:ext cx="9161610" cy="5099530"/>
          </a:xfrm>
        </p:spPr>
        <p:txBody>
          <a:bodyPr/>
          <a:lstStyle/>
          <a:p>
            <a:r>
              <a:rPr lang="en-GB" dirty="0"/>
              <a:t>Trauma and adversity sit at the heart of the lived experiences of forensic service users. </a:t>
            </a:r>
          </a:p>
          <a:p>
            <a:r>
              <a:rPr lang="en-GB" dirty="0"/>
              <a:t>Approaches that prioritise the risk/protection aim of secure services over and above the recovery aim unlikely to be consistently effective in enabling service user recovery. </a:t>
            </a:r>
          </a:p>
          <a:p>
            <a:r>
              <a:rPr lang="en-GB" dirty="0"/>
              <a:t>Coercive practices that create threat, powerlessness, and further trauma mirror the psychological processes that lead people into contact with services in the first place. </a:t>
            </a:r>
          </a:p>
          <a:p>
            <a:r>
              <a:rPr lang="en-GB" dirty="0"/>
              <a:t>Acknowledged that completely eradicating coercive practices from secure settings is probably unfeasible. BUT. . . </a:t>
            </a:r>
          </a:p>
          <a:p>
            <a:r>
              <a:rPr lang="en-GB" dirty="0"/>
              <a:t>If we can reduce our reliance on these practices, use them sparingly and judiciously, making sure use is necessary and proportionate to the risk, and help service users make sense of the experience after they have been used, might we see improvements in the effectiveness of secure mental health services? </a:t>
            </a:r>
          </a:p>
          <a:p>
            <a:r>
              <a:rPr lang="en-GB" dirty="0"/>
              <a:t>The model and approaches outlined here may offer an option to help with this. </a:t>
            </a:r>
          </a:p>
        </p:txBody>
      </p:sp>
    </p:spTree>
    <p:extLst>
      <p:ext uri="{BB962C8B-B14F-4D97-AF65-F5344CB8AC3E}">
        <p14:creationId xmlns:p14="http://schemas.microsoft.com/office/powerpoint/2010/main" val="2846118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670" y="1719072"/>
            <a:ext cx="8596668" cy="2898648"/>
          </a:xfrm>
        </p:spPr>
        <p:txBody>
          <a:bodyPr>
            <a:normAutofit/>
          </a:bodyPr>
          <a:lstStyle/>
          <a:p>
            <a:pPr algn="ctr"/>
            <a:r>
              <a:rPr lang="en-GB" sz="4400" dirty="0"/>
              <a:t>Thank you!</a:t>
            </a:r>
            <a:br>
              <a:rPr lang="en-GB" dirty="0"/>
            </a:br>
            <a:br>
              <a:rPr lang="en-GB" dirty="0"/>
            </a:br>
            <a:r>
              <a:rPr lang="en-GB" sz="3200" dirty="0"/>
              <a:t>Any questions?</a:t>
            </a:r>
          </a:p>
        </p:txBody>
      </p:sp>
    </p:spTree>
    <p:extLst>
      <p:ext uri="{BB962C8B-B14F-4D97-AF65-F5344CB8AC3E}">
        <p14:creationId xmlns:p14="http://schemas.microsoft.com/office/powerpoint/2010/main" val="2049619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Compassion </a:t>
            </a:r>
          </a:p>
        </p:txBody>
      </p:sp>
      <p:sp>
        <p:nvSpPr>
          <p:cNvPr id="3" name="Content Placeholder 2"/>
          <p:cNvSpPr>
            <a:spLocks noGrp="1"/>
          </p:cNvSpPr>
          <p:nvPr>
            <p:ph idx="1"/>
          </p:nvPr>
        </p:nvSpPr>
        <p:spPr>
          <a:xfrm>
            <a:off x="677334" y="1666603"/>
            <a:ext cx="8596668" cy="3880773"/>
          </a:xfrm>
        </p:spPr>
        <p:txBody>
          <a:bodyPr/>
          <a:lstStyle/>
          <a:p>
            <a:r>
              <a:rPr lang="en-GB" dirty="0"/>
              <a:t>Definition of compassion according to Compassion Focused Therapy (CFT; Gilbert, 2009): </a:t>
            </a:r>
          </a:p>
          <a:p>
            <a:pPr marL="0" indent="0" algn="ctr">
              <a:buNone/>
            </a:pPr>
            <a:endParaRPr lang="en-GB" dirty="0">
              <a:solidFill>
                <a:schemeClr val="accent1">
                  <a:lumMod val="50000"/>
                </a:schemeClr>
              </a:solidFill>
            </a:endParaRPr>
          </a:p>
          <a:p>
            <a:pPr marL="0" indent="0" algn="ctr">
              <a:buNone/>
            </a:pPr>
            <a:endParaRPr lang="en-GB" dirty="0">
              <a:solidFill>
                <a:schemeClr val="accent1">
                  <a:lumMod val="50000"/>
                </a:schemeClr>
              </a:solidFill>
            </a:endParaRPr>
          </a:p>
          <a:p>
            <a:pPr marL="0" indent="0" algn="ctr">
              <a:buNone/>
            </a:pPr>
            <a:r>
              <a:rPr lang="en-GB" sz="2400" dirty="0">
                <a:solidFill>
                  <a:schemeClr val="accent1">
                    <a:lumMod val="50000"/>
                  </a:schemeClr>
                </a:solidFill>
              </a:rPr>
              <a:t>The sensitivity to the suffering of self and others</a:t>
            </a:r>
          </a:p>
          <a:p>
            <a:pPr marL="0" indent="0" algn="ctr">
              <a:buNone/>
            </a:pPr>
            <a:r>
              <a:rPr lang="en-GB" sz="2400" b="1" u="sng" dirty="0">
                <a:solidFill>
                  <a:schemeClr val="accent1">
                    <a:lumMod val="50000"/>
                  </a:schemeClr>
                </a:solidFill>
              </a:rPr>
              <a:t>with</a:t>
            </a:r>
            <a:r>
              <a:rPr lang="en-GB" sz="2400" b="1" dirty="0">
                <a:solidFill>
                  <a:schemeClr val="accent1">
                    <a:lumMod val="50000"/>
                  </a:schemeClr>
                </a:solidFill>
              </a:rPr>
              <a:t> </a:t>
            </a:r>
          </a:p>
          <a:p>
            <a:pPr marL="0" indent="0" algn="ctr">
              <a:buNone/>
            </a:pPr>
            <a:r>
              <a:rPr lang="en-GB" sz="2400" dirty="0">
                <a:solidFill>
                  <a:schemeClr val="accent1">
                    <a:lumMod val="50000"/>
                  </a:schemeClr>
                </a:solidFill>
              </a:rPr>
              <a:t>A commitment to try to relieve, prevent or reduce the suffering</a:t>
            </a:r>
          </a:p>
          <a:p>
            <a:endParaRPr lang="en-GB" dirty="0"/>
          </a:p>
        </p:txBody>
      </p:sp>
    </p:spTree>
    <p:extLst>
      <p:ext uri="{BB962C8B-B14F-4D97-AF65-F5344CB8AC3E}">
        <p14:creationId xmlns:p14="http://schemas.microsoft.com/office/powerpoint/2010/main" val="3684324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 </a:t>
            </a:r>
          </a:p>
        </p:txBody>
      </p:sp>
      <p:sp>
        <p:nvSpPr>
          <p:cNvPr id="3" name="Content Placeholder 2"/>
          <p:cNvSpPr>
            <a:spLocks noGrp="1"/>
          </p:cNvSpPr>
          <p:nvPr>
            <p:ph idx="1"/>
          </p:nvPr>
        </p:nvSpPr>
        <p:spPr>
          <a:xfrm>
            <a:off x="677333" y="1424864"/>
            <a:ext cx="9682149" cy="5433135"/>
          </a:xfrm>
        </p:spPr>
        <p:txBody>
          <a:bodyPr>
            <a:normAutofit fontScale="70000" lnSpcReduction="20000"/>
          </a:bodyPr>
          <a:lstStyle/>
          <a:p>
            <a:r>
              <a:rPr lang="en-US" dirty="0"/>
              <a:t>Askew, L., Fisher, P., &amp; Beazley, P. (2020). Being in a Seclusion Room: The Forensic Psychiatric Inpatients’ Perspective. </a:t>
            </a:r>
            <a:r>
              <a:rPr lang="en-US" i="1" dirty="0"/>
              <a:t>Journal of Psychiatric and Mental Health Nursing</a:t>
            </a:r>
            <a:r>
              <a:rPr lang="en-US" dirty="0"/>
              <a:t>, </a:t>
            </a:r>
            <a:r>
              <a:rPr lang="en-US" i="1" dirty="0"/>
              <a:t>27</a:t>
            </a:r>
            <a:r>
              <a:rPr lang="en-US" dirty="0"/>
              <a:t>(3), 272-280.</a:t>
            </a:r>
            <a:endParaRPr lang="en-GB" dirty="0"/>
          </a:p>
          <a:p>
            <a:r>
              <a:rPr lang="en-GB" dirty="0" err="1"/>
              <a:t>Bentall</a:t>
            </a:r>
            <a:r>
              <a:rPr lang="en-GB" dirty="0"/>
              <a:t>, R. P. (2009). </a:t>
            </a:r>
            <a:r>
              <a:rPr lang="en-GB" i="1" dirty="0"/>
              <a:t>Doctoring the mind: Why psychiatric treatments fail</a:t>
            </a:r>
            <a:r>
              <a:rPr lang="en-GB" dirty="0"/>
              <a:t>. Penguin UK.</a:t>
            </a:r>
          </a:p>
          <a:p>
            <a:r>
              <a:rPr lang="en-GB" dirty="0" err="1"/>
              <a:t>Bentall</a:t>
            </a:r>
            <a:r>
              <a:rPr lang="en-GB" dirty="0"/>
              <a:t>, R. P., Wickham, S., </a:t>
            </a:r>
            <a:r>
              <a:rPr lang="en-GB" dirty="0" err="1"/>
              <a:t>Shevlin</a:t>
            </a:r>
            <a:r>
              <a:rPr lang="en-GB" dirty="0"/>
              <a:t>, M., &amp; Varese, F. (2012). Do specific early-life adversities lead to specific symptoms of psychosis? A study from the 2007 the Adult Psychiatric Morbidity Survey. Schizophrenia bulletin, 38(4), 734-740.</a:t>
            </a:r>
          </a:p>
          <a:p>
            <a:r>
              <a:rPr lang="en-GB" dirty="0"/>
              <a:t>Bowers, L., James, K., Quirk, A., Simpson, A., Stewart, D., &amp; </a:t>
            </a:r>
            <a:r>
              <a:rPr lang="en-GB" dirty="0" err="1"/>
              <a:t>Hodsoll</a:t>
            </a:r>
            <a:r>
              <a:rPr lang="en-GB" dirty="0"/>
              <a:t>, J. (2015). Reducing conflict and containment rates on acute psychiatric wards: The </a:t>
            </a:r>
            <a:r>
              <a:rPr lang="en-GB" dirty="0" err="1"/>
              <a:t>Safewards</a:t>
            </a:r>
            <a:r>
              <a:rPr lang="en-GB" dirty="0"/>
              <a:t> cluster randomised controlled trial. International journal of nursing studies, 52(9), 1412-1422.</a:t>
            </a:r>
          </a:p>
          <a:p>
            <a:r>
              <a:rPr lang="en-GB" dirty="0"/>
              <a:t>Bowers, L., Stewart, D., Papadopoulos, C., </a:t>
            </a:r>
            <a:r>
              <a:rPr lang="en-GB" dirty="0" err="1"/>
              <a:t>Dack</a:t>
            </a:r>
            <a:r>
              <a:rPr lang="en-GB" dirty="0"/>
              <a:t>, C., Ross, J., </a:t>
            </a:r>
            <a:r>
              <a:rPr lang="en-GB" dirty="0" err="1"/>
              <a:t>Khanom</a:t>
            </a:r>
            <a:r>
              <a:rPr lang="en-GB" dirty="0"/>
              <a:t>, H., &amp; Jeffery, D. (2011). Inpatient violence and aggression: A literature review. Report from the Conflict and Containment Reduction Research Programme, Kings College, London, available at: www.kcl.ac.uk/iop/depts/hspr/research/ciemh/mhn/projects/litreview/LitRevAgg. pdf.</a:t>
            </a:r>
          </a:p>
          <a:p>
            <a:r>
              <a:rPr lang="en-GB" dirty="0" err="1"/>
              <a:t>Burstow</a:t>
            </a:r>
            <a:r>
              <a:rPr lang="en-GB" dirty="0"/>
              <a:t>, B., </a:t>
            </a:r>
            <a:r>
              <a:rPr lang="en-GB" dirty="0" err="1"/>
              <a:t>LeFrançois</a:t>
            </a:r>
            <a:r>
              <a:rPr lang="en-GB" dirty="0"/>
              <a:t>, B. A., &amp; Diamond, S. (Eds.). (2014). Psychiatry disrupted: Theorizing resistance and crafting the (R)evolution. Canada: McGill-Queen's University Press.</a:t>
            </a:r>
          </a:p>
          <a:p>
            <a:r>
              <a:rPr lang="en-GB" dirty="0" err="1"/>
              <a:t>Chieze</a:t>
            </a:r>
            <a:r>
              <a:rPr lang="en-GB" dirty="0"/>
              <a:t>, M., Hurst, S., </a:t>
            </a:r>
            <a:r>
              <a:rPr lang="en-GB" dirty="0" err="1"/>
              <a:t>Sentissi</a:t>
            </a:r>
            <a:r>
              <a:rPr lang="en-GB" dirty="0"/>
              <a:t>, O., &amp; Kaiser, S. (2019). Effects of Seclusion and Restraint in Adult Psychiatry: A Systematic Review. Frontiers in psychiatry, 10, 491.</a:t>
            </a:r>
          </a:p>
          <a:p>
            <a:r>
              <a:rPr lang="en-GB" dirty="0"/>
              <a:t>Department of Health. (2014). Positive and Proactive Care: Reducing the need for restrictive interventions. London: Department of Health. </a:t>
            </a:r>
          </a:p>
          <a:p>
            <a:r>
              <a:rPr lang="en-GB" dirty="0"/>
              <a:t>Duxbury, J., Aiken, F., &amp; Dale, C. (2011). Deaths in custody: The role of restraint. Journal of Learning Disabilities and Offending Behaviour, 2(4), 178-189.</a:t>
            </a:r>
          </a:p>
          <a:p>
            <a:r>
              <a:rPr lang="en-GB" dirty="0"/>
              <a:t>Duxbury, J., Baker, J., </a:t>
            </a:r>
            <a:r>
              <a:rPr lang="en-GB" dirty="0" err="1"/>
              <a:t>Downe</a:t>
            </a:r>
            <a:r>
              <a:rPr lang="en-GB" dirty="0"/>
              <a:t>, S., Jones, F., Greenwood, P., </a:t>
            </a:r>
            <a:r>
              <a:rPr lang="en-GB" dirty="0" err="1"/>
              <a:t>Thygesen</a:t>
            </a:r>
            <a:r>
              <a:rPr lang="en-GB" dirty="0"/>
              <a:t>, H., ... &amp; Whittington, R. (2019). Minimising the use of physical restraint in acute mental health services: The outcome of a restraint reduction programme (‘</a:t>
            </a:r>
            <a:r>
              <a:rPr lang="en-GB" dirty="0" err="1"/>
              <a:t>REsTRAIN</a:t>
            </a:r>
            <a:r>
              <a:rPr lang="en-GB" dirty="0"/>
              <a:t> YOURSELF’). </a:t>
            </a:r>
            <a:r>
              <a:rPr lang="en-GB" i="1" dirty="0"/>
              <a:t>International journal of nursing studies</a:t>
            </a:r>
            <a:r>
              <a:rPr lang="en-GB" dirty="0"/>
              <a:t>, </a:t>
            </a:r>
            <a:r>
              <a:rPr lang="en-GB" i="1" dirty="0"/>
              <a:t>95</a:t>
            </a:r>
            <a:r>
              <a:rPr lang="en-GB" dirty="0"/>
              <a:t>, 40-48.</a:t>
            </a:r>
          </a:p>
          <a:p>
            <a:r>
              <a:rPr lang="en-GB" dirty="0" err="1"/>
              <a:t>Earnshaw</a:t>
            </a:r>
            <a:r>
              <a:rPr lang="en-GB" dirty="0"/>
              <a:t>, C., Shaw, L., Thomas, D., &amp; </a:t>
            </a:r>
            <a:r>
              <a:rPr lang="en-GB" dirty="0" err="1"/>
              <a:t>Haeney</a:t>
            </a:r>
            <a:r>
              <a:rPr lang="en-GB" dirty="0"/>
              <a:t>, O. (2018). A retrospective study comparing the length of admission of medium secure unit patients admitted in the three decades since 1985. </a:t>
            </a:r>
            <a:r>
              <a:rPr lang="en-GB" dirty="0" err="1"/>
              <a:t>Bjpsych</a:t>
            </a:r>
            <a:r>
              <a:rPr lang="en-GB" dirty="0"/>
              <a:t> Bulletin, 43(4), 154-157. https://doi.org/10.1192/bjb.2018.88 </a:t>
            </a:r>
          </a:p>
          <a:p>
            <a:endParaRPr lang="en-GB" dirty="0"/>
          </a:p>
          <a:p>
            <a:endParaRPr lang="en-GB" dirty="0"/>
          </a:p>
        </p:txBody>
      </p:sp>
    </p:spTree>
    <p:extLst>
      <p:ext uri="{BB962C8B-B14F-4D97-AF65-F5344CB8AC3E}">
        <p14:creationId xmlns:p14="http://schemas.microsoft.com/office/powerpoint/2010/main" val="2478510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 </a:t>
            </a:r>
          </a:p>
        </p:txBody>
      </p:sp>
      <p:sp>
        <p:nvSpPr>
          <p:cNvPr id="3" name="Content Placeholder 2"/>
          <p:cNvSpPr>
            <a:spLocks noGrp="1"/>
          </p:cNvSpPr>
          <p:nvPr>
            <p:ph idx="1"/>
          </p:nvPr>
        </p:nvSpPr>
        <p:spPr>
          <a:xfrm>
            <a:off x="677334" y="1424865"/>
            <a:ext cx="9604090" cy="5165506"/>
          </a:xfrm>
        </p:spPr>
        <p:txBody>
          <a:bodyPr>
            <a:normAutofit fontScale="77500" lnSpcReduction="20000"/>
          </a:bodyPr>
          <a:lstStyle/>
          <a:p>
            <a:r>
              <a:rPr lang="en-GB" dirty="0"/>
              <a:t>Gilbert, P. (2009). The compassionate mind. London: Robinson.</a:t>
            </a:r>
          </a:p>
          <a:p>
            <a:r>
              <a:rPr lang="en-GB" dirty="0" err="1"/>
              <a:t>Gosek</a:t>
            </a:r>
            <a:r>
              <a:rPr lang="en-GB" dirty="0"/>
              <a:t>, P., </a:t>
            </a:r>
            <a:r>
              <a:rPr lang="en-GB" dirty="0" err="1"/>
              <a:t>Kotowska</a:t>
            </a:r>
            <a:r>
              <a:rPr lang="en-GB" dirty="0"/>
              <a:t>, J., </a:t>
            </a:r>
            <a:r>
              <a:rPr lang="en-GB" dirty="0" err="1"/>
              <a:t>Rowińska-Garbień</a:t>
            </a:r>
            <a:r>
              <a:rPr lang="en-GB" dirty="0"/>
              <a:t>, E., </a:t>
            </a:r>
            <a:r>
              <a:rPr lang="en-GB" dirty="0" err="1"/>
              <a:t>Bartczak</a:t>
            </a:r>
            <a:r>
              <a:rPr lang="en-GB" dirty="0"/>
              <a:t>, D., &amp; </a:t>
            </a:r>
            <a:r>
              <a:rPr lang="en-GB" dirty="0" err="1"/>
              <a:t>Heitzman</a:t>
            </a:r>
            <a:r>
              <a:rPr lang="en-GB" dirty="0"/>
              <a:t>, J. (2020). Factors Influencing Length of Stay of Forensic Patients: Impact of Clinical and Psychosocial Variables in Medium Secure Setting. Frontiers In Psychiatry, 11. </a:t>
            </a:r>
            <a:r>
              <a:rPr lang="en-GB" dirty="0">
                <a:hlinkClick r:id="rId2"/>
              </a:rPr>
              <a:t>https://doi.org/10.3389/fpsyt.2020.00810</a:t>
            </a:r>
            <a:endParaRPr lang="en-GB" dirty="0"/>
          </a:p>
          <a:p>
            <a:r>
              <a:rPr lang="en-GB" dirty="0"/>
              <a:t>Hui, A. (2017). Least restrictive practices: An evaluation of patient experiences. Retrieved from http://eprints.nottingham.ac.uk/48816/1/Least%20coercive%20Practices%20Evaluation%20-%20Final%20Report%20AH%2020.12.17.pdf</a:t>
            </a:r>
          </a:p>
          <a:p>
            <a:r>
              <a:rPr lang="en-GB" dirty="0"/>
              <a:t>Johnstone, L., &amp; Boyle, M. (2018). The Power Threat Meaning Framework: Towards the identification of patterns in emotional distress, unusual experiences and troubled or troubling behaviour, as an alternative to functional psychiatric diagnosis. Leicester: British Psychological Society.</a:t>
            </a:r>
          </a:p>
          <a:p>
            <a:r>
              <a:rPr lang="en-GB" dirty="0"/>
              <a:t>Jones, J., Nolan, P., Bowers, L., Simpson, A., Whittington, R., Hackney, D., &amp; </a:t>
            </a:r>
            <a:r>
              <a:rPr lang="en-GB" dirty="0" err="1"/>
              <a:t>Bhui</a:t>
            </a:r>
            <a:r>
              <a:rPr lang="en-GB" dirty="0"/>
              <a:t>, K. (2010). Psychiatric wards: Places of safety? Journal of psychiatric and mental health nursing, 17(2), 124-130.</a:t>
            </a:r>
          </a:p>
          <a:p>
            <a:r>
              <a:rPr lang="en-GB" dirty="0"/>
              <a:t>Markham, S. (2018). Dealing with iatrogenic harm in mental health. The BMJ Opinion, 4 December, retrieved from </a:t>
            </a:r>
            <a:r>
              <a:rPr lang="en-GB" dirty="0">
                <a:hlinkClick r:id="rId3"/>
              </a:rPr>
              <a:t>Sarah Markham: Dealing with iatrogenic harm in mental health - The BMJ</a:t>
            </a:r>
            <a:endParaRPr lang="en-GB" dirty="0"/>
          </a:p>
          <a:p>
            <a:r>
              <a:rPr lang="en-GB" dirty="0"/>
              <a:t>Royal College of Psychiatrists. (2019). Reducing coercive Practice programme. Retrieved from </a:t>
            </a:r>
            <a:r>
              <a:rPr lang="en-GB" dirty="0">
                <a:hlinkClick r:id="rId4"/>
              </a:rPr>
              <a:t>https://www.rcpsych.ac.uk/improving-care/nccmh/reducing-coercive-practice</a:t>
            </a:r>
            <a:endParaRPr lang="en-GB" dirty="0"/>
          </a:p>
          <a:p>
            <a:r>
              <a:rPr lang="en-US" dirty="0" err="1"/>
              <a:t>Tingleff</a:t>
            </a:r>
            <a:r>
              <a:rPr lang="en-US" dirty="0"/>
              <a:t>, E. B., </a:t>
            </a:r>
            <a:r>
              <a:rPr lang="en-US" dirty="0" err="1"/>
              <a:t>Hounsgaard</a:t>
            </a:r>
            <a:r>
              <a:rPr lang="en-US" dirty="0"/>
              <a:t>, L., Bradley, S. K., &amp; </a:t>
            </a:r>
            <a:r>
              <a:rPr lang="en-US" dirty="0" err="1"/>
              <a:t>Gildberg</a:t>
            </a:r>
            <a:r>
              <a:rPr lang="en-US" dirty="0"/>
              <a:t>, F. A. (2019). Forensic psychiatric patients’ perceptions of situations associated with mechanical restraint: A qualitative interview study. </a:t>
            </a:r>
            <a:r>
              <a:rPr lang="en-US" i="1" dirty="0"/>
              <a:t>International journal of mental health nursing</a:t>
            </a:r>
            <a:r>
              <a:rPr lang="en-US" dirty="0"/>
              <a:t>, </a:t>
            </a:r>
            <a:r>
              <a:rPr lang="en-US" i="1" dirty="0"/>
              <a:t>28</a:t>
            </a:r>
            <a:r>
              <a:rPr lang="en-US" dirty="0"/>
              <a:t>(2), 468-479.</a:t>
            </a:r>
            <a:endParaRPr lang="en-GB" dirty="0"/>
          </a:p>
          <a:p>
            <a:r>
              <a:rPr lang="en-GB" dirty="0"/>
              <a:t>Tomlin, J., Egan, V., Bartlett, P., &amp; </a:t>
            </a:r>
            <a:r>
              <a:rPr lang="en-GB" dirty="0" err="1"/>
              <a:t>Völlm</a:t>
            </a:r>
            <a:r>
              <a:rPr lang="en-GB" dirty="0"/>
              <a:t>, B. (2020). What do patients find restrictive about forensic mental health services? A qualitative study. </a:t>
            </a:r>
            <a:r>
              <a:rPr lang="en-GB" i="1" dirty="0"/>
              <a:t>International Journal of Forensic Mental Health</a:t>
            </a:r>
            <a:r>
              <a:rPr lang="en-GB" dirty="0"/>
              <a:t>, </a:t>
            </a:r>
            <a:r>
              <a:rPr lang="en-GB" i="1" dirty="0"/>
              <a:t>19</a:t>
            </a:r>
            <a:r>
              <a:rPr lang="en-GB" dirty="0"/>
              <a:t>(1), 44-56.</a:t>
            </a:r>
          </a:p>
          <a:p>
            <a:r>
              <a:rPr lang="en-GB" dirty="0" err="1"/>
              <a:t>Völlm</a:t>
            </a:r>
            <a:r>
              <a:rPr lang="en-GB" dirty="0"/>
              <a:t>, B., &amp; </a:t>
            </a:r>
            <a:r>
              <a:rPr lang="en-GB" dirty="0" err="1"/>
              <a:t>Nedopil</a:t>
            </a:r>
            <a:r>
              <a:rPr lang="en-GB" dirty="0"/>
              <a:t>, N. (2016). Introduction. In B. </a:t>
            </a:r>
            <a:r>
              <a:rPr lang="en-GB" dirty="0" err="1"/>
              <a:t>Völlm</a:t>
            </a:r>
            <a:r>
              <a:rPr lang="en-GB" dirty="0"/>
              <a:t> &amp; N. </a:t>
            </a:r>
            <a:r>
              <a:rPr lang="en-GB" dirty="0" err="1"/>
              <a:t>Nedopil</a:t>
            </a:r>
            <a:r>
              <a:rPr lang="en-GB" dirty="0"/>
              <a:t> (Eds.), The Use of Coercive Measures in Forensic Psychiatric Care: Legal, Ethical and Practical Challenges (pp. 1-9). Cham: Springer.</a:t>
            </a:r>
          </a:p>
          <a:p>
            <a:pPr marL="0" indent="0">
              <a:buNone/>
            </a:pPr>
            <a:endParaRPr lang="en-GB" dirty="0"/>
          </a:p>
          <a:p>
            <a:endParaRPr lang="en-GB" dirty="0"/>
          </a:p>
        </p:txBody>
      </p:sp>
    </p:spTree>
    <p:extLst>
      <p:ext uri="{BB962C8B-B14F-4D97-AF65-F5344CB8AC3E}">
        <p14:creationId xmlns:p14="http://schemas.microsoft.com/office/powerpoint/2010/main" val="264250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Compassionate MH services?</a:t>
            </a:r>
          </a:p>
        </p:txBody>
      </p:sp>
      <p:sp>
        <p:nvSpPr>
          <p:cNvPr id="3" name="Content Placeholder 2"/>
          <p:cNvSpPr>
            <a:spLocks noGrp="1"/>
          </p:cNvSpPr>
          <p:nvPr>
            <p:ph idx="1"/>
          </p:nvPr>
        </p:nvSpPr>
        <p:spPr>
          <a:xfrm>
            <a:off x="677334" y="1603540"/>
            <a:ext cx="8596668" cy="3880773"/>
          </a:xfrm>
        </p:spPr>
        <p:txBody>
          <a:bodyPr/>
          <a:lstStyle/>
          <a:p>
            <a:r>
              <a:rPr lang="en-GB" dirty="0"/>
              <a:t>Likely that most secure mental health services would describe themselves as compassionate. </a:t>
            </a:r>
          </a:p>
          <a:p>
            <a:r>
              <a:rPr lang="en-GB" dirty="0"/>
              <a:t>The definition of compassion provided likely maps on to the ‘mission statement’ or aims of most secure mental health services. </a:t>
            </a:r>
          </a:p>
          <a:p>
            <a:r>
              <a:rPr lang="en-GB" dirty="0"/>
              <a:t>But is this always borne out in reality? </a:t>
            </a:r>
          </a:p>
        </p:txBody>
      </p:sp>
    </p:spTree>
    <p:extLst>
      <p:ext uri="{BB962C8B-B14F-4D97-AF65-F5344CB8AC3E}">
        <p14:creationId xmlns:p14="http://schemas.microsoft.com/office/powerpoint/2010/main" val="3934083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Compassionate MH services?</a:t>
            </a:r>
          </a:p>
        </p:txBody>
      </p:sp>
      <p:sp>
        <p:nvSpPr>
          <p:cNvPr id="3" name="Content Placeholder 2"/>
          <p:cNvSpPr>
            <a:spLocks noGrp="1"/>
          </p:cNvSpPr>
          <p:nvPr>
            <p:ph idx="1"/>
          </p:nvPr>
        </p:nvSpPr>
        <p:spPr>
          <a:xfrm>
            <a:off x="677334" y="1393334"/>
            <a:ext cx="8596668" cy="3880773"/>
          </a:xfrm>
        </p:spPr>
        <p:txBody>
          <a:bodyPr/>
          <a:lstStyle/>
          <a:p>
            <a:r>
              <a:rPr lang="en-GB" dirty="0"/>
              <a:t>Mental health wards have been described as frightening environments (Jones et al., 2010). </a:t>
            </a:r>
          </a:p>
          <a:p>
            <a:r>
              <a:rPr lang="en-GB" dirty="0"/>
              <a:t>Violence and aggression are prevalent (Bowers et al., 2011). </a:t>
            </a:r>
          </a:p>
          <a:p>
            <a:r>
              <a:rPr lang="en-GB" dirty="0"/>
              <a:t>People who have used such services sometimes refer to themselves as ‘survivors’ of psychiatry (</a:t>
            </a:r>
            <a:r>
              <a:rPr lang="en-GB" dirty="0" err="1"/>
              <a:t>Burstow</a:t>
            </a:r>
            <a:r>
              <a:rPr lang="en-GB" dirty="0"/>
              <a:t> et al., 2014). </a:t>
            </a:r>
          </a:p>
          <a:p>
            <a:r>
              <a:rPr lang="en-GB" dirty="0"/>
              <a:t>Harm caused inadvertently by the process of treatment (iatrogenic harm) is a recognised risk in mental health services (Markham, 2018).</a:t>
            </a:r>
          </a:p>
          <a:p>
            <a:pPr marL="0" indent="0">
              <a:buNone/>
            </a:pPr>
            <a:endParaRPr lang="en-GB" dirty="0"/>
          </a:p>
        </p:txBody>
      </p:sp>
    </p:spTree>
    <p:extLst>
      <p:ext uri="{BB962C8B-B14F-4D97-AF65-F5344CB8AC3E}">
        <p14:creationId xmlns:p14="http://schemas.microsoft.com/office/powerpoint/2010/main" val="3581333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899" y="320189"/>
            <a:ext cx="8596668" cy="1320800"/>
          </a:xfrm>
        </p:spPr>
        <p:txBody>
          <a:bodyPr/>
          <a:lstStyle/>
          <a:p>
            <a:r>
              <a:rPr lang="en-GB" dirty="0"/>
              <a:t>In the extreme</a:t>
            </a:r>
          </a:p>
        </p:txBody>
      </p:sp>
      <p:pic>
        <p:nvPicPr>
          <p:cNvPr id="4" name="Picture 3"/>
          <p:cNvPicPr/>
          <p:nvPr/>
        </p:nvPicPr>
        <p:blipFill rotWithShape="1">
          <a:blip r:embed="rId2"/>
          <a:srcRect l="9236" t="23645" r="67163" b="20367"/>
          <a:stretch/>
        </p:blipFill>
        <p:spPr bwMode="auto">
          <a:xfrm>
            <a:off x="235899" y="1101835"/>
            <a:ext cx="4865304" cy="3705904"/>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3"/>
          <a:srcRect l="6448" t="6304" r="63892" b="20850"/>
          <a:stretch/>
        </p:blipFill>
        <p:spPr bwMode="auto">
          <a:xfrm>
            <a:off x="5667538" y="322119"/>
            <a:ext cx="4619625" cy="3481070"/>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4"/>
          <a:srcRect l="6017" t="10507" r="62388" b="21901"/>
          <a:stretch/>
        </p:blipFill>
        <p:spPr bwMode="auto">
          <a:xfrm>
            <a:off x="3954845" y="3500942"/>
            <a:ext cx="4747720" cy="30647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19168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9807"/>
          </a:xfrm>
        </p:spPr>
        <p:txBody>
          <a:bodyPr/>
          <a:lstStyle/>
          <a:p>
            <a:r>
              <a:rPr lang="en-GB" dirty="0"/>
              <a:t>Harmful effects of coercive practices </a:t>
            </a:r>
          </a:p>
        </p:txBody>
      </p:sp>
      <p:sp>
        <p:nvSpPr>
          <p:cNvPr id="3" name="Content Placeholder 2"/>
          <p:cNvSpPr>
            <a:spLocks noGrp="1"/>
          </p:cNvSpPr>
          <p:nvPr>
            <p:ph idx="1"/>
          </p:nvPr>
        </p:nvSpPr>
        <p:spPr>
          <a:xfrm>
            <a:off x="677334" y="1477417"/>
            <a:ext cx="8596668" cy="4566031"/>
          </a:xfrm>
        </p:spPr>
        <p:txBody>
          <a:bodyPr/>
          <a:lstStyle/>
          <a:p>
            <a:r>
              <a:rPr lang="en-GB" dirty="0"/>
              <a:t>Fear &amp; powerlessness (Askew et al., 2020). </a:t>
            </a:r>
          </a:p>
          <a:p>
            <a:r>
              <a:rPr lang="en-GB" dirty="0"/>
              <a:t>Anger (</a:t>
            </a:r>
            <a:r>
              <a:rPr lang="en-GB" dirty="0" err="1"/>
              <a:t>Tingleff</a:t>
            </a:r>
            <a:r>
              <a:rPr lang="en-GB" dirty="0"/>
              <a:t> et al., 2019). </a:t>
            </a:r>
          </a:p>
          <a:p>
            <a:r>
              <a:rPr lang="en-GB" dirty="0"/>
              <a:t>Feelings of degradation, insignificance, and humiliation (Tomlin et al., 2020).</a:t>
            </a:r>
          </a:p>
          <a:p>
            <a:r>
              <a:rPr lang="en-GB" dirty="0"/>
              <a:t>Feelings of punishment and described as inhumane and undermining of human dignity (Hui, 2017).</a:t>
            </a:r>
          </a:p>
          <a:p>
            <a:r>
              <a:rPr lang="en-GB" dirty="0"/>
              <a:t>Also associated with poor outcomes for service users including post-traumatic stress disorder, re-occurrence of previous trauma, physical health problems, increased length of stay in hospital &amp; hallucinations (</a:t>
            </a:r>
            <a:r>
              <a:rPr lang="en-GB" dirty="0" err="1"/>
              <a:t>Chieze</a:t>
            </a:r>
            <a:r>
              <a:rPr lang="en-GB" dirty="0"/>
              <a:t> et al., 2019).</a:t>
            </a:r>
          </a:p>
          <a:p>
            <a:r>
              <a:rPr lang="en-GB" dirty="0"/>
              <a:t>In extreme cases they have resulted in the death of service users (Duxbury et al., 2011).</a:t>
            </a:r>
          </a:p>
          <a:p>
            <a:r>
              <a:rPr lang="en-GB" dirty="0"/>
              <a:t>Enquiries into abuse scandals (e.g. Winterbourne View) often cite ‘restrictive cultures’ as being a contributing factor. </a:t>
            </a:r>
          </a:p>
          <a:p>
            <a:endParaRPr lang="en-GB" dirty="0"/>
          </a:p>
          <a:p>
            <a:endParaRPr lang="en-GB" dirty="0"/>
          </a:p>
        </p:txBody>
      </p:sp>
    </p:spTree>
    <p:extLst>
      <p:ext uri="{BB962C8B-B14F-4D97-AF65-F5344CB8AC3E}">
        <p14:creationId xmlns:p14="http://schemas.microsoft.com/office/powerpoint/2010/main" val="1638812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9807"/>
          </a:xfrm>
        </p:spPr>
        <p:txBody>
          <a:bodyPr/>
          <a:lstStyle/>
          <a:p>
            <a:r>
              <a:rPr lang="en-GB" dirty="0"/>
              <a:t>Broader consequences </a:t>
            </a:r>
          </a:p>
        </p:txBody>
      </p:sp>
      <p:sp>
        <p:nvSpPr>
          <p:cNvPr id="3" name="Content Placeholder 2"/>
          <p:cNvSpPr>
            <a:spLocks noGrp="1"/>
          </p:cNvSpPr>
          <p:nvPr>
            <p:ph idx="1"/>
          </p:nvPr>
        </p:nvSpPr>
        <p:spPr>
          <a:xfrm>
            <a:off x="677334" y="1477417"/>
            <a:ext cx="9545658" cy="5066258"/>
          </a:xfrm>
        </p:spPr>
        <p:txBody>
          <a:bodyPr>
            <a:normAutofit/>
          </a:bodyPr>
          <a:lstStyle/>
          <a:p>
            <a:r>
              <a:rPr lang="en-GB" dirty="0"/>
              <a:t>Trauma/adversity contributes to the development of mental health problems (e.g. </a:t>
            </a:r>
            <a:r>
              <a:rPr lang="en-GB" dirty="0" err="1"/>
              <a:t>Bentall</a:t>
            </a:r>
            <a:r>
              <a:rPr lang="en-GB" dirty="0"/>
              <a:t> et al., 2012). </a:t>
            </a:r>
          </a:p>
          <a:p>
            <a:r>
              <a:rPr lang="en-GB" dirty="0"/>
              <a:t>As does the negative operation of power (Johnstone &amp; Boyle, 2018).</a:t>
            </a:r>
          </a:p>
          <a:p>
            <a:r>
              <a:rPr lang="en-GB" dirty="0"/>
              <a:t>Beyond secure service users, self-determination theory (</a:t>
            </a:r>
            <a:r>
              <a:rPr lang="en-GB" dirty="0" err="1"/>
              <a:t>Deci</a:t>
            </a:r>
            <a:r>
              <a:rPr lang="en-GB" dirty="0"/>
              <a:t> &amp; Ryan, 2012) holds that autonomy is one of three key psychological needs humans require for growth, development, and wellbeing.  </a:t>
            </a:r>
          </a:p>
          <a:p>
            <a:r>
              <a:rPr lang="en-GB" dirty="0"/>
              <a:t>Therefore, through the use of practices that restrict liberty and autonomy, traumatise people and make them feel ashamed and powerless, mental health services are at risk of compounding the very problems they aim to address. </a:t>
            </a:r>
          </a:p>
          <a:p>
            <a:r>
              <a:rPr lang="en-GB" dirty="0"/>
              <a:t>Pertinent when considering that coercive practices described as ‘integral’ and ‘ubiquitous’ in forensic psychiatry (</a:t>
            </a:r>
            <a:r>
              <a:rPr lang="en-GB" dirty="0" err="1"/>
              <a:t>Vollm</a:t>
            </a:r>
            <a:r>
              <a:rPr lang="en-GB" dirty="0"/>
              <a:t> &amp; </a:t>
            </a:r>
            <a:r>
              <a:rPr lang="en-GB" dirty="0" err="1"/>
              <a:t>Nedopil</a:t>
            </a:r>
            <a:r>
              <a:rPr lang="en-GB" dirty="0"/>
              <a:t>, 2016). </a:t>
            </a:r>
          </a:p>
          <a:p>
            <a:r>
              <a:rPr lang="en-GB" dirty="0"/>
              <a:t>Perhaps provides some context for poor outcomes associated with psychiatry?-  </a:t>
            </a:r>
            <a:r>
              <a:rPr lang="en-US" dirty="0"/>
              <a:t>observations that outcomes for psychiatry have improved little over the past 40 years, when compared to other branches of medicine (Bentall, 2009). </a:t>
            </a:r>
            <a:endParaRPr lang="en-GB" dirty="0"/>
          </a:p>
          <a:p>
            <a:r>
              <a:rPr lang="en-GB" dirty="0"/>
              <a:t>Coercive practices also associated with significant financial costs to services.  </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23812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8276"/>
          </a:xfrm>
        </p:spPr>
        <p:txBody>
          <a:bodyPr/>
          <a:lstStyle/>
          <a:p>
            <a:r>
              <a:rPr lang="en-GB" dirty="0"/>
              <a:t>Reducing RPs</a:t>
            </a:r>
          </a:p>
        </p:txBody>
      </p:sp>
      <p:sp>
        <p:nvSpPr>
          <p:cNvPr id="3" name="Content Placeholder 2"/>
          <p:cNvSpPr>
            <a:spLocks noGrp="1"/>
          </p:cNvSpPr>
          <p:nvPr>
            <p:ph idx="1"/>
          </p:nvPr>
        </p:nvSpPr>
        <p:spPr>
          <a:xfrm>
            <a:off x="677334" y="1397876"/>
            <a:ext cx="8596668" cy="4769610"/>
          </a:xfrm>
        </p:spPr>
        <p:txBody>
          <a:bodyPr/>
          <a:lstStyle/>
          <a:p>
            <a:r>
              <a:rPr lang="en-GB" dirty="0"/>
              <a:t>Clinicians, academics, and policymakers have prioritised the need to reduce coercive practices in care settings in recent years. </a:t>
            </a:r>
          </a:p>
          <a:p>
            <a:r>
              <a:rPr lang="en-GB" dirty="0"/>
              <a:t>Reflected in best practice guidance and numerous large scale projects/initiatives that have been developed in the UK (Bowers et al., 2015; Duxbury et al., 2019; Royal College of Psychiatrists, 2019). </a:t>
            </a:r>
          </a:p>
          <a:p>
            <a:r>
              <a:rPr lang="en-GB" dirty="0"/>
              <a:t>However, coercive practices remain a prevalent international problem. </a:t>
            </a:r>
          </a:p>
          <a:p>
            <a:r>
              <a:rPr lang="en-GB" dirty="0"/>
              <a:t>Interventions that aim to reduce them can sometimes fail to gain traction. </a:t>
            </a:r>
          </a:p>
        </p:txBody>
      </p:sp>
    </p:spTree>
    <p:extLst>
      <p:ext uri="{BB962C8B-B14F-4D97-AF65-F5344CB8AC3E}">
        <p14:creationId xmlns:p14="http://schemas.microsoft.com/office/powerpoint/2010/main" val="15980611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e520c66c-a349-40f0-aad5-45ddbccdf25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1553</TotalTime>
  <Words>3312</Words>
  <Application>Microsoft Office PowerPoint</Application>
  <PresentationFormat>Widescreen</PresentationFormat>
  <Paragraphs>280</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Times New Roman</vt:lpstr>
      <vt:lpstr>Trebuchet MS</vt:lpstr>
      <vt:lpstr>Wingdings 3</vt:lpstr>
      <vt:lpstr>Facet</vt:lpstr>
      <vt:lpstr>Trauma, Power &amp; Restriction </vt:lpstr>
      <vt:lpstr>Research context </vt:lpstr>
      <vt:lpstr>Compassion </vt:lpstr>
      <vt:lpstr>Compassionate MH services?</vt:lpstr>
      <vt:lpstr>Compassionate MH services?</vt:lpstr>
      <vt:lpstr>In the extreme</vt:lpstr>
      <vt:lpstr>Harmful effects of coercive practices </vt:lpstr>
      <vt:lpstr>Broader consequences </vt:lpstr>
      <vt:lpstr>Reducing RPs</vt:lpstr>
      <vt:lpstr>My Research</vt:lpstr>
      <vt:lpstr>Continued</vt:lpstr>
      <vt:lpstr>PowerPoint Presentation</vt:lpstr>
      <vt:lpstr>Maintenance Model of RPs</vt:lpstr>
      <vt:lpstr>Putting it to the test. . . </vt:lpstr>
      <vt:lpstr>Study Aims </vt:lpstr>
      <vt:lpstr>Materials </vt:lpstr>
      <vt:lpstr>Design</vt:lpstr>
      <vt:lpstr>Research Site &amp; Sample </vt:lpstr>
      <vt:lpstr>Wards</vt:lpstr>
      <vt:lpstr>Procedure </vt:lpstr>
      <vt:lpstr>Continued </vt:lpstr>
      <vt:lpstr>Analysis </vt:lpstr>
      <vt:lpstr>Results </vt:lpstr>
      <vt:lpstr>Discussion  </vt:lpstr>
      <vt:lpstr>Continued </vt:lpstr>
      <vt:lpstr>Implications</vt:lpstr>
      <vt:lpstr>Limitations </vt:lpstr>
      <vt:lpstr>Take Home Messages</vt:lpstr>
      <vt:lpstr>Thank you!  Any questions?</vt:lpstr>
      <vt:lpstr>References </vt:lpstr>
      <vt:lpstr>References </vt:lpstr>
    </vt:vector>
  </TitlesOfParts>
  <Company>Priory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Restrictive Practices in Restrictive Places</dc:title>
  <dc:creator>Daniel Lawrence</dc:creator>
  <cp:lastModifiedBy>Alina Haines</cp:lastModifiedBy>
  <cp:revision>68</cp:revision>
  <dcterms:created xsi:type="dcterms:W3CDTF">2023-01-03T14:25:35Z</dcterms:created>
  <dcterms:modified xsi:type="dcterms:W3CDTF">2025-05-19T12:18:01Z</dcterms:modified>
</cp:coreProperties>
</file>