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1423" r:id="rId2"/>
    <p:sldId id="1634" r:id="rId3"/>
    <p:sldId id="985" r:id="rId4"/>
    <p:sldId id="1247" r:id="rId5"/>
    <p:sldId id="259" r:id="rId6"/>
    <p:sldId id="261" r:id="rId7"/>
    <p:sldId id="256" r:id="rId8"/>
    <p:sldId id="986" r:id="rId9"/>
    <p:sldId id="433" r:id="rId10"/>
    <p:sldId id="317" r:id="rId11"/>
    <p:sldId id="987" r:id="rId12"/>
    <p:sldId id="1434" r:id="rId13"/>
    <p:sldId id="1424" r:id="rId14"/>
    <p:sldId id="1328" r:id="rId15"/>
    <p:sldId id="442" r:id="rId16"/>
    <p:sldId id="388" r:id="rId17"/>
    <p:sldId id="1426" r:id="rId18"/>
    <p:sldId id="1429" r:id="rId19"/>
    <p:sldId id="1428" r:id="rId20"/>
    <p:sldId id="1096" r:id="rId21"/>
    <p:sldId id="537" r:id="rId22"/>
    <p:sldId id="1632" r:id="rId23"/>
    <p:sldId id="1437" r:id="rId24"/>
    <p:sldId id="1601" r:id="rId25"/>
    <p:sldId id="1630" r:id="rId26"/>
    <p:sldId id="1636" r:id="rId27"/>
    <p:sldId id="1433" r:id="rId28"/>
    <p:sldId id="321" r:id="rId29"/>
    <p:sldId id="1631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EFFF"/>
    <a:srgbClr val="000000"/>
    <a:srgbClr val="A2FCDB"/>
    <a:srgbClr val="FFFFCC"/>
    <a:srgbClr val="F34123"/>
    <a:srgbClr val="FF3300"/>
    <a:srgbClr val="008000"/>
    <a:srgbClr val="EAEAEA"/>
    <a:srgbClr val="FF0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2856" y="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B5C2631F-6643-7C25-5ED9-A50C1C00E05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156E022D-BAF5-9CEB-969A-1FAFAECB137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3E3C3BFA-94ED-E7B0-71F3-41093C23FDE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A186E6CA-A66D-F0E2-991E-9E0836CF22F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97581A83-88E5-4A13-A0F6-DD841C8911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02ADF91-3D91-FC6A-BA3F-BB2E2A8552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E42523E-89D0-24F3-AAAC-8D903E63F7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3044" name="Rectangle 4">
            <a:extLst>
              <a:ext uri="{FF2B5EF4-FFF2-40B4-BE49-F238E27FC236}">
                <a16:creationId xmlns:a16="http://schemas.microsoft.com/office/drawing/2014/main" id="{3DA6C0B6-9BE8-4D0D-B2DB-4233D199708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5B486FF8-3D93-97BC-5B40-3507C1B02F8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7287F201-0F3E-AB8E-4005-745B8FD0520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F73060A-44F6-5C39-A1A2-EF153C9871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E8660D0-153B-47B7-8794-0E25F4514B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>
            <a:extLst>
              <a:ext uri="{FF2B5EF4-FFF2-40B4-BE49-F238E27FC236}">
                <a16:creationId xmlns:a16="http://schemas.microsoft.com/office/drawing/2014/main" id="{879502FA-B008-9921-FDEF-B2CBB70D2A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9" name="Notes Placeholder 2">
            <a:extLst>
              <a:ext uri="{FF2B5EF4-FFF2-40B4-BE49-F238E27FC236}">
                <a16:creationId xmlns:a16="http://schemas.microsoft.com/office/drawing/2014/main" id="{BBE9C1BA-1734-BC86-5A96-CDD4B4096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352260" name="Slide Number Placeholder 3">
            <a:extLst>
              <a:ext uri="{FF2B5EF4-FFF2-40B4-BE49-F238E27FC236}">
                <a16:creationId xmlns:a16="http://schemas.microsoft.com/office/drawing/2014/main" id="{A94B02B4-78F3-7680-9FF2-55ECBEF6C23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3C1E384F-772E-4F61-8E96-0B7DCB4CCB89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7">
            <a:extLst>
              <a:ext uri="{FF2B5EF4-FFF2-40B4-BE49-F238E27FC236}">
                <a16:creationId xmlns:a16="http://schemas.microsoft.com/office/drawing/2014/main" id="{2DF329D6-6551-7777-AB22-51E9D595F18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FC5DB143-E97C-4883-BE5B-C179A6EA5C06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59427" name="Rectangle 2">
            <a:extLst>
              <a:ext uri="{FF2B5EF4-FFF2-40B4-BE49-F238E27FC236}">
                <a16:creationId xmlns:a16="http://schemas.microsoft.com/office/drawing/2014/main" id="{8C64A153-0CB6-01A4-7C3D-B2FB3E6CFF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8" name="Rectangle 3">
            <a:extLst>
              <a:ext uri="{FF2B5EF4-FFF2-40B4-BE49-F238E27FC236}">
                <a16:creationId xmlns:a16="http://schemas.microsoft.com/office/drawing/2014/main" id="{96250C3B-C0C6-1F38-2374-7F8A68A35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Slide Image Placeholder 1">
            <a:extLst>
              <a:ext uri="{FF2B5EF4-FFF2-40B4-BE49-F238E27FC236}">
                <a16:creationId xmlns:a16="http://schemas.microsoft.com/office/drawing/2014/main" id="{01781464-B5E7-2D72-C02C-EEE646BCC1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3283" name="Notes Placeholder 2">
            <a:extLst>
              <a:ext uri="{FF2B5EF4-FFF2-40B4-BE49-F238E27FC236}">
                <a16:creationId xmlns:a16="http://schemas.microsoft.com/office/drawing/2014/main" id="{CC3DB90C-F79B-7C28-1DC1-B9562B176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353284" name="Slide Number Placeholder 3">
            <a:extLst>
              <a:ext uri="{FF2B5EF4-FFF2-40B4-BE49-F238E27FC236}">
                <a16:creationId xmlns:a16="http://schemas.microsoft.com/office/drawing/2014/main" id="{58D91B27-1CF7-65A1-86F3-D63C50B1592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0FFF27F0-5099-46D1-A7C1-5C231062F411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13B0FFD8-ADCE-010C-945D-DD06E8341F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9AC201B3-367F-A8D3-B9DA-BCF7702CC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9029C7FF-31D7-248B-BAE5-D93E438DEFB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8713846E-507D-4BC3-8A08-19D08BA8A540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C97C66A5-4479-5305-6BD1-B515DA14D5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1FC600D-4E90-48C0-881B-88CECC0BB766}" type="slidenum">
              <a:rPr lang="en-IE" altLang="en-US">
                <a:latin typeface="Arial" panose="020B0604020202020204" pitchFamily="34" charset="0"/>
              </a:rPr>
              <a:pPr eaLnBrk="1" hangingPunct="1"/>
              <a:t>10</a:t>
            </a:fld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103427" name="Slide Image Placeholder 1">
            <a:extLst>
              <a:ext uri="{FF2B5EF4-FFF2-40B4-BE49-F238E27FC236}">
                <a16:creationId xmlns:a16="http://schemas.microsoft.com/office/drawing/2014/main" id="{5D268E54-A30F-0B29-097D-D08A84D66F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8" name="Notes Placeholder 2">
            <a:extLst>
              <a:ext uri="{FF2B5EF4-FFF2-40B4-BE49-F238E27FC236}">
                <a16:creationId xmlns:a16="http://schemas.microsoft.com/office/drawing/2014/main" id="{90F46A50-FAEC-39E7-D908-FF115F16F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29" name="Slide Number Placeholder 3">
            <a:extLst>
              <a:ext uri="{FF2B5EF4-FFF2-40B4-BE49-F238E27FC236}">
                <a16:creationId xmlns:a16="http://schemas.microsoft.com/office/drawing/2014/main" id="{D9A07A08-8806-8983-0763-BD3CEC577C3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4A5AF29-5AC9-4995-B446-36E83CE9F872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6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7">
            <a:extLst>
              <a:ext uri="{FF2B5EF4-FFF2-40B4-BE49-F238E27FC236}">
                <a16:creationId xmlns:a16="http://schemas.microsoft.com/office/drawing/2014/main" id="{F1ACD2E5-175E-B170-4595-1569DCFCFEC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3DF4E771-888F-4359-8CC3-621020B3E4BE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56355" name="Rectangle 2">
            <a:extLst>
              <a:ext uri="{FF2B5EF4-FFF2-40B4-BE49-F238E27FC236}">
                <a16:creationId xmlns:a16="http://schemas.microsoft.com/office/drawing/2014/main" id="{0AD50440-E477-D286-27A8-4BE61463FC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6" name="Rectangle 3">
            <a:extLst>
              <a:ext uri="{FF2B5EF4-FFF2-40B4-BE49-F238E27FC236}">
                <a16:creationId xmlns:a16="http://schemas.microsoft.com/office/drawing/2014/main" id="{8B081EB0-15CF-AF1A-46CE-36D34A1A1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4FA14-406A-3BB5-9174-1D98F5426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>
            <a:extLst>
              <a:ext uri="{FF2B5EF4-FFF2-40B4-BE49-F238E27FC236}">
                <a16:creationId xmlns:a16="http://schemas.microsoft.com/office/drawing/2014/main" id="{778A2D00-14E4-CDE0-575D-295A2CB8A4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2259" name="Notes Placeholder 2">
            <a:extLst>
              <a:ext uri="{FF2B5EF4-FFF2-40B4-BE49-F238E27FC236}">
                <a16:creationId xmlns:a16="http://schemas.microsoft.com/office/drawing/2014/main" id="{650F5555-A09A-7B57-AD95-CE58ACFD6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352260" name="Slide Number Placeholder 3">
            <a:extLst>
              <a:ext uri="{FF2B5EF4-FFF2-40B4-BE49-F238E27FC236}">
                <a16:creationId xmlns:a16="http://schemas.microsoft.com/office/drawing/2014/main" id="{770575B8-C4AD-0F90-70C2-407EEFABA95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3C1E384F-772E-4F61-8E96-0B7DCB4CCB89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36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Slide Image Placeholder 1">
            <a:extLst>
              <a:ext uri="{FF2B5EF4-FFF2-40B4-BE49-F238E27FC236}">
                <a16:creationId xmlns:a16="http://schemas.microsoft.com/office/drawing/2014/main" id="{D7FCA725-EDDD-8061-54D0-C51909D13D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1827" name="Notes Placeholder 2">
            <a:extLst>
              <a:ext uri="{FF2B5EF4-FFF2-40B4-BE49-F238E27FC236}">
                <a16:creationId xmlns:a16="http://schemas.microsoft.com/office/drawing/2014/main" id="{E4A71939-1A26-1F9E-2E20-AAEFA5E8A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IE" altLang="en-US">
              <a:latin typeface="Arial" panose="020B0604020202020204" pitchFamily="34" charset="0"/>
            </a:endParaRPr>
          </a:p>
        </p:txBody>
      </p:sp>
      <p:sp>
        <p:nvSpPr>
          <p:cNvPr id="461828" name="Slide Number Placeholder 3">
            <a:extLst>
              <a:ext uri="{FF2B5EF4-FFF2-40B4-BE49-F238E27FC236}">
                <a16:creationId xmlns:a16="http://schemas.microsoft.com/office/drawing/2014/main" id="{ACB35A34-494C-333E-194A-6C4CA46016A9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39B21EB3-1C8D-491E-8D34-235029C2F742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1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1D34F58D-DDBD-C90F-9D6C-736925F6B88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7AC1872-2A13-46C2-A1BA-F431A207C70D}" type="slidenum">
              <a:rPr lang="en-IE" altLang="en-US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IE" altLang="en-US" sz="1200">
              <a:latin typeface="Arial" panose="020B0604020202020204" pitchFamily="34" charset="0"/>
            </a:endParaRPr>
          </a:p>
        </p:txBody>
      </p:sp>
      <p:sp>
        <p:nvSpPr>
          <p:cNvPr id="108547" name="Rectangle 7">
            <a:extLst>
              <a:ext uri="{FF2B5EF4-FFF2-40B4-BE49-F238E27FC236}">
                <a16:creationId xmlns:a16="http://schemas.microsoft.com/office/drawing/2014/main" id="{D0B9CBA0-35F7-A641-BCE9-65DE3ACB651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DD76D0A-2160-4B3E-9EAD-F24A7730D79E}" type="slidenum">
              <a:rPr lang="en-IE" altLang="en-US" sz="1200">
                <a:latin typeface="Arial" panose="020B0604020202020204" pitchFamily="34" charset="0"/>
              </a:rPr>
              <a:pPr algn="r" eaLnBrk="1" hangingPunct="1"/>
              <a:t>15</a:t>
            </a:fld>
            <a:endParaRPr lang="en-IE" altLang="en-US" sz="1200">
              <a:latin typeface="Arial" panose="020B0604020202020204" pitchFamily="34" charset="0"/>
            </a:endParaRPr>
          </a:p>
        </p:txBody>
      </p:sp>
      <p:sp>
        <p:nvSpPr>
          <p:cNvPr id="108548" name="Rectangle 2">
            <a:extLst>
              <a:ext uri="{FF2B5EF4-FFF2-40B4-BE49-F238E27FC236}">
                <a16:creationId xmlns:a16="http://schemas.microsoft.com/office/drawing/2014/main" id="{DE9F78C2-AA02-4803-E453-918E7AE217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9" name="Rectangle 3">
            <a:extLst>
              <a:ext uri="{FF2B5EF4-FFF2-40B4-BE49-F238E27FC236}">
                <a16:creationId xmlns:a16="http://schemas.microsoft.com/office/drawing/2014/main" id="{B9C8F983-3016-8BDE-8E57-7E2B39267B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>
            <a:extLst>
              <a:ext uri="{FF2B5EF4-FFF2-40B4-BE49-F238E27FC236}">
                <a16:creationId xmlns:a16="http://schemas.microsoft.com/office/drawing/2014/main" id="{3626944D-2FEC-D2D8-F512-E1BAE16E6AA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8A2D1C1-99BC-4E70-A914-C560AD876063}" type="datetime1">
              <a:rPr lang="en-US" altLang="en-US" sz="1200">
                <a:latin typeface="Arial" panose="020B0604020202020204" pitchFamily="34" charset="0"/>
              </a:rPr>
              <a:pPr algn="r" eaLnBrk="1" hangingPunct="1"/>
              <a:t>5/15/25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B74BC97-A992-965C-A598-5FBA5F9ADAF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>
                <a:latin typeface="Arial" panose="020B0604020202020204" pitchFamily="34" charset="0"/>
              </a:rPr>
              <a:t>Copyright McKenna K August 2009. No replication or reproduction by any means without prior written permission. </a:t>
            </a:r>
          </a:p>
        </p:txBody>
      </p:sp>
      <p:sp>
        <p:nvSpPr>
          <p:cNvPr id="109572" name="Rectangle 7">
            <a:extLst>
              <a:ext uri="{FF2B5EF4-FFF2-40B4-BE49-F238E27FC236}">
                <a16:creationId xmlns:a16="http://schemas.microsoft.com/office/drawing/2014/main" id="{0B94B476-4B58-A263-D3B9-7589A858E6F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2CF012E-4193-470C-B645-01EB7E07FDF0}" type="slidenum">
              <a:rPr lang="en-US" altLang="en-US" sz="1200">
                <a:latin typeface="Arial" panose="020B0604020202020204" pitchFamily="34" charset="0"/>
              </a:rPr>
              <a:pPr algn="r" eaLnBrk="1" hangingPunct="1"/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09573" name="Rectangle 2">
            <a:extLst>
              <a:ext uri="{FF2B5EF4-FFF2-40B4-BE49-F238E27FC236}">
                <a16:creationId xmlns:a16="http://schemas.microsoft.com/office/drawing/2014/main" id="{5402C247-5B0B-5236-9456-2F870EA9CC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4" name="Rectangle 3">
            <a:extLst>
              <a:ext uri="{FF2B5EF4-FFF2-40B4-BE49-F238E27FC236}">
                <a16:creationId xmlns:a16="http://schemas.microsoft.com/office/drawing/2014/main" id="{830140F6-2A10-0FC7-C5FC-3907669E0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21131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062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8948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58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9147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9220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en-IE" noProof="0"/>
          </a:p>
        </p:txBody>
      </p:sp>
    </p:spTree>
    <p:extLst>
      <p:ext uri="{BB962C8B-B14F-4D97-AF65-F5344CB8AC3E}">
        <p14:creationId xmlns:p14="http://schemas.microsoft.com/office/powerpoint/2010/main" val="1178048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80817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E1D1D-846C-987D-98C0-97EA41ECF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9A375C-17F5-F90D-1000-BF5AF2386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AEB8E-380C-71F6-A9E7-71FF25293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BEE41-A721-4B9C-8EA4-A449A7ADC728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08B30-512E-0E91-A455-68EB2ADF4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9677F-3FD8-AD62-B2FC-5B90875A0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A271-8A22-426F-977E-A956B528D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6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"/>
            <a:ext cx="9144000" cy="33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10" rIns="91420" bIns="45710" spcCol="0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330151"/>
            <a:ext cx="9144000" cy="537256"/>
          </a:xfrm>
          <a:prstGeom prst="rect">
            <a:avLst/>
          </a:prstGeom>
          <a:solidFill>
            <a:srgbClr val="6998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99887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036" y="6388414"/>
            <a:ext cx="1625928" cy="42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93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pos="557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0712" y="2490736"/>
            <a:ext cx="8229600" cy="4367264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0712" y="1347448"/>
            <a:ext cx="8229600" cy="563760"/>
          </a:xfrm>
          <a:prstGeom prst="rect">
            <a:avLst/>
          </a:prstGeom>
        </p:spPr>
        <p:txBody>
          <a:bodyPr/>
          <a:lstStyle>
            <a:lvl1pPr algn="l">
              <a:defRPr sz="2800" b="1" i="0" baseline="0">
                <a:solidFill>
                  <a:srgbClr val="005994"/>
                </a:solidFill>
                <a:latin typeface="Century Gothic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420712" y="1911208"/>
            <a:ext cx="8229600" cy="4664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rgbClr val="B4C90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60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61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3131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1668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957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54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800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255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6533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1FB3AF9-FF13-2EFE-8B30-2956DF9E39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AF87280-3968-7C34-C01C-8F9DCFD4B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0" name="AutoShape 4">
            <a:extLst>
              <a:ext uri="{FF2B5EF4-FFF2-40B4-BE49-F238E27FC236}">
                <a16:creationId xmlns:a16="http://schemas.microsoft.com/office/drawing/2014/main" id="{E9FB05E0-4296-AC55-FF76-A706D3DDC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IE" sz="2400">
              <a:latin typeface="Times New Roman" pitchFamily="18" charset="0"/>
            </a:endParaRPr>
          </a:p>
        </p:txBody>
      </p:sp>
      <p:sp>
        <p:nvSpPr>
          <p:cNvPr id="4101" name="Line 5">
            <a:extLst>
              <a:ext uri="{FF2B5EF4-FFF2-40B4-BE49-F238E27FC236}">
                <a16:creationId xmlns:a16="http://schemas.microsoft.com/office/drawing/2014/main" id="{8BF9136C-2B46-5830-A3DB-B08EB80275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  <p:sldLayoutId id="2147483651" r:id="rId15"/>
    <p:sldLayoutId id="2147483650" r:id="rId16"/>
    <p:sldLayoutId id="2147483666" r:id="rId17"/>
    <p:sldLayoutId id="2147483667" r:id="rId18"/>
    <p:sldLayoutId id="2147483668" r:id="rId1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urant.ctnow.com/projects/restraint/faces.s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ansard.parliament.uk/Lords/1988-07-26/debates/34d10ba1-b221-44b2-9ae9-7fbd0eaa5827/DhssPublicViolenceToStaf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77A635-AD9A-5E72-54FE-B847A99EE4E8}"/>
              </a:ext>
            </a:extLst>
          </p:cNvPr>
          <p:cNvSpPr txBox="1"/>
          <p:nvPr/>
        </p:nvSpPr>
        <p:spPr>
          <a:xfrm>
            <a:off x="304800" y="1752600"/>
            <a:ext cx="853440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Timeliness - </a:t>
            </a:r>
            <a:r>
              <a:rPr lang="en-US" sz="2800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EViPRG</a:t>
            </a: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consideration/debate regarding name 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Irish services currently reconsidering issue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eflections 2000-2025 [EVPRG/ENTMA/Practice]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Dichotomous perception </a:t>
            </a:r>
            <a:r>
              <a:rPr lang="en-US" sz="2800" dirty="0">
                <a:solidFill>
                  <a:srgbClr val="000000"/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aggression and violence management and seclusion and restraint reduction</a:t>
            </a:r>
            <a:endParaRPr lang="en-US" sz="2800" dirty="0"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Future pathway towards, narrowing the gap/ potentially unifying these </a:t>
            </a:r>
            <a:r>
              <a:rPr lang="en-US" sz="2800" dirty="0" err="1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endeavours</a:t>
            </a: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, 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Thoughts of group -</a:t>
            </a:r>
            <a:endParaRPr lang="en-US" sz="2800" dirty="0"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5640D6-D78A-E832-6788-2B255115C61A}"/>
              </a:ext>
            </a:extLst>
          </p:cNvPr>
          <p:cNvSpPr txBox="1"/>
          <p:nvPr/>
        </p:nvSpPr>
        <p:spPr>
          <a:xfrm>
            <a:off x="30079" y="165586"/>
            <a:ext cx="9083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“Re-naming or Re-Framing” </a:t>
            </a:r>
          </a:p>
          <a:p>
            <a:pPr algn="ctr"/>
            <a:r>
              <a:rPr lang="en-US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Rethinking terminology toward positivity and unified purpose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EFF84-5ED8-D62E-7BB3-C89CB8C3B54E}"/>
              </a:ext>
            </a:extLst>
          </p:cNvPr>
          <p:cNvSpPr txBox="1"/>
          <p:nvPr/>
        </p:nvSpPr>
        <p:spPr>
          <a:xfrm>
            <a:off x="533400" y="6400800"/>
            <a:ext cx="830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Kevin McKenna Dundalk Institute of Technology Ireland </a:t>
            </a:r>
          </a:p>
        </p:txBody>
      </p:sp>
    </p:spTree>
    <p:extLst>
      <p:ext uri="{BB962C8B-B14F-4D97-AF65-F5344CB8AC3E}">
        <p14:creationId xmlns:p14="http://schemas.microsoft.com/office/powerpoint/2010/main" val="1858520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474" name="Picture 2">
            <a:extLst>
              <a:ext uri="{FF2B5EF4-FFF2-40B4-BE49-F238E27FC236}">
                <a16:creationId xmlns:a16="http://schemas.microsoft.com/office/drawing/2014/main" id="{08937225-D05E-AFBD-E221-1657DD3F5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7" y="1486693"/>
            <a:ext cx="3046412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475" name="Picture 3">
            <a:extLst>
              <a:ext uri="{FF2B5EF4-FFF2-40B4-BE49-F238E27FC236}">
                <a16:creationId xmlns:a16="http://schemas.microsoft.com/office/drawing/2014/main" id="{43E4F7A8-1462-92A4-2330-7CA626612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28956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476" name="Picture 4">
            <a:extLst>
              <a:ext uri="{FF2B5EF4-FFF2-40B4-BE49-F238E27FC236}">
                <a16:creationId xmlns:a16="http://schemas.microsoft.com/office/drawing/2014/main" id="{4D2FA566-DFBB-8FF1-1CFB-EFC1E389B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31" y="1486693"/>
            <a:ext cx="2955925" cy="524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5">
            <a:extLst>
              <a:ext uri="{FF2B5EF4-FFF2-40B4-BE49-F238E27FC236}">
                <a16:creationId xmlns:a16="http://schemas.microsoft.com/office/drawing/2014/main" id="{ACC71563-8ACA-B19A-5456-82A8C28BD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18269"/>
            <a:ext cx="798909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IE" altLang="en-US" sz="6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Universal Recognition </a:t>
            </a:r>
            <a:endParaRPr lang="en-US" altLang="en-US" sz="66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6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6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6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05DE5C6F-655E-82EA-75BD-13A9085A7C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152400" y="533400"/>
            <a:ext cx="9448800" cy="1052513"/>
          </a:xfrm>
        </p:spPr>
        <p:txBody>
          <a:bodyPr/>
          <a:lstStyle/>
          <a:p>
            <a:pPr algn="ctr" eaLnBrk="1" hangingPunct="1">
              <a:spcAft>
                <a:spcPts val="0"/>
              </a:spcAft>
            </a:pPr>
            <a:br>
              <a:rPr lang="en-IE" altLang="en-US" sz="3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IE" altLang="en-US" sz="40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Irish Context </a:t>
            </a:r>
            <a:br>
              <a:rPr lang="en-IE" altLang="en-US" sz="3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IE" altLang="en-US" sz="3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</a:t>
            </a:r>
            <a:r>
              <a:rPr lang="en-GB" altLang="en-US" sz="3600" b="1" cap="small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dvisory</a:t>
            </a:r>
            <a:r>
              <a:rPr lang="en-GB" altLang="en-US" sz="3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Committee on Health Services Sector:</a:t>
            </a:r>
            <a:br>
              <a:rPr lang="en-GB" altLang="en-US" sz="3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en-GB" altLang="en-US" sz="20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[ACHSS 2001] </a:t>
            </a:r>
            <a:r>
              <a:rPr lang="en-IE" altLang="en-US" sz="20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en-US" altLang="en-US" sz="20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AA635426-14BF-B17E-CC09-B7731E882CA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14488"/>
            <a:ext cx="8686800" cy="42672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“</a:t>
            </a: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Two notable exceptions</a:t>
            </a: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, needle stick injuries and assaults upon personnel” </a:t>
            </a:r>
          </a:p>
          <a:p>
            <a:pPr algn="just" eaLnBrk="1" hangingPunct="1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aggression toward </a:t>
            </a:r>
            <a:r>
              <a:rPr lang="en-GB" altLang="en-US" sz="3600" dirty="0" err="1">
                <a:solidFill>
                  <a:schemeClr val="tx2"/>
                </a:solidFill>
                <a:latin typeface="Arial Narrow" panose="020B0606020202030204" pitchFamily="34" charset="0"/>
              </a:rPr>
              <a:t>personnel..an</a:t>
            </a: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 occupational risk </a:t>
            </a: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“peculiar to the health services”</a:t>
            </a:r>
          </a:p>
          <a:p>
            <a:pPr algn="just" eaLnBrk="1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3</a:t>
            </a:r>
            <a:r>
              <a:rPr lang="en-GB" altLang="en-US" sz="36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rd</a:t>
            </a: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altLang="en-US" sz="36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leading cause </a:t>
            </a: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of accidents </a:t>
            </a:r>
          </a:p>
          <a:p>
            <a:pPr algn="just" eaLnBrk="1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14.9%</a:t>
            </a:r>
            <a:r>
              <a:rPr lang="en-GB" altLang="en-US" sz="36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of all occupational injuries </a:t>
            </a: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in </a:t>
            </a:r>
            <a:r>
              <a:rPr lang="en-GB" altLang="en-US" sz="3600" b="1" dirty="0">
                <a:solidFill>
                  <a:schemeClr val="tx2"/>
                </a:solidFill>
                <a:latin typeface="Arial Narrow" panose="020B0606020202030204" pitchFamily="34" charset="0"/>
              </a:rPr>
              <a:t>2000</a:t>
            </a:r>
          </a:p>
          <a:p>
            <a:pPr algn="just" eaLnBrk="1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GB" altLang="en-US" sz="36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19%</a:t>
            </a:r>
            <a:r>
              <a:rPr lang="en-GB" altLang="en-US" sz="36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of insurance </a:t>
            </a:r>
            <a:r>
              <a:rPr lang="en-GB" altLang="en-US" sz="3600" dirty="0">
                <a:solidFill>
                  <a:schemeClr val="tx2"/>
                </a:solidFill>
                <a:latin typeface="Arial Narrow" panose="020B0606020202030204" pitchFamily="34" charset="0"/>
              </a:rPr>
              <a:t>carrier notifications </a:t>
            </a:r>
            <a:r>
              <a:rPr lang="en-GB" altLang="en-US" sz="3600" b="1" dirty="0">
                <a:solidFill>
                  <a:schemeClr val="tx2"/>
                </a:solidFill>
                <a:latin typeface="Arial Narrow" panose="020B0606020202030204" pitchFamily="34" charset="0"/>
              </a:rPr>
              <a:t>1994-00</a:t>
            </a:r>
            <a:r>
              <a:rPr lang="en-US" altLang="en-US" sz="2400" b="1" dirty="0">
                <a:solidFill>
                  <a:schemeClr val="tx2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BD784-7884-FD49-A8B7-CC9E2A17EFA7}"/>
              </a:ext>
            </a:extLst>
          </p:cNvPr>
          <p:cNvSpPr txBox="1"/>
          <p:nvPr/>
        </p:nvSpPr>
        <p:spPr>
          <a:xfrm>
            <a:off x="381000" y="6147036"/>
            <a:ext cx="8382000" cy="71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800" kern="10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Factories Act 1955; </a:t>
            </a:r>
            <a:r>
              <a:rPr lang="en-US" sz="1800" b="1" kern="10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Safety in Industry Act 1980; </a:t>
            </a:r>
            <a:r>
              <a:rPr lang="en-US" sz="1800" kern="10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repealed by the Safety, Health and Welfare at Work Act 1989 and S.I. No. 237 of 1989 and S.I. No. 357 of 1995.</a:t>
            </a:r>
            <a:endParaRPr lang="en-US" sz="14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0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  <p:bldP spid="1300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63035-3D1C-52F4-ED14-704915E2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202" name="Rectangle 2">
            <a:extLst>
              <a:ext uri="{FF2B5EF4-FFF2-40B4-BE49-F238E27FC236}">
                <a16:creationId xmlns:a16="http://schemas.microsoft.com/office/drawing/2014/main" id="{495BDBEC-67EE-A5F8-DA0C-8DB03A17E94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8181975" cy="4267200"/>
          </a:xfrm>
        </p:spPr>
        <p:txBody>
          <a:bodyPr/>
          <a:lstStyle/>
          <a:p>
            <a:pPr marL="0" indent="0" algn="just">
              <a:buNone/>
            </a:pPr>
            <a:r>
              <a:rPr lang="en-GB" altLang="en-US" sz="4000" dirty="0">
                <a:latin typeface="Arial Narrow" panose="020B0604020202020204" pitchFamily="34" charset="0"/>
                <a:cs typeface="Arial Narrow" panose="020B0604020202020204" pitchFamily="34" charset="0"/>
              </a:rPr>
              <a:t>Initiatives that advanced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4000" dirty="0">
                <a:latin typeface="Arial Narrow" panose="020B0604020202020204" pitchFamily="34" charset="0"/>
                <a:cs typeface="Arial Narrow" panose="020B0604020202020204" pitchFamily="34" charset="0"/>
              </a:rPr>
              <a:t>Training 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4000" dirty="0">
                <a:latin typeface="Arial Narrow" panose="020B0604020202020204" pitchFamily="34" charset="0"/>
                <a:cs typeface="Arial Narrow" panose="020B0604020202020204" pitchFamily="34" charset="0"/>
              </a:rPr>
              <a:t>Risk Assessments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40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Safewards</a:t>
            </a:r>
            <a:endParaRPr lang="en-GB" altLang="en-US" sz="4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 algn="just">
              <a:buNone/>
            </a:pPr>
            <a:r>
              <a:rPr lang="en-GB" altLang="en-US" sz="4000" dirty="0">
                <a:latin typeface="Arial Narrow" panose="020B0604020202020204" pitchFamily="34" charset="0"/>
                <a:cs typeface="Arial Narrow" panose="020B0604020202020204" pitchFamily="34" charset="0"/>
              </a:rPr>
              <a:t>Initiatives less certain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4000" dirty="0">
                <a:latin typeface="Arial Narrow" panose="020B0604020202020204" pitchFamily="34" charset="0"/>
                <a:cs typeface="Arial Narrow" panose="020B0604020202020204" pitchFamily="34" charset="0"/>
              </a:rPr>
              <a:t>Zero Tolerance </a:t>
            </a:r>
            <a:endParaRPr lang="en-US" altLang="en-US" sz="40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32388B2C-539C-BF52-7283-7B99472C3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650"/>
            <a:ext cx="8686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IE" altLang="en-US" sz="44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Aggression and Violence within Mental Health Services</a:t>
            </a:r>
          </a:p>
        </p:txBody>
      </p:sp>
    </p:spTree>
    <p:extLst>
      <p:ext uri="{BB962C8B-B14F-4D97-AF65-F5344CB8AC3E}">
        <p14:creationId xmlns:p14="http://schemas.microsoft.com/office/powerpoint/2010/main" val="359536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47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47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7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47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47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2" grpId="0" build="p"/>
      <p:bldP spid="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7473-A204-755B-93B4-78D142717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A73C941F-EAE2-9F3C-1C2C-3A397E225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" y="1752600"/>
            <a:ext cx="8382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4000" dirty="0">
                <a:latin typeface="Arial Narrow" panose="020B0606020202030204" pitchFamily="34" charset="0"/>
              </a:rPr>
              <a:t>Risks to service recipients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4000" dirty="0">
                <a:latin typeface="Arial Narrow" panose="020B0606020202030204" pitchFamily="34" charset="0"/>
              </a:rPr>
              <a:t>Practice dissatisfaction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4000" dirty="0">
                <a:latin typeface="Arial Narrow" panose="020B0606020202030204" pitchFamily="34" charset="0"/>
              </a:rPr>
              <a:t>Ideological 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4000" dirty="0">
                <a:latin typeface="Arial Narrow" panose="020B0606020202030204" pitchFamily="34" charset="0"/>
              </a:rPr>
              <a:t>Rights based imperatives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4000" dirty="0">
                <a:latin typeface="Arial Narrow" panose="020B0606020202030204" pitchFamily="34" charset="0"/>
              </a:rPr>
              <a:t>Legal/regulatory </a:t>
            </a:r>
            <a:endParaRPr lang="en-US" altLang="en-US" sz="4000" b="1" i="1" u="sng" dirty="0">
              <a:latin typeface="Arial Narrow" panose="020B0606020202030204" pitchFamily="34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EC360275-D3F7-EC9E-D5A0-2C5D56E40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13610"/>
            <a:ext cx="868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IE" altLang="en-US" sz="48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Seclusion and Restraint Reduction</a:t>
            </a:r>
          </a:p>
        </p:txBody>
      </p:sp>
    </p:spTree>
    <p:extLst>
      <p:ext uri="{BB962C8B-B14F-4D97-AF65-F5344CB8AC3E}">
        <p14:creationId xmlns:p14="http://schemas.microsoft.com/office/powerpoint/2010/main" val="195365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 autoUpdateAnimBg="0"/>
      <p:bldP spid="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8CD69B-E17D-8EAC-6D66-1AED5291E532}"/>
              </a:ext>
            </a:extLst>
          </p:cNvPr>
          <p:cNvSpPr txBox="1"/>
          <p:nvPr/>
        </p:nvSpPr>
        <p:spPr>
          <a:xfrm>
            <a:off x="-76200" y="0"/>
            <a:ext cx="9296400" cy="698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9506" name="Picture 2" descr="sent">
            <a:hlinkClick r:id="rId3"/>
            <a:extLst>
              <a:ext uri="{FF2B5EF4-FFF2-40B4-BE49-F238E27FC236}">
                <a16:creationId xmlns:a16="http://schemas.microsoft.com/office/drawing/2014/main" id="{35D273BB-3D7E-E6D6-5202-179016598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0"/>
            <a:ext cx="4875212" cy="754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874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643848C3-5BE6-F4FE-4B2A-CC563A9E0A95}"/>
              </a:ext>
            </a:extLst>
          </p:cNvPr>
          <p:cNvSpPr>
            <a:spLocks noGrp="1" noChangeArrowheads="1" noTextEdit="1"/>
          </p:cNvSpPr>
          <p:nvPr>
            <p:ph type="chart" idx="4294967295"/>
          </p:nvPr>
        </p:nvSpPr>
        <p:spPr/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8B7520CB-06F8-BBB0-1FC7-DAC29B862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16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2" name="Rectangle 4">
            <a:extLst>
              <a:ext uri="{FF2B5EF4-FFF2-40B4-BE49-F238E27FC236}">
                <a16:creationId xmlns:a16="http://schemas.microsoft.com/office/drawing/2014/main" id="{D118672B-A830-0983-2EE1-5E073364F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1613"/>
            <a:ext cx="6072188" cy="0"/>
          </a:xfrm>
          <a:prstGeom prst="rect">
            <a:avLst/>
          </a:prstGeom>
          <a:solidFill>
            <a:srgbClr val="FFFF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27013" name="Group 5">
            <a:extLst>
              <a:ext uri="{FF2B5EF4-FFF2-40B4-BE49-F238E27FC236}">
                <a16:creationId xmlns:a16="http://schemas.microsoft.com/office/drawing/2014/main" id="{E0D1EBD4-67A4-BD15-9730-D21847528E49}"/>
              </a:ext>
            </a:extLst>
          </p:cNvPr>
          <p:cNvGraphicFramePr>
            <a:graphicFrameLocks noGrp="1"/>
          </p:cNvGraphicFramePr>
          <p:nvPr/>
        </p:nvGraphicFramePr>
        <p:xfrm>
          <a:off x="395288" y="1773238"/>
          <a:ext cx="8215312" cy="4164033"/>
        </p:xfrm>
        <a:graphic>
          <a:graphicData uri="http://schemas.openxmlformats.org/drawingml/2006/table">
            <a:tbl>
              <a:tblPr/>
              <a:tblGrid>
                <a:gridCol w="694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924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METHOD OF RESTRAINT</a:t>
                      </a:r>
                      <a:endParaRPr kumimoji="0" lang="en-US" sz="3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%</a:t>
                      </a:r>
                      <a:endParaRPr kumimoji="0" lang="en-US" sz="4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207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Physical restraints, therapeutic holds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47.2</a:t>
                      </a:r>
                      <a:endParaRPr kumimoji="0" lang="en-US" sz="3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131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Mechanical restraints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44.1</a:t>
                      </a:r>
                      <a:endParaRPr kumimoji="0" lang="en-US" sz="3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207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Combination physical &amp; mechanical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3.1</a:t>
                      </a:r>
                      <a:endParaRPr kumimoji="0" lang="en-US" sz="3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1544">
                <a:tc>
                  <a:txBody>
                    <a:bodyPr/>
                    <a:lstStyle/>
                    <a:p>
                      <a:pPr marL="469900" marR="0" lvl="0" indent="-469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Seclusion-related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5.5</a:t>
                      </a:r>
                      <a:endParaRPr kumimoji="0" lang="en-US" sz="3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8153" name="Rectangle 25">
            <a:extLst>
              <a:ext uri="{FF2B5EF4-FFF2-40B4-BE49-F238E27FC236}">
                <a16:creationId xmlns:a16="http://schemas.microsoft.com/office/drawing/2014/main" id="{76DBD861-06D4-E52B-F3EC-66F6E281F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4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55" name="Rectangle 27">
            <a:extLst>
              <a:ext uri="{FF2B5EF4-FFF2-40B4-BE49-F238E27FC236}">
                <a16:creationId xmlns:a16="http://schemas.microsoft.com/office/drawing/2014/main" id="{741507B1-091E-62E8-93A4-D48FC27003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03610" y="230983"/>
            <a:ext cx="8398668" cy="1216025"/>
          </a:xfrm>
          <a:noFill/>
        </p:spPr>
        <p:txBody>
          <a:bodyPr/>
          <a:lstStyle/>
          <a:p>
            <a:pPr algn="ctr" eaLnBrk="1" hangingPunct="1"/>
            <a:r>
              <a:rPr lang="en-IE" altLang="en-US" sz="44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Hartford Courant Report [1998] “Deadly Restraint”</a:t>
            </a:r>
            <a:endParaRPr lang="en-US" altLang="en-US" sz="44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27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866" name="Rectangle 2">
            <a:extLst>
              <a:ext uri="{FF2B5EF4-FFF2-40B4-BE49-F238E27FC236}">
                <a16:creationId xmlns:a16="http://schemas.microsoft.com/office/drawing/2014/main" id="{01660DEA-FB67-6E8B-7F78-E9A8F2C42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800" b="1">
              <a:latin typeface="Comic Sans MS" panose="030F0702030302020204" pitchFamily="66" charset="0"/>
            </a:endParaRPr>
          </a:p>
        </p:txBody>
      </p:sp>
      <p:sp>
        <p:nvSpPr>
          <p:cNvPr id="1060867" name="Rectangle 3">
            <a:extLst>
              <a:ext uri="{FF2B5EF4-FFF2-40B4-BE49-F238E27FC236}">
                <a16:creationId xmlns:a16="http://schemas.microsoft.com/office/drawing/2014/main" id="{686F757D-F44B-7D54-9EEF-949052F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400800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latin typeface="Arial" panose="020B0604020202020204" pitchFamily="34" charset="0"/>
              </a:rPr>
              <a:t>Testimony Before  U.S. Senate  October 26, 1999 </a:t>
            </a:r>
          </a:p>
        </p:txBody>
      </p:sp>
      <p:sp>
        <p:nvSpPr>
          <p:cNvPr id="1060868" name="Text Box 4">
            <a:extLst>
              <a:ext uri="{FF2B5EF4-FFF2-40B4-BE49-F238E27FC236}">
                <a16:creationId xmlns:a16="http://schemas.microsoft.com/office/drawing/2014/main" id="{3EA6FED7-5102-2B58-3FAF-90F5B6A1D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46467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United States </a:t>
            </a:r>
          </a:p>
          <a:p>
            <a:pPr algn="ctr" eaLnBrk="1" hangingPunct="1"/>
            <a:r>
              <a:rPr lang="en-US" altLang="en-US" sz="48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General Accounting Office</a:t>
            </a:r>
          </a:p>
          <a:p>
            <a:pPr eaLnBrk="1" hangingPunct="1"/>
            <a:endParaRPr lang="en-US" altLang="en-US" sz="4000" b="1" dirty="0">
              <a:latin typeface="Arial" panose="020B0604020202020204" pitchFamily="34" charset="0"/>
            </a:endParaRPr>
          </a:p>
        </p:txBody>
      </p:sp>
      <p:sp>
        <p:nvSpPr>
          <p:cNvPr id="1060869" name="Text Box 5">
            <a:extLst>
              <a:ext uri="{FF2B5EF4-FFF2-40B4-BE49-F238E27FC236}">
                <a16:creationId xmlns:a16="http://schemas.microsoft.com/office/drawing/2014/main" id="{A464DADF-8467-DA0B-B1A8-0EB9D6EE4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" y="1625496"/>
            <a:ext cx="793908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Tx/>
              <a:buBlip>
                <a:blip r:embed="rId3"/>
              </a:buBlip>
            </a:pPr>
            <a:r>
              <a:rPr lang="en-US" altLang="en-US" sz="3200" dirty="0">
                <a:latin typeface="Arial Narrow" panose="020B0606020202030204" pitchFamily="34" charset="0"/>
              </a:rPr>
              <a:t>  “improper restraint and seclusion can be dangerous to people receiving treatment”</a:t>
            </a:r>
          </a:p>
          <a:p>
            <a:pPr algn="just" eaLnBrk="1" hangingPunct="1">
              <a:buFontTx/>
              <a:buBlip>
                <a:blip r:embed="rId3"/>
              </a:buBlip>
            </a:pPr>
            <a:r>
              <a:rPr lang="en-US" altLang="en-US" sz="3200" dirty="0">
                <a:latin typeface="Arial Narrow" panose="020B0606020202030204" pitchFamily="34" charset="0"/>
              </a:rPr>
              <a:t>  “we found that at least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24 deaths</a:t>
            </a:r>
            <a:r>
              <a:rPr lang="en-US" altLang="en-US" sz="3200" dirty="0">
                <a:latin typeface="Arial Narrow" panose="020B0606020202030204" pitchFamily="34" charset="0"/>
              </a:rPr>
              <a:t>.. investigated in </a:t>
            </a:r>
            <a:r>
              <a:rPr lang="en-US" altLang="en-US" sz="3200" b="1" dirty="0">
                <a:latin typeface="Arial Narrow" panose="020B0606020202030204" pitchFamily="34" charset="0"/>
              </a:rPr>
              <a:t>fiscal year 1998 </a:t>
            </a:r>
            <a:r>
              <a:rPr lang="en-US" altLang="en-US" sz="3200" dirty="0">
                <a:latin typeface="Arial Narrow" panose="020B0606020202030204" pitchFamily="34" charset="0"/>
              </a:rPr>
              <a:t>were associated with the use of restraint or seclusion”</a:t>
            </a:r>
          </a:p>
          <a:p>
            <a:pPr algn="just" eaLnBrk="1" hangingPunct="1">
              <a:buFontTx/>
              <a:buBlip>
                <a:blip r:embed="rId3"/>
              </a:buBlip>
            </a:pPr>
            <a:r>
              <a:rPr lang="en-US" altLang="en-US" sz="3200" dirty="0">
                <a:latin typeface="Arial Narrow" panose="020B0606020202030204" pitchFamily="34" charset="0"/>
              </a:rPr>
              <a:t> “We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believe there may have been  many </a:t>
            </a:r>
            <a:r>
              <a:rPr lang="en-US" altLang="en-US" sz="3200" b="1" dirty="0" err="1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many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 more</a:t>
            </a:r>
            <a:r>
              <a:rPr lang="en-US" altLang="en-US" sz="3200" dirty="0">
                <a:latin typeface="Arial Narrow" panose="020B0606020202030204" pitchFamily="34" charset="0"/>
              </a:rPr>
              <a:t> deaths”</a:t>
            </a:r>
          </a:p>
          <a:p>
            <a:pPr algn="just" eaLnBrk="1" hangingPunct="1">
              <a:buFontTx/>
              <a:buBlip>
                <a:blip r:embed="rId3"/>
              </a:buBlip>
            </a:pPr>
            <a:r>
              <a:rPr lang="en-US" altLang="en-US" sz="3200" dirty="0">
                <a:latin typeface="Arial Narrow" panose="020B0606020202030204" pitchFamily="34" charset="0"/>
              </a:rPr>
              <a:t> “federal and state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regulations</a:t>
            </a:r>
            <a:r>
              <a:rPr lang="en-US" altLang="en-US" sz="3200" dirty="0">
                <a:latin typeface="Arial Narrow" panose="020B0606020202030204" pitchFamily="34" charset="0"/>
              </a:rPr>
              <a:t> ..that govern the use of restraint… are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not consistent</a:t>
            </a:r>
            <a:r>
              <a:rPr lang="en-US" altLang="en-US" sz="3200" dirty="0">
                <a:latin typeface="Arial Narrow" panose="020B0606020202030204" pitchFamily="34" charset="0"/>
              </a:rPr>
              <a:t>”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0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0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060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0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060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0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6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060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60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60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60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086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899B7-DD8E-CCFF-DCEE-40C9F864E025}"/>
              </a:ext>
            </a:extLst>
          </p:cNvPr>
          <p:cNvSpPr txBox="1"/>
          <p:nvPr/>
        </p:nvSpPr>
        <p:spPr>
          <a:xfrm>
            <a:off x="419100" y="1752600"/>
            <a:ext cx="83058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C00000"/>
              </a:buClr>
            </a:pPr>
            <a:r>
              <a:rPr lang="en-US" sz="3200" b="1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Conflicting professional/expert opinion:</a:t>
            </a:r>
          </a:p>
          <a:p>
            <a:pPr marL="457200" indent="-4572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Fisher (1994) concluded that it would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be ‘nearly impossible’ 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to operate a mental health </a:t>
            </a:r>
            <a:r>
              <a:rPr lang="en-US" sz="3200" dirty="0" err="1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programme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without access to some form of seclusion, physical or mechanical restraint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. </a:t>
            </a:r>
          </a:p>
          <a:p>
            <a:pPr marL="457200" indent="-4572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Mildred, L. (2002) in California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reframed the use of seclusion and restraint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within mental health services as a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‘failure’ 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and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‘not a treatment’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776E578-DCE0-8178-83A0-19ACBD3D8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19050"/>
            <a:ext cx="8686800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en-IE" altLang="en-US" sz="48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Seclusion and Restraint:</a:t>
            </a:r>
          </a:p>
          <a:p>
            <a:pPr algn="ctr" eaLnBrk="1" hangingPunct="1">
              <a:spcBef>
                <a:spcPts val="600"/>
              </a:spcBef>
            </a:pPr>
            <a:r>
              <a:rPr lang="en-IE" altLang="en-US" sz="48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Diversity of Opinion </a:t>
            </a:r>
          </a:p>
        </p:txBody>
      </p:sp>
    </p:spTree>
    <p:extLst>
      <p:ext uri="{BB962C8B-B14F-4D97-AF65-F5344CB8AC3E}">
        <p14:creationId xmlns:p14="http://schemas.microsoft.com/office/powerpoint/2010/main" val="373751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7AFC8-9D22-79A3-E305-BBCE45B91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C48012-2D44-83B9-9213-A8952E14A773}"/>
              </a:ext>
            </a:extLst>
          </p:cNvPr>
          <p:cNvSpPr txBox="1"/>
          <p:nvPr/>
        </p:nvSpPr>
        <p:spPr>
          <a:xfrm>
            <a:off x="304800" y="1676400"/>
            <a:ext cx="899160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9400" marR="513715" algn="just"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Steinert et al (2010) review from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twelve European countries 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revealed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huge differences 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between in the frequency of coercive interventions, the types of interventions used and the duration of their use. </a:t>
            </a:r>
          </a:p>
          <a:p>
            <a:pPr marL="279400" marR="513715" algn="just"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Rates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by percentage of admissions ranged for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3.3% to 35%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, </a:t>
            </a:r>
          </a:p>
          <a:p>
            <a:pPr marL="279400" marR="513715" algn="just"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D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uration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of interventions ranged from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nine minutes to 1182 hours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,</a:t>
            </a:r>
          </a:p>
          <a:p>
            <a:pPr marL="279400" marR="513715" algn="just"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umber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of interventions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per 100,000</a:t>
            </a:r>
            <a:r>
              <a:rPr lang="en-US" sz="2400" b="1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ranged from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0 to 580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. </a:t>
            </a:r>
          </a:p>
          <a:p>
            <a:pPr marL="279400" marR="513715" algn="just"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Steinert et al (2009) 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clinical vignette study of 16 EVPRG revealed a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lack of clinical uniformity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with variance of use including ‘net beds’ ‘involuntary medication intravenous’ and ‘physical restraint’ </a:t>
            </a:r>
            <a:r>
              <a:rPr lang="en-US" sz="2400" dirty="0"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-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interventions routinely used in one country 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were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legally and/or ethically forbidden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, or regarded as inhumane or unsafe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in</a:t>
            </a:r>
            <a:r>
              <a:rPr lang="en-US" sz="2400" b="1" spc="-25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others</a:t>
            </a:r>
            <a:r>
              <a:rPr lang="en-US" sz="24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27CC1934-DC40-04EA-C048-FD456C9C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19050"/>
            <a:ext cx="8686800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en-IE" altLang="en-US" sz="48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Seclusion and Restraint:</a:t>
            </a:r>
          </a:p>
          <a:p>
            <a:pPr algn="ctr" eaLnBrk="1" hangingPunct="1">
              <a:spcBef>
                <a:spcPts val="600"/>
              </a:spcBef>
            </a:pPr>
            <a:r>
              <a:rPr lang="en-IE" altLang="en-US" sz="48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Diversity of Practice </a:t>
            </a:r>
          </a:p>
        </p:txBody>
      </p:sp>
    </p:spTree>
    <p:extLst>
      <p:ext uri="{BB962C8B-B14F-4D97-AF65-F5344CB8AC3E}">
        <p14:creationId xmlns:p14="http://schemas.microsoft.com/office/powerpoint/2010/main" val="262895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D1C0-B41A-C3CC-C583-4B305FDE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5E2378-1BDB-09EA-B895-094E18608ECB}"/>
              </a:ext>
            </a:extLst>
          </p:cNvPr>
          <p:cNvSpPr txBox="1"/>
          <p:nvPr/>
        </p:nvSpPr>
        <p:spPr>
          <a:xfrm>
            <a:off x="400050" y="1981200"/>
            <a:ext cx="83439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Opinion divided 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on the use of medication </a:t>
            </a:r>
          </a:p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experts disagreed 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on the use of enforced medication use in mental health, with </a:t>
            </a:r>
          </a:p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some perceiving it to be ‘chemical restraint’ </a:t>
            </a:r>
          </a:p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while others proposed medications used to treat specific psychiatric illnesses should be considered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treatment measures 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rather than a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restraint</a:t>
            </a:r>
            <a:r>
              <a:rPr lang="en-US" sz="3200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. 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55BEC-F49A-9A79-661B-2CA60A1DEAFA}"/>
              </a:ext>
            </a:extLst>
          </p:cNvPr>
          <p:cNvSpPr txBox="1"/>
          <p:nvPr/>
        </p:nvSpPr>
        <p:spPr>
          <a:xfrm>
            <a:off x="228600" y="76200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47980" lvl="0" algn="just">
              <a:spcBef>
                <a:spcPts val="590"/>
              </a:spcBef>
              <a:buSzPts val="1100"/>
              <a:tabLst>
                <a:tab pos="478155" algn="l"/>
              </a:tabLst>
            </a:pPr>
            <a:r>
              <a:rPr lang="en-US" sz="2800" b="1" spc="-5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California Department of Public Health (2012)</a:t>
            </a:r>
            <a:r>
              <a:rPr lang="en-US" sz="2800" spc="-5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Health Services Advisory Group </a:t>
            </a:r>
            <a:r>
              <a:rPr lang="en-US" sz="2800" b="1" spc="-5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White Paper: Chemical Restraint Use.</a:t>
            </a:r>
            <a:r>
              <a:rPr lang="en-US" sz="2800" spc="-5" dirty="0"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 California Department of Public Health</a:t>
            </a:r>
          </a:p>
        </p:txBody>
      </p:sp>
    </p:spTree>
    <p:extLst>
      <p:ext uri="{BB962C8B-B14F-4D97-AF65-F5344CB8AC3E}">
        <p14:creationId xmlns:p14="http://schemas.microsoft.com/office/powerpoint/2010/main" val="112428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65393-8EAE-33A3-EDA5-5B3720538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DF3F9D-4C36-9016-0429-BE3258241F24}"/>
              </a:ext>
            </a:extLst>
          </p:cNvPr>
          <p:cNvSpPr txBox="1"/>
          <p:nvPr/>
        </p:nvSpPr>
        <p:spPr>
          <a:xfrm>
            <a:off x="579521" y="1736229"/>
            <a:ext cx="8534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chemeClr val="accent6"/>
              </a:buClr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Relationship between A&amp;V and S&amp;R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Does all S&amp;R function of A&amp;V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Does all A&amp;V result in S&amp;R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Similarities and differences in training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en-US" sz="2800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AD2C4F-FF45-8EA1-6433-42CE4BEABD6C}"/>
              </a:ext>
            </a:extLst>
          </p:cNvPr>
          <p:cNvSpPr txBox="1"/>
          <p:nvPr/>
        </p:nvSpPr>
        <p:spPr>
          <a:xfrm>
            <a:off x="30079" y="165586"/>
            <a:ext cx="9083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“Re-naming or Re-Framing” </a:t>
            </a:r>
          </a:p>
          <a:p>
            <a:pPr algn="ctr"/>
            <a:r>
              <a:rPr lang="en-US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Rethinking terminology toward positivity and unified purpose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64316-16C9-9197-4CF1-C17999FE8638}"/>
              </a:ext>
            </a:extLst>
          </p:cNvPr>
          <p:cNvSpPr txBox="1"/>
          <p:nvPr/>
        </p:nvSpPr>
        <p:spPr>
          <a:xfrm>
            <a:off x="533400" y="6400800"/>
            <a:ext cx="830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Kevin McKenna Dundalk Institute of Technology Ireland </a:t>
            </a:r>
          </a:p>
        </p:txBody>
      </p:sp>
    </p:spTree>
    <p:extLst>
      <p:ext uri="{BB962C8B-B14F-4D97-AF65-F5344CB8AC3E}">
        <p14:creationId xmlns:p14="http://schemas.microsoft.com/office/powerpoint/2010/main" val="889679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11F6C9A6-A180-2559-AA39-71F6FC4F59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610600" cy="19050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sz="3200" dirty="0">
                <a:latin typeface="Arial Narrow" panose="020B0606020202030204" pitchFamily="34" charset="0"/>
              </a:rPr>
              <a:t>Investigation of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restraint and seclusion use before and after </a:t>
            </a:r>
            <a:r>
              <a:rPr lang="en-US" sz="3200" dirty="0">
                <a:latin typeface="Arial Narrow" panose="020B0606020202030204" pitchFamily="34" charset="0"/>
              </a:rPr>
              <a:t>new regulations imposed by the Health Care Financing Administration. 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Fewer patients </a:t>
            </a:r>
            <a:r>
              <a:rPr lang="en-US" sz="3200" dirty="0">
                <a:latin typeface="Arial Narrow" panose="020B0606020202030204" pitchFamily="34" charset="0"/>
              </a:rPr>
              <a:t>restrained or secluded (</a:t>
            </a:r>
            <a:r>
              <a:rPr lang="en-US" sz="3200" i="1" dirty="0">
                <a:latin typeface="Arial Narrow" panose="020B0606020202030204" pitchFamily="34" charset="0"/>
              </a:rPr>
              <a:t>P</a:t>
            </a:r>
            <a:r>
              <a:rPr lang="en-US" sz="3200" dirty="0">
                <a:latin typeface="Arial Narrow" panose="020B0606020202030204" pitchFamily="34" charset="0"/>
              </a:rPr>
              <a:t> ≤ .0005).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endParaRPr lang="en-US" sz="2400" dirty="0">
              <a:latin typeface="Arial Narrow" panose="020B060602020203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Less time </a:t>
            </a:r>
            <a:r>
              <a:rPr lang="en-US" sz="3200" dirty="0">
                <a:latin typeface="Arial Narrow" panose="020B0606020202030204" pitchFamily="34" charset="0"/>
              </a:rPr>
              <a:t>spent in restraint or seclusion (</a:t>
            </a:r>
            <a:r>
              <a:rPr lang="en-US" sz="3200" i="1" dirty="0">
                <a:latin typeface="Arial Narrow" panose="020B0606020202030204" pitchFamily="34" charset="0"/>
              </a:rPr>
              <a:t>P</a:t>
            </a:r>
            <a:r>
              <a:rPr lang="en-US" sz="3200" dirty="0">
                <a:latin typeface="Arial Narrow" panose="020B0606020202030204" pitchFamily="34" charset="0"/>
              </a:rPr>
              <a:t> = .0011)</a:t>
            </a:r>
            <a:endParaRPr lang="en-US" altLang="en-US" sz="32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607DC91F-6A18-47C4-B806-79FBCE61326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61974" y="152400"/>
            <a:ext cx="8277225" cy="1785104"/>
          </a:xfr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2400" dirty="0">
                <a:latin typeface="Arial Narrow" panose="020B0606020202030204" pitchFamily="34" charset="0"/>
              </a:rPr>
              <a:t>Sees, D. L. (2009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) Impact of the Health Care Financing Administration </a:t>
            </a:r>
            <a:r>
              <a:rPr lang="en-US" sz="2400" dirty="0">
                <a:latin typeface="Arial Narrow" panose="020B0606020202030204" pitchFamily="34" charset="0"/>
              </a:rPr>
              <a:t>regulations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on seclusion and restraint usage </a:t>
            </a:r>
            <a:r>
              <a:rPr lang="en-US" sz="2400" dirty="0">
                <a:latin typeface="Arial Narrow" panose="020B0606020202030204" pitchFamily="34" charset="0"/>
              </a:rPr>
              <a:t>in the acute psychiatric setting. Archives of Psychiatric Nursing, 23. 277–282.</a:t>
            </a:r>
            <a:br>
              <a:rPr lang="en-US" sz="4000" dirty="0"/>
            </a:br>
            <a:endParaRPr lang="en-US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E0672-8792-302C-4EB4-665713F44408}"/>
              </a:ext>
            </a:extLst>
          </p:cNvPr>
          <p:cNvSpPr txBox="1"/>
          <p:nvPr/>
        </p:nvSpPr>
        <p:spPr>
          <a:xfrm>
            <a:off x="133350" y="6296680"/>
            <a:ext cx="8877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sz="1400" dirty="0" err="1">
                <a:latin typeface="Arial Narrow" panose="020B0606020202030204" pitchFamily="34" charset="0"/>
              </a:rPr>
              <a:t>Keski</a:t>
            </a:r>
            <a:r>
              <a:rPr lang="en-US" sz="1400" dirty="0">
                <a:latin typeface="Arial Narrow" panose="020B0606020202030204" pitchFamily="34" charset="0"/>
              </a:rPr>
              <a:t>-Valkama, A., Sailas, E., Eronen, M., Koivisto, A.-M., Lönnqvist, J. &amp; </a:t>
            </a:r>
            <a:r>
              <a:rPr lang="en-US" sz="1400" dirty="0" err="1">
                <a:latin typeface="Arial Narrow" panose="020B0606020202030204" pitchFamily="34" charset="0"/>
              </a:rPr>
              <a:t>Kaltiala</a:t>
            </a:r>
            <a:r>
              <a:rPr lang="en-US" sz="1400" dirty="0">
                <a:latin typeface="Arial Narrow" panose="020B0606020202030204" pitchFamily="34" charset="0"/>
              </a:rPr>
              <a:t>-Heino, R. (2007) A 15year national follow-up: legislation is not enough to reduce the use of seclusion and restraint. Social Psychiatry and Psychiatric Epidemiology, 42. 747–752.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2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2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build="p"/>
      <p:bldP spid="13209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875BDA-A447-4533-8E53-CF0941BE5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" y="913811"/>
            <a:ext cx="9138131" cy="50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68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6BB985-A802-20F9-ACC6-294AE560C5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341746"/>
              </p:ext>
            </p:extLst>
          </p:nvPr>
        </p:nvGraphicFramePr>
        <p:xfrm>
          <a:off x="38099" y="1524000"/>
          <a:ext cx="9105901" cy="5003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230986786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192345184"/>
                    </a:ext>
                  </a:extLst>
                </a:gridCol>
                <a:gridCol w="4114801">
                  <a:extLst>
                    <a:ext uri="{9D8B030D-6E8A-4147-A177-3AD203B41FA5}">
                      <a16:colId xmlns:a16="http://schemas.microsoft.com/office/drawing/2014/main" val="2708988189"/>
                    </a:ext>
                  </a:extLst>
                </a:gridCol>
              </a:tblGrid>
              <a:tr h="321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700" b="0" i="0" kern="100" cap="small"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Focus </a:t>
                      </a:r>
                      <a:endParaRPr lang="en-US" sz="1100" b="0" i="0" kern="100"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1700" b="0" i="0" kern="100" cap="small"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Aggression and Violence </a:t>
                      </a:r>
                      <a:endParaRPr lang="en-US" sz="1100" b="0" i="0" kern="100"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1700" b="0" i="0" kern="100" cap="small"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Seclusion &amp; Restraint Reduction </a:t>
                      </a:r>
                      <a:endParaRPr lang="en-US" sz="1100" b="0" i="0" kern="100"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extLst>
                  <a:ext uri="{0D108BD9-81ED-4DB2-BD59-A6C34878D82A}">
                    <a16:rowId xmlns:a16="http://schemas.microsoft.com/office/drawing/2014/main" val="242687624"/>
                  </a:ext>
                </a:extLst>
              </a:tr>
              <a:tr h="42571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Drivers for Action </a:t>
                      </a:r>
                      <a:endParaRPr lang="en-US" sz="11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[Controller?]</a:t>
                      </a:r>
                      <a:endParaRPr lang="en-US" sz="11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Health &amp; Safety/</a:t>
                      </a:r>
                      <a:r>
                        <a:rPr lang="en-US" sz="2000" b="0" i="0" kern="100" dirty="0" err="1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Leglislative</a:t>
                      </a: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 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Professional Bodies/Regulators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363039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Risk Management 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Practice Dissatisfaction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181466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Safety =Hazard = Risk 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Inherent Risk [to Service Users] 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724278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Primary Constituent </a:t>
                      </a:r>
                      <a:endParaRPr lang="en-US" sz="11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Staff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Service Users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745996"/>
                  </a:ext>
                </a:extLst>
              </a:tr>
              <a:tr h="42571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Strategies</a:t>
                      </a:r>
                      <a:endParaRPr lang="en-US" sz="11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Training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Six Core Strategies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6908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Risk Assessment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Colton Organisationl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325923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Procedures 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Frameworks [Re-Strain/Sophie]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A2F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901421"/>
                  </a:ext>
                </a:extLst>
              </a:tr>
              <a:tr h="425712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Outcomes </a:t>
                      </a:r>
                      <a:endParaRPr lang="en-US" sz="11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Compliance Vs Prosecution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Compliance Vs Sanction 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872243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Improved Care Experience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Improved Care Experience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717117"/>
                  </a:ext>
                </a:extLst>
              </a:tr>
              <a:tr h="425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Improved Safety</a:t>
                      </a:r>
                      <a:endParaRPr lang="en-US" sz="2000" b="0" i="0" kern="10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Improved Safety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>
                    <a:solidFill>
                      <a:srgbClr val="C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95950"/>
                  </a:ext>
                </a:extLst>
              </a:tr>
              <a:tr h="425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 </a:t>
                      </a:r>
                      <a:endParaRPr lang="en-US" sz="11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 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"/>
                      </a:pPr>
                      <a:r>
                        <a:rPr lang="en-US" sz="2000" b="0" i="0" kern="100" dirty="0">
                          <a:solidFill>
                            <a:schemeClr val="tx1"/>
                          </a:solidFill>
                          <a:effectLst/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 </a:t>
                      </a:r>
                      <a:endParaRPr lang="en-US" sz="2000" b="0" i="0" kern="100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ea typeface="Aptos" panose="020B00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62867" marR="62867" marT="0" marB="0" anchor="ctr"/>
                </a:tc>
                <a:extLst>
                  <a:ext uri="{0D108BD9-81ED-4DB2-BD59-A6C34878D82A}">
                    <a16:rowId xmlns:a16="http://schemas.microsoft.com/office/drawing/2014/main" val="4191665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892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D2063D-83EE-D3D1-6473-26F3F3750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8763000" cy="541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2550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>
            <a:extLst>
              <a:ext uri="{FF2B5EF4-FFF2-40B4-BE49-F238E27FC236}">
                <a16:creationId xmlns:a16="http://schemas.microsoft.com/office/drawing/2014/main" id="{318E7A2A-062B-467B-B667-53089D10B5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1752600"/>
            <a:ext cx="8910638" cy="436721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altLang="en-US" sz="3200" dirty="0">
                <a:latin typeface="Arial Narrow" panose="020B0606020202030204" pitchFamily="34" charset="0"/>
              </a:rPr>
              <a:t>“term “debriefing” is </a:t>
            </a:r>
            <a:r>
              <a:rPr lang="en-US" altLang="en-US" sz="3200" b="1" dirty="0">
                <a:solidFill>
                  <a:srgbClr val="FF3300"/>
                </a:solidFill>
                <a:latin typeface="Arial Narrow" panose="020B0606020202030204" pitchFamily="34" charset="0"/>
              </a:rPr>
              <a:t>widely used and means many different things</a:t>
            </a:r>
            <a:r>
              <a:rPr lang="en-US" altLang="en-US" sz="3200" dirty="0">
                <a:latin typeface="Arial Narrow" panose="020B0606020202030204" pitchFamily="34" charset="0"/>
              </a:rPr>
              <a:t>….are many different types of “debriefings” in use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altLang="en-US" sz="3200" dirty="0">
                <a:latin typeface="Arial Narrow" panose="020B0606020202030204" pitchFamily="34" charset="0"/>
              </a:rPr>
              <a:t>One needs to be </a:t>
            </a:r>
            <a:r>
              <a:rPr lang="en-US" altLang="en-US" sz="3200" b="1" dirty="0">
                <a:solidFill>
                  <a:srgbClr val="FF3300"/>
                </a:solidFill>
                <a:latin typeface="Arial Narrow" panose="020B0606020202030204" pitchFamily="34" charset="0"/>
              </a:rPr>
              <a:t>very careful and know exactly what type of debriefing they are discussing</a:t>
            </a:r>
            <a:r>
              <a:rPr lang="en-US" altLang="en-US" sz="3200" dirty="0">
                <a:latin typeface="Arial Narrow" panose="020B0606020202030204" pitchFamily="34" charset="0"/>
              </a:rPr>
              <a:t>. Precision in the use of terminology is extremely important.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altLang="en-US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Inaccurate definitions </a:t>
            </a:r>
            <a:r>
              <a:rPr lang="en-US" altLang="en-US" sz="3200" dirty="0">
                <a:latin typeface="Arial Narrow" panose="020B0606020202030204" pitchFamily="34" charset="0"/>
              </a:rPr>
              <a:t>lead to faulty practice and flawed research. [</a:t>
            </a:r>
            <a:r>
              <a:rPr lang="en-US" altLang="en-US" sz="2800" dirty="0">
                <a:latin typeface="Arial Narrow" panose="020B0606020202030204" pitchFamily="34" charset="0"/>
              </a:rPr>
              <a:t>Mitchell 2020]</a:t>
            </a:r>
            <a:endParaRPr lang="en-GB" altLang="en-US" sz="2800" dirty="0">
              <a:latin typeface="Arial Narrow" panose="020B060602020203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1F9DDB9C-7B8E-DA03-EC5A-14913DE92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04800"/>
            <a:ext cx="6160661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IE" altLang="en-US" sz="6000" b="1" cap="small" dirty="0">
                <a:solidFill>
                  <a:srgbClr val="FF0000"/>
                </a:solidFill>
                <a:latin typeface="Arial Narrow" panose="020B0606020202030204" pitchFamily="34" charset="0"/>
              </a:rPr>
              <a:t>Debriefing: Caution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>
            <a:extLst>
              <a:ext uri="{FF2B5EF4-FFF2-40B4-BE49-F238E27FC236}">
                <a16:creationId xmlns:a16="http://schemas.microsoft.com/office/drawing/2014/main" id="{70F95D2F-3438-020F-4470-41680C33F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76200"/>
            <a:ext cx="9144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188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C5701-6A52-2194-2788-D166717D6D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90D27-00F5-B371-0183-59C49982D6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" name="Picture 50" descr="A diagram of a service&#10;&#10;AI-generated content may be incorrect.">
            <a:extLst>
              <a:ext uri="{FF2B5EF4-FFF2-40B4-BE49-F238E27FC236}">
                <a16:creationId xmlns:a16="http://schemas.microsoft.com/office/drawing/2014/main" id="{80130974-8344-45DE-DE3D-57258EEE2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400"/>
            <a:ext cx="9214381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63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4C3654-0C57-9878-8E12-A4A02624E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52600"/>
            <a:ext cx="8486432" cy="44196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CCCC48DF-58E2-A256-D4FA-FCF42F064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52400"/>
            <a:ext cx="8991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IE" altLang="en-US" sz="6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“Complex Encounters” </a:t>
            </a:r>
            <a:endParaRPr lang="en-US" altLang="en-US" sz="66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68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" y="0"/>
            <a:ext cx="9144000" cy="640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19C7-379F-D579-6E02-7BED1568D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696200" cy="706437"/>
          </a:xfrm>
        </p:spPr>
        <p:txBody>
          <a:bodyPr/>
          <a:lstStyle/>
          <a:p>
            <a:r>
              <a:rPr lang="en-US" sz="6600" kern="100" cap="small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Re-</a:t>
            </a:r>
            <a:r>
              <a:rPr lang="en-US" sz="6600" b="1" kern="100" cap="small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Name</a:t>
            </a:r>
            <a:r>
              <a:rPr lang="en-US" sz="6600" kern="100" cap="small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Re-</a:t>
            </a:r>
            <a:r>
              <a:rPr lang="en-US" sz="6600" b="1" kern="100" cap="small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Frame</a:t>
            </a:r>
            <a:r>
              <a:rPr lang="en-US" sz="6600" b="1" kern="100" cap="small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br>
              <a:rPr lang="en-US" sz="4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FCAEB7-65A3-DC5F-7C5C-D7C5AF1F8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905000"/>
            <a:ext cx="10439400" cy="1655762"/>
          </a:xfrm>
        </p:spPr>
        <p:txBody>
          <a:bodyPr/>
          <a:lstStyle/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Inclusive: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All constituents Collective/Shared  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Needs Based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Needs assessed rather than Procedural/Actions   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Shift in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Terminology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 Promote Foster [PBS] Vs Prevent/Reduce  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Proactive Vs Reactive 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Toward ‘Doing’ rather than ‘Stopping’ 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Shift in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Language: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‘Aggression Violence’ ‘Seclusion &amp; Restraint’ </a:t>
            </a:r>
          </a:p>
          <a:p>
            <a:pPr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Shift in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methodology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Shared ‘Nothing About Me Without Me’ 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Done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me 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rather than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done to me </a:t>
            </a:r>
            <a:r>
              <a:rPr lang="en-US" sz="2800" kern="100" dirty="0"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 </a:t>
            </a:r>
            <a:r>
              <a:rPr lang="en-US" sz="28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done for 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54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D3EAC9BB-DC32-C9DC-5C94-E322BAB72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8382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3000" dirty="0">
                <a:latin typeface="Arial" panose="020B0604020202020204" pitchFamily="34" charset="0"/>
              </a:rPr>
              <a:t> </a:t>
            </a:r>
            <a:r>
              <a:rPr lang="en-IE" altLang="en-US" sz="3600" dirty="0">
                <a:latin typeface="Arial Narrow" panose="020B0606020202030204" pitchFamily="34" charset="0"/>
              </a:rPr>
              <a:t>Rosenbaum (1990)  “from 1935 onwards, no reference whatsoever” until 1966 and “no article devoted to the subject until 1968” </a:t>
            </a:r>
            <a:r>
              <a:rPr lang="en-IE" altLang="en-US" sz="2400" b="1" dirty="0">
                <a:latin typeface="Arial Narrow" panose="020B0606020202030204" pitchFamily="34" charset="0"/>
              </a:rPr>
              <a:t>[p.115]</a:t>
            </a:r>
            <a:r>
              <a:rPr lang="en-IE" altLang="en-US" sz="2400" dirty="0">
                <a:latin typeface="Arial Narrow" panose="020B0606020202030204" pitchFamily="34" charset="0"/>
              </a:rPr>
              <a:t>.</a:t>
            </a:r>
            <a:r>
              <a:rPr lang="en-IE" altLang="en-US" sz="2400" b="1" dirty="0">
                <a:latin typeface="Arial Narrow" panose="020B0606020202030204" pitchFamily="34" charset="0"/>
              </a:rPr>
              <a:t> 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IE" altLang="en-US" sz="3600" dirty="0">
                <a:latin typeface="Arial Narrow" panose="020B0606020202030204" pitchFamily="34" charset="0"/>
              </a:rPr>
              <a:t>Prior to </a:t>
            </a:r>
            <a:r>
              <a:rPr lang="en-IE" altLang="en-US" sz="3600" b="1" dirty="0">
                <a:latin typeface="Arial Narrow" panose="020B0606020202030204" pitchFamily="34" charset="0"/>
              </a:rPr>
              <a:t>1966</a:t>
            </a:r>
            <a:r>
              <a:rPr lang="en-IE" altLang="en-US" sz="3600" dirty="0">
                <a:latin typeface="Arial Narrow" panose="020B0606020202030204" pitchFamily="34" charset="0"/>
              </a:rPr>
              <a:t> Rosenbaum suggested violence:</a:t>
            </a:r>
          </a:p>
          <a:p>
            <a:pPr algn="just" eaLnBrk="1" hangingPunct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Char char="v"/>
            </a:pPr>
            <a:r>
              <a:rPr lang="en-IE" altLang="en-US" sz="3600" dirty="0">
                <a:latin typeface="Arial Narrow" panose="020B0606020202030204" pitchFamily="34" charset="0"/>
              </a:rPr>
              <a:t> “was not frequent enough or considered important enough for clinical investigation” </a:t>
            </a:r>
            <a:r>
              <a:rPr lang="en-IE" altLang="en-US" sz="2400" b="1" dirty="0">
                <a:latin typeface="Arial Narrow" panose="020B0606020202030204" pitchFamily="34" charset="0"/>
              </a:rPr>
              <a:t>[p.115]. </a:t>
            </a:r>
            <a:r>
              <a:rPr lang="en-IE" altLang="en-US" sz="3600" dirty="0">
                <a:latin typeface="Arial Narrow" panose="020B0606020202030204" pitchFamily="34" charset="0"/>
              </a:rPr>
              <a:t>. </a:t>
            </a:r>
            <a:endParaRPr lang="en-US" altLang="en-US" sz="3600" b="1" i="1" u="sng" dirty="0">
              <a:latin typeface="Arial Narrow" panose="020B0606020202030204" pitchFamily="34" charset="0"/>
            </a:endParaRPr>
          </a:p>
        </p:txBody>
      </p:sp>
      <p:sp>
        <p:nvSpPr>
          <p:cNvPr id="34820" name="Rectangle 6">
            <a:extLst>
              <a:ext uri="{FF2B5EF4-FFF2-40B4-BE49-F238E27FC236}">
                <a16:creationId xmlns:a16="http://schemas.microsoft.com/office/drawing/2014/main" id="{BA1E13C9-BD21-2590-437B-48B1D4549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3838" y="6248400"/>
            <a:ext cx="2570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IE" altLang="en-US" b="1" i="1" u="sng"/>
              <a:t>  Rosenbaum 1990</a:t>
            </a:r>
            <a:endParaRPr lang="en-US" altLang="en-US" b="1" i="1" u="sng"/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58FAA53-6670-20E3-3B56-3E53ABA106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650"/>
            <a:ext cx="8686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IE" altLang="en-US" sz="44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Aggression and Violence within Mental Health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build="p" autoUpdateAnimBg="0"/>
      <p:bldP spid="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202" name="Rectangle 2">
            <a:extLst>
              <a:ext uri="{FF2B5EF4-FFF2-40B4-BE49-F238E27FC236}">
                <a16:creationId xmlns:a16="http://schemas.microsoft.com/office/drawing/2014/main" id="{194BAC9D-D30D-DF07-8359-38EEE35F01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8181975" cy="42672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3200">
                <a:latin typeface="Arial Narrow" panose="020B0606020202030204" pitchFamily="34" charset="0"/>
              </a:rPr>
              <a:t>Elkbolm (1970), reviewed the literature on violence by psychiatric patients between 1889 and 1970 in less than two and a half pages </a:t>
            </a:r>
            <a:r>
              <a:rPr lang="en-GB" altLang="en-US" sz="2400">
                <a:latin typeface="Arial Narrow" panose="020B0606020202030204" pitchFamily="34" charset="0"/>
              </a:rPr>
              <a:t>(Madden et al. 1976).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3200">
                <a:latin typeface="Arial Narrow" panose="020B0606020202030204" pitchFamily="34" charset="0"/>
              </a:rPr>
              <a:t>Lanza (1980) reported that her search of Medline found only 200 citations on patient assault.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altLang="en-US" sz="3200">
                <a:latin typeface="Arial Narrow" panose="020B0606020202030204" pitchFamily="34" charset="0"/>
              </a:rPr>
              <a:t>Of these, only one dealt specifically with the frequency of assaults on nurses, and none examined nurse's reactions to being assaulted.</a:t>
            </a:r>
            <a:endParaRPr lang="en-US" altLang="en-US" sz="3200">
              <a:latin typeface="Arial Narrow" panose="020B0606020202030204" pitchFamily="34" charset="0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2483BFF-572E-139B-885B-C7C06DF06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650"/>
            <a:ext cx="8686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IE" altLang="en-US" sz="4400" b="1" cap="small" dirty="0">
                <a:solidFill>
                  <a:srgbClr val="C00000"/>
                </a:solidFill>
                <a:latin typeface="Arial Narrow" panose="020B0606020202030204" pitchFamily="34" charset="0"/>
              </a:rPr>
              <a:t>Aggression and Violence within Mental Health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7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47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47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2" grpId="0" build="p"/>
      <p:bldP spid="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F58D3C7-8798-F54E-F7F5-20D60860F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828800"/>
            <a:ext cx="7871460" cy="1241822"/>
          </a:xfrm>
        </p:spPr>
        <p:txBody>
          <a:bodyPr>
            <a:noAutofit/>
          </a:bodyPr>
          <a:lstStyle/>
          <a:p>
            <a:pPr algn="just"/>
            <a:r>
              <a:rPr lang="en-US" sz="2700" dirty="0">
                <a:latin typeface="Arial Narrow" panose="020B0606020202030204" pitchFamily="34" charset="0"/>
              </a:rPr>
              <a:t>US: The Occupational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Safety and Health Act of 1970 mandates</a:t>
            </a:r>
            <a:r>
              <a:rPr lang="en-US" sz="2700" dirty="0">
                <a:latin typeface="Arial Narrow" panose="020B0606020202030204" pitchFamily="34" charset="0"/>
              </a:rPr>
              <a:t> that, in addition to compliance with hazard-specific standards,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all employers have a general duty </a:t>
            </a:r>
            <a:r>
              <a:rPr lang="en-US" sz="2700" dirty="0">
                <a:latin typeface="Arial Narrow" panose="020B0606020202030204" pitchFamily="34" charset="0"/>
              </a:rPr>
              <a:t>to provide their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employees</a:t>
            </a:r>
            <a:r>
              <a:rPr lang="en-US" sz="2700" dirty="0">
                <a:latin typeface="Arial Narrow" panose="020B0606020202030204" pitchFamily="34" charset="0"/>
              </a:rPr>
              <a:t> with a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workplace free from recognized hazards</a:t>
            </a:r>
            <a:r>
              <a:rPr lang="en-US" sz="2700" dirty="0">
                <a:latin typeface="Arial Narrow" panose="020B0606020202030204" pitchFamily="34" charset="0"/>
              </a:rPr>
              <a:t> likely to cause death or serious physical harm.</a:t>
            </a:r>
          </a:p>
          <a:p>
            <a:pPr algn="just"/>
            <a:r>
              <a:rPr lang="en-US" sz="2700" dirty="0">
                <a:latin typeface="Arial Narrow" panose="020B0606020202030204" pitchFamily="34" charset="0"/>
              </a:rPr>
              <a:t>“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employers can be cited for violating </a:t>
            </a:r>
            <a:r>
              <a:rPr lang="en-US" sz="2700" dirty="0">
                <a:latin typeface="Arial Narrow" panose="020B0606020202030204" pitchFamily="34" charset="0"/>
              </a:rPr>
              <a:t>the General Duty Clause if there is a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recognized hazard of workplace violence </a:t>
            </a:r>
            <a:r>
              <a:rPr lang="en-US" sz="2700" dirty="0">
                <a:latin typeface="Arial Narrow" panose="020B0606020202030204" pitchFamily="34" charset="0"/>
              </a:rPr>
              <a:t>in their establishments and they do nothing to 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prevent or abate it</a:t>
            </a:r>
            <a:r>
              <a:rPr lang="en-US" sz="2700" dirty="0">
                <a:latin typeface="Arial Narrow" panose="020B0606020202030204" pitchFamily="34" charset="0"/>
              </a:rPr>
              <a:t>” [OSHA 2003 </a:t>
            </a:r>
            <a:r>
              <a:rPr lang="en-US" sz="2700" dirty="0" err="1">
                <a:latin typeface="Arial Narrow" panose="020B0606020202030204" pitchFamily="34" charset="0"/>
              </a:rPr>
              <a:t>p.v</a:t>
            </a:r>
            <a:r>
              <a:rPr lang="en-US" sz="2700" dirty="0">
                <a:latin typeface="Arial Narrow" panose="020B0606020202030204" pitchFamily="34" charset="0"/>
              </a:rPr>
              <a:t>]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2A57AD45-9B0A-4976-7056-CE4F5A7FD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52400"/>
            <a:ext cx="8991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IE" altLang="en-US" sz="6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“Occupational Response”</a:t>
            </a:r>
            <a:endParaRPr lang="en-US" altLang="en-US" sz="66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63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>
            <a:extLst>
              <a:ext uri="{FF2B5EF4-FFF2-40B4-BE49-F238E27FC236}">
                <a16:creationId xmlns:a16="http://schemas.microsoft.com/office/drawing/2014/main" id="{FEED9AB8-E59C-2DFA-EA7B-5B8D3070F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0"/>
            <a:ext cx="3337885" cy="99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42BD4ADD-FC0A-D176-757F-8A368C68C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95" y="1905000"/>
            <a:ext cx="8466059" cy="3670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685800">
              <a:spcAft>
                <a:spcPts val="1200"/>
              </a:spcAft>
            </a:pP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 </a:t>
            </a:r>
            <a:r>
              <a:rPr lang="en-US" altLang="en-US" sz="3200" dirty="0" err="1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Skelmersdale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“Copies of the committee's report, …are today being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sent to health authorities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family practitioner committees, ….services authorities and to managers within the Department of Social Security. </a:t>
            </a:r>
          </a:p>
          <a:p>
            <a:pPr algn="just" defTabSz="685800">
              <a:spcAft>
                <a:spcPts val="1200"/>
              </a:spcAft>
            </a:pP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“We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continue to be very concerned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about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violence against staff 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by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members of the public 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take seriously 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duty </a:t>
            </a:r>
            <a:r>
              <a:rPr lang="en-US" altLang="en-US" sz="3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protect those who work for us”</a:t>
            </a:r>
            <a:r>
              <a:rPr lang="en-US" altLang="en-US" sz="3200" dirty="0"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altLang="en-US" sz="3200" dirty="0">
              <a:latin typeface="Arial Narrow" panose="020B060602020203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78FC103-854A-85D0-5A28-EC673825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" y="616744"/>
            <a:ext cx="9144000" cy="994172"/>
          </a:xfrm>
        </p:spPr>
        <p:txBody>
          <a:bodyPr>
            <a:normAutofit/>
          </a:bodyPr>
          <a:lstStyle/>
          <a:p>
            <a:pPr algn="ctr"/>
            <a:r>
              <a:rPr lang="en-US" altLang="en-US" sz="1800" dirty="0">
                <a:solidFill>
                  <a:schemeClr val="tx1"/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https://hansard.parliament.uk/Lords/1988-07-26/debates/34d10ba1-b221-44b2-9ae9-7fbd0eaa5827/Dhss </a:t>
            </a:r>
            <a:r>
              <a:rPr lang="en-US" altLang="en-US" sz="1800" dirty="0" err="1">
                <a:solidFill>
                  <a:schemeClr val="tx1"/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PublicViolenceToStaff</a:t>
            </a:r>
            <a:r>
              <a:rPr lang="en-US" altLang="en-US" sz="1800" dirty="0">
                <a:solidFill>
                  <a:schemeClr val="tx1"/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solidFill>
                  <a:schemeClr val="tx1"/>
                </a:solidFill>
                <a:latin typeface="Arial Narrow" panose="020B0606020202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Debated Tuesday 26 July 1988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563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F0344E2-689D-7BB7-1956-912E96828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1752600"/>
            <a:ext cx="8534400" cy="4754642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en-GB" sz="3500" dirty="0">
                <a:latin typeface="Arial Narrow" panose="020B0606020202030204" pitchFamily="34" charset="0"/>
              </a:rPr>
              <a:t>UK Department of Health and Social Security (DHSS 1988) in </a:t>
            </a:r>
            <a:r>
              <a:rPr lang="en-GB" sz="35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1986 held a special conference on aggression and violence toward staff </a:t>
            </a:r>
            <a:r>
              <a:rPr lang="en-GB" sz="3500" dirty="0">
                <a:latin typeface="Arial Narrow" panose="020B0606020202030204" pitchFamily="34" charset="0"/>
              </a:rPr>
              <a:t>which served as the impetus for much of the </a:t>
            </a:r>
            <a:r>
              <a:rPr lang="en-GB" sz="35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attention to the problem within healthcare</a:t>
            </a:r>
            <a:r>
              <a:rPr lang="en-GB" sz="3500" dirty="0">
                <a:latin typeface="Arial Narrow" panose="020B0606020202030204" pitchFamily="34" charset="0"/>
              </a:rPr>
              <a:t> since. </a:t>
            </a:r>
          </a:p>
          <a:p>
            <a:pPr algn="just">
              <a:spcBef>
                <a:spcPts val="0"/>
              </a:spcBef>
            </a:pPr>
            <a:endParaRPr lang="en-GB" sz="2600" dirty="0">
              <a:latin typeface="Arial Narrow" panose="020B0606020202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en-GB" sz="3500" dirty="0">
                <a:latin typeface="Arial Narrow" panose="020B0606020202030204" pitchFamily="34" charset="0"/>
              </a:rPr>
              <a:t>The conference </a:t>
            </a:r>
            <a:r>
              <a:rPr lang="en-GB" sz="35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conclusion stressed </a:t>
            </a:r>
            <a:r>
              <a:rPr lang="en-GB" sz="3500" dirty="0">
                <a:latin typeface="Arial Narrow" panose="020B0606020202030204" pitchFamily="34" charset="0"/>
              </a:rPr>
              <a:t>the special value and </a:t>
            </a:r>
            <a:r>
              <a:rPr lang="en-GB" sz="3500" b="1" dirty="0">
                <a:latin typeface="Arial Narrow" panose="020B0606020202030204" pitchFamily="34" charset="0"/>
              </a:rPr>
              <a:t>emphasis on training </a:t>
            </a:r>
            <a:r>
              <a:rPr lang="en-GB" sz="3500" dirty="0">
                <a:latin typeface="Arial Narrow" panose="020B0606020202030204" pitchFamily="34" charset="0"/>
              </a:rPr>
              <a:t>with a frequently cited caution that </a:t>
            </a:r>
            <a:r>
              <a:rPr lang="en-GB" sz="35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‘effective training could, literally, be the difference between life and death’ </a:t>
            </a:r>
            <a:r>
              <a:rPr lang="en-GB" sz="3500" dirty="0">
                <a:latin typeface="Arial Narrow" panose="020B0606020202030204" pitchFamily="34" charset="0"/>
              </a:rPr>
              <a:t>(DHSS p.23).</a:t>
            </a:r>
            <a:endParaRPr lang="en-US" sz="3500" dirty="0">
              <a:latin typeface="Arial Narrow" panose="020B0606020202030204" pitchFamily="34" charset="0"/>
            </a:endParaRPr>
          </a:p>
          <a:p>
            <a:endParaRPr lang="en-US" dirty="0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65F8FD72-14DD-522F-AFBC-7CA008ADE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52400"/>
            <a:ext cx="8991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IE" altLang="en-US" sz="6600" b="1" cap="small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“Occupational Response”</a:t>
            </a:r>
            <a:endParaRPr lang="en-US" altLang="en-US" sz="6600" b="1" cap="small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61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>
            <a:extLst>
              <a:ext uri="{FF2B5EF4-FFF2-40B4-BE49-F238E27FC236}">
                <a16:creationId xmlns:a16="http://schemas.microsoft.com/office/drawing/2014/main" id="{5631D627-FBCB-E794-56E4-85804225A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9050" y="0"/>
            <a:ext cx="8686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IE" altLang="en-US" sz="4800" b="1" cap="small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U.K. Health Services Advisory Committee (1987)</a:t>
            </a:r>
          </a:p>
        </p:txBody>
      </p:sp>
      <p:sp>
        <p:nvSpPr>
          <p:cNvPr id="90116" name="Text Box 4">
            <a:extLst>
              <a:ext uri="{FF2B5EF4-FFF2-40B4-BE49-F238E27FC236}">
                <a16:creationId xmlns:a16="http://schemas.microsoft.com/office/drawing/2014/main" id="{A8ACE60D-886A-35A2-BBD4-48AA873B7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8382000" cy="483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lnSpc>
                <a:spcPct val="85000"/>
              </a:lnSpc>
              <a:buClr>
                <a:schemeClr val="accent2"/>
              </a:buClr>
            </a:pPr>
            <a:r>
              <a:rPr lang="en-GB" sz="36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 (HSAC 1987, p.3):  seminal study of 0.5% of the entire  NHS personnel (n=5000) reported that aggression and violence was a </a:t>
            </a:r>
          </a:p>
          <a:p>
            <a:pPr algn="just" eaLnBrk="1" hangingPunct="1">
              <a:lnSpc>
                <a:spcPct val="85000"/>
              </a:lnSpc>
              <a:buClr>
                <a:schemeClr val="accent2"/>
              </a:buClr>
            </a:pPr>
            <a:endParaRPr lang="en-GB" sz="1200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71500" indent="-571500" algn="just" eaLnBrk="1" hangingPunct="1"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GB" altLang="en-US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“is a significant problem”</a:t>
            </a:r>
            <a:r>
              <a:rPr lang="en-GB" altLang="en-US" sz="3600" dirty="0">
                <a:latin typeface="Arial Narrow" panose="020B0606020202030204" pitchFamily="34" charset="0"/>
              </a:rPr>
              <a:t> affecting:</a:t>
            </a:r>
          </a:p>
          <a:p>
            <a:pPr algn="just" eaLnBrk="1" hangingPunct="1"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GB" altLang="en-US" sz="3600" dirty="0">
                <a:latin typeface="Arial Narrow" panose="020B0606020202030204" pitchFamily="34" charset="0"/>
              </a:rPr>
              <a:t> a </a:t>
            </a:r>
            <a:r>
              <a:rPr lang="en-GB" altLang="en-US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“</a:t>
            </a:r>
            <a:r>
              <a:rPr lang="en-GB" altLang="en-US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wide range of occupations”</a:t>
            </a:r>
            <a:r>
              <a:rPr lang="en-GB" altLang="en-US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altLang="en-US" sz="3600" dirty="0">
                <a:latin typeface="Arial Narrow" panose="020B0606020202030204" pitchFamily="34" charset="0"/>
              </a:rPr>
              <a:t>affecting staff </a:t>
            </a:r>
          </a:p>
          <a:p>
            <a:pPr algn="just" eaLnBrk="1" hangingPunct="1">
              <a:spcAft>
                <a:spcPts val="300"/>
              </a:spcAft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GB" altLang="en-US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“</a:t>
            </a:r>
            <a:r>
              <a:rPr lang="en-GB" altLang="en-US" sz="36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at almost any location” </a:t>
            </a:r>
            <a:r>
              <a:rPr lang="en-GB" altLang="en-US" sz="3600" dirty="0">
                <a:latin typeface="Arial Narrow" panose="020B0606020202030204" pitchFamily="34" charset="0"/>
              </a:rPr>
              <a:t>whatever their occupation or department’.</a:t>
            </a:r>
          </a:p>
          <a:p>
            <a:pPr algn="just" eaLnBrk="1" hangingPunct="1">
              <a:lnSpc>
                <a:spcPct val="85000"/>
              </a:lnSpc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en-US" altLang="en-US" sz="3200" dirty="0">
                <a:latin typeface="Comic Sans MS" panose="030F0702030302020204" pitchFamily="66" charset="0"/>
              </a:rPr>
              <a:t>                                											  </a:t>
            </a:r>
            <a:r>
              <a:rPr lang="en-GB" altLang="en-US" b="1" dirty="0"/>
              <a:t>(1987 p3) </a:t>
            </a:r>
            <a:endParaRPr lang="en-US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90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0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90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0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utoUpdateAnimBg="0"/>
      <p:bldP spid="901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CC5D9DC-BFAF-A5F4-8318-4F3C6336933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0"/>
            <a:ext cx="8964612" cy="1216025"/>
          </a:xfrm>
        </p:spPr>
        <p:txBody>
          <a:bodyPr/>
          <a:lstStyle/>
          <a:p>
            <a:pPr eaLnBrk="1" hangingPunct="1"/>
            <a:r>
              <a:rPr lang="en-US" altLang="en-US" sz="4400" b="1">
                <a:latin typeface="Arial Narrow" panose="020B0606020202030204" pitchFamily="34" charset="0"/>
              </a:rPr>
              <a:t>UK NHS Security Management Service</a:t>
            </a:r>
          </a:p>
        </p:txBody>
      </p:sp>
      <p:sp>
        <p:nvSpPr>
          <p:cNvPr id="642051" name="Rectangle 3">
            <a:extLst>
              <a:ext uri="{FF2B5EF4-FFF2-40B4-BE49-F238E27FC236}">
                <a16:creationId xmlns:a16="http://schemas.microsoft.com/office/drawing/2014/main" id="{480247B4-4CD3-FB93-F4B6-D890A04FD4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133600"/>
            <a:ext cx="8001000" cy="42672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altLang="en-US" sz="4000" b="1">
                <a:solidFill>
                  <a:srgbClr val="FF3300"/>
                </a:solidFill>
                <a:latin typeface="Arial Narrow" panose="020B0606020202030204" pitchFamily="34" charset="0"/>
              </a:rPr>
              <a:t>58,695</a:t>
            </a:r>
            <a:r>
              <a:rPr lang="en-US" altLang="en-US" sz="4000">
                <a:latin typeface="Arial Narrow" panose="020B0606020202030204" pitchFamily="34" charset="0"/>
              </a:rPr>
              <a:t> physical assaults on NHS staff in England during 2005/06 by patients and relatives </a:t>
            </a:r>
          </a:p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altLang="en-US" sz="4000" b="1">
                <a:solidFill>
                  <a:srgbClr val="FF3300"/>
                </a:solidFill>
                <a:latin typeface="Arial Narrow" panose="020B0606020202030204" pitchFamily="34" charset="0"/>
              </a:rPr>
              <a:t>41,345</a:t>
            </a:r>
            <a:r>
              <a:rPr lang="en-US" altLang="en-US" sz="4000">
                <a:latin typeface="Arial Narrow" panose="020B0606020202030204" pitchFamily="34" charset="0"/>
              </a:rPr>
              <a:t> assaults were against mental health and learning disability staff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F1A370FA-EB54-387D-BC27-ABE2494F8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381750"/>
            <a:ext cx="7921625" cy="287338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n-IE" altLang="en-US" sz="1600" b="1">
                <a:latin typeface="Arial Narrow" panose="020B0606020202030204" pitchFamily="34" charset="0"/>
              </a:rPr>
              <a:t>Kevin McKenna </a:t>
            </a:r>
            <a:r>
              <a:rPr lang="en-IE" altLang="en-US" sz="1600">
                <a:latin typeface="Arial Narrow" panose="020B0606020202030204" pitchFamily="34" charset="0"/>
              </a:rPr>
              <a:t>Project Officer Programme on Work Related Violence Health Service Executive  Ireland</a:t>
            </a:r>
            <a:r>
              <a:rPr lang="en-IE" altLang="en-US" sz="1600" u="sng"/>
              <a:t>  </a:t>
            </a:r>
            <a:endParaRPr lang="en-US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4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4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051" grpId="0" build="p"/>
    </p:bld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13074</TotalTime>
  <Words>1617</Words>
  <Application>Microsoft Macintosh PowerPoint</Application>
  <PresentationFormat>On-screen Show (4:3)</PresentationFormat>
  <Paragraphs>167</Paragraphs>
  <Slides>29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Aptos</vt:lpstr>
      <vt:lpstr>Arial</vt:lpstr>
      <vt:lpstr>Arial Narrow</vt:lpstr>
      <vt:lpstr>Century Gothic</vt:lpstr>
      <vt:lpstr>Comic Sans MS</vt:lpstr>
      <vt:lpstr>Times New Roman</vt:lpstr>
      <vt:lpstr>Verdana</vt:lpstr>
      <vt:lpstr>Wingdings</vt:lpstr>
      <vt:lpstr>Profile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https://hansard.parliament.uk/Lords/1988-07-26/debates/34d10ba1-b221-44b2-9ae9-7fbd0eaa5827/Dhss PublicViolenceToStaff Debated Tuesday 26 July 1988</vt:lpstr>
      <vt:lpstr>PowerPoint Presentation</vt:lpstr>
      <vt:lpstr>PowerPoint Presentation</vt:lpstr>
      <vt:lpstr>UK NHS Security Management Service</vt:lpstr>
      <vt:lpstr>PowerPoint Presentation</vt:lpstr>
      <vt:lpstr> Irish Context  Advisory Committee on Health Services Sector: [ACHSS 2001]  </vt:lpstr>
      <vt:lpstr>PowerPoint Presentation</vt:lpstr>
      <vt:lpstr>PowerPoint Presentation</vt:lpstr>
      <vt:lpstr>PowerPoint Presentation</vt:lpstr>
      <vt:lpstr>Hartford Courant Report [1998] “Deadly Restraint”</vt:lpstr>
      <vt:lpstr>PowerPoint Presentation</vt:lpstr>
      <vt:lpstr>PowerPoint Presentation</vt:lpstr>
      <vt:lpstr>PowerPoint Presentation</vt:lpstr>
      <vt:lpstr>PowerPoint Presentation</vt:lpstr>
      <vt:lpstr>Sees, D. L. (2009) Impact of the Health Care Financing Administration regulations on seclusion and restraint usage in the acute psychiatric setting. Archives of Psychiatric Nursing, 23. 277–282.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Re-Name or Re-Frame  </vt:lpstr>
    </vt:vector>
  </TitlesOfParts>
  <Manager/>
  <Company>Nehb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Nehb</dc:creator>
  <cp:keywords/>
  <dc:description/>
  <cp:lastModifiedBy>Kevin McKenna</cp:lastModifiedBy>
  <cp:revision>121</cp:revision>
  <dcterms:created xsi:type="dcterms:W3CDTF">2004-10-03T17:20:09Z</dcterms:created>
  <dcterms:modified xsi:type="dcterms:W3CDTF">2025-05-15T11:24:33Z</dcterms:modified>
  <cp:category/>
</cp:coreProperties>
</file>