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2913063" y="0"/>
            <a:ext cx="2228850" cy="458788"/>
          </a:xfrm>
          <a:prstGeom prst="rect">
            <a:avLst/>
          </a:prstGeom>
        </p:spPr>
        <p:txBody>
          <a:bodyPr vert="horz" lIns="91440" tIns="45720" rIns="91440" bIns="45720" rtlCol="0"/>
          <a:lstStyle>
            <a:lvl1pPr algn="r">
              <a:defRPr sz="1200"/>
            </a:lvl1pPr>
          </a:lstStyle>
          <a:p>
            <a:fld id="{B8D3DFFB-E291-BE40-A83B-7234CA7D4630}" type="datetimeFigureOut">
              <a:rPr lang="en-US" smtClean="0"/>
              <a:t>2/19/2026</a:t>
            </a:fld>
            <a:endParaRPr lang="en-US"/>
          </a:p>
        </p:txBody>
      </p:sp>
      <p:sp>
        <p:nvSpPr>
          <p:cNvPr id="4" name="Slide Image Placeholder 3"/>
          <p:cNvSpPr>
            <a:spLocks noGrp="1" noRot="1" noChangeAspect="1"/>
          </p:cNvSpPr>
          <p:nvPr>
            <p:ph type="sldImg" idx="2"/>
          </p:nvPr>
        </p:nvSpPr>
        <p:spPr>
          <a:xfrm>
            <a:off x="-17145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514350" y="4400550"/>
            <a:ext cx="41148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22885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2913063" y="8685213"/>
            <a:ext cx="2228850" cy="458787"/>
          </a:xfrm>
          <a:prstGeom prst="rect">
            <a:avLst/>
          </a:prstGeom>
        </p:spPr>
        <p:txBody>
          <a:bodyPr vert="horz" lIns="91440" tIns="45720" rIns="91440" bIns="45720" rtlCol="0" anchor="b"/>
          <a:lstStyle>
            <a:lvl1pPr algn="r">
              <a:defRPr sz="1200"/>
            </a:lvl1pPr>
          </a:lstStyle>
          <a:p>
            <a:fld id="{BBB0A588-271F-3943-B28C-A8BC05B65375}" type="slidenum">
              <a:rPr lang="en-US" smtClean="0"/>
              <a:t>‹#›</a:t>
            </a:fld>
            <a:endParaRPr lang="en-US"/>
          </a:p>
        </p:txBody>
      </p:sp>
    </p:spTree>
    <p:extLst>
      <p:ext uri="{BB962C8B-B14F-4D97-AF65-F5344CB8AC3E}">
        <p14:creationId xmlns:p14="http://schemas.microsoft.com/office/powerpoint/2010/main" val="1921496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3A5F"/>
        </a:solidFill>
        <a:effectLst/>
      </p:bgPr>
    </p:bg>
    <p:spTree>
      <p:nvGrpSpPr>
        <p:cNvPr id="1" name=""/>
        <p:cNvGrpSpPr/>
        <p:nvPr/>
      </p:nvGrpSpPr>
      <p:grpSpPr>
        <a:xfrm>
          <a:off x="0" y="0"/>
          <a:ext cx="0" cy="0"/>
          <a:chOff x="0" y="0"/>
          <a:chExt cx="0" cy="0"/>
        </a:xfrm>
      </p:grpSpPr>
      <p:sp>
        <p:nvSpPr>
          <p:cNvPr id="2" name="Text 0"/>
          <p:cNvSpPr/>
          <p:nvPr/>
        </p:nvSpPr>
        <p:spPr>
          <a:xfrm>
            <a:off x="457200" y="1371600"/>
            <a:ext cx="8229600" cy="914400"/>
          </a:xfrm>
          <a:prstGeom prst="rect">
            <a:avLst/>
          </a:prstGeom>
          <a:noFill/>
          <a:ln/>
        </p:spPr>
        <p:txBody>
          <a:bodyPr wrap="square" rtlCol="0" anchor="ctr"/>
          <a:lstStyle/>
          <a:p>
            <a:pPr marL="0" indent="0" algn="ctr">
              <a:buNone/>
            </a:pPr>
            <a:r>
              <a:rPr lang="en-US" sz="4400" b="1" dirty="0">
                <a:solidFill>
                  <a:srgbClr val="FFFFFF"/>
                </a:solidFill>
              </a:rPr>
              <a:t>Advocacy vs. Education</a:t>
            </a:r>
            <a:endParaRPr lang="en-US" sz="4400" dirty="0"/>
          </a:p>
        </p:txBody>
      </p:sp>
      <p:sp>
        <p:nvSpPr>
          <p:cNvPr id="3" name="Text 1"/>
          <p:cNvSpPr/>
          <p:nvPr/>
        </p:nvSpPr>
        <p:spPr>
          <a:xfrm>
            <a:off x="457200" y="2377440"/>
            <a:ext cx="8229600" cy="548640"/>
          </a:xfrm>
          <a:prstGeom prst="rect">
            <a:avLst/>
          </a:prstGeom>
          <a:noFill/>
          <a:ln/>
        </p:spPr>
        <p:txBody>
          <a:bodyPr wrap="square" rtlCol="0" anchor="ctr"/>
          <a:lstStyle/>
          <a:p>
            <a:pPr marL="0" indent="0" algn="ctr">
              <a:buNone/>
            </a:pPr>
            <a:r>
              <a:rPr lang="en-US" sz="2400" dirty="0">
                <a:solidFill>
                  <a:srgbClr val="E8F1F8"/>
                </a:solidFill>
              </a:rPr>
              <a:t>Understanding Florida Law on Ballot Amendments</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marL="0" indent="0" algn="ctr">
              <a:buNone/>
            </a:pPr>
            <a:r>
              <a:rPr lang="en-US" sz="1600" i="1" dirty="0">
                <a:solidFill>
                  <a:srgbClr val="E8F1F8"/>
                </a:solidFill>
              </a:rPr>
              <a:t>A Guide for Local Government Officials</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lIns="0" tIns="0" rIns="0" bIns="0" rtlCol="0" anchor="ctr"/>
          <a:lstStyle/>
          <a:p>
            <a:pPr marL="0" indent="0">
              <a:buNone/>
            </a:pPr>
            <a:r>
              <a:rPr lang="en-US" sz="3200" b="1" dirty="0">
                <a:solidFill>
                  <a:srgbClr val="1E3A5F"/>
                </a:solidFill>
              </a:rPr>
              <a:t>Florida Statute 106.151</a:t>
            </a:r>
            <a:endParaRPr lang="en-US" sz="3200" dirty="0"/>
          </a:p>
        </p:txBody>
      </p:sp>
      <p:sp>
        <p:nvSpPr>
          <p:cNvPr id="3" name="Text 1"/>
          <p:cNvSpPr/>
          <p:nvPr/>
        </p:nvSpPr>
        <p:spPr>
          <a:xfrm>
            <a:off x="457200" y="731520"/>
            <a:ext cx="8229600" cy="274320"/>
          </a:xfrm>
          <a:prstGeom prst="rect">
            <a:avLst/>
          </a:prstGeom>
          <a:noFill/>
          <a:ln/>
        </p:spPr>
        <p:txBody>
          <a:bodyPr wrap="square" lIns="0" tIns="0" rIns="0" bIns="0" rtlCol="0" anchor="ctr"/>
          <a:lstStyle/>
          <a:p>
            <a:pPr marL="0" indent="0">
              <a:buNone/>
            </a:pPr>
            <a:r>
              <a:rPr lang="en-US" sz="1800" dirty="0">
                <a:solidFill>
                  <a:srgbClr val="7F8C8D"/>
                </a:solidFill>
              </a:rPr>
              <a:t>Expenditures by State Government</a:t>
            </a:r>
            <a:endParaRPr lang="en-US" sz="1800" dirty="0"/>
          </a:p>
        </p:txBody>
      </p:sp>
      <p:sp>
        <p:nvSpPr>
          <p:cNvPr id="4" name="Shape 2"/>
          <p:cNvSpPr/>
          <p:nvPr/>
        </p:nvSpPr>
        <p:spPr>
          <a:xfrm>
            <a:off x="457200" y="1097280"/>
            <a:ext cx="8229600" cy="1828800"/>
          </a:xfrm>
          <a:prstGeom prst="rect">
            <a:avLst/>
          </a:prstGeom>
          <a:solidFill>
            <a:srgbClr val="E8F1F8"/>
          </a:solidFill>
          <a:ln/>
        </p:spPr>
      </p:sp>
      <p:sp>
        <p:nvSpPr>
          <p:cNvPr id="5" name="Text 3"/>
          <p:cNvSpPr/>
          <p:nvPr/>
        </p:nvSpPr>
        <p:spPr>
          <a:xfrm>
            <a:off x="640080" y="1188720"/>
            <a:ext cx="7863840" cy="228600"/>
          </a:xfrm>
          <a:prstGeom prst="rect">
            <a:avLst/>
          </a:prstGeom>
          <a:noFill/>
          <a:ln/>
        </p:spPr>
        <p:txBody>
          <a:bodyPr wrap="square" rtlCol="0" anchor="ctr"/>
          <a:lstStyle/>
          <a:p>
            <a:pPr marL="0" indent="0">
              <a:buNone/>
            </a:pPr>
            <a:r>
              <a:rPr lang="en-US" sz="1400" b="1" dirty="0">
                <a:solidFill>
                  <a:srgbClr val="1E3A5F"/>
                </a:solidFill>
              </a:rPr>
              <a:t>Section (2):</a:t>
            </a:r>
            <a:endParaRPr lang="en-US" sz="1400" dirty="0"/>
          </a:p>
        </p:txBody>
      </p:sp>
      <p:sp>
        <p:nvSpPr>
          <p:cNvPr id="6" name="Text 4"/>
          <p:cNvSpPr/>
          <p:nvPr/>
        </p:nvSpPr>
        <p:spPr>
          <a:xfrm>
            <a:off x="640080" y="1463040"/>
            <a:ext cx="7863840" cy="1371600"/>
          </a:xfrm>
          <a:prstGeom prst="rect">
            <a:avLst/>
          </a:prstGeom>
          <a:noFill/>
          <a:ln/>
        </p:spPr>
        <p:txBody>
          <a:bodyPr wrap="square" rtlCol="0" anchor="t"/>
          <a:lstStyle/>
          <a:p>
            <a:pPr marL="0" indent="0" algn="l">
              <a:buNone/>
            </a:pPr>
            <a:r>
              <a:rPr lang="en-US" sz="1200" dirty="0">
                <a:solidFill>
                  <a:srgbClr val="2C3E50"/>
                </a:solidFill>
              </a:rPr>
              <a:t>A state government or a person acting on behalf of state government may not expend or authorize the expenditure of, and a person or group may not accept, public funds for a political advertisement or any other communication sent to electors concerning an issue, referendum, or amendment, including any state question, that is subject to a vote of the electors. This prohibition applies irrespective of whether the communication is made expressly in the name of the state government, is made in support of or in opposition to an issue, referendum, or amendment, or is limited to factual information.</a:t>
            </a:r>
            <a:endParaRPr lang="en-US" sz="1200" dirty="0"/>
          </a:p>
        </p:txBody>
      </p:sp>
      <p:sp>
        <p:nvSpPr>
          <p:cNvPr id="7" name="Shape 5"/>
          <p:cNvSpPr/>
          <p:nvPr/>
        </p:nvSpPr>
        <p:spPr>
          <a:xfrm>
            <a:off x="457200" y="3017520"/>
            <a:ext cx="8229600" cy="1645920"/>
          </a:xfrm>
          <a:prstGeom prst="rect">
            <a:avLst/>
          </a:prstGeom>
          <a:solidFill>
            <a:srgbClr val="E8F1F8"/>
          </a:solidFill>
          <a:ln/>
        </p:spPr>
      </p:sp>
      <p:sp>
        <p:nvSpPr>
          <p:cNvPr id="8" name="Text 6"/>
          <p:cNvSpPr/>
          <p:nvPr/>
        </p:nvSpPr>
        <p:spPr>
          <a:xfrm>
            <a:off x="640080" y="3108960"/>
            <a:ext cx="7863840" cy="228600"/>
          </a:xfrm>
          <a:prstGeom prst="rect">
            <a:avLst/>
          </a:prstGeom>
          <a:noFill/>
          <a:ln/>
        </p:spPr>
        <p:txBody>
          <a:bodyPr wrap="square" rtlCol="0" anchor="ctr"/>
          <a:lstStyle/>
          <a:p>
            <a:pPr marL="0" indent="0">
              <a:buNone/>
            </a:pPr>
            <a:r>
              <a:rPr lang="en-US" sz="1400" b="1" dirty="0">
                <a:solidFill>
                  <a:srgbClr val="1E3A5F"/>
                </a:solidFill>
              </a:rPr>
              <a:t>Section (3):</a:t>
            </a:r>
            <a:endParaRPr lang="en-US" sz="1400" dirty="0"/>
          </a:p>
        </p:txBody>
      </p:sp>
      <p:sp>
        <p:nvSpPr>
          <p:cNvPr id="9" name="Text 7"/>
          <p:cNvSpPr/>
          <p:nvPr/>
        </p:nvSpPr>
        <p:spPr>
          <a:xfrm>
            <a:off x="640080" y="3383280"/>
            <a:ext cx="7863840" cy="1188720"/>
          </a:xfrm>
          <a:prstGeom prst="rect">
            <a:avLst/>
          </a:prstGeom>
          <a:noFill/>
          <a:ln/>
        </p:spPr>
        <p:txBody>
          <a:bodyPr wrap="square" rtlCol="0" anchor="t"/>
          <a:lstStyle/>
          <a:p>
            <a:pPr marL="0" indent="0" algn="l">
              <a:buNone/>
            </a:pPr>
            <a:r>
              <a:rPr lang="en-US" sz="1200" dirty="0">
                <a:solidFill>
                  <a:srgbClr val="2C3E50"/>
                </a:solidFill>
              </a:rPr>
              <a:t>This section does not preclude an elected official of the state government from expressing an opinion on any issue at any time. However, the state government or elected official may not expend public funds or use the state government's facilities, personnel, or equipment in furtherance of such expression of opinion.</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Best Practices for Compliance</a:t>
            </a:r>
            <a:endParaRPr lang="en-US" sz="3600" dirty="0"/>
          </a:p>
        </p:txBody>
      </p:sp>
      <p:sp>
        <p:nvSpPr>
          <p:cNvPr id="3" name="Shape 1"/>
          <p:cNvSpPr/>
          <p:nvPr/>
        </p:nvSpPr>
        <p:spPr>
          <a:xfrm>
            <a:off x="457200" y="1097280"/>
            <a:ext cx="4114800" cy="1737360"/>
          </a:xfrm>
          <a:prstGeom prst="rect">
            <a:avLst/>
          </a:prstGeom>
          <a:solidFill>
            <a:srgbClr val="E8F1F8"/>
          </a:solidFill>
          <a:ln/>
        </p:spPr>
      </p:sp>
      <p:sp>
        <p:nvSpPr>
          <p:cNvPr id="4" name="Text 2"/>
          <p:cNvSpPr/>
          <p:nvPr/>
        </p:nvSpPr>
        <p:spPr>
          <a:xfrm>
            <a:off x="640080" y="1234440"/>
            <a:ext cx="3749040" cy="320040"/>
          </a:xfrm>
          <a:prstGeom prst="rect">
            <a:avLst/>
          </a:prstGeom>
          <a:noFill/>
          <a:ln/>
        </p:spPr>
        <p:txBody>
          <a:bodyPr wrap="square" rtlCol="0" anchor="ctr"/>
          <a:lstStyle/>
          <a:p>
            <a:pPr marL="0" indent="0">
              <a:buNone/>
            </a:pPr>
            <a:r>
              <a:rPr lang="en-US" sz="1600" b="1" dirty="0">
                <a:solidFill>
                  <a:srgbClr val="1E3A5F"/>
                </a:solidFill>
              </a:rPr>
              <a:t>1. Complete Separation</a:t>
            </a:r>
            <a:endParaRPr lang="en-US" sz="1600" dirty="0"/>
          </a:p>
        </p:txBody>
      </p:sp>
      <p:sp>
        <p:nvSpPr>
          <p:cNvPr id="5" name="Text 3"/>
          <p:cNvSpPr/>
          <p:nvPr/>
        </p:nvSpPr>
        <p:spPr>
          <a:xfrm>
            <a:off x="640080" y="1600200"/>
            <a:ext cx="3749040" cy="548640"/>
          </a:xfrm>
          <a:prstGeom prst="rect">
            <a:avLst/>
          </a:prstGeom>
          <a:noFill/>
          <a:ln/>
        </p:spPr>
        <p:txBody>
          <a:bodyPr wrap="square" rtlCol="0" anchor="ctr"/>
          <a:lstStyle/>
          <a:p>
            <a:pPr marL="0" indent="0">
              <a:buNone/>
            </a:pPr>
            <a:r>
              <a:rPr lang="en-US" sz="1300" dirty="0">
                <a:solidFill>
                  <a:srgbClr val="2C3E50"/>
                </a:solidFill>
              </a:rPr>
              <a:t>Keep all ballot-related activities completely separate from official duties. No gray areas.</a:t>
            </a:r>
            <a:endParaRPr lang="en-US" sz="1300" dirty="0"/>
          </a:p>
        </p:txBody>
      </p:sp>
      <p:sp>
        <p:nvSpPr>
          <p:cNvPr id="6" name="Text 4"/>
          <p:cNvSpPr/>
          <p:nvPr/>
        </p:nvSpPr>
        <p:spPr>
          <a:xfrm>
            <a:off x="640080" y="2240280"/>
            <a:ext cx="3749040" cy="457200"/>
          </a:xfrm>
          <a:prstGeom prst="rect">
            <a:avLst/>
          </a:prstGeom>
          <a:noFill/>
          <a:ln/>
        </p:spPr>
        <p:txBody>
          <a:bodyPr wrap="square" rtlCol="0" anchor="ctr"/>
          <a:lstStyle/>
          <a:p>
            <a:pPr marL="0" indent="0">
              <a:buNone/>
            </a:pPr>
            <a:r>
              <a:rPr lang="en-US" sz="1300" b="1" i="1" dirty="0">
                <a:solidFill>
                  <a:srgbClr val="E74C3C"/>
                </a:solidFill>
              </a:rPr>
              <a:t>When in doubt, don't do it</a:t>
            </a:r>
            <a:endParaRPr lang="en-US" sz="1300" dirty="0"/>
          </a:p>
        </p:txBody>
      </p:sp>
      <p:sp>
        <p:nvSpPr>
          <p:cNvPr id="7" name="Shape 5"/>
          <p:cNvSpPr/>
          <p:nvPr/>
        </p:nvSpPr>
        <p:spPr>
          <a:xfrm>
            <a:off x="4572000" y="1097280"/>
            <a:ext cx="4114800" cy="1737360"/>
          </a:xfrm>
          <a:prstGeom prst="rect">
            <a:avLst/>
          </a:prstGeom>
          <a:solidFill>
            <a:srgbClr val="E8F1F8"/>
          </a:solidFill>
          <a:ln/>
        </p:spPr>
      </p:sp>
      <p:sp>
        <p:nvSpPr>
          <p:cNvPr id="8" name="Text 6"/>
          <p:cNvSpPr/>
          <p:nvPr/>
        </p:nvSpPr>
        <p:spPr>
          <a:xfrm>
            <a:off x="4754880" y="1234440"/>
            <a:ext cx="3749040" cy="320040"/>
          </a:xfrm>
          <a:prstGeom prst="rect">
            <a:avLst/>
          </a:prstGeom>
          <a:noFill/>
          <a:ln/>
        </p:spPr>
        <p:txBody>
          <a:bodyPr wrap="square" rtlCol="0" anchor="ctr"/>
          <a:lstStyle/>
          <a:p>
            <a:pPr marL="0" indent="0">
              <a:buNone/>
            </a:pPr>
            <a:r>
              <a:rPr lang="en-US" sz="1600" b="1" dirty="0">
                <a:solidFill>
                  <a:srgbClr val="1E3A5F"/>
                </a:solidFill>
              </a:rPr>
              <a:t>2. Clear Communication</a:t>
            </a:r>
            <a:endParaRPr lang="en-US" sz="1600" dirty="0"/>
          </a:p>
        </p:txBody>
      </p:sp>
      <p:sp>
        <p:nvSpPr>
          <p:cNvPr id="9" name="Text 7"/>
          <p:cNvSpPr/>
          <p:nvPr/>
        </p:nvSpPr>
        <p:spPr>
          <a:xfrm>
            <a:off x="4754880" y="1600200"/>
            <a:ext cx="3749040" cy="548640"/>
          </a:xfrm>
          <a:prstGeom prst="rect">
            <a:avLst/>
          </a:prstGeom>
          <a:noFill/>
          <a:ln/>
        </p:spPr>
        <p:txBody>
          <a:bodyPr wrap="square" rtlCol="0" anchor="ctr"/>
          <a:lstStyle/>
          <a:p>
            <a:pPr marL="0" indent="0">
              <a:buNone/>
            </a:pPr>
            <a:r>
              <a:rPr lang="en-US" sz="1300" dirty="0">
                <a:solidFill>
                  <a:srgbClr val="2C3E50"/>
                </a:solidFill>
              </a:rPr>
              <a:t>If expressing personal views, clearly state you're speaking as an individual, not in official capacity</a:t>
            </a:r>
            <a:endParaRPr lang="en-US" sz="1300" dirty="0"/>
          </a:p>
        </p:txBody>
      </p:sp>
      <p:sp>
        <p:nvSpPr>
          <p:cNvPr id="10" name="Text 8"/>
          <p:cNvSpPr/>
          <p:nvPr/>
        </p:nvSpPr>
        <p:spPr>
          <a:xfrm>
            <a:off x="4754880" y="2240280"/>
            <a:ext cx="3749040" cy="457200"/>
          </a:xfrm>
          <a:prstGeom prst="rect">
            <a:avLst/>
          </a:prstGeom>
          <a:noFill/>
          <a:ln/>
        </p:spPr>
        <p:txBody>
          <a:bodyPr wrap="square" rtlCol="0" anchor="ctr"/>
          <a:lstStyle/>
          <a:p>
            <a:pPr marL="0" indent="0">
              <a:buNone/>
            </a:pPr>
            <a:r>
              <a:rPr lang="en-US" sz="1300" b="1" i="1" dirty="0">
                <a:solidFill>
                  <a:srgbClr val="E74C3C"/>
                </a:solidFill>
              </a:rPr>
              <a:t>Disclaimer required every time</a:t>
            </a:r>
            <a:endParaRPr lang="en-US" sz="1300" dirty="0"/>
          </a:p>
        </p:txBody>
      </p:sp>
      <p:sp>
        <p:nvSpPr>
          <p:cNvPr id="11" name="Shape 9"/>
          <p:cNvSpPr/>
          <p:nvPr/>
        </p:nvSpPr>
        <p:spPr>
          <a:xfrm>
            <a:off x="457200" y="3017520"/>
            <a:ext cx="4114800" cy="1645920"/>
          </a:xfrm>
          <a:prstGeom prst="rect">
            <a:avLst/>
          </a:prstGeom>
          <a:solidFill>
            <a:srgbClr val="E8F1F8"/>
          </a:solidFill>
          <a:ln/>
        </p:spPr>
      </p:sp>
      <p:sp>
        <p:nvSpPr>
          <p:cNvPr id="12" name="Text 10"/>
          <p:cNvSpPr/>
          <p:nvPr/>
        </p:nvSpPr>
        <p:spPr>
          <a:xfrm>
            <a:off x="640080" y="3154680"/>
            <a:ext cx="3749040" cy="320040"/>
          </a:xfrm>
          <a:prstGeom prst="rect">
            <a:avLst/>
          </a:prstGeom>
          <a:noFill/>
          <a:ln/>
        </p:spPr>
        <p:txBody>
          <a:bodyPr wrap="square" rtlCol="0" anchor="ctr"/>
          <a:lstStyle/>
          <a:p>
            <a:pPr marL="0" indent="0">
              <a:buNone/>
            </a:pPr>
            <a:r>
              <a:rPr lang="en-US" sz="1600" b="1" dirty="0">
                <a:solidFill>
                  <a:srgbClr val="1E3A5F"/>
                </a:solidFill>
              </a:rPr>
              <a:t>3. No Public Resources</a:t>
            </a:r>
            <a:endParaRPr lang="en-US" sz="1600" dirty="0"/>
          </a:p>
        </p:txBody>
      </p:sp>
      <p:sp>
        <p:nvSpPr>
          <p:cNvPr id="13" name="Text 11"/>
          <p:cNvSpPr/>
          <p:nvPr/>
        </p:nvSpPr>
        <p:spPr>
          <a:xfrm>
            <a:off x="640080" y="3520440"/>
            <a:ext cx="3749040" cy="548640"/>
          </a:xfrm>
          <a:prstGeom prst="rect">
            <a:avLst/>
          </a:prstGeom>
          <a:noFill/>
          <a:ln/>
        </p:spPr>
        <p:txBody>
          <a:bodyPr wrap="square" rtlCol="0" anchor="ctr"/>
          <a:lstStyle/>
          <a:p>
            <a:pPr marL="0" indent="0">
              <a:buNone/>
            </a:pPr>
            <a:r>
              <a:rPr lang="en-US" sz="1300" dirty="0">
                <a:solidFill>
                  <a:srgbClr val="2C3E50"/>
                </a:solidFill>
              </a:rPr>
              <a:t>Never use government time, equipment, facilities, or staff for ballot-related communications</a:t>
            </a:r>
            <a:endParaRPr lang="en-US" sz="1300" dirty="0"/>
          </a:p>
        </p:txBody>
      </p:sp>
      <p:sp>
        <p:nvSpPr>
          <p:cNvPr id="14" name="Text 12"/>
          <p:cNvSpPr/>
          <p:nvPr/>
        </p:nvSpPr>
        <p:spPr>
          <a:xfrm>
            <a:off x="640080" y="4160520"/>
            <a:ext cx="3749040" cy="365760"/>
          </a:xfrm>
          <a:prstGeom prst="rect">
            <a:avLst/>
          </a:prstGeom>
          <a:noFill/>
          <a:ln/>
        </p:spPr>
        <p:txBody>
          <a:bodyPr wrap="square" rtlCol="0" anchor="ctr"/>
          <a:lstStyle/>
          <a:p>
            <a:pPr marL="0" indent="0">
              <a:buNone/>
            </a:pPr>
            <a:r>
              <a:rPr lang="en-US" sz="1300" b="1" i="1" dirty="0">
                <a:solidFill>
                  <a:srgbClr val="E74C3C"/>
                </a:solidFill>
              </a:rPr>
              <a:t>Zero tolerance policy</a:t>
            </a:r>
            <a:endParaRPr lang="en-US" sz="1300" dirty="0"/>
          </a:p>
        </p:txBody>
      </p:sp>
      <p:sp>
        <p:nvSpPr>
          <p:cNvPr id="15" name="Shape 13"/>
          <p:cNvSpPr/>
          <p:nvPr/>
        </p:nvSpPr>
        <p:spPr>
          <a:xfrm>
            <a:off x="4572000" y="3017520"/>
            <a:ext cx="4114800" cy="1645920"/>
          </a:xfrm>
          <a:prstGeom prst="rect">
            <a:avLst/>
          </a:prstGeom>
          <a:solidFill>
            <a:srgbClr val="E8F1F8"/>
          </a:solidFill>
          <a:ln/>
        </p:spPr>
      </p:sp>
      <p:sp>
        <p:nvSpPr>
          <p:cNvPr id="16" name="Text 14"/>
          <p:cNvSpPr/>
          <p:nvPr/>
        </p:nvSpPr>
        <p:spPr>
          <a:xfrm>
            <a:off x="4754880" y="3154680"/>
            <a:ext cx="3749040" cy="320040"/>
          </a:xfrm>
          <a:prstGeom prst="rect">
            <a:avLst/>
          </a:prstGeom>
          <a:noFill/>
          <a:ln/>
        </p:spPr>
        <p:txBody>
          <a:bodyPr wrap="square" rtlCol="0" anchor="ctr"/>
          <a:lstStyle/>
          <a:p>
            <a:pPr marL="0" indent="0">
              <a:buNone/>
            </a:pPr>
            <a:r>
              <a:rPr lang="en-US" sz="1600" b="1" dirty="0">
                <a:solidFill>
                  <a:srgbClr val="1E3A5F"/>
                </a:solidFill>
              </a:rPr>
              <a:t>4. Consult Legal Counsel</a:t>
            </a:r>
            <a:endParaRPr lang="en-US" sz="1600" dirty="0"/>
          </a:p>
        </p:txBody>
      </p:sp>
      <p:sp>
        <p:nvSpPr>
          <p:cNvPr id="17" name="Text 15"/>
          <p:cNvSpPr/>
          <p:nvPr/>
        </p:nvSpPr>
        <p:spPr>
          <a:xfrm>
            <a:off x="4754880" y="3520440"/>
            <a:ext cx="3749040" cy="548640"/>
          </a:xfrm>
          <a:prstGeom prst="rect">
            <a:avLst/>
          </a:prstGeom>
          <a:noFill/>
          <a:ln/>
        </p:spPr>
        <p:txBody>
          <a:bodyPr wrap="square" rtlCol="0" anchor="ctr"/>
          <a:lstStyle/>
          <a:p>
            <a:pPr marL="0" indent="0">
              <a:buNone/>
            </a:pPr>
            <a:r>
              <a:rPr lang="en-US" sz="1300" dirty="0">
                <a:solidFill>
                  <a:srgbClr val="2C3E50"/>
                </a:solidFill>
              </a:rPr>
              <a:t>Before engaging in any activity related to ballot measures, consult your attorney</a:t>
            </a:r>
            <a:endParaRPr lang="en-US" sz="1300" dirty="0"/>
          </a:p>
        </p:txBody>
      </p:sp>
      <p:sp>
        <p:nvSpPr>
          <p:cNvPr id="18" name="Text 16"/>
          <p:cNvSpPr/>
          <p:nvPr/>
        </p:nvSpPr>
        <p:spPr>
          <a:xfrm>
            <a:off x="4754880" y="4160520"/>
            <a:ext cx="3749040" cy="365760"/>
          </a:xfrm>
          <a:prstGeom prst="rect">
            <a:avLst/>
          </a:prstGeom>
          <a:noFill/>
          <a:ln/>
        </p:spPr>
        <p:txBody>
          <a:bodyPr wrap="square" rtlCol="0" anchor="ctr"/>
          <a:lstStyle/>
          <a:p>
            <a:pPr marL="0" indent="0">
              <a:buNone/>
            </a:pPr>
            <a:r>
              <a:rPr lang="en-US" sz="1300" b="1" i="1" dirty="0">
                <a:solidFill>
                  <a:srgbClr val="E74C3C"/>
                </a:solidFill>
              </a:rPr>
              <a:t>Get it in writing</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Summary: Remember These Rules</a:t>
            </a:r>
            <a:endParaRPr lang="en-US" sz="3600" dirty="0"/>
          </a:p>
        </p:txBody>
      </p:sp>
      <p:sp>
        <p:nvSpPr>
          <p:cNvPr id="3" name="Shape 1"/>
          <p:cNvSpPr/>
          <p:nvPr/>
        </p:nvSpPr>
        <p:spPr>
          <a:xfrm>
            <a:off x="73152" y="1188720"/>
            <a:ext cx="73152" cy="3291840"/>
          </a:xfrm>
          <a:prstGeom prst="rect">
            <a:avLst/>
          </a:prstGeom>
          <a:solidFill>
            <a:srgbClr val="1E3A5F"/>
          </a:solidFill>
          <a:ln/>
        </p:spPr>
      </p:sp>
      <p:sp>
        <p:nvSpPr>
          <p:cNvPr id="4" name="Text 2"/>
          <p:cNvSpPr/>
          <p:nvPr/>
        </p:nvSpPr>
        <p:spPr>
          <a:xfrm>
            <a:off x="457200" y="1280160"/>
            <a:ext cx="8229600" cy="3108960"/>
          </a:xfrm>
          <a:prstGeom prst="rect">
            <a:avLst/>
          </a:prstGeom>
          <a:noFill/>
          <a:ln/>
        </p:spPr>
        <p:txBody>
          <a:bodyPr wrap="square" rtlCol="0" anchor="ctr"/>
          <a:lstStyle/>
          <a:p>
            <a:pPr marL="342900" indent="-342900">
              <a:buSzPct val="100000"/>
              <a:buChar char="•"/>
            </a:pPr>
            <a:r>
              <a:rPr lang="en-US" sz="1600" dirty="0">
                <a:solidFill>
                  <a:srgbClr val="2C3E50"/>
                </a:solidFill>
              </a:rPr>
              <a:t>NO public funds for ANY communication about ballot measures</a:t>
            </a:r>
            <a:endParaRPr lang="en-US" sz="1600" dirty="0"/>
          </a:p>
          <a:p>
            <a:pPr marL="342900" indent="-342900">
              <a:buSzPct val="100000"/>
              <a:buChar char="•"/>
            </a:pPr>
            <a:r>
              <a:rPr lang="en-US" sz="1600" dirty="0">
                <a:solidFill>
                  <a:srgbClr val="2C3E50"/>
                </a:solidFill>
              </a:rPr>
              <a:t>Education and advocacy are BOTH prohibited when using public resources</a:t>
            </a:r>
            <a:endParaRPr lang="en-US" sz="1600" dirty="0"/>
          </a:p>
          <a:p>
            <a:pPr marL="342900" indent="-342900">
              <a:buSzPct val="100000"/>
              <a:buChar char="•"/>
            </a:pPr>
            <a:r>
              <a:rPr lang="en-US" sz="1600" dirty="0">
                <a:solidFill>
                  <a:srgbClr val="2C3E50"/>
                </a:solidFill>
              </a:rPr>
              <a:t>Personal opinions are allowed but must be clearly separated from official role</a:t>
            </a:r>
            <a:endParaRPr lang="en-US" sz="1600" dirty="0"/>
          </a:p>
          <a:p>
            <a:pPr marL="342900" indent="-342900">
              <a:buSzPct val="100000"/>
              <a:buChar char="•"/>
            </a:pPr>
            <a:r>
              <a:rPr lang="en-US" sz="1600" dirty="0">
                <a:solidFill>
                  <a:srgbClr val="2C3E50"/>
                </a:solidFill>
              </a:rPr>
              <a:t>Never use government title, facilities, or resources for ballot activities</a:t>
            </a:r>
            <a:endParaRPr lang="en-US" sz="1600" dirty="0"/>
          </a:p>
          <a:p>
            <a:pPr marL="342900" indent="-342900">
              <a:buSzPct val="100000"/>
              <a:buChar char="•"/>
            </a:pPr>
            <a:r>
              <a:rPr lang="en-US" sz="1600" dirty="0">
                <a:solidFill>
                  <a:srgbClr val="2C3E50"/>
                </a:solidFill>
              </a:rPr>
              <a:t>When in doubt, consult your attorney BEFORE acting</a:t>
            </a:r>
            <a:endParaRPr lang="en-US" sz="1600" dirty="0"/>
          </a:p>
          <a:p>
            <a:pPr marL="342900" indent="-342900">
              <a:buSzPct val="100000"/>
              <a:buChar char="•"/>
            </a:pPr>
            <a:r>
              <a:rPr lang="en-US" sz="1600" dirty="0">
                <a:solidFill>
                  <a:srgbClr val="2C3E50"/>
                </a:solidFill>
              </a:rPr>
              <a:t>F.S. 106.113 and 106.151 apply to local and state government</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E3A5F"/>
        </a:solidFill>
        <a:effectLst/>
      </p:bgPr>
    </p:bg>
    <p:spTree>
      <p:nvGrpSpPr>
        <p:cNvPr id="1" name=""/>
        <p:cNvGrpSpPr/>
        <p:nvPr/>
      </p:nvGrpSpPr>
      <p:grpSpPr>
        <a:xfrm>
          <a:off x="0" y="0"/>
          <a:ext cx="0" cy="0"/>
          <a:chOff x="0" y="0"/>
          <a:chExt cx="0" cy="0"/>
        </a:xfrm>
      </p:grpSpPr>
      <p:sp>
        <p:nvSpPr>
          <p:cNvPr id="2" name="Text 0"/>
          <p:cNvSpPr/>
          <p:nvPr/>
        </p:nvSpPr>
        <p:spPr>
          <a:xfrm>
            <a:off x="914400" y="1645920"/>
            <a:ext cx="7315200" cy="731520"/>
          </a:xfrm>
          <a:prstGeom prst="rect">
            <a:avLst/>
          </a:prstGeom>
          <a:noFill/>
          <a:ln/>
        </p:spPr>
        <p:txBody>
          <a:bodyPr wrap="square" rtlCol="0" anchor="ctr"/>
          <a:lstStyle/>
          <a:p>
            <a:pPr marL="0" indent="0" algn="ctr">
              <a:buNone/>
            </a:pPr>
            <a:r>
              <a:rPr lang="en-US" sz="4400" b="1" dirty="0">
                <a:solidFill>
                  <a:srgbClr val="FFFFFF"/>
                </a:solidFill>
              </a:rPr>
              <a:t>Questions?</a:t>
            </a:r>
            <a:endParaRPr lang="en-US" sz="4400" dirty="0"/>
          </a:p>
        </p:txBody>
      </p:sp>
      <p:sp>
        <p:nvSpPr>
          <p:cNvPr id="3" name="Text 1"/>
          <p:cNvSpPr/>
          <p:nvPr/>
        </p:nvSpPr>
        <p:spPr>
          <a:xfrm>
            <a:off x="914400" y="2926080"/>
            <a:ext cx="7315200" cy="731520"/>
          </a:xfrm>
          <a:prstGeom prst="rect">
            <a:avLst/>
          </a:prstGeom>
          <a:noFill/>
          <a:ln/>
        </p:spPr>
        <p:txBody>
          <a:bodyPr wrap="square" rtlCol="0" anchor="ctr"/>
          <a:lstStyle/>
          <a:p>
            <a:pPr marL="0" indent="0" algn="ctr">
              <a:buNone/>
            </a:pPr>
            <a:r>
              <a:rPr lang="en-US" sz="2000" dirty="0">
                <a:solidFill>
                  <a:srgbClr val="E8F1F8"/>
                </a:solidFill>
              </a:rPr>
              <a:t>Consult your legal counsel before taking any action related to ballot amendments</a:t>
            </a:r>
            <a:endParaRPr lang="en-US" sz="2000" dirty="0"/>
          </a:p>
        </p:txBody>
      </p:sp>
      <p:sp>
        <p:nvSpPr>
          <p:cNvPr id="4" name="Text 2"/>
          <p:cNvSpPr/>
          <p:nvPr/>
        </p:nvSpPr>
        <p:spPr>
          <a:xfrm>
            <a:off x="914400" y="3931920"/>
            <a:ext cx="7315200" cy="457200"/>
          </a:xfrm>
          <a:prstGeom prst="rect">
            <a:avLst/>
          </a:prstGeom>
          <a:noFill/>
          <a:ln/>
        </p:spPr>
        <p:txBody>
          <a:bodyPr wrap="square" rtlCol="0" anchor="ctr"/>
          <a:lstStyle/>
          <a:p>
            <a:pPr marL="0" indent="0" algn="ctr">
              <a:buNone/>
            </a:pPr>
            <a:r>
              <a:rPr lang="en-US" sz="1800" i="1" dirty="0">
                <a:solidFill>
                  <a:srgbClr val="E8F1F8"/>
                </a:solidFill>
              </a:rPr>
              <a:t>Better safe than sorry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What We'll Cover</a:t>
            </a:r>
            <a:endParaRPr lang="en-US" sz="3600" dirty="0"/>
          </a:p>
        </p:txBody>
      </p:sp>
      <p:sp>
        <p:nvSpPr>
          <p:cNvPr id="3" name="Shape 1"/>
          <p:cNvSpPr/>
          <p:nvPr/>
        </p:nvSpPr>
        <p:spPr>
          <a:xfrm>
            <a:off x="457200" y="1005840"/>
            <a:ext cx="3931920" cy="1188720"/>
          </a:xfrm>
          <a:prstGeom prst="rect">
            <a:avLst/>
          </a:prstGeom>
          <a:solidFill>
            <a:srgbClr val="E8F1F8"/>
          </a:solidFill>
          <a:ln/>
        </p:spPr>
      </p:sp>
      <p:sp>
        <p:nvSpPr>
          <p:cNvPr id="4" name="Text 2"/>
          <p:cNvSpPr/>
          <p:nvPr/>
        </p:nvSpPr>
        <p:spPr>
          <a:xfrm>
            <a:off x="640080" y="1188720"/>
            <a:ext cx="3566160" cy="320040"/>
          </a:xfrm>
          <a:prstGeom prst="rect">
            <a:avLst/>
          </a:prstGeom>
          <a:noFill/>
          <a:ln/>
        </p:spPr>
        <p:txBody>
          <a:bodyPr wrap="square" rtlCol="0" anchor="ctr"/>
          <a:lstStyle/>
          <a:p>
            <a:pPr marL="0" indent="0">
              <a:buNone/>
            </a:pPr>
            <a:r>
              <a:rPr lang="en-US" sz="1800" b="1" dirty="0">
                <a:solidFill>
                  <a:srgbClr val="1E3A5F"/>
                </a:solidFill>
              </a:rPr>
              <a:t>The Legal Framework</a:t>
            </a:r>
            <a:endParaRPr lang="en-US" sz="1800" dirty="0"/>
          </a:p>
        </p:txBody>
      </p:sp>
      <p:sp>
        <p:nvSpPr>
          <p:cNvPr id="5" name="Text 3"/>
          <p:cNvSpPr/>
          <p:nvPr/>
        </p:nvSpPr>
        <p:spPr>
          <a:xfrm>
            <a:off x="640080" y="1554480"/>
            <a:ext cx="3566160" cy="457200"/>
          </a:xfrm>
          <a:prstGeom prst="rect">
            <a:avLst/>
          </a:prstGeom>
          <a:noFill/>
          <a:ln/>
        </p:spPr>
        <p:txBody>
          <a:bodyPr wrap="square" rtlCol="0" anchor="ctr"/>
          <a:lstStyle/>
          <a:p>
            <a:pPr marL="0" indent="0">
              <a:buNone/>
            </a:pPr>
            <a:r>
              <a:rPr lang="en-US" sz="1400" dirty="0">
                <a:solidFill>
                  <a:srgbClr val="2C3E50"/>
                </a:solidFill>
              </a:rPr>
              <a:t>Florida Statutes 106.113 &amp; 106.151</a:t>
            </a:r>
            <a:endParaRPr lang="en-US" sz="1400" dirty="0"/>
          </a:p>
        </p:txBody>
      </p:sp>
      <p:sp>
        <p:nvSpPr>
          <p:cNvPr id="6" name="Shape 4"/>
          <p:cNvSpPr/>
          <p:nvPr/>
        </p:nvSpPr>
        <p:spPr>
          <a:xfrm>
            <a:off x="4754880" y="1005840"/>
            <a:ext cx="3931920" cy="1188720"/>
          </a:xfrm>
          <a:prstGeom prst="rect">
            <a:avLst/>
          </a:prstGeom>
          <a:solidFill>
            <a:srgbClr val="E8F1F8"/>
          </a:solidFill>
          <a:ln/>
        </p:spPr>
      </p:sp>
      <p:sp>
        <p:nvSpPr>
          <p:cNvPr id="7" name="Text 5"/>
          <p:cNvSpPr/>
          <p:nvPr/>
        </p:nvSpPr>
        <p:spPr>
          <a:xfrm>
            <a:off x="4937760" y="1188720"/>
            <a:ext cx="3566160" cy="320040"/>
          </a:xfrm>
          <a:prstGeom prst="rect">
            <a:avLst/>
          </a:prstGeom>
          <a:noFill/>
          <a:ln/>
        </p:spPr>
        <p:txBody>
          <a:bodyPr wrap="square" rtlCol="0" anchor="ctr"/>
          <a:lstStyle/>
          <a:p>
            <a:pPr marL="0" indent="0">
              <a:buNone/>
            </a:pPr>
            <a:r>
              <a:rPr lang="en-US" sz="1800" b="1" dirty="0">
                <a:solidFill>
                  <a:srgbClr val="1E3A5F"/>
                </a:solidFill>
              </a:rPr>
              <a:t>Prohibited Activities</a:t>
            </a:r>
            <a:endParaRPr lang="en-US" sz="1800" dirty="0"/>
          </a:p>
        </p:txBody>
      </p:sp>
      <p:sp>
        <p:nvSpPr>
          <p:cNvPr id="8" name="Text 6"/>
          <p:cNvSpPr/>
          <p:nvPr/>
        </p:nvSpPr>
        <p:spPr>
          <a:xfrm>
            <a:off x="4937760" y="1554480"/>
            <a:ext cx="3566160" cy="457200"/>
          </a:xfrm>
          <a:prstGeom prst="rect">
            <a:avLst/>
          </a:prstGeom>
          <a:noFill/>
          <a:ln/>
        </p:spPr>
        <p:txBody>
          <a:bodyPr wrap="square" rtlCol="0" anchor="ctr"/>
          <a:lstStyle/>
          <a:p>
            <a:pPr marL="0" indent="0">
              <a:buNone/>
            </a:pPr>
            <a:r>
              <a:rPr lang="en-US" sz="1400" dirty="0">
                <a:solidFill>
                  <a:srgbClr val="2C3E50"/>
                </a:solidFill>
              </a:rPr>
              <a:t>What you cannot do</a:t>
            </a:r>
            <a:endParaRPr lang="en-US" sz="1400" dirty="0"/>
          </a:p>
        </p:txBody>
      </p:sp>
      <p:sp>
        <p:nvSpPr>
          <p:cNvPr id="9" name="Shape 7"/>
          <p:cNvSpPr/>
          <p:nvPr/>
        </p:nvSpPr>
        <p:spPr>
          <a:xfrm>
            <a:off x="457200" y="2377440"/>
            <a:ext cx="3931920" cy="1188720"/>
          </a:xfrm>
          <a:prstGeom prst="rect">
            <a:avLst/>
          </a:prstGeom>
          <a:solidFill>
            <a:srgbClr val="E8F1F8"/>
          </a:solidFill>
          <a:ln/>
        </p:spPr>
      </p:sp>
      <p:sp>
        <p:nvSpPr>
          <p:cNvPr id="10" name="Text 8"/>
          <p:cNvSpPr/>
          <p:nvPr/>
        </p:nvSpPr>
        <p:spPr>
          <a:xfrm>
            <a:off x="640080" y="2560320"/>
            <a:ext cx="3566160" cy="320040"/>
          </a:xfrm>
          <a:prstGeom prst="rect">
            <a:avLst/>
          </a:prstGeom>
          <a:noFill/>
          <a:ln/>
        </p:spPr>
        <p:txBody>
          <a:bodyPr wrap="square" rtlCol="0" anchor="ctr"/>
          <a:lstStyle/>
          <a:p>
            <a:pPr marL="0" indent="0">
              <a:buNone/>
            </a:pPr>
            <a:r>
              <a:rPr lang="en-US" sz="1800" b="1" dirty="0">
                <a:solidFill>
                  <a:srgbClr val="1E3A5F"/>
                </a:solidFill>
              </a:rPr>
              <a:t>Allowed Activities</a:t>
            </a:r>
            <a:endParaRPr lang="en-US" sz="1800" dirty="0"/>
          </a:p>
        </p:txBody>
      </p:sp>
      <p:sp>
        <p:nvSpPr>
          <p:cNvPr id="11" name="Text 9"/>
          <p:cNvSpPr/>
          <p:nvPr/>
        </p:nvSpPr>
        <p:spPr>
          <a:xfrm>
            <a:off x="640080" y="2926080"/>
            <a:ext cx="3566160" cy="457200"/>
          </a:xfrm>
          <a:prstGeom prst="rect">
            <a:avLst/>
          </a:prstGeom>
          <a:noFill/>
          <a:ln/>
        </p:spPr>
        <p:txBody>
          <a:bodyPr wrap="square" rtlCol="0" anchor="ctr"/>
          <a:lstStyle/>
          <a:p>
            <a:pPr marL="0" indent="0">
              <a:buNone/>
            </a:pPr>
            <a:r>
              <a:rPr lang="en-US" sz="1400" dirty="0">
                <a:solidFill>
                  <a:srgbClr val="2C3E50"/>
                </a:solidFill>
              </a:rPr>
              <a:t>Personal expression rights</a:t>
            </a:r>
            <a:endParaRPr lang="en-US" sz="1400" dirty="0"/>
          </a:p>
        </p:txBody>
      </p:sp>
      <p:sp>
        <p:nvSpPr>
          <p:cNvPr id="12" name="Shape 10"/>
          <p:cNvSpPr/>
          <p:nvPr/>
        </p:nvSpPr>
        <p:spPr>
          <a:xfrm>
            <a:off x="4754880" y="2377440"/>
            <a:ext cx="3931920" cy="1188720"/>
          </a:xfrm>
          <a:prstGeom prst="rect">
            <a:avLst/>
          </a:prstGeom>
          <a:solidFill>
            <a:srgbClr val="E8F1F8"/>
          </a:solidFill>
          <a:ln/>
        </p:spPr>
      </p:sp>
      <p:sp>
        <p:nvSpPr>
          <p:cNvPr id="13" name="Text 11"/>
          <p:cNvSpPr/>
          <p:nvPr/>
        </p:nvSpPr>
        <p:spPr>
          <a:xfrm>
            <a:off x="4937760" y="2560320"/>
            <a:ext cx="3566160" cy="320040"/>
          </a:xfrm>
          <a:prstGeom prst="rect">
            <a:avLst/>
          </a:prstGeom>
          <a:noFill/>
          <a:ln/>
        </p:spPr>
        <p:txBody>
          <a:bodyPr wrap="square" rtlCol="0" anchor="ctr"/>
          <a:lstStyle/>
          <a:p>
            <a:pPr marL="0" indent="0">
              <a:buNone/>
            </a:pPr>
            <a:r>
              <a:rPr lang="en-US" sz="1800" b="1" dirty="0">
                <a:solidFill>
                  <a:srgbClr val="1E3A5F"/>
                </a:solidFill>
              </a:rPr>
              <a:t>Recent Context</a:t>
            </a:r>
            <a:endParaRPr lang="en-US" sz="1800" dirty="0"/>
          </a:p>
        </p:txBody>
      </p:sp>
      <p:sp>
        <p:nvSpPr>
          <p:cNvPr id="14" name="Text 12"/>
          <p:cNvSpPr/>
          <p:nvPr/>
        </p:nvSpPr>
        <p:spPr>
          <a:xfrm>
            <a:off x="4937760" y="2926080"/>
            <a:ext cx="3566160" cy="457200"/>
          </a:xfrm>
          <a:prstGeom prst="rect">
            <a:avLst/>
          </a:prstGeom>
          <a:noFill/>
          <a:ln/>
        </p:spPr>
        <p:txBody>
          <a:bodyPr wrap="square" rtlCol="0" anchor="ctr"/>
          <a:lstStyle/>
          <a:p>
            <a:pPr marL="0" indent="0">
              <a:buNone/>
            </a:pPr>
            <a:r>
              <a:rPr lang="en-US" sz="1400" dirty="0">
                <a:solidFill>
                  <a:srgbClr val="2C3E50"/>
                </a:solidFill>
              </a:rPr>
              <a:t>2024-2025 developments</a:t>
            </a:r>
            <a:endParaRPr lang="en-US" sz="1400" dirty="0"/>
          </a:p>
        </p:txBody>
      </p:sp>
      <p:sp>
        <p:nvSpPr>
          <p:cNvPr id="15" name="Shape 13"/>
          <p:cNvSpPr/>
          <p:nvPr/>
        </p:nvSpPr>
        <p:spPr>
          <a:xfrm>
            <a:off x="457200" y="3749040"/>
            <a:ext cx="8229600" cy="914400"/>
          </a:xfrm>
          <a:prstGeom prst="rect">
            <a:avLst/>
          </a:prstGeom>
          <a:solidFill>
            <a:srgbClr val="1E3A5F"/>
          </a:solidFill>
          <a:ln/>
        </p:spPr>
      </p:sp>
      <p:sp>
        <p:nvSpPr>
          <p:cNvPr id="16" name="Text 14"/>
          <p:cNvSpPr/>
          <p:nvPr/>
        </p:nvSpPr>
        <p:spPr>
          <a:xfrm>
            <a:off x="640080" y="3931920"/>
            <a:ext cx="7863840" cy="548640"/>
          </a:xfrm>
          <a:prstGeom prst="rect">
            <a:avLst/>
          </a:prstGeom>
          <a:noFill/>
          <a:ln/>
        </p:spPr>
        <p:txBody>
          <a:bodyPr wrap="square" rtlCol="0" anchor="ctr"/>
          <a:lstStyle/>
          <a:p>
            <a:pPr marL="0" indent="0" algn="ctr">
              <a:buNone/>
            </a:pPr>
            <a:r>
              <a:rPr lang="en-US" sz="1800" b="1" dirty="0">
                <a:solidFill>
                  <a:srgbClr val="FFFFFF"/>
                </a:solidFill>
              </a:rPr>
              <a:t>Best Practices for Compliance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lIns="0" tIns="0" rIns="0" bIns="0" rtlCol="0" anchor="ctr"/>
          <a:lstStyle/>
          <a:p>
            <a:pPr marL="0" indent="0">
              <a:buNone/>
            </a:pPr>
            <a:r>
              <a:rPr lang="en-US" sz="3200" b="1" dirty="0">
                <a:solidFill>
                  <a:srgbClr val="1E3A5F"/>
                </a:solidFill>
              </a:rPr>
              <a:t>Florida Statute 106.113</a:t>
            </a:r>
            <a:endParaRPr lang="en-US" sz="3200" dirty="0"/>
          </a:p>
        </p:txBody>
      </p:sp>
      <p:sp>
        <p:nvSpPr>
          <p:cNvPr id="3" name="Text 1"/>
          <p:cNvSpPr/>
          <p:nvPr/>
        </p:nvSpPr>
        <p:spPr>
          <a:xfrm>
            <a:off x="457200" y="731520"/>
            <a:ext cx="8229600" cy="274320"/>
          </a:xfrm>
          <a:prstGeom prst="rect">
            <a:avLst/>
          </a:prstGeom>
          <a:noFill/>
          <a:ln/>
        </p:spPr>
        <p:txBody>
          <a:bodyPr wrap="square" lIns="0" tIns="0" rIns="0" bIns="0" rtlCol="0" anchor="ctr"/>
          <a:lstStyle/>
          <a:p>
            <a:pPr marL="0" indent="0">
              <a:buNone/>
            </a:pPr>
            <a:r>
              <a:rPr lang="en-US" sz="1800" dirty="0">
                <a:solidFill>
                  <a:srgbClr val="7F8C8D"/>
                </a:solidFill>
              </a:rPr>
              <a:t>Expenditures by Local Governments</a:t>
            </a:r>
            <a:endParaRPr lang="en-US" sz="1800" dirty="0"/>
          </a:p>
        </p:txBody>
      </p:sp>
      <p:sp>
        <p:nvSpPr>
          <p:cNvPr id="4" name="Shape 2"/>
          <p:cNvSpPr/>
          <p:nvPr/>
        </p:nvSpPr>
        <p:spPr>
          <a:xfrm>
            <a:off x="457200" y="1097280"/>
            <a:ext cx="8229600" cy="2377440"/>
          </a:xfrm>
          <a:prstGeom prst="rect">
            <a:avLst/>
          </a:prstGeom>
          <a:solidFill>
            <a:srgbClr val="E8F1F8"/>
          </a:solidFill>
          <a:ln/>
        </p:spPr>
      </p:sp>
      <p:sp>
        <p:nvSpPr>
          <p:cNvPr id="5" name="Text 3"/>
          <p:cNvSpPr/>
          <p:nvPr/>
        </p:nvSpPr>
        <p:spPr>
          <a:xfrm>
            <a:off x="640080" y="1188720"/>
            <a:ext cx="7863840" cy="228600"/>
          </a:xfrm>
          <a:prstGeom prst="rect">
            <a:avLst/>
          </a:prstGeom>
          <a:noFill/>
          <a:ln/>
        </p:spPr>
        <p:txBody>
          <a:bodyPr wrap="square" rtlCol="0" anchor="ctr"/>
          <a:lstStyle/>
          <a:p>
            <a:pPr marL="0" indent="0">
              <a:buNone/>
            </a:pPr>
            <a:r>
              <a:rPr lang="en-US" sz="1300" b="1" dirty="0">
                <a:solidFill>
                  <a:srgbClr val="1E3A5F"/>
                </a:solidFill>
              </a:rPr>
              <a:t>Subsection (2):</a:t>
            </a:r>
            <a:endParaRPr lang="en-US" sz="1300" dirty="0"/>
          </a:p>
        </p:txBody>
      </p:sp>
      <p:sp>
        <p:nvSpPr>
          <p:cNvPr id="6" name="Text 4"/>
          <p:cNvSpPr/>
          <p:nvPr/>
        </p:nvSpPr>
        <p:spPr>
          <a:xfrm>
            <a:off x="640080" y="1463040"/>
            <a:ext cx="7863840" cy="1920240"/>
          </a:xfrm>
          <a:prstGeom prst="rect">
            <a:avLst/>
          </a:prstGeom>
          <a:noFill/>
          <a:ln/>
        </p:spPr>
        <p:txBody>
          <a:bodyPr wrap="square" rtlCol="0" anchor="t"/>
          <a:lstStyle/>
          <a:p>
            <a:pPr marL="0" indent="0" algn="l">
              <a:buNone/>
            </a:pPr>
            <a:r>
              <a:rPr lang="en-US" sz="1100" dirty="0">
                <a:solidFill>
                  <a:srgbClr val="2C3E50"/>
                </a:solidFill>
              </a:rPr>
              <a:t>A local government or a person acting on behalf of local government may not expend or authorize the expenditure of, and a person or group may not accept, public funds for a political advertisement or any other communication sent to electors concerning an issue, referendum, or amendment, including any state question, that is subject to a vote of the electors. This subsection applies to a communication initiated by a local government or a person acting on behalf of a local government, irrespective of whether the communication is limited to factual information or advocates for the passage or defeat of an issue, referendum, or amendment. This subsection does not preclude a local government or a person acting on behalf of a local government from reporting on official actions of the local government's governing body in an accurate, fair, and impartial manner; posting factual information on a government website or in printed materials; hosting and providing information at a public forum; providing factual information in response to an inquiry; or providing information as otherwise authorized or required by law.</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Breaking Down the Prohibition</a:t>
            </a:r>
            <a:endParaRPr lang="en-US" sz="3600" dirty="0"/>
          </a:p>
        </p:txBody>
      </p:sp>
      <p:sp>
        <p:nvSpPr>
          <p:cNvPr id="3" name="Shape 1"/>
          <p:cNvSpPr/>
          <p:nvPr/>
        </p:nvSpPr>
        <p:spPr>
          <a:xfrm>
            <a:off x="73152" y="1188720"/>
            <a:ext cx="73152" cy="3383280"/>
          </a:xfrm>
          <a:prstGeom prst="rect">
            <a:avLst/>
          </a:prstGeom>
          <a:solidFill>
            <a:srgbClr val="E74C3C"/>
          </a:solidFill>
          <a:ln/>
        </p:spPr>
      </p:sp>
      <p:sp>
        <p:nvSpPr>
          <p:cNvPr id="4" name="Text 2"/>
          <p:cNvSpPr/>
          <p:nvPr/>
        </p:nvSpPr>
        <p:spPr>
          <a:xfrm>
            <a:off x="457200" y="1097280"/>
            <a:ext cx="8229600" cy="457200"/>
          </a:xfrm>
          <a:prstGeom prst="rect">
            <a:avLst/>
          </a:prstGeom>
          <a:noFill/>
          <a:ln/>
        </p:spPr>
        <p:txBody>
          <a:bodyPr wrap="square" rtlCol="0" anchor="ctr"/>
          <a:lstStyle/>
          <a:p>
            <a:pPr marL="0" indent="0">
              <a:buNone/>
            </a:pPr>
            <a:r>
              <a:rPr lang="en-US" sz="2200" b="1" dirty="0">
                <a:solidFill>
                  <a:srgbClr val="E74C3C"/>
                </a:solidFill>
              </a:rPr>
              <a:t>NO Public Funds for:</a:t>
            </a:r>
            <a:endParaRPr lang="en-US" sz="2200" dirty="0"/>
          </a:p>
        </p:txBody>
      </p:sp>
      <p:sp>
        <p:nvSpPr>
          <p:cNvPr id="5" name="Text 3"/>
          <p:cNvSpPr/>
          <p:nvPr/>
        </p:nvSpPr>
        <p:spPr>
          <a:xfrm>
            <a:off x="457200" y="1645920"/>
            <a:ext cx="8229600" cy="2651760"/>
          </a:xfrm>
          <a:prstGeom prst="rect">
            <a:avLst/>
          </a:prstGeom>
          <a:noFill/>
          <a:ln/>
        </p:spPr>
        <p:txBody>
          <a:bodyPr wrap="square" rtlCol="0" anchor="ctr"/>
          <a:lstStyle/>
          <a:p>
            <a:pPr marL="342900" indent="-342900">
              <a:buSzPct val="100000"/>
              <a:buChar char="•"/>
            </a:pPr>
            <a:r>
              <a:rPr lang="en-US" sz="1600" dirty="0">
                <a:solidFill>
                  <a:srgbClr val="2C3E50"/>
                </a:solidFill>
              </a:rPr>
              <a:t>Political advertisements about ballot measures</a:t>
            </a:r>
            <a:endParaRPr lang="en-US" sz="1600" dirty="0"/>
          </a:p>
          <a:p>
            <a:pPr marL="342900" indent="-342900">
              <a:buSzPct val="100000"/>
              <a:buChar char="•"/>
            </a:pPr>
            <a:r>
              <a:rPr lang="en-US" sz="1600" dirty="0">
                <a:solidFill>
                  <a:srgbClr val="2C3E50"/>
                </a:solidFill>
              </a:rPr>
              <a:t>Any communication to voters about amendments</a:t>
            </a:r>
            <a:endParaRPr lang="en-US" sz="1600" dirty="0"/>
          </a:p>
          <a:p>
            <a:pPr marL="342900" indent="-342900">
              <a:buSzPct val="100000"/>
              <a:buChar char="•"/>
            </a:pPr>
            <a:r>
              <a:rPr lang="en-US" sz="1600" dirty="0">
                <a:solidFill>
                  <a:srgbClr val="2C3E50"/>
                </a:solidFill>
              </a:rPr>
              <a:t>Factual information communications</a:t>
            </a:r>
            <a:endParaRPr lang="en-US" sz="1600" dirty="0"/>
          </a:p>
          <a:p>
            <a:pPr marL="342900" indent="-342900">
              <a:buSzPct val="100000"/>
              <a:buChar char="•"/>
            </a:pPr>
            <a:r>
              <a:rPr lang="en-US" sz="1600" dirty="0">
                <a:solidFill>
                  <a:srgbClr val="2C3E50"/>
                </a:solidFill>
              </a:rPr>
              <a:t>Educational materials sent to electors</a:t>
            </a:r>
            <a:endParaRPr lang="en-US" sz="1600" dirty="0"/>
          </a:p>
          <a:p>
            <a:pPr marL="342900" indent="-342900">
              <a:buSzPct val="100000"/>
              <a:buChar char="•"/>
            </a:pPr>
            <a:r>
              <a:rPr lang="en-US" sz="1600" dirty="0">
                <a:solidFill>
                  <a:srgbClr val="2C3E50"/>
                </a:solidFill>
              </a:rPr>
              <a:t>Support or opposition messaging</a:t>
            </a:r>
            <a:endParaRPr lang="en-US" sz="1600" dirty="0"/>
          </a:p>
        </p:txBody>
      </p:sp>
      <p:sp>
        <p:nvSpPr>
          <p:cNvPr id="6" name="Shape 4"/>
          <p:cNvSpPr/>
          <p:nvPr/>
        </p:nvSpPr>
        <p:spPr>
          <a:xfrm>
            <a:off x="457200" y="4480560"/>
            <a:ext cx="8229600" cy="457200"/>
          </a:xfrm>
          <a:prstGeom prst="rect">
            <a:avLst/>
          </a:prstGeom>
          <a:solidFill>
            <a:srgbClr val="1E3A5F"/>
          </a:solidFill>
          <a:ln/>
        </p:spPr>
      </p:sp>
      <p:sp>
        <p:nvSpPr>
          <p:cNvPr id="7" name="Text 5"/>
          <p:cNvSpPr/>
          <p:nvPr/>
        </p:nvSpPr>
        <p:spPr>
          <a:xfrm>
            <a:off x="640080" y="4526280"/>
            <a:ext cx="7863840" cy="365760"/>
          </a:xfrm>
          <a:prstGeom prst="rect">
            <a:avLst/>
          </a:prstGeom>
          <a:noFill/>
          <a:ln/>
        </p:spPr>
        <p:txBody>
          <a:bodyPr wrap="square" rtlCol="0" anchor="ctr"/>
          <a:lstStyle/>
          <a:p>
            <a:pPr marL="0" indent="0" algn="ctr">
              <a:buNone/>
            </a:pPr>
            <a:r>
              <a:rPr lang="en-US" sz="1400" b="1" dirty="0">
                <a:solidFill>
                  <a:srgbClr val="2C3E50"/>
                </a:solidFill>
              </a:rPr>
              <a:t>This is a BLANKET prohibition - even purely factual information is prohibited</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Advocacy vs. Education</a:t>
            </a:r>
            <a:endParaRPr lang="en-US" sz="3600" dirty="0"/>
          </a:p>
        </p:txBody>
      </p:sp>
      <p:sp>
        <p:nvSpPr>
          <p:cNvPr id="3" name="Text 1"/>
          <p:cNvSpPr/>
          <p:nvPr/>
        </p:nvSpPr>
        <p:spPr>
          <a:xfrm>
            <a:off x="457200" y="914400"/>
            <a:ext cx="8229600" cy="365760"/>
          </a:xfrm>
          <a:prstGeom prst="rect">
            <a:avLst/>
          </a:prstGeom>
          <a:noFill/>
          <a:ln/>
        </p:spPr>
        <p:txBody>
          <a:bodyPr wrap="square" lIns="0" tIns="0" rIns="0" bIns="0" rtlCol="0" anchor="ctr"/>
          <a:lstStyle/>
          <a:p>
            <a:pPr marL="0" indent="0">
              <a:buNone/>
            </a:pPr>
            <a:r>
              <a:rPr lang="en-US" sz="1800" dirty="0">
                <a:solidFill>
                  <a:srgbClr val="7F8C8D"/>
                </a:solidFill>
              </a:rPr>
              <a:t>Understanding the Critical Difference</a:t>
            </a:r>
            <a:endParaRPr lang="en-US" sz="1800" dirty="0"/>
          </a:p>
        </p:txBody>
      </p:sp>
      <p:sp>
        <p:nvSpPr>
          <p:cNvPr id="4" name="Shape 2"/>
          <p:cNvSpPr/>
          <p:nvPr/>
        </p:nvSpPr>
        <p:spPr>
          <a:xfrm>
            <a:off x="457200" y="1463040"/>
            <a:ext cx="4114800" cy="548640"/>
          </a:xfrm>
          <a:prstGeom prst="rect">
            <a:avLst/>
          </a:prstGeom>
          <a:solidFill>
            <a:srgbClr val="E74C3C"/>
          </a:solidFill>
          <a:ln/>
        </p:spPr>
      </p:sp>
      <p:sp>
        <p:nvSpPr>
          <p:cNvPr id="5" name="Text 3"/>
          <p:cNvSpPr/>
          <p:nvPr/>
        </p:nvSpPr>
        <p:spPr>
          <a:xfrm>
            <a:off x="457200" y="1554480"/>
            <a:ext cx="4114800" cy="365760"/>
          </a:xfrm>
          <a:prstGeom prst="rect">
            <a:avLst/>
          </a:prstGeom>
          <a:noFill/>
          <a:ln/>
        </p:spPr>
        <p:txBody>
          <a:bodyPr wrap="square" rtlCol="0" anchor="ctr"/>
          <a:lstStyle/>
          <a:p>
            <a:pPr marL="0" indent="0" algn="ctr">
              <a:buNone/>
            </a:pPr>
            <a:r>
              <a:rPr lang="en-US" sz="2000" b="1" dirty="0">
                <a:solidFill>
                  <a:srgbClr val="FFFFFF"/>
                </a:solidFill>
              </a:rPr>
              <a:t>ADVOCACY</a:t>
            </a:r>
            <a:endParaRPr lang="en-US" sz="2000" dirty="0"/>
          </a:p>
        </p:txBody>
      </p:sp>
      <p:sp>
        <p:nvSpPr>
          <p:cNvPr id="6" name="Shape 4"/>
          <p:cNvSpPr/>
          <p:nvPr/>
        </p:nvSpPr>
        <p:spPr>
          <a:xfrm>
            <a:off x="457200" y="2103120"/>
            <a:ext cx="4114800" cy="2560320"/>
          </a:xfrm>
          <a:prstGeom prst="rect">
            <a:avLst/>
          </a:prstGeom>
          <a:solidFill>
            <a:srgbClr val="E8F1F8"/>
          </a:solidFill>
          <a:ln/>
        </p:spPr>
      </p:sp>
      <p:sp>
        <p:nvSpPr>
          <p:cNvPr id="7" name="Text 5"/>
          <p:cNvSpPr/>
          <p:nvPr/>
        </p:nvSpPr>
        <p:spPr>
          <a:xfrm>
            <a:off x="640080" y="2286000"/>
            <a:ext cx="3749040" cy="2194560"/>
          </a:xfrm>
          <a:prstGeom prst="rect">
            <a:avLst/>
          </a:prstGeom>
          <a:noFill/>
          <a:ln/>
        </p:spPr>
        <p:txBody>
          <a:bodyPr wrap="square" rtlCol="0" anchor="ctr"/>
          <a:lstStyle/>
          <a:p>
            <a:pPr marL="342900" indent="-342900">
              <a:buSzPct val="100000"/>
              <a:buChar char="•"/>
            </a:pPr>
            <a:r>
              <a:rPr lang="en-US" sz="1400" dirty="0">
                <a:solidFill>
                  <a:srgbClr val="2C3E50"/>
                </a:solidFill>
              </a:rPr>
              <a:t>Taking a position for or against</a:t>
            </a:r>
            <a:endParaRPr lang="en-US" sz="1400" dirty="0"/>
          </a:p>
          <a:p>
            <a:pPr marL="342900" indent="-342900">
              <a:buSzPct val="100000"/>
              <a:buChar char="•"/>
            </a:pPr>
            <a:r>
              <a:rPr lang="en-US" sz="1400" dirty="0">
                <a:solidFill>
                  <a:srgbClr val="2C3E50"/>
                </a:solidFill>
              </a:rPr>
              <a:t>Urging voters to support/oppose</a:t>
            </a:r>
            <a:endParaRPr lang="en-US" sz="1400" dirty="0"/>
          </a:p>
          <a:p>
            <a:pPr marL="342900" indent="-342900">
              <a:buSzPct val="100000"/>
              <a:buChar char="•"/>
            </a:pPr>
            <a:r>
              <a:rPr lang="en-US" sz="1400" dirty="0">
                <a:solidFill>
                  <a:srgbClr val="2C3E50"/>
                </a:solidFill>
              </a:rPr>
              <a:t>Using persuasive language</a:t>
            </a:r>
            <a:endParaRPr lang="en-US" sz="1400" dirty="0"/>
          </a:p>
          <a:p>
            <a:pPr marL="342900" indent="-342900">
              <a:buSzPct val="100000"/>
              <a:buChar char="•"/>
            </a:pPr>
            <a:r>
              <a:rPr lang="en-US" sz="1400" dirty="0">
                <a:solidFill>
                  <a:srgbClr val="2C3E50"/>
                </a:solidFill>
              </a:rPr>
              <a:t>Highlighting only benefits or harms</a:t>
            </a:r>
            <a:endParaRPr lang="en-US" sz="1400" dirty="0"/>
          </a:p>
          <a:p>
            <a:pPr marL="342900" indent="-342900">
              <a:buSzPct val="100000"/>
              <a:buChar char="•"/>
            </a:pPr>
            <a:r>
              <a:rPr lang="en-US" sz="1400" dirty="0">
                <a:solidFill>
                  <a:srgbClr val="2C3E50"/>
                </a:solidFill>
              </a:rPr>
              <a:t>Sending materials to voters</a:t>
            </a:r>
            <a:endParaRPr lang="en-US" sz="1400" dirty="0"/>
          </a:p>
        </p:txBody>
      </p:sp>
      <p:sp>
        <p:nvSpPr>
          <p:cNvPr id="8" name="Shape 6"/>
          <p:cNvSpPr/>
          <p:nvPr/>
        </p:nvSpPr>
        <p:spPr>
          <a:xfrm>
            <a:off x="4572000" y="1463040"/>
            <a:ext cx="4114800" cy="548640"/>
          </a:xfrm>
          <a:prstGeom prst="rect">
            <a:avLst/>
          </a:prstGeom>
          <a:solidFill>
            <a:srgbClr val="27AE60"/>
          </a:solidFill>
          <a:ln/>
        </p:spPr>
      </p:sp>
      <p:sp>
        <p:nvSpPr>
          <p:cNvPr id="9" name="Text 7"/>
          <p:cNvSpPr/>
          <p:nvPr/>
        </p:nvSpPr>
        <p:spPr>
          <a:xfrm>
            <a:off x="4572000" y="1554480"/>
            <a:ext cx="4114800" cy="365760"/>
          </a:xfrm>
          <a:prstGeom prst="rect">
            <a:avLst/>
          </a:prstGeom>
          <a:noFill/>
          <a:ln/>
        </p:spPr>
        <p:txBody>
          <a:bodyPr wrap="square" rtlCol="0" anchor="ctr"/>
          <a:lstStyle/>
          <a:p>
            <a:pPr marL="0" indent="0" algn="ctr">
              <a:buNone/>
            </a:pPr>
            <a:r>
              <a:rPr lang="en-US" sz="2000" b="1" dirty="0">
                <a:solidFill>
                  <a:srgbClr val="FFFFFF"/>
                </a:solidFill>
              </a:rPr>
              <a:t>EDUCATION</a:t>
            </a:r>
            <a:endParaRPr lang="en-US" sz="2000" dirty="0"/>
          </a:p>
        </p:txBody>
      </p:sp>
      <p:sp>
        <p:nvSpPr>
          <p:cNvPr id="10" name="Shape 8"/>
          <p:cNvSpPr/>
          <p:nvPr/>
        </p:nvSpPr>
        <p:spPr>
          <a:xfrm>
            <a:off x="4572000" y="2103120"/>
            <a:ext cx="4114800" cy="2560320"/>
          </a:xfrm>
          <a:prstGeom prst="rect">
            <a:avLst/>
          </a:prstGeom>
          <a:solidFill>
            <a:srgbClr val="E8F1F8"/>
          </a:solidFill>
          <a:ln/>
        </p:spPr>
      </p:sp>
      <p:sp>
        <p:nvSpPr>
          <p:cNvPr id="11" name="Text 9"/>
          <p:cNvSpPr/>
          <p:nvPr/>
        </p:nvSpPr>
        <p:spPr>
          <a:xfrm>
            <a:off x="4754880" y="2286000"/>
            <a:ext cx="3749040" cy="2194560"/>
          </a:xfrm>
          <a:prstGeom prst="rect">
            <a:avLst/>
          </a:prstGeom>
          <a:noFill/>
          <a:ln/>
        </p:spPr>
        <p:txBody>
          <a:bodyPr wrap="square" rtlCol="0" anchor="ctr"/>
          <a:lstStyle/>
          <a:p>
            <a:pPr marL="342900" indent="-342900">
              <a:buSzPct val="100000"/>
              <a:buChar char="•"/>
            </a:pPr>
            <a:r>
              <a:rPr lang="en-US" sz="1400" dirty="0">
                <a:solidFill>
                  <a:srgbClr val="2C3E50"/>
                </a:solidFill>
              </a:rPr>
              <a:t>Neutral factual information</a:t>
            </a:r>
            <a:endParaRPr lang="en-US" sz="1400" dirty="0"/>
          </a:p>
          <a:p>
            <a:pPr marL="342900" indent="-342900">
              <a:buSzPct val="100000"/>
              <a:buChar char="•"/>
            </a:pPr>
            <a:r>
              <a:rPr lang="en-US" sz="1400" dirty="0">
                <a:solidFill>
                  <a:srgbClr val="2C3E50"/>
                </a:solidFill>
              </a:rPr>
              <a:t>Objective summaries</a:t>
            </a:r>
            <a:endParaRPr lang="en-US" sz="1400" dirty="0"/>
          </a:p>
          <a:p>
            <a:pPr marL="342900" indent="-342900">
              <a:buSzPct val="100000"/>
              <a:buChar char="•"/>
            </a:pPr>
            <a:r>
              <a:rPr lang="en-US" sz="1400" dirty="0">
                <a:solidFill>
                  <a:srgbClr val="2C3E50"/>
                </a:solidFill>
              </a:rPr>
              <a:t>Explaining what's on the ballot</a:t>
            </a:r>
            <a:endParaRPr lang="en-US" sz="1400" dirty="0"/>
          </a:p>
          <a:p>
            <a:pPr marL="342900" indent="-342900">
              <a:buSzPct val="100000"/>
              <a:buChar char="•"/>
            </a:pPr>
            <a:r>
              <a:rPr lang="en-US" sz="1400" dirty="0">
                <a:solidFill>
                  <a:srgbClr val="2C3E50"/>
                </a:solidFill>
              </a:rPr>
              <a:t>Describing amendment effects</a:t>
            </a:r>
            <a:endParaRPr lang="en-US" sz="1400" dirty="0"/>
          </a:p>
          <a:p>
            <a:pPr marL="342900" indent="-342900">
              <a:buSzPct val="100000"/>
              <a:buChar char="•"/>
            </a:pPr>
            <a:r>
              <a:rPr lang="en-US" sz="1400" dirty="0">
                <a:solidFill>
                  <a:srgbClr val="2C3E50"/>
                </a:solidFill>
              </a:rPr>
              <a:t>Voter guides</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74C3C"/>
        </a:solidFill>
        <a:effectLst/>
      </p:bgPr>
    </p:bg>
    <p:spTree>
      <p:nvGrpSpPr>
        <p:cNvPr id="1" name=""/>
        <p:cNvGrpSpPr/>
        <p:nvPr/>
      </p:nvGrpSpPr>
      <p:grpSpPr>
        <a:xfrm>
          <a:off x="0" y="0"/>
          <a:ext cx="0" cy="0"/>
          <a:chOff x="0" y="0"/>
          <a:chExt cx="0" cy="0"/>
        </a:xfrm>
      </p:grpSpPr>
      <p:sp>
        <p:nvSpPr>
          <p:cNvPr id="2" name="Text 0"/>
          <p:cNvSpPr/>
          <p:nvPr/>
        </p:nvSpPr>
        <p:spPr>
          <a:xfrm>
            <a:off x="914400" y="1371600"/>
            <a:ext cx="7315200" cy="1371600"/>
          </a:xfrm>
          <a:prstGeom prst="rect">
            <a:avLst/>
          </a:prstGeom>
          <a:noFill/>
          <a:ln/>
        </p:spPr>
        <p:txBody>
          <a:bodyPr wrap="square" rtlCol="0" anchor="ctr"/>
          <a:lstStyle/>
          <a:p>
            <a:pPr marL="0" indent="0" algn="ctr">
              <a:buNone/>
            </a:pPr>
            <a:r>
              <a:rPr lang="en-US" sz="4200" b="1" dirty="0">
                <a:solidFill>
                  <a:srgbClr val="FFFFFF"/>
                </a:solidFill>
              </a:rPr>
              <a:t>Critical Understanding</a:t>
            </a:r>
            <a:endParaRPr lang="en-US" sz="4200" dirty="0"/>
          </a:p>
        </p:txBody>
      </p:sp>
      <p:sp>
        <p:nvSpPr>
          <p:cNvPr id="3" name="Text 1"/>
          <p:cNvSpPr/>
          <p:nvPr/>
        </p:nvSpPr>
        <p:spPr>
          <a:xfrm>
            <a:off x="914400" y="2743200"/>
            <a:ext cx="7315200" cy="1097280"/>
          </a:xfrm>
          <a:prstGeom prst="rect">
            <a:avLst/>
          </a:prstGeom>
          <a:noFill/>
          <a:ln/>
        </p:spPr>
        <p:txBody>
          <a:bodyPr wrap="square" rtlCol="0" anchor="ctr"/>
          <a:lstStyle/>
          <a:p>
            <a:pPr marL="0" indent="0" algn="ctr">
              <a:buNone/>
            </a:pPr>
            <a:r>
              <a:rPr lang="en-US" sz="2400" dirty="0">
                <a:solidFill>
                  <a:srgbClr val="FFFFFF"/>
                </a:solidFill>
              </a:rPr>
              <a:t>Under Florida Law, there is NO distinction between advocacy and education when using public funds</a:t>
            </a:r>
            <a:endParaRPr lang="en-US" sz="2400" dirty="0"/>
          </a:p>
        </p:txBody>
      </p:sp>
      <p:sp>
        <p:nvSpPr>
          <p:cNvPr id="4" name="Text 2"/>
          <p:cNvSpPr/>
          <p:nvPr/>
        </p:nvSpPr>
        <p:spPr>
          <a:xfrm>
            <a:off x="914400" y="4023360"/>
            <a:ext cx="7315200" cy="548640"/>
          </a:xfrm>
          <a:prstGeom prst="rect">
            <a:avLst/>
          </a:prstGeom>
          <a:noFill/>
          <a:ln/>
        </p:spPr>
        <p:txBody>
          <a:bodyPr wrap="square" rtlCol="0" anchor="ctr"/>
          <a:lstStyle/>
          <a:p>
            <a:pPr marL="0" indent="0" algn="ctr">
              <a:buNone/>
            </a:pPr>
            <a:r>
              <a:rPr lang="en-US" sz="2800" b="1" i="1" dirty="0">
                <a:solidFill>
                  <a:srgbClr val="FFFFFF"/>
                </a:solidFill>
              </a:rPr>
              <a:t>Both are prohibited</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What You CAN Do</a:t>
            </a:r>
            <a:endParaRPr lang="en-US" sz="3600" dirty="0"/>
          </a:p>
        </p:txBody>
      </p:sp>
      <p:sp>
        <p:nvSpPr>
          <p:cNvPr id="3" name="Text 1"/>
          <p:cNvSpPr/>
          <p:nvPr/>
        </p:nvSpPr>
        <p:spPr>
          <a:xfrm>
            <a:off x="457200" y="914400"/>
            <a:ext cx="8229600" cy="365760"/>
          </a:xfrm>
          <a:prstGeom prst="rect">
            <a:avLst/>
          </a:prstGeom>
          <a:noFill/>
          <a:ln/>
        </p:spPr>
        <p:txBody>
          <a:bodyPr wrap="square" lIns="0" tIns="0" rIns="0" bIns="0" rtlCol="0" anchor="ctr"/>
          <a:lstStyle/>
          <a:p>
            <a:pPr marL="0" indent="0">
              <a:buNone/>
            </a:pPr>
            <a:r>
              <a:rPr lang="en-US" sz="1800" dirty="0">
                <a:solidFill>
                  <a:srgbClr val="7F8C8D"/>
                </a:solidFill>
              </a:rPr>
              <a:t>Personal Expression Rights (F.S. 106.113(3))</a:t>
            </a:r>
            <a:endParaRPr lang="en-US" sz="1800" dirty="0"/>
          </a:p>
        </p:txBody>
      </p:sp>
      <p:sp>
        <p:nvSpPr>
          <p:cNvPr id="4" name="Shape 2"/>
          <p:cNvSpPr/>
          <p:nvPr/>
        </p:nvSpPr>
        <p:spPr>
          <a:xfrm>
            <a:off x="457200" y="1463040"/>
            <a:ext cx="8229600" cy="914400"/>
          </a:xfrm>
          <a:prstGeom prst="rect">
            <a:avLst/>
          </a:prstGeom>
          <a:solidFill>
            <a:srgbClr val="27AE60"/>
          </a:solidFill>
          <a:ln/>
        </p:spPr>
      </p:sp>
      <p:sp>
        <p:nvSpPr>
          <p:cNvPr id="5" name="Text 3"/>
          <p:cNvSpPr/>
          <p:nvPr/>
        </p:nvSpPr>
        <p:spPr>
          <a:xfrm>
            <a:off x="731520" y="1645920"/>
            <a:ext cx="7680960" cy="548640"/>
          </a:xfrm>
          <a:prstGeom prst="rect">
            <a:avLst/>
          </a:prstGeom>
          <a:noFill/>
          <a:ln/>
        </p:spPr>
        <p:txBody>
          <a:bodyPr wrap="square" rtlCol="0" anchor="ctr"/>
          <a:lstStyle/>
          <a:p>
            <a:pPr marL="0" indent="0" algn="ctr">
              <a:buNone/>
            </a:pPr>
            <a:r>
              <a:rPr lang="en-US" sz="1500" b="1" i="1" dirty="0">
                <a:solidFill>
                  <a:srgbClr val="2C3E50"/>
                </a:solidFill>
              </a:rPr>
              <a:t>"With the exception of the prohibitions specified in subsection (2), this section does not preclude an elected official of the local government from expressing an opinion on any issue at any time."</a:t>
            </a:r>
            <a:endParaRPr lang="en-US" sz="1500" dirty="0"/>
          </a:p>
        </p:txBody>
      </p:sp>
      <p:sp>
        <p:nvSpPr>
          <p:cNvPr id="6" name="Shape 4"/>
          <p:cNvSpPr/>
          <p:nvPr/>
        </p:nvSpPr>
        <p:spPr>
          <a:xfrm>
            <a:off x="73152" y="2651760"/>
            <a:ext cx="73152" cy="2194560"/>
          </a:xfrm>
          <a:prstGeom prst="rect">
            <a:avLst/>
          </a:prstGeom>
          <a:solidFill>
            <a:srgbClr val="27AE60"/>
          </a:solidFill>
          <a:ln/>
        </p:spPr>
      </p:sp>
      <p:sp>
        <p:nvSpPr>
          <p:cNvPr id="7" name="Text 5"/>
          <p:cNvSpPr/>
          <p:nvPr/>
        </p:nvSpPr>
        <p:spPr>
          <a:xfrm>
            <a:off x="457200" y="2560320"/>
            <a:ext cx="8229600" cy="365760"/>
          </a:xfrm>
          <a:prstGeom prst="rect">
            <a:avLst/>
          </a:prstGeom>
          <a:noFill/>
          <a:ln/>
        </p:spPr>
        <p:txBody>
          <a:bodyPr wrap="square" rtlCol="0" anchor="ctr"/>
          <a:lstStyle/>
          <a:p>
            <a:pPr marL="0" indent="0">
              <a:buNone/>
            </a:pPr>
            <a:r>
              <a:rPr lang="en-US" sz="2000" b="1" dirty="0">
                <a:solidFill>
                  <a:srgbClr val="27AE60"/>
                </a:solidFill>
              </a:rPr>
              <a:t>As an individual, you may:</a:t>
            </a:r>
            <a:endParaRPr lang="en-US" sz="2000" dirty="0"/>
          </a:p>
        </p:txBody>
      </p:sp>
      <p:sp>
        <p:nvSpPr>
          <p:cNvPr id="8" name="Text 6"/>
          <p:cNvSpPr/>
          <p:nvPr/>
        </p:nvSpPr>
        <p:spPr>
          <a:xfrm>
            <a:off x="457200" y="3017520"/>
            <a:ext cx="8229600" cy="1645920"/>
          </a:xfrm>
          <a:prstGeom prst="rect">
            <a:avLst/>
          </a:prstGeom>
          <a:noFill/>
          <a:ln/>
        </p:spPr>
        <p:txBody>
          <a:bodyPr wrap="square" rtlCol="0" anchor="ctr"/>
          <a:lstStyle/>
          <a:p>
            <a:pPr marL="342900" indent="-342900">
              <a:buSzPct val="100000"/>
              <a:buChar char="•"/>
            </a:pPr>
            <a:r>
              <a:rPr lang="en-US" sz="1500" dirty="0">
                <a:solidFill>
                  <a:srgbClr val="2C3E50"/>
                </a:solidFill>
              </a:rPr>
              <a:t>Express your personal views on ballot measures</a:t>
            </a:r>
            <a:endParaRPr lang="en-US" sz="1500" dirty="0"/>
          </a:p>
          <a:p>
            <a:pPr marL="342900" indent="-342900">
              <a:buSzPct val="100000"/>
              <a:buChar char="•"/>
            </a:pPr>
            <a:r>
              <a:rPr lang="en-US" sz="1500" dirty="0">
                <a:solidFill>
                  <a:srgbClr val="2C3E50"/>
                </a:solidFill>
              </a:rPr>
              <a:t>Speak at public forums or meetings (as an individual)</a:t>
            </a:r>
            <a:endParaRPr lang="en-US" sz="1500" dirty="0"/>
          </a:p>
          <a:p>
            <a:pPr marL="342900" indent="-342900">
              <a:buSzPct val="100000"/>
              <a:buChar char="•"/>
            </a:pPr>
            <a:r>
              <a:rPr lang="en-US" sz="1500" dirty="0">
                <a:solidFill>
                  <a:srgbClr val="2C3E50"/>
                </a:solidFill>
              </a:rPr>
              <a:t>Write letters to the editor or op-eds</a:t>
            </a:r>
            <a:endParaRPr lang="en-US" sz="1500" dirty="0"/>
          </a:p>
          <a:p>
            <a:pPr marL="342900" indent="-342900">
              <a:buSzPct val="100000"/>
              <a:buChar char="•"/>
            </a:pPr>
            <a:r>
              <a:rPr lang="en-US" sz="1500" dirty="0">
                <a:solidFill>
                  <a:srgbClr val="2C3E50"/>
                </a:solidFill>
              </a:rPr>
              <a:t>Appear in campaign materials (on your own time)</a:t>
            </a:r>
            <a:endParaRPr lang="en-US" sz="1500" dirty="0"/>
          </a:p>
          <a:p>
            <a:pPr marL="342900" indent="-342900">
              <a:buSzPct val="100000"/>
              <a:buChar char="•"/>
            </a:pPr>
            <a:r>
              <a:rPr lang="en-US" sz="1500" dirty="0">
                <a:solidFill>
                  <a:srgbClr val="2C3E50"/>
                </a:solidFill>
              </a:rPr>
              <a:t>Make personal donations to campaigns</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The Fine Line: Personal vs. Official</a:t>
            </a:r>
            <a:endParaRPr lang="en-US" sz="3600" dirty="0"/>
          </a:p>
        </p:txBody>
      </p:sp>
      <p:sp>
        <p:nvSpPr>
          <p:cNvPr id="3" name="Shape 1"/>
          <p:cNvSpPr/>
          <p:nvPr/>
        </p:nvSpPr>
        <p:spPr>
          <a:xfrm>
            <a:off x="457200" y="1097280"/>
            <a:ext cx="4114800" cy="457200"/>
          </a:xfrm>
          <a:prstGeom prst="rect">
            <a:avLst/>
          </a:prstGeom>
          <a:solidFill>
            <a:srgbClr val="E74C3C"/>
          </a:solidFill>
          <a:ln/>
        </p:spPr>
      </p:sp>
      <p:sp>
        <p:nvSpPr>
          <p:cNvPr id="4" name="Text 2"/>
          <p:cNvSpPr/>
          <p:nvPr/>
        </p:nvSpPr>
        <p:spPr>
          <a:xfrm>
            <a:off x="457200" y="1143000"/>
            <a:ext cx="4114800" cy="365760"/>
          </a:xfrm>
          <a:prstGeom prst="rect">
            <a:avLst/>
          </a:prstGeom>
          <a:noFill/>
          <a:ln/>
        </p:spPr>
        <p:txBody>
          <a:bodyPr wrap="square" rtlCol="0" anchor="ctr"/>
          <a:lstStyle/>
          <a:p>
            <a:pPr marL="0" indent="0" algn="ctr">
              <a:buNone/>
            </a:pPr>
            <a:r>
              <a:rPr lang="en-US" sz="1800" b="1" dirty="0">
                <a:solidFill>
                  <a:srgbClr val="FFFFFF"/>
                </a:solidFill>
              </a:rPr>
              <a:t>PROHIBITED</a:t>
            </a:r>
            <a:endParaRPr lang="en-US" sz="1800" dirty="0"/>
          </a:p>
        </p:txBody>
      </p:sp>
      <p:sp>
        <p:nvSpPr>
          <p:cNvPr id="5" name="Text 3"/>
          <p:cNvSpPr/>
          <p:nvPr/>
        </p:nvSpPr>
        <p:spPr>
          <a:xfrm>
            <a:off x="594512" y="1701918"/>
            <a:ext cx="3749040" cy="2743200"/>
          </a:xfrm>
          <a:prstGeom prst="rect">
            <a:avLst/>
          </a:prstGeom>
          <a:noFill/>
          <a:ln/>
        </p:spPr>
        <p:txBody>
          <a:bodyPr wrap="square" rtlCol="0" anchor="ctr"/>
          <a:lstStyle/>
          <a:p>
            <a:pPr>
              <a:buSzPct val="100000"/>
            </a:pPr>
            <a:endParaRPr lang="en-US" sz="1400" dirty="0"/>
          </a:p>
          <a:p>
            <a:pPr marL="342900" indent="-342900">
              <a:buSzPct val="100000"/>
              <a:buChar char="•"/>
            </a:pPr>
            <a:r>
              <a:rPr lang="en-US" sz="1400" dirty="0">
                <a:solidFill>
                  <a:srgbClr val="2C3E50"/>
                </a:solidFill>
              </a:rPr>
              <a:t>Using government letterhead</a:t>
            </a:r>
            <a:endParaRPr lang="en-US" sz="1400" dirty="0"/>
          </a:p>
          <a:p>
            <a:pPr marL="342900" indent="-342900">
              <a:buSzPct val="100000"/>
              <a:buChar char="•"/>
            </a:pPr>
            <a:r>
              <a:rPr lang="en-US" sz="1400" dirty="0">
                <a:solidFill>
                  <a:srgbClr val="2C3E50"/>
                </a:solidFill>
              </a:rPr>
              <a:t>Using official email address</a:t>
            </a:r>
            <a:endParaRPr lang="en-US" sz="1400" dirty="0"/>
          </a:p>
          <a:p>
            <a:pPr marL="342900" indent="-342900">
              <a:buSzPct val="100000"/>
              <a:buChar char="•"/>
            </a:pPr>
            <a:r>
              <a:rPr lang="en-US" sz="1400" dirty="0">
                <a:solidFill>
                  <a:srgbClr val="2C3E50"/>
                </a:solidFill>
              </a:rPr>
              <a:t>During work hours/on duty</a:t>
            </a:r>
            <a:endParaRPr lang="en-US" sz="1400" dirty="0"/>
          </a:p>
          <a:p>
            <a:pPr marL="342900" indent="-342900">
              <a:buSzPct val="100000"/>
              <a:buChar char="•"/>
            </a:pPr>
            <a:r>
              <a:rPr lang="en-US" sz="1400" dirty="0">
                <a:solidFill>
                  <a:srgbClr val="2C3E50"/>
                </a:solidFill>
              </a:rPr>
              <a:t>In government buildings</a:t>
            </a:r>
            <a:endParaRPr lang="en-US" sz="1400" dirty="0"/>
          </a:p>
        </p:txBody>
      </p:sp>
      <p:sp>
        <p:nvSpPr>
          <p:cNvPr id="6" name="Shape 4"/>
          <p:cNvSpPr/>
          <p:nvPr/>
        </p:nvSpPr>
        <p:spPr>
          <a:xfrm>
            <a:off x="4572000" y="1097280"/>
            <a:ext cx="4114800" cy="457200"/>
          </a:xfrm>
          <a:prstGeom prst="rect">
            <a:avLst/>
          </a:prstGeom>
          <a:solidFill>
            <a:srgbClr val="27AE60"/>
          </a:solidFill>
          <a:ln/>
        </p:spPr>
      </p:sp>
      <p:sp>
        <p:nvSpPr>
          <p:cNvPr id="7" name="Text 5"/>
          <p:cNvSpPr/>
          <p:nvPr/>
        </p:nvSpPr>
        <p:spPr>
          <a:xfrm>
            <a:off x="4572000" y="1143000"/>
            <a:ext cx="4114800" cy="365760"/>
          </a:xfrm>
          <a:prstGeom prst="rect">
            <a:avLst/>
          </a:prstGeom>
          <a:noFill/>
          <a:ln/>
        </p:spPr>
        <p:txBody>
          <a:bodyPr wrap="square" rtlCol="0" anchor="ctr"/>
          <a:lstStyle/>
          <a:p>
            <a:pPr marL="0" indent="0" algn="ctr">
              <a:buNone/>
            </a:pPr>
            <a:r>
              <a:rPr lang="en-US" sz="1800" b="1" dirty="0">
                <a:solidFill>
                  <a:srgbClr val="FFFFFF"/>
                </a:solidFill>
              </a:rPr>
              <a:t>ALLOWED</a:t>
            </a:r>
            <a:endParaRPr lang="en-US" sz="1800" dirty="0"/>
          </a:p>
        </p:txBody>
      </p:sp>
      <p:sp>
        <p:nvSpPr>
          <p:cNvPr id="8" name="Text 6"/>
          <p:cNvSpPr/>
          <p:nvPr/>
        </p:nvSpPr>
        <p:spPr>
          <a:xfrm>
            <a:off x="4800448" y="1701918"/>
            <a:ext cx="3749040" cy="2743200"/>
          </a:xfrm>
          <a:prstGeom prst="rect">
            <a:avLst/>
          </a:prstGeom>
          <a:noFill/>
          <a:ln/>
        </p:spPr>
        <p:txBody>
          <a:bodyPr wrap="square" rtlCol="0" anchor="ctr"/>
          <a:lstStyle/>
          <a:p>
            <a:pPr>
              <a:buSzPct val="100000"/>
            </a:pPr>
            <a:endParaRPr lang="en-US" sz="1400" dirty="0"/>
          </a:p>
          <a:p>
            <a:pPr marL="342900" indent="-342900">
              <a:buSzPct val="100000"/>
              <a:buChar char="•"/>
            </a:pPr>
            <a:r>
              <a:rPr lang="en-US" sz="1400" dirty="0">
                <a:solidFill>
                  <a:srgbClr val="2C3E50"/>
                </a:solidFill>
              </a:rPr>
              <a:t>Using personal stationery</a:t>
            </a:r>
            <a:endParaRPr lang="en-US" sz="1400" dirty="0"/>
          </a:p>
          <a:p>
            <a:pPr marL="342900" indent="-342900">
              <a:buSzPct val="100000"/>
              <a:buChar char="•"/>
            </a:pPr>
            <a:r>
              <a:rPr lang="en-US" sz="1400" dirty="0">
                <a:solidFill>
                  <a:srgbClr val="2C3E50"/>
                </a:solidFill>
              </a:rPr>
              <a:t>Using personal email</a:t>
            </a:r>
            <a:endParaRPr lang="en-US" sz="1400" dirty="0"/>
          </a:p>
          <a:p>
            <a:pPr marL="342900" indent="-342900">
              <a:buSzPct val="100000"/>
              <a:buChar char="•"/>
            </a:pPr>
            <a:r>
              <a:rPr lang="en-US" sz="1400" dirty="0">
                <a:solidFill>
                  <a:srgbClr val="2C3E50"/>
                </a:solidFill>
              </a:rPr>
              <a:t>On personal time/off duty</a:t>
            </a:r>
            <a:endParaRPr lang="en-US" sz="1400" dirty="0"/>
          </a:p>
          <a:p>
            <a:pPr marL="342900" indent="-342900">
              <a:buSzPct val="100000"/>
              <a:buChar char="•"/>
            </a:pPr>
            <a:r>
              <a:rPr lang="en-US" sz="1400" dirty="0">
                <a:solidFill>
                  <a:srgbClr val="2C3E50"/>
                </a:solidFill>
              </a:rPr>
              <a:t>In private venues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lIns="0" tIns="0" rIns="0" bIns="0" rtlCol="0" anchor="ctr"/>
          <a:lstStyle/>
          <a:p>
            <a:pPr marL="0" indent="0">
              <a:buNone/>
            </a:pPr>
            <a:r>
              <a:rPr lang="en-US" sz="3600" b="1" dirty="0">
                <a:solidFill>
                  <a:srgbClr val="1E3A5F"/>
                </a:solidFill>
              </a:rPr>
              <a:t>Recent Florida Context (2024-2025)</a:t>
            </a:r>
            <a:endParaRPr lang="en-US" sz="3600" dirty="0"/>
          </a:p>
        </p:txBody>
      </p:sp>
      <p:sp>
        <p:nvSpPr>
          <p:cNvPr id="3" name="Shape 1"/>
          <p:cNvSpPr/>
          <p:nvPr/>
        </p:nvSpPr>
        <p:spPr>
          <a:xfrm>
            <a:off x="457200" y="1097280"/>
            <a:ext cx="8229600" cy="1005840"/>
          </a:xfrm>
          <a:prstGeom prst="rect">
            <a:avLst/>
          </a:prstGeom>
          <a:solidFill>
            <a:srgbClr val="E8F1F8"/>
          </a:solidFill>
          <a:ln/>
        </p:spPr>
      </p:sp>
      <p:sp>
        <p:nvSpPr>
          <p:cNvPr id="4" name="Text 2"/>
          <p:cNvSpPr/>
          <p:nvPr/>
        </p:nvSpPr>
        <p:spPr>
          <a:xfrm>
            <a:off x="640080" y="1234440"/>
            <a:ext cx="7863840" cy="320040"/>
          </a:xfrm>
          <a:prstGeom prst="rect">
            <a:avLst/>
          </a:prstGeom>
          <a:noFill/>
          <a:ln/>
        </p:spPr>
        <p:txBody>
          <a:bodyPr wrap="square" rtlCol="0" anchor="ctr"/>
          <a:lstStyle/>
          <a:p>
            <a:pPr marL="0" indent="0">
              <a:buNone/>
            </a:pPr>
            <a:r>
              <a:rPr lang="en-US" sz="1800" b="1" dirty="0">
                <a:solidFill>
                  <a:srgbClr val="1E3A5F"/>
                </a:solidFill>
              </a:rPr>
              <a:t>State-Level Issue</a:t>
            </a:r>
            <a:endParaRPr lang="en-US" sz="1800" dirty="0"/>
          </a:p>
        </p:txBody>
      </p:sp>
      <p:sp>
        <p:nvSpPr>
          <p:cNvPr id="5" name="Text 3"/>
          <p:cNvSpPr/>
          <p:nvPr/>
        </p:nvSpPr>
        <p:spPr>
          <a:xfrm>
            <a:off x="640080" y="1600200"/>
            <a:ext cx="7863840" cy="365760"/>
          </a:xfrm>
          <a:prstGeom prst="rect">
            <a:avLst/>
          </a:prstGeom>
          <a:noFill/>
          <a:ln/>
        </p:spPr>
        <p:txBody>
          <a:bodyPr wrap="square" rtlCol="0" anchor="ctr"/>
          <a:lstStyle/>
          <a:p>
            <a:pPr marL="0" indent="0">
              <a:buNone/>
            </a:pPr>
            <a:r>
              <a:rPr lang="en-US" sz="1400" dirty="0">
                <a:solidFill>
                  <a:srgbClr val="2C3E50"/>
                </a:solidFill>
              </a:rPr>
              <a:t>Governor's administration spent taxpayer money on public service ads opposing Amendment 3 (marijuana) and Amendment 4 (abortion)</a:t>
            </a:r>
            <a:endParaRPr lang="en-US" sz="1400" dirty="0"/>
          </a:p>
        </p:txBody>
      </p:sp>
      <p:sp>
        <p:nvSpPr>
          <p:cNvPr id="6" name="Shape 4"/>
          <p:cNvSpPr/>
          <p:nvPr/>
        </p:nvSpPr>
        <p:spPr>
          <a:xfrm>
            <a:off x="457200" y="2286000"/>
            <a:ext cx="8229600" cy="822960"/>
          </a:xfrm>
          <a:prstGeom prst="rect">
            <a:avLst/>
          </a:prstGeom>
          <a:solidFill>
            <a:srgbClr val="E8F1F8"/>
          </a:solidFill>
          <a:ln/>
        </p:spPr>
      </p:sp>
      <p:sp>
        <p:nvSpPr>
          <p:cNvPr id="7" name="Text 5"/>
          <p:cNvSpPr/>
          <p:nvPr/>
        </p:nvSpPr>
        <p:spPr>
          <a:xfrm>
            <a:off x="640080" y="2423160"/>
            <a:ext cx="7863840" cy="320040"/>
          </a:xfrm>
          <a:prstGeom prst="rect">
            <a:avLst/>
          </a:prstGeom>
          <a:noFill/>
          <a:ln/>
        </p:spPr>
        <p:txBody>
          <a:bodyPr wrap="square" rtlCol="0" anchor="ctr"/>
          <a:lstStyle/>
          <a:p>
            <a:pPr marL="0" indent="0">
              <a:buNone/>
            </a:pPr>
            <a:r>
              <a:rPr lang="en-US" sz="1800" b="1" dirty="0">
                <a:solidFill>
                  <a:srgbClr val="1E3A5F"/>
                </a:solidFill>
              </a:rPr>
              <a:t>Legislative Response (2025)</a:t>
            </a:r>
            <a:endParaRPr lang="en-US" sz="1800" dirty="0"/>
          </a:p>
        </p:txBody>
      </p:sp>
      <p:sp>
        <p:nvSpPr>
          <p:cNvPr id="8" name="Text 6"/>
          <p:cNvSpPr/>
          <p:nvPr/>
        </p:nvSpPr>
        <p:spPr>
          <a:xfrm>
            <a:off x="640080" y="2788920"/>
            <a:ext cx="7863840" cy="274320"/>
          </a:xfrm>
          <a:prstGeom prst="rect">
            <a:avLst/>
          </a:prstGeom>
          <a:noFill/>
          <a:ln/>
        </p:spPr>
        <p:txBody>
          <a:bodyPr wrap="square" rtlCol="0" anchor="ctr"/>
          <a:lstStyle/>
          <a:p>
            <a:pPr marL="0" indent="0">
              <a:buNone/>
            </a:pPr>
            <a:r>
              <a:rPr lang="en-US" sz="1400" dirty="0">
                <a:solidFill>
                  <a:srgbClr val="2C3E50"/>
                </a:solidFill>
              </a:rPr>
              <a:t>Legislature passed bills to explicitly ban use of state funds to advocate on ballot measures</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Advocacy vs Education: Florida Ballot Amendments</dc:title>
  <dc:subject>PptxGenJS Presentation</dc:subject>
  <dc:creator>Legal Compliance Training</dc:creator>
  <cp:lastModifiedBy>William Barrett</cp:lastModifiedBy>
  <cp:revision>2</cp:revision>
  <dcterms:created xsi:type="dcterms:W3CDTF">2026-02-19T23:29:34Z</dcterms:created>
  <dcterms:modified xsi:type="dcterms:W3CDTF">2026-02-19T23:45:41Z</dcterms:modified>
</cp:coreProperties>
</file>