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01" r:id="rId2"/>
    <p:sldId id="257" r:id="rId3"/>
    <p:sldId id="310" r:id="rId4"/>
    <p:sldId id="31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305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99" r:id="rId21"/>
    <p:sldId id="278" r:id="rId22"/>
    <p:sldId id="280" r:id="rId23"/>
    <p:sldId id="303" r:id="rId24"/>
    <p:sldId id="304" r:id="rId25"/>
    <p:sldId id="308" r:id="rId26"/>
    <p:sldId id="281" r:id="rId27"/>
    <p:sldId id="282" r:id="rId28"/>
    <p:sldId id="284" r:id="rId29"/>
    <p:sldId id="285" r:id="rId30"/>
    <p:sldId id="286" r:id="rId31"/>
    <p:sldId id="287" r:id="rId32"/>
    <p:sldId id="306" r:id="rId33"/>
    <p:sldId id="307" r:id="rId34"/>
    <p:sldId id="312" r:id="rId35"/>
    <p:sldId id="309" r:id="rId36"/>
    <p:sldId id="291" r:id="rId37"/>
    <p:sldId id="260" r:id="rId38"/>
  </p:sldIdLst>
  <p:sldSz cx="18288000" cy="10287000"/>
  <p:notesSz cx="7315200" cy="9601200"/>
  <p:embeddedFontLs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Montserrat 2 Ultra-Bold" panose="020B0604020202020204" charset="0"/>
      <p:regular r:id="rId45"/>
      <p:bold r:id="rId46"/>
      <p:italic r:id="rId47"/>
      <p:boldItalic r:id="rId48"/>
    </p:embeddedFont>
    <p:embeddedFont>
      <p:font typeface="Arial Black" panose="020B0A04020102020204" pitchFamily="34" charset="0"/>
      <p:bold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ontserrat 2 Semi-Bold" panose="020B0604020202020204" charset="0"/>
      <p:regular r:id="rId56"/>
      <p:bold r:id="rId57"/>
      <p:italic r:id="rId58"/>
      <p:boldItalic r:id="rId59"/>
    </p:embeddedFont>
    <p:embeddedFont>
      <p:font typeface="Montserrat 2 Medium" panose="020B0604020202020204" charset="0"/>
      <p:regular r:id="rId60"/>
      <p:italic r:id="rId61"/>
    </p:embeddedFont>
    <p:embeddedFont>
      <p:font typeface="Montserrat 2 Bold" panose="020B060402020202020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0282" autoAdjust="0"/>
  </p:normalViewPr>
  <p:slideViewPr>
    <p:cSldViewPr>
      <p:cViewPr varScale="1">
        <p:scale>
          <a:sx n="28" d="100"/>
          <a:sy n="28" d="100"/>
        </p:scale>
        <p:origin x="922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font" Target="fonts/font23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font" Target="fonts/font10.fntdata"/><Relationship Id="rId5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141" cy="480717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01" y="0"/>
            <a:ext cx="3170141" cy="480717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200"/>
            </a:lvl1pPr>
          </a:lstStyle>
          <a:p>
            <a:fld id="{7EAB657B-2EEA-4564-ABF4-9FB12EFCBC8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485"/>
            <a:ext cx="3170141" cy="480716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01" y="9120485"/>
            <a:ext cx="3170141" cy="480716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200"/>
            </a:lvl1pPr>
          </a:lstStyle>
          <a:p>
            <a:fld id="{9D8AE883-C3C8-49B6-B23B-D7FFB7BC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0BCA088D-C4EA-5941-A6C2-E27FB9AB6DB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1198563"/>
            <a:ext cx="5765800" cy="3243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2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F02F1B32-5BF6-DD42-A1E9-D6941B32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4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BDBBF-25EE-4FB6-802D-471F28DA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2C37C-6AB1-9222-7126-5B61B0A4B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AE9F7-65FA-F9AF-08BB-C0D608824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FBC09-C5D0-FE8D-BEA4-F5A5FDC8F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BC66-C5B7-2B38-F479-35695DEF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36799-5706-74FA-1BCD-DE8AFB280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544E1-088D-1ED4-4047-285020F64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83B02-9C64-CD44-35BD-6A8699714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BC66-C5B7-2B38-F479-35695DEF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36799-5706-74FA-1BCD-DE8AFB280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544E1-088D-1ED4-4047-285020F64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83B02-9C64-CD44-35BD-6A8699714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8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DD8AE-6733-7474-461B-2D33E5538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37BAD-9183-7B55-C2D7-CEEB6CCBF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3BCA5-2882-EE31-3A34-62AD72B25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C9A2-8898-983E-AD6D-E70CBD2B5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3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AB9F5-63A3-A174-AE7C-1F6B3034F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FB4DCE-9350-6826-E479-2B2E19204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E40EC-1EEC-1B5E-5827-040F8C5D4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88754-2AD2-1099-800E-BD941E4A5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5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03C5-C601-1216-1C1F-4A7BE144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3786D-56BF-FF47-A9EF-CE27FF8BE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649F2-689A-1F04-8D75-88C3AD8A4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B54B-0A36-A7FB-2A17-05B0A672A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9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D3E6-9EC5-8FD5-8A56-8131CEB7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F719D-24A2-45F4-6DC7-BD35CA0D6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12D44-393B-48B4-CC56-0ACE84D70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3415B-3393-26C7-1110-340FCED8C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9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EB73D-19B4-32EC-9D19-BCEF8C58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56767-15F1-7E72-847B-BD061BA10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9A596-62E5-0151-E2C0-CD90A8605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429A3-1AFA-2303-9AB2-5C876E5FA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2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6C58D-B958-01B8-DDDB-1F1B3BDDE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48926-137B-568C-B49C-44213C293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B2801-17E6-F3FC-7ADA-3C0848376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E69B6-4FB8-6057-E53F-75F23B9C4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5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29F82-90F3-9AAA-276E-6C43EAA5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D631B-C05F-228C-4F96-E9729E0DA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F8A0C-5FD2-9109-501D-414F3ACC9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8A8E-E978-DAC6-A834-03101A71D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7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29F82-90F3-9AAA-276E-6C43EAA5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D631B-C05F-228C-4F96-E9729E0DA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F8A0C-5FD2-9109-501D-414F3ACC9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8A8E-E978-DAC6-A834-03101A71D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7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ED8F9-3BB2-BF07-C948-B4394F86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A6215-1A62-E2C0-C87C-81DB81233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A8AB8-069A-5B84-826E-9214F19FC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F01A9-D82A-4481-8400-077969F60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EC2DD-CFA6-756A-CBEA-0EE34E62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2551F-F554-885A-1846-83A7C2EBE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A3393-0405-DF9F-0F92-BEB05E98D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2608D-07AF-1E92-AD17-3F19BF1A1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6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EC2DD-CFA6-756A-CBEA-0EE34E62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2551F-F554-885A-1846-83A7C2EBE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A3393-0405-DF9F-0F92-BEB05E98D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2608D-07AF-1E92-AD17-3F19BF1A1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4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EC2DD-CFA6-756A-CBEA-0EE34E62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2551F-F554-885A-1846-83A7C2EBE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A3393-0405-DF9F-0F92-BEB05E98D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2608D-07AF-1E92-AD17-3F19BF1A1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00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2FC06-CCB7-1144-C212-8091FEE2E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D2654-AE7F-CF46-7CFB-96FD64996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FA64A-7659-1A94-D1CC-53953E212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0055-C235-76EE-1933-55281AF07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6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04DA-6DAF-721E-C790-D6B0ADECF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69D9C-5F7D-FC5E-5F42-D194FD92C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FFBD2-2EC3-1974-47DE-7517AB283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22DC7-295A-16AA-A988-A301C1F27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80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2FC06-CCB7-1144-C212-8091FEE2E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D2654-AE7F-CF46-7CFB-96FD64996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FA64A-7659-1A94-D1CC-53953E212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0055-C235-76EE-1933-55281AF07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1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785AC-A9C8-6493-A641-0087A1BC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61676-8C7F-450D-40FE-999439937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564AB-FCB6-DB3B-BF6C-66F894DAD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B044D-456F-6450-B355-8BBEE3E1B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8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8D74-1EBF-1B6B-4826-05523F7DC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6F1CC-A38B-C80F-AE7E-6AB728C4E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70063-E7FD-3F33-D0AA-7E1E6CB79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489E6-15BF-7AE4-4179-BFF6495DD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3FC5-A31B-D004-DCC2-86C00D59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330F5-A976-15DD-27E7-0FC91B14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DFCA9-01A2-7B76-619D-47B012D2A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F679-59C8-CE8D-AB5B-EA2F7D08B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7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BDC8-C50A-32AE-5808-56643B468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3DB50-5E31-EFFC-39B8-F673F4972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5EBEA-34C9-CE24-2EFE-F487A380A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40C3-A42D-6CB6-3369-2CD9630F1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6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3FC5-A31B-D004-DCC2-86C00D59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330F5-A976-15DD-27E7-0FC91B14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DFCA9-01A2-7B76-619D-47B012D2A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F679-59C8-CE8D-AB5B-EA2F7D08B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7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3FC5-A31B-D004-DCC2-86C00D59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330F5-A976-15DD-27E7-0FC91B14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DFCA9-01A2-7B76-619D-47B012D2A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F679-59C8-CE8D-AB5B-EA2F7D08B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9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3FC5-A31B-D004-DCC2-86C00D59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330F5-A976-15DD-27E7-0FC91B14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DFCA9-01A2-7B76-619D-47B012D2A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F679-59C8-CE8D-AB5B-EA2F7D08B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97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3FC5-A31B-D004-DCC2-86C00D59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330F5-A976-15DD-27E7-0FC91B14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DFCA9-01A2-7B76-619D-47B012D2A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F679-59C8-CE8D-AB5B-EA2F7D08B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07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ECDD0-0DDA-34A8-6F37-C0DB55A4D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85D6E-49CA-CEDC-0E94-4745D97F3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4A880-090A-4982-15A7-B1B4487C4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7DB23-90B6-734A-E7CF-8D3CA4681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0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1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93454-6DE1-7448-523E-AD0E8018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0204D-9488-8E7A-A877-ED12FADFB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23571-A2AF-9CBF-F7F7-C38534589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r>
              <a:rPr lang="en-US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6FD1-76CA-3961-C1D8-1D42F96E9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2DDE9-AD17-187B-4BA2-853DCDC24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82B4F-670A-61A8-DE19-547C582C2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EBDC3C-1C0B-0847-A5CE-FFB2AC3D5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r>
              <a:rPr lang="en-US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5EE20-3AAF-F075-DF30-5FDE4A724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6406-D617-ED9C-2F33-6E9EED19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6DD95-8376-5BFE-8589-8B52BAD19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C2277-F0A8-90CD-F594-ECC598662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r>
              <a:rPr lang="en-US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0E004-387D-B292-79B5-B9318E9D2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DB6D-2FCE-CB9D-D8BC-783939603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1CF9C-47AD-B7DF-343E-45B29C1B6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6F444-6624-7CDB-6CFF-20B7D31B0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674F-BB9E-3508-DF0E-31BF99918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92751-8F0E-D121-D001-629169FD2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4F7D9-13EB-84DC-1D51-C965E3A47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AC6D3-2A47-1351-6722-D1FBAE92F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Roland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EBBA0-B14A-F23B-2B9C-3B6083640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1B32-5BF6-DD42-A1E9-D6941B3256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6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cen.gov/bo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saefiling-sandbox.fincen.gov/supported-form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saefiling.fincen.treas.gov/main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gin.gov/create-an-account/" TargetMode="External"/><Relationship Id="rId4" Type="http://schemas.openxmlformats.org/officeDocument/2006/relationships/hyperlink" Target="https://bsaefiling.fincen.gov/AddUs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cen.gov/rr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rvice.govdelivery.com/accounts/USFINCEN/subscriber/new" TargetMode="External"/><Relationship Id="rId5" Type="http://schemas.openxmlformats.org/officeDocument/2006/relationships/hyperlink" Target="https://www.fincen.gov/rre-reference-materials" TargetMode="External"/><Relationship Id="rId4" Type="http://schemas.openxmlformats.org/officeDocument/2006/relationships/hyperlink" Target="https://www.fincen.gov/rre-faq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3523" y="1847850"/>
            <a:ext cx="8153400" cy="62484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What You Need to Know – Updated!</a:t>
            </a:r>
            <a:br>
              <a:rPr lang="en-US" sz="66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6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en-US" sz="66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6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Presented by:</a:t>
            </a:r>
            <a: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6000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Leslie S. Johnson</a:t>
            </a:r>
            <a:b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G. Roland Love</a:t>
            </a:r>
            <a:b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Cole Shooter</a:t>
            </a:r>
            <a:br>
              <a:rPr lang="en-US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en-US" sz="6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2900"/>
            <a:ext cx="10134600" cy="106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E676-D5C8-C05D-C72A-40EF38FCA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178351-83E7-DCCF-7E54-9F8AA0675783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06C5A6-5D48-B9AE-A87B-FF52157558E2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164E1D8-A984-8FC6-78A7-3E4DBF72931B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CF82CFB-C805-57E1-C6A9-BAEF2D0DE09A}"/>
              </a:ext>
            </a:extLst>
          </p:cNvPr>
          <p:cNvSpPr txBox="1"/>
          <p:nvPr/>
        </p:nvSpPr>
        <p:spPr>
          <a:xfrm>
            <a:off x="1034451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EE7DEB8-F1A4-69B2-48E9-0D6381B20F47}"/>
              </a:ext>
            </a:extLst>
          </p:cNvPr>
          <p:cNvSpPr txBox="1"/>
          <p:nvPr/>
        </p:nvSpPr>
        <p:spPr>
          <a:xfrm>
            <a:off x="1034451" y="2019300"/>
            <a:ext cx="16421100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latin typeface="Montserrat" pitchFamily="2" charset="77"/>
              </a:rPr>
              <a:t>A. Is it a </a:t>
            </a:r>
            <a:r>
              <a:rPr lang="en-US" sz="4000" b="1" u="sng" dirty="0">
                <a:solidFill>
                  <a:srgbClr val="0000FF"/>
                </a:solidFill>
                <a:latin typeface="Montserrat" pitchFamily="2" charset="77"/>
              </a:rPr>
              <a:t>Non-Excluded</a:t>
            </a:r>
            <a:r>
              <a:rPr lang="en-US" sz="4000" b="1" dirty="0">
                <a:solidFill>
                  <a:srgbClr val="0000FF"/>
                </a:solidFill>
                <a:latin typeface="Montserrat" pitchFamily="2" charset="77"/>
              </a:rPr>
              <a:t> </a:t>
            </a:r>
            <a:r>
              <a:rPr lang="en-US" sz="4000" b="1" dirty="0">
                <a:latin typeface="Montserrat" pitchFamily="2" charset="77"/>
              </a:rPr>
              <a:t>Transfer of an ownership interest in Residential Real Property?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Montserrat" pitchFamily="2" charset="77"/>
              </a:rPr>
              <a:t>Reportable Transaction Does NOT Include (8 categories):</a:t>
            </a:r>
          </a:p>
          <a:p>
            <a:pPr marL="1208088" lvl="1" indent="-7508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Grant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, transfer, or revocation of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easement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;</a:t>
            </a:r>
          </a:p>
          <a:p>
            <a:pPr marL="1208088" lvl="1" indent="-7508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resulting from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death</a:t>
            </a:r>
            <a:r>
              <a:rPr lang="en-US" sz="4000" dirty="0">
                <a:solidFill>
                  <a:srgbClr val="00B050"/>
                </a:solidFill>
                <a:latin typeface="Montserrat" pitchFamily="2" charset="77"/>
              </a:rPr>
              <a:t>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(via will, terms of trust, </a:t>
            </a: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  operation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of law (intestacy), or contractual provision);</a:t>
            </a:r>
          </a:p>
          <a:p>
            <a:pPr marL="1208088" lvl="1" indent="-7508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incident to divorce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;</a:t>
            </a:r>
          </a:p>
          <a:p>
            <a:pPr marL="1208088" lvl="1" indent="-7508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to a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bankruptcy</a:t>
            </a:r>
            <a:r>
              <a:rPr lang="en-US" sz="4000" dirty="0">
                <a:solidFill>
                  <a:srgbClr val="00B050"/>
                </a:solidFill>
                <a:latin typeface="Montserrat" pitchFamily="2" charset="77"/>
              </a:rPr>
              <a:t>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estate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6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A2E06-695F-2FD9-9312-28024CEC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9D8CD05-99B2-D149-C91F-51BEE00AAAD4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59C87E-CE4D-EBB9-8459-23771DFE694D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8E5B9C-542E-0134-C525-36F2C8149A6B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6C146B4-385F-E654-16A3-79B8569148E4}"/>
              </a:ext>
            </a:extLst>
          </p:cNvPr>
          <p:cNvSpPr txBox="1"/>
          <p:nvPr/>
        </p:nvSpPr>
        <p:spPr>
          <a:xfrm>
            <a:off x="1028700" y="7239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35D503D-D6E3-27DB-34AE-60FDC605E6FE}"/>
              </a:ext>
            </a:extLst>
          </p:cNvPr>
          <p:cNvSpPr txBox="1"/>
          <p:nvPr/>
        </p:nvSpPr>
        <p:spPr>
          <a:xfrm>
            <a:off x="1028700" y="1903504"/>
            <a:ext cx="164211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4000" b="1" u="sng" dirty="0">
                <a:solidFill>
                  <a:srgbClr val="FF0000"/>
                </a:solidFill>
                <a:latin typeface="Montserrat" pitchFamily="2" charset="77"/>
              </a:rPr>
              <a:t>Reportable Transaction Does NOT Include:</a:t>
            </a:r>
          </a:p>
          <a:p>
            <a:pPr marL="1138238" lvl="1" indent="-681038">
              <a:spcAft>
                <a:spcPts val="1800"/>
              </a:spcAft>
              <a:buFont typeface="+mj-lt"/>
              <a:buAutoNum type="arabicPeriod" startAt="5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supervised by court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in U.S. (receivership, probate, etc.);</a:t>
            </a:r>
          </a:p>
          <a:p>
            <a:pPr marL="1138238" lvl="1" indent="-681038">
              <a:spcAft>
                <a:spcPts val="1800"/>
              </a:spcAft>
              <a:buFont typeface="+mj-lt"/>
              <a:buAutoNum type="arabicPeriod" startAt="5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by individual (with or without spouse) for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no consideration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 </a:t>
            </a:r>
            <a:r>
              <a:rPr lang="en-US" sz="4000" b="1" i="1" dirty="0">
                <a:solidFill>
                  <a:srgbClr val="0070C0"/>
                </a:solidFill>
                <a:latin typeface="Montserrat" pitchFamily="2" charset="77"/>
              </a:rPr>
              <a:t>to a trust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where </a:t>
            </a:r>
            <a:r>
              <a:rPr lang="en-US" sz="4000" b="1" i="1" dirty="0" smtClean="0">
                <a:solidFill>
                  <a:srgbClr val="00B050"/>
                </a:solidFill>
                <a:latin typeface="Montserrat" pitchFamily="2" charset="77"/>
              </a:rPr>
              <a:t>individual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or spouse is settlor of trust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;</a:t>
            </a:r>
          </a:p>
          <a:p>
            <a:pPr marL="1138238" lvl="1" indent="-681038">
              <a:spcAft>
                <a:spcPts val="1800"/>
              </a:spcAft>
              <a:buFont typeface="+mj-lt"/>
              <a:buAutoNum type="arabicPeriod" startAt="5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to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qualified intermediary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for purposes of a </a:t>
            </a:r>
            <a:r>
              <a:rPr lang="en-US" sz="4000" b="1" i="1" dirty="0">
                <a:solidFill>
                  <a:srgbClr val="00B050"/>
                </a:solidFill>
                <a:latin typeface="Montserrat" pitchFamily="2" charset="77"/>
              </a:rPr>
              <a:t>1031 exchange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; or</a:t>
            </a:r>
          </a:p>
          <a:p>
            <a:pPr marL="1138238" lvl="1" indent="-681038">
              <a:spcAft>
                <a:spcPts val="1800"/>
              </a:spcAft>
              <a:buFont typeface="+mj-lt"/>
              <a:buAutoNum type="arabicPeriod" startAt="5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</a:t>
            </a: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for which there is no Reporting Person</a:t>
            </a: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.</a:t>
            </a:r>
            <a:endParaRPr lang="en-US" sz="4000" dirty="0">
              <a:solidFill>
                <a:srgbClr val="01354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79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A2E06-695F-2FD9-9312-28024CEC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9D8CD05-99B2-D149-C91F-51BEE00AAAD4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59C87E-CE4D-EBB9-8459-23771DFE694D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8E5B9C-542E-0134-C525-36F2C8149A6B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6C146B4-385F-E654-16A3-79B8569148E4}"/>
              </a:ext>
            </a:extLst>
          </p:cNvPr>
          <p:cNvSpPr txBox="1"/>
          <p:nvPr/>
        </p:nvSpPr>
        <p:spPr>
          <a:xfrm>
            <a:off x="1028700" y="7239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35D503D-D6E3-27DB-34AE-60FDC605E6FE}"/>
              </a:ext>
            </a:extLst>
          </p:cNvPr>
          <p:cNvSpPr txBox="1"/>
          <p:nvPr/>
        </p:nvSpPr>
        <p:spPr>
          <a:xfrm>
            <a:off x="1028700" y="1903504"/>
            <a:ext cx="16421100" cy="7063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800" b="1" u="sng" dirty="0" smtClean="0">
                <a:solidFill>
                  <a:srgbClr val="0070C0"/>
                </a:solidFill>
                <a:latin typeface="Montserrat" pitchFamily="2" charset="77"/>
              </a:rPr>
              <a:t>Takeaways:</a:t>
            </a:r>
            <a:endParaRPr lang="en-US" sz="4800" b="1" u="sng" dirty="0">
              <a:solidFill>
                <a:srgbClr val="0070C0"/>
              </a:solidFill>
              <a:latin typeface="Montserrat" pitchFamily="2" charset="77"/>
            </a:endParaRPr>
          </a:p>
          <a:p>
            <a:pPr marL="1138238" lvl="1" indent="-6810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u="sng" dirty="0" smtClean="0">
                <a:solidFill>
                  <a:srgbClr val="FF0000"/>
                </a:solidFill>
                <a:latin typeface="Montserrat" pitchFamily="2" charset="77"/>
              </a:rPr>
              <a:t>NO EXEMPTIONS</a:t>
            </a:r>
            <a:r>
              <a:rPr lang="en-US" sz="4000" b="1" dirty="0" smtClean="0">
                <a:solidFill>
                  <a:srgbClr val="FF0000"/>
                </a:solidFill>
                <a:latin typeface="Montserrat" pitchFamily="2" charset="77"/>
              </a:rPr>
              <a:t> for:</a:t>
            </a:r>
          </a:p>
          <a:p>
            <a:pPr marL="2062163" lvl="2" indent="-6810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13546"/>
                </a:solidFill>
                <a:latin typeface="Montserrat" pitchFamily="2" charset="77"/>
              </a:rPr>
              <a:t>No consideration transfers, such as:</a:t>
            </a:r>
          </a:p>
          <a:p>
            <a:pPr marL="2860675" lvl="3" indent="-681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Gifts</a:t>
            </a:r>
          </a:p>
          <a:p>
            <a:pPr marL="2860675" lvl="3" indent="-681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Transfers between related entities</a:t>
            </a:r>
          </a:p>
          <a:p>
            <a:pPr marL="2860675" lvl="3" indent="-681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13546"/>
                </a:solidFill>
                <a:latin typeface="Montserrat" pitchFamily="2" charset="77"/>
              </a:rPr>
              <a:t>Transfer to business entity that isn’t publically traded</a:t>
            </a:r>
          </a:p>
          <a:p>
            <a:pPr marL="1946275" lvl="1" indent="-681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13546"/>
                </a:solidFill>
                <a:latin typeface="Montserrat" pitchFamily="2" charset="77"/>
              </a:rPr>
              <a:t>Non-judicial foreclosures</a:t>
            </a:r>
          </a:p>
          <a:p>
            <a:pPr marL="1946275" lvl="1" indent="-681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13546"/>
                </a:solidFill>
                <a:latin typeface="Montserrat" pitchFamily="2" charset="77"/>
              </a:rPr>
              <a:t>Minors in title</a:t>
            </a:r>
          </a:p>
          <a:p>
            <a:pPr marL="1946275" lvl="1" indent="-681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13546"/>
                </a:solidFill>
                <a:latin typeface="Montserrat" pitchFamily="2" charset="77"/>
              </a:rPr>
              <a:t>Seller financed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498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5F88-CF72-C0F6-EB20-572E071EB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5F81BA-1AF6-41E8-F072-8D1EABE99F03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82B342-F378-4289-898E-92030BDBD322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D3A428-514D-A5EA-C69E-0760E9D9DE53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B191E4F-04FB-3BEA-0111-E115C79FE7A0}"/>
              </a:ext>
            </a:extLst>
          </p:cNvPr>
          <p:cNvSpPr txBox="1"/>
          <p:nvPr/>
        </p:nvSpPr>
        <p:spPr>
          <a:xfrm>
            <a:off x="983411" y="312785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C7EB2B0-AD25-2A7E-DE08-7D4309B5B24A}"/>
              </a:ext>
            </a:extLst>
          </p:cNvPr>
          <p:cNvSpPr txBox="1"/>
          <p:nvPr/>
        </p:nvSpPr>
        <p:spPr>
          <a:xfrm>
            <a:off x="1004488" y="1570067"/>
            <a:ext cx="16421100" cy="6919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4800" b="1" dirty="0">
                <a:latin typeface="Montserrat" pitchFamily="2" charset="77"/>
              </a:rPr>
              <a:t>B. Is it a </a:t>
            </a:r>
            <a:r>
              <a:rPr lang="en-US" sz="4800" b="1" dirty="0">
                <a:solidFill>
                  <a:srgbClr val="0000FF"/>
                </a:solidFill>
                <a:latin typeface="Montserrat" pitchFamily="2" charset="77"/>
              </a:rPr>
              <a:t>Non-Financed Transfer</a:t>
            </a:r>
            <a:r>
              <a:rPr lang="en-US" sz="4800" b="1" dirty="0">
                <a:latin typeface="Montserrat" pitchFamily="2" charset="77"/>
              </a:rPr>
              <a:t>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0000"/>
                </a:solidFill>
                <a:latin typeface="Montserrat" pitchFamily="2" charset="77"/>
              </a:rPr>
              <a:t>“</a:t>
            </a:r>
            <a:r>
              <a:rPr lang="en-US" sz="4400" b="1" u="sng" dirty="0">
                <a:solidFill>
                  <a:srgbClr val="FF0000"/>
                </a:solidFill>
                <a:latin typeface="Montserrat" pitchFamily="2" charset="77"/>
              </a:rPr>
              <a:t>Non-Financed Transfer</a:t>
            </a:r>
            <a:r>
              <a:rPr lang="en-US" sz="4400" b="1" dirty="0">
                <a:solidFill>
                  <a:srgbClr val="FF0000"/>
                </a:solidFill>
                <a:latin typeface="Montserrat" pitchFamily="2" charset="77"/>
              </a:rPr>
              <a:t>” </a:t>
            </a:r>
            <a:r>
              <a:rPr lang="en-US" sz="4400" b="1" dirty="0">
                <a:latin typeface="Montserrat" pitchFamily="2" charset="77"/>
              </a:rPr>
              <a:t>occurs where there is no extension of credit that is both:</a:t>
            </a:r>
            <a:endParaRPr lang="en-US" sz="4400" b="1" dirty="0">
              <a:solidFill>
                <a:srgbClr val="FF0000"/>
              </a:solidFill>
              <a:latin typeface="Montserrat" pitchFamily="2" charset="77"/>
            </a:endParaRPr>
          </a:p>
          <a:p>
            <a:pPr marL="742950" lvl="1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Secured by an interest in the subject real property, and</a:t>
            </a:r>
          </a:p>
          <a:p>
            <a:pPr marL="742950" lvl="1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13546"/>
                </a:solidFill>
                <a:latin typeface="Montserrat" pitchFamily="2" charset="77"/>
              </a:rPr>
              <a:t>Extended by a financial institute subject to AML and SAR obligations under BSA</a:t>
            </a:r>
          </a:p>
          <a:p>
            <a:pPr marL="0" lvl="1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4400" b="1" i="1" u="sng" dirty="0">
                <a:solidFill>
                  <a:srgbClr val="0000FF"/>
                </a:solidFill>
                <a:latin typeface="Montserrat" pitchFamily="2" charset="77"/>
              </a:rPr>
              <a:t>Take </a:t>
            </a:r>
            <a:r>
              <a:rPr lang="en-US" sz="4400" b="1" i="1" u="sng" dirty="0" smtClean="0">
                <a:solidFill>
                  <a:srgbClr val="0000FF"/>
                </a:solidFill>
                <a:latin typeface="Montserrat" pitchFamily="2" charset="77"/>
              </a:rPr>
              <a:t>Away</a:t>
            </a:r>
            <a:r>
              <a:rPr lang="en-US" sz="4400" b="1" i="1" dirty="0" smtClean="0">
                <a:solidFill>
                  <a:srgbClr val="0000FF"/>
                </a:solidFill>
                <a:latin typeface="Montserrat" pitchFamily="2" charset="77"/>
              </a:rPr>
              <a:t>: </a:t>
            </a:r>
            <a:r>
              <a:rPr lang="en-US" sz="4400" b="1" i="1" dirty="0" smtClean="0">
                <a:solidFill>
                  <a:srgbClr val="013546"/>
                </a:solidFill>
                <a:latin typeface="Montserrat" pitchFamily="2" charset="77"/>
              </a:rPr>
              <a:t>If there is no loan from a traditional lender, then it is likely reportable</a:t>
            </a:r>
            <a:endParaRPr lang="en-US" sz="4400" b="1" i="1" dirty="0">
              <a:solidFill>
                <a:srgbClr val="01354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2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53451-63B4-2F90-B966-B7F82E94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ADECE0-6DB4-3A3E-82E3-5CC6C06482A7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1037B5E-2035-C3CE-4773-CD2BA39008D1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C80D60-0B79-7CC3-7EF2-7879D60D5BEA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BA078A4-F717-8462-999A-DAFB00B72795}"/>
              </a:ext>
            </a:extLst>
          </p:cNvPr>
          <p:cNvSpPr txBox="1"/>
          <p:nvPr/>
        </p:nvSpPr>
        <p:spPr>
          <a:xfrm>
            <a:off x="1021511" y="604402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15054FF-8FB1-07A6-0146-7A8EB4393D37}"/>
              </a:ext>
            </a:extLst>
          </p:cNvPr>
          <p:cNvSpPr txBox="1"/>
          <p:nvPr/>
        </p:nvSpPr>
        <p:spPr>
          <a:xfrm>
            <a:off x="1021511" y="2322219"/>
            <a:ext cx="16421100" cy="6301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latin typeface="Montserrat" pitchFamily="2" charset="77"/>
              </a:rPr>
              <a:t>C. Is the Transferee a </a:t>
            </a:r>
            <a:r>
              <a:rPr lang="en-US" sz="5400" b="1" i="1" dirty="0">
                <a:solidFill>
                  <a:srgbClr val="00B050"/>
                </a:solidFill>
                <a:latin typeface="Montserrat" pitchFamily="2" charset="77"/>
              </a:rPr>
              <a:t>Non-Exempt</a:t>
            </a:r>
            <a:r>
              <a:rPr lang="en-US" sz="5400" b="1" dirty="0">
                <a:latin typeface="Montserrat" pitchFamily="2" charset="77"/>
              </a:rPr>
              <a:t> </a:t>
            </a:r>
            <a:r>
              <a:rPr lang="en-US" sz="5400" b="1" u="sng" dirty="0">
                <a:solidFill>
                  <a:srgbClr val="0000FF"/>
                </a:solidFill>
                <a:latin typeface="Montserrat" pitchFamily="2" charset="77"/>
              </a:rPr>
              <a:t>Transferee Entity</a:t>
            </a:r>
            <a:r>
              <a:rPr lang="en-US" sz="5400" b="1" dirty="0">
                <a:solidFill>
                  <a:srgbClr val="0000FF"/>
                </a:solidFill>
                <a:latin typeface="Montserrat" pitchFamily="2" charset="77"/>
              </a:rPr>
              <a:t> </a:t>
            </a:r>
            <a:r>
              <a:rPr lang="en-US" sz="5400" b="1" dirty="0">
                <a:latin typeface="Montserrat" pitchFamily="2" charset="77"/>
              </a:rPr>
              <a:t>or </a:t>
            </a:r>
            <a:r>
              <a:rPr lang="en-US" sz="5400" b="1" u="sng" dirty="0" smtClean="0">
                <a:solidFill>
                  <a:srgbClr val="0000FF"/>
                </a:solidFill>
                <a:latin typeface="Montserrat" pitchFamily="2" charset="77"/>
              </a:rPr>
              <a:t>Transferee </a:t>
            </a:r>
            <a:r>
              <a:rPr lang="en-US" sz="5400" b="1" u="sng" dirty="0">
                <a:solidFill>
                  <a:srgbClr val="0000FF"/>
                </a:solidFill>
                <a:latin typeface="Montserrat" pitchFamily="2" charset="77"/>
              </a:rPr>
              <a:t>Trust</a:t>
            </a:r>
            <a:r>
              <a:rPr lang="en-US" sz="5400" b="1" dirty="0">
                <a:latin typeface="Montserrat" pitchFamily="2" charset="77"/>
              </a:rPr>
              <a:t>?</a:t>
            </a:r>
          </a:p>
          <a:p>
            <a:pPr>
              <a:lnSpc>
                <a:spcPct val="125000"/>
              </a:lnSpc>
              <a:spcAft>
                <a:spcPts val="1800"/>
              </a:spcAft>
            </a:pPr>
            <a:r>
              <a:rPr lang="en-US" sz="5400" b="1" u="sng" dirty="0">
                <a:solidFill>
                  <a:srgbClr val="FF0000"/>
                </a:solidFill>
                <a:latin typeface="Montserrat" pitchFamily="2" charset="77"/>
              </a:rPr>
              <a:t>“Transferee Entity”</a:t>
            </a:r>
          </a:p>
          <a:p>
            <a:pPr marL="742950" lvl="1" indent="-285750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Montserrat" pitchFamily="2" charset="77"/>
              </a:rPr>
              <a:t>Any person other than a “Transferee Trust” or an individual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Montserrat" pitchFamily="2" charset="77"/>
              </a:rPr>
              <a:t>In other words: </a:t>
            </a:r>
            <a:r>
              <a:rPr lang="en-US" sz="5400" b="1" i="1" u="sng" dirty="0">
                <a:solidFill>
                  <a:srgbClr val="00B050"/>
                </a:solidFill>
                <a:latin typeface="Montserrat" pitchFamily="2" charset="77"/>
              </a:rPr>
              <a:t>A business entity</a:t>
            </a:r>
          </a:p>
        </p:txBody>
      </p:sp>
    </p:spTree>
    <p:extLst>
      <p:ext uri="{BB962C8B-B14F-4D97-AF65-F5344CB8AC3E}">
        <p14:creationId xmlns:p14="http://schemas.microsoft.com/office/powerpoint/2010/main" val="20940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F2ADC-AD71-F008-7A7D-AFE749828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283256E-BEF2-C8D9-8383-3B38748AB6C7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CB9601-EC66-72D7-84F7-9E824444A622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FD23F8F-661D-3DFD-FCAD-10FF1981C550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52B5D07-9930-57B3-723E-6FB9EB106068}"/>
              </a:ext>
            </a:extLst>
          </p:cNvPr>
          <p:cNvSpPr txBox="1"/>
          <p:nvPr/>
        </p:nvSpPr>
        <p:spPr>
          <a:xfrm>
            <a:off x="9906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E7DE581-512C-67EF-18B5-92894EABD059}"/>
              </a:ext>
            </a:extLst>
          </p:cNvPr>
          <p:cNvSpPr txBox="1"/>
          <p:nvPr/>
        </p:nvSpPr>
        <p:spPr>
          <a:xfrm>
            <a:off x="990600" y="2100180"/>
            <a:ext cx="16421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b="1" u="sng" dirty="0">
                <a:solidFill>
                  <a:srgbClr val="FF0000"/>
                </a:solidFill>
                <a:latin typeface="Montserrat" pitchFamily="2" charset="77"/>
              </a:rPr>
              <a:t>“Transferee Entity”</a:t>
            </a:r>
            <a:r>
              <a:rPr lang="en-US" sz="5400" b="1" dirty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en-US" sz="5400" b="1" dirty="0">
                <a:latin typeface="Montserrat" pitchFamily="2" charset="77"/>
              </a:rPr>
              <a:t>Does </a:t>
            </a:r>
            <a:r>
              <a:rPr lang="en-US" sz="5400" b="1" dirty="0" smtClean="0">
                <a:latin typeface="Montserrat" pitchFamily="2" charset="77"/>
              </a:rPr>
              <a:t>NOT </a:t>
            </a:r>
            <a:r>
              <a:rPr lang="en-US" sz="5400" b="1" dirty="0">
                <a:latin typeface="Montserrat" pitchFamily="2" charset="77"/>
              </a:rPr>
              <a:t>Include</a:t>
            </a:r>
            <a:r>
              <a:rPr lang="en-US" sz="4800" b="1" dirty="0">
                <a:latin typeface="Montserrat" pitchFamily="2" charset="77"/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A077F-F688-B908-5D1A-A677F093F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29562"/>
              </p:ext>
            </p:extLst>
          </p:nvPr>
        </p:nvGraphicFramePr>
        <p:xfrm>
          <a:off x="1905000" y="3168465"/>
          <a:ext cx="14469302" cy="5732824"/>
        </p:xfrm>
        <a:graphic>
          <a:graphicData uri="http://schemas.openxmlformats.org/drawingml/2006/table">
            <a:tbl>
              <a:tblPr firstRow="1" firstCol="1" bandRow="1"/>
              <a:tblGrid>
                <a:gridCol w="7234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Securities Reporting Issuer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Governmental Authority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Union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Depository Institution Holding Company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 Services Business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Broker or Dealer in Securities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Securities Exchange or Clearing Agency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Exchange Act Registered Entity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Insurance Company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State-Licensed Insurance Producer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Commodity Exchange At Registered Entity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Utility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Market Utility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Company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Subsidiary of Exempt Entity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0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2CC8-041F-D44E-328F-6E6FC590F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15BFDC-A6B4-BDB8-052E-4077ADCEAD56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E6F20F-929B-7CAA-3BE0-A9EC6927C8DC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AAAE3AE-12DC-E107-D978-D85B98A00FD2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6F509FE-3723-F82D-E9FA-BF44AB8BDB69}"/>
              </a:ext>
            </a:extLst>
          </p:cNvPr>
          <p:cNvSpPr txBox="1"/>
          <p:nvPr/>
        </p:nvSpPr>
        <p:spPr>
          <a:xfrm>
            <a:off x="1028700" y="820368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73CAEF1-7177-DB96-D728-4BB30CF3E000}"/>
              </a:ext>
            </a:extLst>
          </p:cNvPr>
          <p:cNvSpPr txBox="1"/>
          <p:nvPr/>
        </p:nvSpPr>
        <p:spPr>
          <a:xfrm>
            <a:off x="1028700" y="2498402"/>
            <a:ext cx="164211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u="sng" dirty="0">
                <a:solidFill>
                  <a:srgbClr val="FF0000"/>
                </a:solidFill>
                <a:latin typeface="Montserrat" pitchFamily="2" charset="77"/>
              </a:rPr>
              <a:t>“Transferee Trust”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" pitchFamily="2" charset="77"/>
              </a:rPr>
              <a:t>Legal arrangement when settlor places assets under control of trustee for benefit of beneficiary or for specific purpose, as well any similar arrangement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" pitchFamily="2" charset="77"/>
              </a:rPr>
              <a:t>Still a “transferee trust” regardless of whether title goes into trust or </a:t>
            </a:r>
            <a:r>
              <a:rPr lang="en-US" sz="4800" dirty="0" smtClean="0">
                <a:latin typeface="Montserrat" pitchFamily="2" charset="77"/>
              </a:rPr>
              <a:t>trustee</a:t>
            </a:r>
            <a:endParaRPr lang="en-US" sz="4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84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D1B2D-3704-1BA2-20DC-8D0DE4282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5E7E85-C8AB-999C-1D42-25F5F465F003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7514855-B106-ECAB-E59C-906F8F4E2749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3592C7D-A7D6-2A1E-2BD4-240567A0F950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16448436-075B-DBAF-8244-6AC50ADCB353}"/>
              </a:ext>
            </a:extLst>
          </p:cNvPr>
          <p:cNvSpPr txBox="1"/>
          <p:nvPr/>
        </p:nvSpPr>
        <p:spPr>
          <a:xfrm>
            <a:off x="1028700" y="627944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571DA3D-89DC-B859-7821-4F65B58F50C2}"/>
              </a:ext>
            </a:extLst>
          </p:cNvPr>
          <p:cNvSpPr txBox="1"/>
          <p:nvPr/>
        </p:nvSpPr>
        <p:spPr>
          <a:xfrm>
            <a:off x="933450" y="2470886"/>
            <a:ext cx="16421100" cy="84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1800"/>
              </a:spcAft>
            </a:pPr>
            <a:r>
              <a:rPr lang="en-US" sz="4800" b="1" u="sng" dirty="0">
                <a:solidFill>
                  <a:srgbClr val="FF0000"/>
                </a:solidFill>
                <a:latin typeface="Montserrat" pitchFamily="2" charset="77"/>
              </a:rPr>
              <a:t>“Transferee Trust”</a:t>
            </a:r>
            <a:r>
              <a:rPr lang="en-US" sz="4800" b="1" dirty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en-US" sz="4800" b="1" dirty="0">
                <a:latin typeface="Montserrat" pitchFamily="2" charset="77"/>
              </a:rPr>
              <a:t>Does </a:t>
            </a:r>
            <a:r>
              <a:rPr lang="en-US" sz="4800" b="1" u="sng" dirty="0" smtClean="0">
                <a:latin typeface="Montserrat" pitchFamily="2" charset="77"/>
              </a:rPr>
              <a:t>NOT</a:t>
            </a:r>
            <a:r>
              <a:rPr lang="en-US" sz="4800" b="1" dirty="0" smtClean="0">
                <a:latin typeface="Montserrat" pitchFamily="2" charset="77"/>
              </a:rPr>
              <a:t> </a:t>
            </a:r>
            <a:r>
              <a:rPr lang="en-US" sz="4800" b="1" dirty="0">
                <a:latin typeface="Montserrat" pitchFamily="2" charset="77"/>
              </a:rPr>
              <a:t>Include</a:t>
            </a:r>
            <a:r>
              <a:rPr lang="en-US" sz="4800" b="1" dirty="0" smtClean="0">
                <a:latin typeface="Montserrat" pitchFamily="2" charset="77"/>
              </a:rPr>
              <a:t>:</a:t>
            </a:r>
            <a:endParaRPr lang="en-US" sz="4800" b="1" dirty="0">
              <a:latin typeface="Montserrat" pitchFamily="2" charset="7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05682"/>
            <a:ext cx="17373600" cy="57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5C55-BAEF-2D7C-677B-915024018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0E05A3-C1E4-76CF-5FA4-D92FD2962902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77F0511-8792-4C35-8BB9-2A9A642C4DE9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E633B46-82C4-2F48-0764-22B36AC637EC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A85A2BE-2E02-52B1-E4E3-011CA2181593}"/>
              </a:ext>
            </a:extLst>
          </p:cNvPr>
          <p:cNvSpPr txBox="1"/>
          <p:nvPr/>
        </p:nvSpPr>
        <p:spPr>
          <a:xfrm>
            <a:off x="10287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6D9821D-8A0F-A6B6-3437-CC7EAA7824D2}"/>
              </a:ext>
            </a:extLst>
          </p:cNvPr>
          <p:cNvSpPr txBox="1"/>
          <p:nvPr/>
        </p:nvSpPr>
        <p:spPr>
          <a:xfrm>
            <a:off x="1028700" y="1866900"/>
            <a:ext cx="16421100" cy="7463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en-US" sz="4400" b="1" u="sng" dirty="0">
                <a:solidFill>
                  <a:srgbClr val="0000FF"/>
                </a:solidFill>
                <a:latin typeface="Montserrat" pitchFamily="2" charset="77"/>
              </a:rPr>
              <a:t>TAKE AWAYS:</a:t>
            </a:r>
          </a:p>
          <a:p>
            <a:pPr marL="457200" indent="-45720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atin typeface="Montserrat" pitchFamily="2" charset="77"/>
              </a:rPr>
              <a:t>Reportable Transaction will be</a:t>
            </a:r>
            <a:r>
              <a:rPr lang="en-US" sz="4400" dirty="0">
                <a:latin typeface="Montserrat" pitchFamily="2" charset="77"/>
              </a:rPr>
              <a:t>:</a:t>
            </a:r>
          </a:p>
          <a:p>
            <a:pPr marL="1200150" lvl="1" indent="-74295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Montserrat" pitchFamily="2" charset="77"/>
              </a:rPr>
              <a:t>Residential property</a:t>
            </a:r>
          </a:p>
          <a:p>
            <a:pPr marL="1200150" lvl="1" indent="-74295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Montserrat" pitchFamily="2" charset="77"/>
              </a:rPr>
              <a:t>All cash or private lender</a:t>
            </a:r>
          </a:p>
          <a:p>
            <a:pPr marL="1200150" lvl="1" indent="-74295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Montserrat" pitchFamily="2" charset="77"/>
              </a:rPr>
              <a:t>At least one entity </a:t>
            </a:r>
            <a:r>
              <a:rPr lang="en-US" sz="4000" dirty="0" smtClean="0">
                <a:latin typeface="Montserrat" pitchFamily="2" charset="77"/>
              </a:rPr>
              <a:t>or trust/trustee purchaser</a:t>
            </a:r>
            <a:endParaRPr lang="en-US" sz="4000" dirty="0">
              <a:latin typeface="Montserrat" pitchFamily="2" charset="77"/>
            </a:endParaRPr>
          </a:p>
          <a:p>
            <a:pPr marL="457200" indent="-45720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atin typeface="Montserrat" pitchFamily="2" charset="77"/>
              </a:rPr>
              <a:t>What if it’s Not Reportable?</a:t>
            </a:r>
          </a:p>
          <a:p>
            <a:pPr marL="914400" lvl="1" indent="-45720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itchFamily="2" charset="77"/>
              </a:rPr>
              <a:t>Nothing to do under the Rule</a:t>
            </a:r>
          </a:p>
          <a:p>
            <a:pPr marL="914400" lvl="1" indent="-45720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itchFamily="2" charset="77"/>
              </a:rPr>
              <a:t>Consider noting file</a:t>
            </a:r>
          </a:p>
        </p:txBody>
      </p:sp>
    </p:spTree>
    <p:extLst>
      <p:ext uri="{BB962C8B-B14F-4D97-AF65-F5344CB8AC3E}">
        <p14:creationId xmlns:p14="http://schemas.microsoft.com/office/powerpoint/2010/main" val="34093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33E8-D302-3007-A1C7-61E28364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44B1BF9-2953-0E19-95FA-F2F2E9241103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7E2810-7E9D-832E-7460-2A7B1641EDA9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CCCC68B-CA59-F46A-7F13-948DB610B5A7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4B63A75-D0F0-D6A0-2556-877E9DCFE6F3}"/>
              </a:ext>
            </a:extLst>
          </p:cNvPr>
          <p:cNvSpPr txBox="1"/>
          <p:nvPr/>
        </p:nvSpPr>
        <p:spPr>
          <a:xfrm>
            <a:off x="1028700" y="6477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2. Who Reports?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8C69945-5440-A686-4701-0729EEEFC4CA}"/>
              </a:ext>
            </a:extLst>
          </p:cNvPr>
          <p:cNvSpPr txBox="1"/>
          <p:nvPr/>
        </p:nvSpPr>
        <p:spPr>
          <a:xfrm>
            <a:off x="1028700" y="1815940"/>
            <a:ext cx="16421100" cy="7525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4000" b="1" dirty="0">
                <a:latin typeface="Montserrat" pitchFamily="2" charset="77"/>
              </a:rPr>
              <a:t>A. Who is First on the </a:t>
            </a:r>
            <a:r>
              <a:rPr lang="en-US" sz="4000" b="1" dirty="0">
                <a:solidFill>
                  <a:srgbClr val="0070C0"/>
                </a:solidFill>
                <a:latin typeface="Montserrat" pitchFamily="2" charset="77"/>
              </a:rPr>
              <a:t>“Waterfall”</a:t>
            </a:r>
            <a:r>
              <a:rPr lang="en-US" sz="4000" b="1" dirty="0">
                <a:latin typeface="Montserrat" pitchFamily="2" charset="77"/>
              </a:rPr>
              <a:t> or </a:t>
            </a:r>
            <a:r>
              <a:rPr lang="en-US" sz="4000" b="1" dirty="0">
                <a:solidFill>
                  <a:srgbClr val="0070C0"/>
                </a:solidFill>
                <a:latin typeface="Montserrat" pitchFamily="2" charset="77"/>
              </a:rPr>
              <a:t>“Cascade”</a:t>
            </a:r>
            <a:r>
              <a:rPr lang="en-US" sz="4000" b="1" dirty="0">
                <a:latin typeface="Montserrat" pitchFamily="2" charset="77"/>
              </a:rPr>
              <a:t>?</a:t>
            </a:r>
            <a:endParaRPr lang="en-US" sz="4000" b="1" dirty="0">
              <a:solidFill>
                <a:srgbClr val="0000FF"/>
              </a:solidFill>
              <a:latin typeface="Montserrat" pitchFamily="2" charset="77"/>
            </a:endParaRPr>
          </a:p>
          <a:p>
            <a:pPr marL="1138238" lvl="1" indent="-681038"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Montserrat" pitchFamily="2" charset="77"/>
              </a:rPr>
              <a:t>Person listed as closing or settlement agent on closing or settlement statement </a:t>
            </a:r>
            <a:endParaRPr lang="en-US" sz="3200" b="1" dirty="0">
              <a:solidFill>
                <a:srgbClr val="FF0000"/>
              </a:solidFill>
              <a:latin typeface="Montserrat" pitchFamily="2" charset="77"/>
            </a:endParaRPr>
          </a:p>
          <a:p>
            <a:pPr marL="1138238" lvl="1" indent="-681038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Montserrat" pitchFamily="2" charset="77"/>
              </a:rPr>
              <a:t>If none, person that prepares </a:t>
            </a:r>
            <a:r>
              <a:rPr lang="en-US" sz="3200" dirty="0" smtClean="0">
                <a:latin typeface="Montserrat" pitchFamily="2" charset="77"/>
              </a:rPr>
              <a:t>the settlement </a:t>
            </a:r>
            <a:r>
              <a:rPr lang="en-US" sz="3200" dirty="0">
                <a:latin typeface="Montserrat" pitchFamily="2" charset="77"/>
              </a:rPr>
              <a:t>statement</a:t>
            </a:r>
            <a:endParaRPr lang="en-US" sz="3200" b="1" dirty="0">
              <a:solidFill>
                <a:srgbClr val="FF0000"/>
              </a:solidFill>
              <a:latin typeface="Montserrat" pitchFamily="2" charset="77"/>
            </a:endParaRPr>
          </a:p>
          <a:p>
            <a:pPr marL="1138238" lvl="1" indent="-681038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Montserrat" pitchFamily="2" charset="77"/>
              </a:rPr>
              <a:t>If none, person that records </a:t>
            </a:r>
            <a:r>
              <a:rPr lang="en-US" sz="3200" dirty="0" smtClean="0">
                <a:latin typeface="Montserrat" pitchFamily="2" charset="77"/>
              </a:rPr>
              <a:t>the deed</a:t>
            </a:r>
            <a:endParaRPr lang="en-US" sz="3200" dirty="0">
              <a:latin typeface="Montserrat" pitchFamily="2" charset="77"/>
            </a:endParaRPr>
          </a:p>
          <a:p>
            <a:pPr marL="1138238" lvl="1" indent="-681038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Montserrat" pitchFamily="2" charset="77"/>
              </a:rPr>
              <a:t>If none, person that issues the </a:t>
            </a:r>
            <a:r>
              <a:rPr lang="en-US" sz="3200" dirty="0" smtClean="0">
                <a:latin typeface="Montserrat" pitchFamily="2" charset="77"/>
              </a:rPr>
              <a:t>owner’s title insurance policy </a:t>
            </a:r>
            <a:endParaRPr lang="en-US" sz="3200" dirty="0">
              <a:latin typeface="Montserrat" pitchFamily="2" charset="77"/>
            </a:endParaRPr>
          </a:p>
          <a:p>
            <a:pPr marL="1138238" lvl="1" indent="-681038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Montserrat" pitchFamily="2" charset="77"/>
              </a:rPr>
              <a:t>If none, person that disburses greatest amount of funds in connection with transaction</a:t>
            </a:r>
          </a:p>
          <a:p>
            <a:pPr marL="1138238" lvl="1" indent="-681038">
              <a:lnSpc>
                <a:spcPct val="12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en-US" sz="3200" dirty="0">
                <a:latin typeface="Montserrat" pitchFamily="2" charset="77"/>
              </a:rPr>
              <a:t>If none, person that provides evaluation or status of title</a:t>
            </a:r>
          </a:p>
          <a:p>
            <a:pPr marL="1138238" lvl="1" indent="-681038">
              <a:spcAft>
                <a:spcPts val="1000"/>
              </a:spcAft>
              <a:buFont typeface="+mj-lt"/>
              <a:buAutoNum type="arabicPeriod" startAt="6"/>
            </a:pPr>
            <a:r>
              <a:rPr lang="en-US" sz="3200" dirty="0">
                <a:latin typeface="Montserrat" pitchFamily="2" charset="77"/>
              </a:rPr>
              <a:t>If none, person that prepares deed or other legal instrument that transfer ownership</a:t>
            </a:r>
          </a:p>
        </p:txBody>
      </p:sp>
    </p:spTree>
    <p:extLst>
      <p:ext uri="{BB962C8B-B14F-4D97-AF65-F5344CB8AC3E}">
        <p14:creationId xmlns:p14="http://schemas.microsoft.com/office/powerpoint/2010/main" val="20810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99" y="7429500"/>
            <a:ext cx="8246875" cy="1426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2252916"/>
            <a:ext cx="7775320" cy="379353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9200" y="237420"/>
            <a:ext cx="968436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What We Will Cover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3260" y="1322293"/>
            <a:ext cx="12877800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Overview of Rule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The </a:t>
            </a:r>
            <a:r>
              <a:rPr lang="en-US" sz="4000" b="1" dirty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Rule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Application Analysis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Deep Dive on: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Reportable Transaction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Reporting Person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Reporting Obligations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What, When, and Where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Penalties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Questions … and Answers?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FinCEN</a:t>
            </a:r>
            <a:r>
              <a:rPr lang="en-US" sz="4000" b="1" dirty="0" smtClean="0">
                <a:solidFill>
                  <a:srgbClr val="000000"/>
                </a:solidFill>
                <a:latin typeface="Montserrat" panose="00000500000000000000" pitchFamily="2" charset="0"/>
                <a:ea typeface="Montserrat 2 Medium"/>
                <a:cs typeface="Montserrat 2 Medium"/>
                <a:sym typeface="Montserrat 2 Medium"/>
              </a:rPr>
              <a:t>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33E8-D302-3007-A1C7-61E28364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44B1BF9-2953-0E19-95FA-F2F2E9241103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7E2810-7E9D-832E-7460-2A7B1641EDA9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CCCC68B-CA59-F46A-7F13-948DB610B5A7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4B63A75-D0F0-D6A0-2556-877E9DCFE6F3}"/>
              </a:ext>
            </a:extLst>
          </p:cNvPr>
          <p:cNvSpPr txBox="1"/>
          <p:nvPr/>
        </p:nvSpPr>
        <p:spPr>
          <a:xfrm>
            <a:off x="1028700" y="6477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2. Who Reports?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8C69945-5440-A686-4701-0729EEEFC4CA}"/>
              </a:ext>
            </a:extLst>
          </p:cNvPr>
          <p:cNvSpPr txBox="1"/>
          <p:nvPr/>
        </p:nvSpPr>
        <p:spPr>
          <a:xfrm>
            <a:off x="1028700" y="1815940"/>
            <a:ext cx="16421100" cy="7432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ct val="125000"/>
              </a:lnSpc>
              <a:spcAft>
                <a:spcPts val="600"/>
              </a:spcAft>
              <a:buAutoNum type="alphaUcPeriod"/>
            </a:pPr>
            <a:r>
              <a:rPr lang="en-US" sz="4000" b="1" dirty="0" smtClean="0">
                <a:latin typeface="Montserrat" pitchFamily="2" charset="77"/>
              </a:rPr>
              <a:t>Who </a:t>
            </a:r>
            <a:r>
              <a:rPr lang="en-US" sz="4000" b="1" dirty="0">
                <a:latin typeface="Montserrat" pitchFamily="2" charset="77"/>
              </a:rPr>
              <a:t>is First on the </a:t>
            </a:r>
            <a:r>
              <a:rPr lang="en-US" sz="4000" b="1" dirty="0">
                <a:solidFill>
                  <a:srgbClr val="0070C0"/>
                </a:solidFill>
                <a:latin typeface="Montserrat" pitchFamily="2" charset="77"/>
              </a:rPr>
              <a:t>“Waterfall”</a:t>
            </a:r>
            <a:r>
              <a:rPr lang="en-US" sz="4000" b="1" dirty="0">
                <a:latin typeface="Montserrat" pitchFamily="2" charset="77"/>
              </a:rPr>
              <a:t> or </a:t>
            </a:r>
            <a:r>
              <a:rPr lang="en-US" sz="4000" b="1" dirty="0">
                <a:solidFill>
                  <a:srgbClr val="0070C0"/>
                </a:solidFill>
                <a:latin typeface="Montserrat" pitchFamily="2" charset="77"/>
              </a:rPr>
              <a:t>“Cascade</a:t>
            </a:r>
            <a:r>
              <a:rPr lang="en-US" sz="4000" b="1" dirty="0" smtClean="0">
                <a:solidFill>
                  <a:srgbClr val="0070C0"/>
                </a:solidFill>
                <a:latin typeface="Montserrat" pitchFamily="2" charset="77"/>
              </a:rPr>
              <a:t>”</a:t>
            </a:r>
            <a:r>
              <a:rPr lang="en-US" sz="4000" b="1" dirty="0" smtClean="0">
                <a:latin typeface="Montserrat" pitchFamily="2" charset="77"/>
              </a:rPr>
              <a:t>, continued: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B050"/>
                </a:solidFill>
                <a:latin typeface="Montserrat" pitchFamily="2" charset="77"/>
              </a:rPr>
              <a:t>“Closing or Settlement Agent</a:t>
            </a:r>
            <a:r>
              <a:rPr lang="en-US" sz="3400" b="1" dirty="0">
                <a:solidFill>
                  <a:srgbClr val="00B050"/>
                </a:solidFill>
                <a:latin typeface="Montserrat" pitchFamily="2" charset="77"/>
              </a:rPr>
              <a:t>” </a:t>
            </a:r>
            <a:r>
              <a:rPr lang="en-US" sz="3400" dirty="0">
                <a:latin typeface="Montserrat" pitchFamily="2" charset="77"/>
              </a:rPr>
              <a:t>defined </a:t>
            </a:r>
            <a:r>
              <a:rPr lang="en-US" sz="3400" dirty="0" smtClean="0">
                <a:latin typeface="Montserrat" pitchFamily="2" charset="77"/>
              </a:rPr>
              <a:t>as: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Montserrat" pitchFamily="2" charset="77"/>
              </a:rPr>
              <a:t>Any person (</a:t>
            </a:r>
            <a:r>
              <a:rPr lang="en-US" sz="3400" u="sng" dirty="0" smtClean="0">
                <a:solidFill>
                  <a:srgbClr val="FF0000"/>
                </a:solidFill>
                <a:latin typeface="Montserrat" pitchFamily="2" charset="77"/>
              </a:rPr>
              <a:t>whether </a:t>
            </a:r>
            <a:r>
              <a:rPr lang="en-US" sz="3400" u="sng" dirty="0">
                <a:solidFill>
                  <a:srgbClr val="FF0000"/>
                </a:solidFill>
                <a:latin typeface="Montserrat" pitchFamily="2" charset="77"/>
              </a:rPr>
              <a:t>or not</a:t>
            </a:r>
            <a:r>
              <a:rPr lang="en-US" sz="3400" dirty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Montserrat" pitchFamily="2" charset="77"/>
              </a:rPr>
              <a:t>acting as agent for </a:t>
            </a:r>
            <a:r>
              <a:rPr lang="en-US" sz="3400" dirty="0">
                <a:solidFill>
                  <a:srgbClr val="FF0000"/>
                </a:solidFill>
                <a:latin typeface="Montserrat" pitchFamily="2" charset="77"/>
              </a:rPr>
              <a:t>title agent or </a:t>
            </a:r>
            <a:r>
              <a:rPr lang="en-US" sz="3400" dirty="0" smtClean="0">
                <a:solidFill>
                  <a:srgbClr val="FF0000"/>
                </a:solidFill>
                <a:latin typeface="Montserrat" pitchFamily="2" charset="77"/>
              </a:rPr>
              <a:t>company, licensed </a:t>
            </a:r>
            <a:r>
              <a:rPr lang="en-US" sz="3400" dirty="0">
                <a:solidFill>
                  <a:srgbClr val="FF0000"/>
                </a:solidFill>
                <a:latin typeface="Montserrat" pitchFamily="2" charset="77"/>
              </a:rPr>
              <a:t>attorney, real estate broker, </a:t>
            </a:r>
            <a:r>
              <a:rPr lang="en-US" sz="3400" dirty="0" smtClean="0">
                <a:solidFill>
                  <a:srgbClr val="FF0000"/>
                </a:solidFill>
                <a:latin typeface="Montserrat" pitchFamily="2" charset="77"/>
              </a:rPr>
              <a:t>or real </a:t>
            </a:r>
            <a:r>
              <a:rPr lang="en-US" sz="3400" dirty="0">
                <a:solidFill>
                  <a:srgbClr val="FF0000"/>
                </a:solidFill>
                <a:latin typeface="Montserrat" pitchFamily="2" charset="77"/>
              </a:rPr>
              <a:t>estate </a:t>
            </a:r>
            <a:r>
              <a:rPr lang="en-US" sz="3400" dirty="0" smtClean="0">
                <a:solidFill>
                  <a:srgbClr val="FF0000"/>
                </a:solidFill>
                <a:latin typeface="Montserrat" pitchFamily="2" charset="77"/>
              </a:rPr>
              <a:t>salesperson</a:t>
            </a:r>
            <a:r>
              <a:rPr lang="en-US" sz="3400" dirty="0" smtClean="0">
                <a:latin typeface="Montserrat" pitchFamily="2" charset="77"/>
              </a:rPr>
              <a:t>);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Montserrat" pitchFamily="2" charset="77"/>
              </a:rPr>
              <a:t>W</a:t>
            </a:r>
            <a:r>
              <a:rPr lang="en-US" sz="3400" dirty="0" smtClean="0">
                <a:latin typeface="Montserrat" pitchFamily="2" charset="77"/>
              </a:rPr>
              <a:t>ho (for another and </a:t>
            </a:r>
            <a:r>
              <a:rPr lang="en-US" sz="3400" dirty="0">
                <a:latin typeface="Montserrat" pitchFamily="2" charset="77"/>
              </a:rPr>
              <a:t>with or </a:t>
            </a:r>
            <a:r>
              <a:rPr lang="en-US" sz="3400" dirty="0" smtClean="0">
                <a:latin typeface="Montserrat" pitchFamily="2" charset="77"/>
              </a:rPr>
              <a:t>without </a:t>
            </a:r>
            <a:r>
              <a:rPr lang="en-US" sz="3400" dirty="0">
                <a:latin typeface="Montserrat" pitchFamily="2" charset="77"/>
              </a:rPr>
              <a:t>commission, </a:t>
            </a:r>
            <a:r>
              <a:rPr lang="en-US" sz="3400" dirty="0" smtClean="0">
                <a:latin typeface="Montserrat" pitchFamily="2" charset="77"/>
              </a:rPr>
              <a:t>fee, or </a:t>
            </a:r>
            <a:r>
              <a:rPr lang="en-US" sz="3400" dirty="0">
                <a:latin typeface="Montserrat" pitchFamily="2" charset="77"/>
              </a:rPr>
              <a:t>other valuable consideration </a:t>
            </a:r>
            <a:r>
              <a:rPr lang="en-US" sz="3400" dirty="0" smtClean="0">
                <a:latin typeface="Montserrat" pitchFamily="2" charset="77"/>
              </a:rPr>
              <a:t>and with </a:t>
            </a:r>
            <a:r>
              <a:rPr lang="en-US" sz="3400" dirty="0">
                <a:latin typeface="Montserrat" pitchFamily="2" charset="77"/>
              </a:rPr>
              <a:t>or without the intention </a:t>
            </a:r>
            <a:r>
              <a:rPr lang="en-US" sz="3400" dirty="0" smtClean="0">
                <a:latin typeface="Montserrat" pitchFamily="2" charset="77"/>
              </a:rPr>
              <a:t>or expectation </a:t>
            </a:r>
            <a:r>
              <a:rPr lang="en-US" sz="3400" dirty="0">
                <a:latin typeface="Montserrat" pitchFamily="2" charset="77"/>
              </a:rPr>
              <a:t>of receiving </a:t>
            </a:r>
            <a:r>
              <a:rPr lang="en-US" sz="3400" dirty="0" smtClean="0">
                <a:latin typeface="Montserrat" pitchFamily="2" charset="77"/>
              </a:rPr>
              <a:t>commission, fee</a:t>
            </a:r>
            <a:r>
              <a:rPr lang="en-US" sz="3400" dirty="0">
                <a:latin typeface="Montserrat" pitchFamily="2" charset="77"/>
              </a:rPr>
              <a:t>, or other valuable </a:t>
            </a:r>
            <a:r>
              <a:rPr lang="en-US" sz="3400" dirty="0" smtClean="0">
                <a:latin typeface="Montserrat" pitchFamily="2" charset="77"/>
              </a:rPr>
              <a:t>consideration (directly or indirectly));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Montserrat" pitchFamily="2" charset="77"/>
              </a:rPr>
              <a:t>Provides closing or </a:t>
            </a:r>
            <a:r>
              <a:rPr lang="en-US" sz="3400" dirty="0">
                <a:latin typeface="Montserrat" pitchFamily="2" charset="77"/>
              </a:rPr>
              <a:t>settlement services incident </a:t>
            </a:r>
            <a:r>
              <a:rPr lang="en-US" sz="3400" dirty="0" smtClean="0">
                <a:latin typeface="Montserrat" pitchFamily="2" charset="77"/>
              </a:rPr>
              <a:t>to transfer </a:t>
            </a:r>
            <a:r>
              <a:rPr lang="en-US" sz="3400" dirty="0">
                <a:latin typeface="Montserrat" pitchFamily="2" charset="77"/>
              </a:rPr>
              <a:t>of residential real </a:t>
            </a:r>
            <a:r>
              <a:rPr lang="en-US" sz="3400" dirty="0" smtClean="0">
                <a:latin typeface="Montserrat" pitchFamily="2" charset="77"/>
              </a:rPr>
              <a:t>property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B050"/>
                </a:solidFill>
                <a:latin typeface="Montserrat" pitchFamily="2" charset="77"/>
              </a:rPr>
              <a:t>“Closing or Settlement Statement” </a:t>
            </a:r>
            <a:r>
              <a:rPr lang="en-US" sz="3400" dirty="0" smtClean="0">
                <a:latin typeface="Montserrat" pitchFamily="2" charset="77"/>
              </a:rPr>
              <a:t>defined as: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Montserrat" pitchFamily="2" charset="77"/>
              </a:rPr>
              <a:t>S</a:t>
            </a:r>
            <a:r>
              <a:rPr lang="en-US" sz="3400" dirty="0" smtClean="0">
                <a:latin typeface="Montserrat" pitchFamily="2" charset="77"/>
              </a:rPr>
              <a:t>tatement of receipts </a:t>
            </a:r>
            <a:r>
              <a:rPr lang="en-US" sz="3400" dirty="0">
                <a:latin typeface="Montserrat" pitchFamily="2" charset="77"/>
              </a:rPr>
              <a:t>and disbursements prepared </a:t>
            </a:r>
            <a:r>
              <a:rPr lang="en-US" sz="3400" dirty="0" smtClean="0">
                <a:latin typeface="Montserrat" pitchFamily="2" charset="77"/>
              </a:rPr>
              <a:t>for the </a:t>
            </a:r>
            <a:r>
              <a:rPr lang="en-US" sz="3400" dirty="0">
                <a:latin typeface="Montserrat" pitchFamily="2" charset="77"/>
              </a:rPr>
              <a:t>transferee for a transfer of </a:t>
            </a:r>
            <a:r>
              <a:rPr lang="en-US" sz="3400" dirty="0" smtClean="0">
                <a:latin typeface="Montserrat" pitchFamily="2" charset="77"/>
              </a:rPr>
              <a:t>residential real </a:t>
            </a:r>
            <a:r>
              <a:rPr lang="en-US" sz="3400" dirty="0">
                <a:latin typeface="Montserrat" pitchFamily="2" charset="77"/>
              </a:rPr>
              <a:t>property.</a:t>
            </a:r>
          </a:p>
        </p:txBody>
      </p:sp>
    </p:spTree>
    <p:extLst>
      <p:ext uri="{BB962C8B-B14F-4D97-AF65-F5344CB8AC3E}">
        <p14:creationId xmlns:p14="http://schemas.microsoft.com/office/powerpoint/2010/main" val="17135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A0A3D-DE0E-8D92-8200-ABA8474E7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67E8DAC-B2C1-8749-F3C5-D7CDE3321562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5E0AC8-8230-8E82-623C-0D4682C6AB65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E5E42F6-B7D7-AF9A-DADC-92A0A053F168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4900391-7B3B-21F2-1E8F-0BB01D88C7A8}"/>
              </a:ext>
            </a:extLst>
          </p:cNvPr>
          <p:cNvSpPr txBox="1"/>
          <p:nvPr/>
        </p:nvSpPr>
        <p:spPr>
          <a:xfrm>
            <a:off x="1028700" y="4191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2. Who Reports?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1FB8358-4049-4ECE-B323-B806FD023971}"/>
              </a:ext>
            </a:extLst>
          </p:cNvPr>
          <p:cNvSpPr txBox="1"/>
          <p:nvPr/>
        </p:nvSpPr>
        <p:spPr>
          <a:xfrm>
            <a:off x="1061768" y="1714500"/>
            <a:ext cx="16421100" cy="723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3600" b="1" dirty="0">
                <a:latin typeface="Montserrat" pitchFamily="2" charset="77"/>
              </a:rPr>
              <a:t>B. </a:t>
            </a:r>
            <a:r>
              <a:rPr lang="en-US" sz="3600" b="1" dirty="0" smtClean="0">
                <a:latin typeface="Montserrat" pitchFamily="2" charset="77"/>
              </a:rPr>
              <a:t>Can Use a </a:t>
            </a:r>
            <a:r>
              <a:rPr lang="en-US" sz="3600" b="1" dirty="0" smtClean="0">
                <a:solidFill>
                  <a:srgbClr val="0000FF"/>
                </a:solidFill>
                <a:latin typeface="Montserrat" pitchFamily="2" charset="77"/>
              </a:rPr>
              <a:t>Designation Agreement</a:t>
            </a:r>
            <a:endParaRPr lang="en-US" sz="3600" b="1" dirty="0">
              <a:latin typeface="Montserrat" pitchFamily="2" charset="77"/>
            </a:endParaRP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itchFamily="2" charset="77"/>
              </a:rPr>
              <a:t>Reporting person can agree with any other person in Waterfall that other person will make the report</a:t>
            </a:r>
          </a:p>
          <a:p>
            <a:pPr marL="914400" lvl="1" indent="-45720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itchFamily="2" charset="77"/>
              </a:rPr>
              <a:t>Must be in </a:t>
            </a:r>
            <a:r>
              <a:rPr lang="en-US" sz="3600" b="1" u="sng" dirty="0">
                <a:solidFill>
                  <a:srgbClr val="FF0000"/>
                </a:solidFill>
                <a:latin typeface="Montserrat" pitchFamily="2" charset="77"/>
              </a:rPr>
              <a:t>writing</a:t>
            </a:r>
            <a:r>
              <a:rPr lang="en-US" sz="3600" dirty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en-US" sz="3600" dirty="0">
                <a:latin typeface="Montserrat" pitchFamily="2" charset="77"/>
              </a:rPr>
              <a:t>and include:</a:t>
            </a:r>
          </a:p>
          <a:p>
            <a:pPr marL="1371600" lvl="2" indent="-45720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</a:rPr>
              <a:t>Date of agreement;</a:t>
            </a:r>
          </a:p>
          <a:p>
            <a:pPr marL="1371600" lvl="2" indent="-45720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</a:rPr>
              <a:t>Name and address of transferor and transferee;</a:t>
            </a:r>
          </a:p>
          <a:p>
            <a:pPr marL="1371600" lvl="2" indent="-45720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</a:rPr>
              <a:t>Required info about real property;</a:t>
            </a:r>
          </a:p>
          <a:p>
            <a:pPr marL="1371600" lvl="2" indent="-45720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</a:rPr>
              <a:t>Name and address of designated person to make report; and</a:t>
            </a:r>
          </a:p>
          <a:p>
            <a:pPr marL="1371600" lvl="2" indent="-45720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</a:rPr>
              <a:t>Name and address of all other parties to agreement</a:t>
            </a:r>
          </a:p>
          <a:p>
            <a:pPr marL="914400" lvl="1" indent="-45720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itchFamily="2" charset="77"/>
              </a:rPr>
              <a:t>No “global” designation agreements</a:t>
            </a:r>
          </a:p>
        </p:txBody>
      </p:sp>
    </p:spTree>
    <p:extLst>
      <p:ext uri="{BB962C8B-B14F-4D97-AF65-F5344CB8AC3E}">
        <p14:creationId xmlns:p14="http://schemas.microsoft.com/office/powerpoint/2010/main" val="11863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E62A1-F4AB-BE6F-0553-BDCFF2B3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5AE1B4-6281-C4E2-22CD-4DC49837AE8E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BB063C-5003-AB53-6161-C58E74F9F905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86BD1B4-BBE7-0ADD-A94B-EE9C4E52491A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AFC0FE1-12EC-0DE4-2904-48C17740058F}"/>
              </a:ext>
            </a:extLst>
          </p:cNvPr>
          <p:cNvSpPr txBox="1"/>
          <p:nvPr/>
        </p:nvSpPr>
        <p:spPr>
          <a:xfrm>
            <a:off x="1028700" y="4953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3. What is Reported?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9D2EC43-311A-7A4C-E31E-1A635DDCAD41}"/>
              </a:ext>
            </a:extLst>
          </p:cNvPr>
          <p:cNvSpPr txBox="1"/>
          <p:nvPr/>
        </p:nvSpPr>
        <p:spPr>
          <a:xfrm>
            <a:off x="1028700" y="1761500"/>
            <a:ext cx="16421100" cy="730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2400"/>
              </a:spcAft>
            </a:pPr>
            <a:r>
              <a:rPr lang="en-US" sz="4000" b="1" u="sng" dirty="0">
                <a:latin typeface="Montserrat" pitchFamily="2" charset="77"/>
              </a:rPr>
              <a:t>Categories of Information Required:</a:t>
            </a:r>
            <a:endParaRPr lang="en-US" sz="4000" u="sng" dirty="0">
              <a:latin typeface="Montserrat" pitchFamily="2" charset="77"/>
            </a:endParaRPr>
          </a:p>
          <a:p>
            <a:pPr marL="1258888" lvl="1" indent="-8016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latin typeface="Montserrat" pitchFamily="2" charset="77"/>
              </a:rPr>
              <a:t>The Reporting Person;</a:t>
            </a:r>
          </a:p>
          <a:p>
            <a:pPr marL="1258888" lvl="1" indent="-8016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latin typeface="Montserrat" pitchFamily="2" charset="77"/>
              </a:rPr>
              <a:t>Transferee Entity or Trust receiving property (buyer);</a:t>
            </a:r>
          </a:p>
          <a:p>
            <a:pPr marL="1258888" lvl="1" indent="-8016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latin typeface="Montserrat" pitchFamily="2" charset="77"/>
              </a:rPr>
              <a:t>Beneficial Owners of Transferee Entity or Trust;</a:t>
            </a:r>
          </a:p>
          <a:p>
            <a:pPr marL="1258888" lvl="1" indent="-8016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latin typeface="Montserrat" pitchFamily="2" charset="77"/>
              </a:rPr>
              <a:t>Individuals signing docs on behalf of Transferee Entity or Trust;</a:t>
            </a:r>
          </a:p>
          <a:p>
            <a:pPr marL="1258888" lvl="1" indent="-8016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latin typeface="Montserrat" pitchFamily="2" charset="77"/>
              </a:rPr>
              <a:t>Transferor (seller) – </a:t>
            </a:r>
            <a:r>
              <a:rPr lang="en-US" sz="3600" b="1" dirty="0">
                <a:solidFill>
                  <a:srgbClr val="FF0000"/>
                </a:solidFill>
                <a:latin typeface="Montserrat" pitchFamily="2" charset="77"/>
              </a:rPr>
              <a:t>even if individual</a:t>
            </a:r>
            <a:r>
              <a:rPr lang="en-US" sz="3600" dirty="0">
                <a:latin typeface="Montserrat" pitchFamily="2" charset="77"/>
              </a:rPr>
              <a:t>;</a:t>
            </a:r>
          </a:p>
          <a:p>
            <a:pPr marL="1258888" lvl="1" indent="-8016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latin typeface="Montserrat" pitchFamily="2" charset="77"/>
              </a:rPr>
              <a:t>Property being transferred; and</a:t>
            </a:r>
          </a:p>
          <a:p>
            <a:pPr marL="1258888" lvl="1" indent="-801688">
              <a:lnSpc>
                <a:spcPct val="12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latin typeface="Montserrat" pitchFamily="2" charset="77"/>
              </a:rPr>
              <a:t>Total consideration and info about payments made.</a:t>
            </a:r>
          </a:p>
        </p:txBody>
      </p:sp>
    </p:spTree>
    <p:extLst>
      <p:ext uri="{BB962C8B-B14F-4D97-AF65-F5344CB8AC3E}">
        <p14:creationId xmlns:p14="http://schemas.microsoft.com/office/powerpoint/2010/main" val="22182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E62A1-F4AB-BE6F-0553-BDCFF2B3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5AE1B4-6281-C4E2-22CD-4DC49837AE8E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BB063C-5003-AB53-6161-C58E74F9F905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86BD1B4-BBE7-0ADD-A94B-EE9C4E52491A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AFC0FE1-12EC-0DE4-2904-48C17740058F}"/>
              </a:ext>
            </a:extLst>
          </p:cNvPr>
          <p:cNvSpPr txBox="1"/>
          <p:nvPr/>
        </p:nvSpPr>
        <p:spPr>
          <a:xfrm>
            <a:off x="1028700" y="4953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3. What is Reported?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9D2EC43-311A-7A4C-E31E-1A635DDCAD41}"/>
              </a:ext>
            </a:extLst>
          </p:cNvPr>
          <p:cNvSpPr txBox="1"/>
          <p:nvPr/>
        </p:nvSpPr>
        <p:spPr>
          <a:xfrm>
            <a:off x="762000" y="2143507"/>
            <a:ext cx="16421100" cy="714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b="1" u="sng" dirty="0" smtClean="0">
                <a:latin typeface="Montserrat" pitchFamily="2" charset="77"/>
              </a:rPr>
              <a:t>Beneficial Owner of </a:t>
            </a:r>
            <a:r>
              <a:rPr lang="en-US" sz="4400" b="1" u="sng" dirty="0" smtClean="0">
                <a:solidFill>
                  <a:srgbClr val="0070C0"/>
                </a:solidFill>
                <a:latin typeface="Montserrat" pitchFamily="2" charset="77"/>
              </a:rPr>
              <a:t>Transferee Entity:</a:t>
            </a:r>
            <a:endParaRPr lang="en-US" sz="4400" u="sng" dirty="0">
              <a:solidFill>
                <a:srgbClr val="0070C0"/>
              </a:solidFill>
              <a:latin typeface="Montserrat" pitchFamily="2" charset="77"/>
            </a:endParaRPr>
          </a:p>
          <a:p>
            <a:pPr marL="1258888" lvl="1" indent="-8016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anose="00000500000000000000" pitchFamily="2" charset="0"/>
              </a:rPr>
              <a:t>A</a:t>
            </a:r>
            <a:r>
              <a:rPr lang="en-US" sz="4400" dirty="0" smtClean="0">
                <a:latin typeface="Montserrat" panose="00000500000000000000" pitchFamily="2" charset="0"/>
              </a:rPr>
              <a:t>n </a:t>
            </a:r>
            <a:r>
              <a:rPr lang="en-US" sz="4400" dirty="0">
                <a:latin typeface="Montserrat" panose="00000500000000000000" pitchFamily="2" charset="0"/>
              </a:rPr>
              <a:t>individual who, on the date of closing, either directly or indirectly</a:t>
            </a:r>
            <a:r>
              <a:rPr lang="en-US" sz="4400" dirty="0" smtClean="0">
                <a:latin typeface="Montserrat" panose="00000500000000000000" pitchFamily="2" charset="0"/>
              </a:rPr>
              <a:t>:</a:t>
            </a:r>
          </a:p>
          <a:p>
            <a:pPr marL="1716088" lvl="2" indent="-8016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anose="00000500000000000000" pitchFamily="2" charset="0"/>
              </a:rPr>
              <a:t>Exercises substantial control over the transferee entity, or</a:t>
            </a:r>
          </a:p>
          <a:p>
            <a:pPr marL="1716088" lvl="2" indent="-8016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anose="00000500000000000000" pitchFamily="2" charset="0"/>
              </a:rPr>
              <a:t>Owns or controls at least 25% of the transferee entity’s ownership </a:t>
            </a:r>
            <a:r>
              <a:rPr lang="en-US" sz="4000" dirty="0" smtClean="0">
                <a:latin typeface="Montserrat" panose="00000500000000000000" pitchFamily="2" charset="0"/>
              </a:rPr>
              <a:t>interests</a:t>
            </a:r>
          </a:p>
          <a:p>
            <a:pPr marL="1258888" lvl="1" indent="-8016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anose="00000500000000000000" pitchFamily="2" charset="0"/>
              </a:rPr>
              <a:t>If layered entity, must go until you reach individual</a:t>
            </a:r>
          </a:p>
          <a:p>
            <a:pPr marL="1258888" lvl="1" indent="-8016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anose="00000500000000000000" pitchFamily="2" charset="0"/>
              </a:rPr>
              <a:t>Same analysis as under Corporate Transparency </a:t>
            </a:r>
            <a:r>
              <a:rPr lang="en-US" sz="4400" dirty="0">
                <a:latin typeface="Montserrat" panose="00000500000000000000" pitchFamily="2" charset="0"/>
              </a:rPr>
              <a:t>Act – see </a:t>
            </a:r>
            <a:r>
              <a:rPr lang="en-US" sz="4400" dirty="0">
                <a:latin typeface="Montserrat" panose="00000500000000000000" pitchFamily="2" charset="0"/>
                <a:hlinkClick r:id="rId3"/>
              </a:rPr>
              <a:t>https://</a:t>
            </a:r>
            <a:r>
              <a:rPr lang="en-US" sz="4400" dirty="0" smtClean="0">
                <a:latin typeface="Montserrat" panose="00000500000000000000" pitchFamily="2" charset="0"/>
                <a:hlinkClick r:id="rId3"/>
              </a:rPr>
              <a:t>www.fincen.gov/boi</a:t>
            </a:r>
            <a:r>
              <a:rPr lang="en-US" sz="4400" dirty="0" smtClean="0">
                <a:latin typeface="Montserrat" panose="00000500000000000000" pitchFamily="2" charset="0"/>
              </a:rPr>
              <a:t> for info</a:t>
            </a:r>
            <a:endParaRPr lang="en-US" sz="4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E62A1-F4AB-BE6F-0553-BDCFF2B3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5AE1B4-6281-C4E2-22CD-4DC49837AE8E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BB063C-5003-AB53-6161-C58E74F9F905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86BD1B4-BBE7-0ADD-A94B-EE9C4E52491A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AFC0FE1-12EC-0DE4-2904-48C17740058F}"/>
              </a:ext>
            </a:extLst>
          </p:cNvPr>
          <p:cNvSpPr txBox="1"/>
          <p:nvPr/>
        </p:nvSpPr>
        <p:spPr>
          <a:xfrm>
            <a:off x="1028700" y="4953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3. What is Reported?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9D2EC43-311A-7A4C-E31E-1A635DDCAD41}"/>
              </a:ext>
            </a:extLst>
          </p:cNvPr>
          <p:cNvSpPr txBox="1"/>
          <p:nvPr/>
        </p:nvSpPr>
        <p:spPr>
          <a:xfrm>
            <a:off x="168572" y="1851120"/>
            <a:ext cx="17950856" cy="7048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smtClean="0">
                <a:latin typeface="Montserrat" pitchFamily="2" charset="77"/>
              </a:rPr>
              <a:t>   </a:t>
            </a:r>
            <a:r>
              <a:rPr lang="en-US" sz="4400" b="1" u="sng" dirty="0" smtClean="0">
                <a:latin typeface="Montserrat" pitchFamily="2" charset="77"/>
              </a:rPr>
              <a:t>Beneficial Owner of </a:t>
            </a:r>
            <a:r>
              <a:rPr lang="en-US" sz="4400" b="1" u="sng" dirty="0" smtClean="0">
                <a:solidFill>
                  <a:srgbClr val="00B050"/>
                </a:solidFill>
                <a:latin typeface="Montserrat" pitchFamily="2" charset="77"/>
              </a:rPr>
              <a:t>Transferee Trust:</a:t>
            </a:r>
            <a:endParaRPr lang="en-US" sz="4400" u="sng" dirty="0">
              <a:solidFill>
                <a:srgbClr val="00B050"/>
              </a:solidFill>
              <a:latin typeface="Montserrat" pitchFamily="2" charset="77"/>
            </a:endParaRPr>
          </a:p>
          <a:p>
            <a:pPr marL="1258888" lvl="1" indent="-801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anose="00000500000000000000" pitchFamily="2" charset="0"/>
              </a:rPr>
              <a:t>A</a:t>
            </a:r>
            <a:r>
              <a:rPr lang="en-US" sz="4000" dirty="0" smtClean="0">
                <a:latin typeface="Montserrat" panose="00000500000000000000" pitchFamily="2" charset="0"/>
              </a:rPr>
              <a:t>n </a:t>
            </a:r>
            <a:r>
              <a:rPr lang="en-US" sz="4000" dirty="0">
                <a:latin typeface="Montserrat" panose="00000500000000000000" pitchFamily="2" charset="0"/>
              </a:rPr>
              <a:t>individual who, </a:t>
            </a:r>
            <a:r>
              <a:rPr lang="en-US" sz="4000" dirty="0" smtClean="0">
                <a:latin typeface="Montserrat" panose="00000500000000000000" pitchFamily="2" charset="0"/>
              </a:rPr>
              <a:t>at the date of transfer to the trust:</a:t>
            </a:r>
          </a:p>
          <a:p>
            <a:pPr marL="1716088" lvl="2" indent="-801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Is a trustee;</a:t>
            </a:r>
          </a:p>
          <a:p>
            <a:pPr marL="1716088" lvl="2" indent="-801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H</a:t>
            </a:r>
            <a:r>
              <a:rPr lang="en-US" sz="3600" dirty="0" smtClean="0">
                <a:latin typeface="Montserrat" panose="00000500000000000000" pitchFamily="2" charset="0"/>
              </a:rPr>
              <a:t>as </a:t>
            </a:r>
            <a:r>
              <a:rPr lang="en-US" sz="3600" dirty="0">
                <a:latin typeface="Montserrat" panose="00000500000000000000" pitchFamily="2" charset="0"/>
              </a:rPr>
              <a:t>authority to dispose of </a:t>
            </a:r>
            <a:r>
              <a:rPr lang="en-US" sz="3600" dirty="0" smtClean="0">
                <a:latin typeface="Montserrat" panose="00000500000000000000" pitchFamily="2" charset="0"/>
              </a:rPr>
              <a:t>trust assets (e.g., trust protector);</a:t>
            </a:r>
          </a:p>
          <a:p>
            <a:pPr marL="1716088" lvl="2" indent="-801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Montserrat" panose="00000500000000000000" pitchFamily="2" charset="0"/>
              </a:rPr>
              <a:t>Is a trust </a:t>
            </a:r>
            <a:r>
              <a:rPr lang="en-US" sz="3600" dirty="0">
                <a:latin typeface="Montserrat" panose="00000500000000000000" pitchFamily="2" charset="0"/>
              </a:rPr>
              <a:t>beneficiary who is </a:t>
            </a:r>
            <a:r>
              <a:rPr lang="en-US" sz="3600" dirty="0" smtClean="0">
                <a:latin typeface="Montserrat" panose="00000500000000000000" pitchFamily="2" charset="0"/>
              </a:rPr>
              <a:t>sole </a:t>
            </a:r>
            <a:r>
              <a:rPr lang="en-US" sz="3600" dirty="0">
                <a:latin typeface="Montserrat" panose="00000500000000000000" pitchFamily="2" charset="0"/>
              </a:rPr>
              <a:t>permissible recipient of income and principal from </a:t>
            </a:r>
            <a:r>
              <a:rPr lang="en-US" sz="3600" dirty="0" smtClean="0">
                <a:latin typeface="Montserrat" panose="00000500000000000000" pitchFamily="2" charset="0"/>
              </a:rPr>
              <a:t>trust </a:t>
            </a:r>
            <a:r>
              <a:rPr lang="en-US" sz="3600" dirty="0">
                <a:latin typeface="Montserrat" panose="00000500000000000000" pitchFamily="2" charset="0"/>
              </a:rPr>
              <a:t>or who has </a:t>
            </a:r>
            <a:r>
              <a:rPr lang="en-US" sz="3600" dirty="0" smtClean="0">
                <a:latin typeface="Montserrat" panose="00000500000000000000" pitchFamily="2" charset="0"/>
              </a:rPr>
              <a:t>right </a:t>
            </a:r>
            <a:r>
              <a:rPr lang="en-US" sz="3600" dirty="0">
                <a:latin typeface="Montserrat" panose="00000500000000000000" pitchFamily="2" charset="0"/>
              </a:rPr>
              <a:t>to </a:t>
            </a:r>
            <a:r>
              <a:rPr lang="en-US" sz="3600" dirty="0" smtClean="0">
                <a:latin typeface="Montserrat" panose="00000500000000000000" pitchFamily="2" charset="0"/>
              </a:rPr>
              <a:t>demand </a:t>
            </a:r>
            <a:r>
              <a:rPr lang="en-US" sz="3600" dirty="0">
                <a:latin typeface="Montserrat" panose="00000500000000000000" pitchFamily="2" charset="0"/>
              </a:rPr>
              <a:t>distribution of, or </a:t>
            </a:r>
            <a:r>
              <a:rPr lang="en-US" sz="3600" dirty="0" smtClean="0">
                <a:latin typeface="Montserrat" panose="00000500000000000000" pitchFamily="2" charset="0"/>
              </a:rPr>
              <a:t>withdraw</a:t>
            </a:r>
            <a:r>
              <a:rPr lang="en-US" sz="3600" dirty="0">
                <a:latin typeface="Montserrat" panose="00000500000000000000" pitchFamily="2" charset="0"/>
              </a:rPr>
              <a:t>, substantially all of </a:t>
            </a:r>
            <a:r>
              <a:rPr lang="en-US" sz="3600" dirty="0" smtClean="0">
                <a:latin typeface="Montserrat" panose="00000500000000000000" pitchFamily="2" charset="0"/>
              </a:rPr>
              <a:t>assets </a:t>
            </a:r>
            <a:r>
              <a:rPr lang="en-US" sz="3600" dirty="0">
                <a:latin typeface="Montserrat" panose="00000500000000000000" pitchFamily="2" charset="0"/>
              </a:rPr>
              <a:t>of </a:t>
            </a:r>
            <a:r>
              <a:rPr lang="en-US" sz="3600" dirty="0" smtClean="0">
                <a:latin typeface="Montserrat" panose="00000500000000000000" pitchFamily="2" charset="0"/>
              </a:rPr>
              <a:t>trust</a:t>
            </a:r>
            <a:r>
              <a:rPr lang="en-US" sz="3600" dirty="0">
                <a:latin typeface="Montserrat" panose="00000500000000000000" pitchFamily="2" charset="0"/>
              </a:rPr>
              <a:t>;</a:t>
            </a:r>
          </a:p>
          <a:p>
            <a:pPr marL="1716088" lvl="2" indent="-801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A grantor or settlor who has </a:t>
            </a:r>
            <a:r>
              <a:rPr lang="en-US" sz="3600" dirty="0" smtClean="0">
                <a:latin typeface="Montserrat" panose="00000500000000000000" pitchFamily="2" charset="0"/>
              </a:rPr>
              <a:t>right </a:t>
            </a:r>
            <a:r>
              <a:rPr lang="en-US" sz="3600" dirty="0">
                <a:latin typeface="Montserrat" panose="00000500000000000000" pitchFamily="2" charset="0"/>
              </a:rPr>
              <a:t>to revoke </a:t>
            </a:r>
            <a:r>
              <a:rPr lang="en-US" sz="3600" dirty="0" smtClean="0">
                <a:latin typeface="Montserrat" panose="00000500000000000000" pitchFamily="2" charset="0"/>
              </a:rPr>
              <a:t>trust </a:t>
            </a:r>
            <a:r>
              <a:rPr lang="en-US" sz="3600" dirty="0">
                <a:latin typeface="Montserrat" panose="00000500000000000000" pitchFamily="2" charset="0"/>
              </a:rPr>
              <a:t>or otherwise withdraw </a:t>
            </a:r>
            <a:r>
              <a:rPr lang="en-US" sz="3600" dirty="0" smtClean="0">
                <a:latin typeface="Montserrat" panose="00000500000000000000" pitchFamily="2" charset="0"/>
              </a:rPr>
              <a:t>assets </a:t>
            </a:r>
            <a:r>
              <a:rPr lang="en-US" sz="3600" dirty="0">
                <a:latin typeface="Montserrat" panose="00000500000000000000" pitchFamily="2" charset="0"/>
              </a:rPr>
              <a:t>of </a:t>
            </a:r>
            <a:r>
              <a:rPr lang="en-US" sz="3600" dirty="0" smtClean="0">
                <a:latin typeface="Montserrat" panose="00000500000000000000" pitchFamily="2" charset="0"/>
              </a:rPr>
              <a:t>transferee </a:t>
            </a:r>
            <a:r>
              <a:rPr lang="en-US" sz="3600" dirty="0">
                <a:latin typeface="Montserrat" panose="00000500000000000000" pitchFamily="2" charset="0"/>
              </a:rPr>
              <a:t>trust; or</a:t>
            </a:r>
          </a:p>
          <a:p>
            <a:pPr marL="1716088" lvl="2" indent="-801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Is </a:t>
            </a:r>
            <a:r>
              <a:rPr lang="en-US" sz="3600" dirty="0" smtClean="0">
                <a:latin typeface="Montserrat" panose="00000500000000000000" pitchFamily="2" charset="0"/>
              </a:rPr>
              <a:t>beneficial </a:t>
            </a:r>
            <a:r>
              <a:rPr lang="en-US" sz="3600" dirty="0">
                <a:latin typeface="Montserrat" panose="00000500000000000000" pitchFamily="2" charset="0"/>
              </a:rPr>
              <a:t>owner of </a:t>
            </a:r>
            <a:r>
              <a:rPr lang="en-US" sz="3600" dirty="0" smtClean="0">
                <a:latin typeface="Montserrat" panose="00000500000000000000" pitchFamily="2" charset="0"/>
              </a:rPr>
              <a:t>legal </a:t>
            </a:r>
            <a:r>
              <a:rPr lang="en-US" sz="3600" dirty="0">
                <a:latin typeface="Montserrat" panose="00000500000000000000" pitchFamily="2" charset="0"/>
              </a:rPr>
              <a:t>entity or trust that holds one of the positions described in </a:t>
            </a:r>
            <a:r>
              <a:rPr lang="en-US" sz="3600" dirty="0" smtClean="0">
                <a:latin typeface="Montserrat" panose="00000500000000000000" pitchFamily="2" charset="0"/>
              </a:rPr>
              <a:t>above </a:t>
            </a:r>
            <a:r>
              <a:rPr lang="en-US" sz="3600" dirty="0">
                <a:latin typeface="Montserrat" panose="00000500000000000000" pitchFamily="2" charset="0"/>
              </a:rPr>
              <a:t>four </a:t>
            </a:r>
            <a:r>
              <a:rPr lang="en-US" sz="3600" dirty="0" smtClean="0">
                <a:latin typeface="Montserrat" panose="00000500000000000000" pitchFamily="2" charset="0"/>
              </a:rPr>
              <a:t>categories</a:t>
            </a:r>
            <a:r>
              <a:rPr lang="en-US" sz="3600" dirty="0">
                <a:latin typeface="Montserrat" panose="00000500000000000000" pitchFamily="2" charset="0"/>
              </a:rPr>
              <a:t> </a:t>
            </a:r>
            <a:endParaRPr lang="en-US" sz="4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AD8D6-ABDA-E213-E329-7C2B39B4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F44AB14-F028-37F8-96F0-77DD4615DD6F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60CE3B-F47B-4B3E-F774-2CA4A9137B8E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148C88-49BA-1451-7731-3827545D2E4C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189F98F-76A1-5DF9-25FD-ED4274A50E0D}"/>
              </a:ext>
            </a:extLst>
          </p:cNvPr>
          <p:cNvSpPr txBox="1"/>
          <p:nvPr/>
        </p:nvSpPr>
        <p:spPr>
          <a:xfrm>
            <a:off x="1028700" y="602859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3</a:t>
            </a:r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What is Reported?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3D2E200-DE7F-6F92-9A32-3B68667EB9D0}"/>
              </a:ext>
            </a:extLst>
          </p:cNvPr>
          <p:cNvSpPr txBox="1"/>
          <p:nvPr/>
        </p:nvSpPr>
        <p:spPr>
          <a:xfrm>
            <a:off x="5562600" y="1801066"/>
            <a:ext cx="11887200" cy="7155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4800" b="1" i="1" u="sng" dirty="0" smtClean="0">
                <a:solidFill>
                  <a:srgbClr val="FF0000"/>
                </a:solidFill>
                <a:latin typeface="Montserrat" pitchFamily="2" charset="77"/>
              </a:rPr>
              <a:t>Reasonable</a:t>
            </a:r>
            <a:r>
              <a:rPr lang="en-US" sz="4800" b="1" u="sng" dirty="0" smtClean="0">
                <a:solidFill>
                  <a:srgbClr val="00B050"/>
                </a:solidFill>
                <a:latin typeface="Montserrat" pitchFamily="2" charset="77"/>
              </a:rPr>
              <a:t> Reliance is Permissible</a:t>
            </a:r>
          </a:p>
          <a:p>
            <a:pPr marL="97155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Reporting </a:t>
            </a:r>
            <a:r>
              <a:rPr lang="en-US" sz="4400" dirty="0">
                <a:latin typeface="Montserrat" pitchFamily="2" charset="77"/>
              </a:rPr>
              <a:t>Person </a:t>
            </a:r>
            <a:r>
              <a:rPr lang="en-US" sz="4400" dirty="0" smtClean="0">
                <a:latin typeface="Montserrat" pitchFamily="2" charset="77"/>
              </a:rPr>
              <a:t>may </a:t>
            </a:r>
            <a:r>
              <a:rPr lang="en-US" sz="4400" b="1" i="1" dirty="0" smtClean="0">
                <a:solidFill>
                  <a:srgbClr val="FF0000"/>
                </a:solidFill>
                <a:latin typeface="Montserrat" pitchFamily="2" charset="77"/>
              </a:rPr>
              <a:t>reasonably rely </a:t>
            </a:r>
            <a:r>
              <a:rPr lang="en-US" sz="4400" dirty="0" smtClean="0">
                <a:latin typeface="Montserrat" pitchFamily="2" charset="77"/>
              </a:rPr>
              <a:t>on </a:t>
            </a:r>
            <a:r>
              <a:rPr lang="en-US" sz="4400" dirty="0">
                <a:latin typeface="Montserrat" pitchFamily="2" charset="77"/>
              </a:rPr>
              <a:t>info provided by others, so long as: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itchFamily="2" charset="77"/>
              </a:rPr>
              <a:t>No knowledge of facts that would call info into question </a:t>
            </a:r>
            <a:r>
              <a:rPr lang="en-US" sz="4000" dirty="0" smtClean="0">
                <a:latin typeface="Montserrat" pitchFamily="2" charset="77"/>
              </a:rPr>
              <a:t>reliability, and </a:t>
            </a:r>
            <a:endParaRPr lang="en-US" sz="4000" dirty="0">
              <a:latin typeface="Montserrat" pitchFamily="2" charset="77"/>
            </a:endParaRP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itchFamily="2" charset="77"/>
              </a:rPr>
              <a:t>For beneficial ownership info, person providing info must certify </a:t>
            </a:r>
            <a:r>
              <a:rPr lang="en-US" sz="4000" u="sng" dirty="0">
                <a:latin typeface="Montserrat" pitchFamily="2" charset="77"/>
              </a:rPr>
              <a:t>in writing </a:t>
            </a:r>
            <a:r>
              <a:rPr lang="en-US" sz="4000" dirty="0">
                <a:latin typeface="Montserrat" pitchFamily="2" charset="77"/>
              </a:rPr>
              <a:t>accuracy of info to best of person’s knowledge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504" t="34077"/>
          <a:stretch/>
        </p:blipFill>
        <p:spPr>
          <a:xfrm>
            <a:off x="381000" y="2476500"/>
            <a:ext cx="5476803" cy="60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DF4AE-11F6-496F-B9FB-4DD5721A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F002DF0-C8D1-908D-679B-B42D60C49266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F9D7D8-5022-4A57-84E8-21309E62F7E5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BE577F-BE43-9A22-BB35-84BBBD4594FA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8844684-2D3A-88A5-379C-E3D1EC81EE66}"/>
              </a:ext>
            </a:extLst>
          </p:cNvPr>
          <p:cNvSpPr txBox="1"/>
          <p:nvPr/>
        </p:nvSpPr>
        <p:spPr>
          <a:xfrm>
            <a:off x="1028700" y="4953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3. What is Reported?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88724F1-FBEE-6877-2801-FB1D4AD5DB13}"/>
              </a:ext>
            </a:extLst>
          </p:cNvPr>
          <p:cNvSpPr txBox="1"/>
          <p:nvPr/>
        </p:nvSpPr>
        <p:spPr>
          <a:xfrm>
            <a:off x="762000" y="1943100"/>
            <a:ext cx="16421100" cy="6417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u="sng" dirty="0">
                <a:solidFill>
                  <a:srgbClr val="0000FF"/>
                </a:solidFill>
                <a:latin typeface="Montserrat" pitchFamily="2" charset="77"/>
              </a:rPr>
              <a:t>TAKE AWAYS:</a:t>
            </a:r>
            <a:endParaRPr lang="en-US" sz="5400" u="sng" dirty="0">
              <a:solidFill>
                <a:srgbClr val="0000FF"/>
              </a:solidFill>
              <a:latin typeface="Montserrat" pitchFamily="2" charset="77"/>
            </a:endParaRPr>
          </a:p>
          <a:p>
            <a:pPr marL="971550" lvl="1" indent="-5143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  <a:latin typeface="Montserrat" pitchFamily="2" charset="77"/>
              </a:rPr>
              <a:t>Will </a:t>
            </a:r>
            <a:r>
              <a:rPr lang="en-US" sz="4800" b="1" dirty="0">
                <a:solidFill>
                  <a:srgbClr val="FF0000"/>
                </a:solidFill>
                <a:latin typeface="Montserrat" pitchFamily="2" charset="77"/>
              </a:rPr>
              <a:t>require significant data collection from parties to </a:t>
            </a:r>
            <a:r>
              <a:rPr lang="en-US" sz="4800" b="1" dirty="0" smtClean="0">
                <a:solidFill>
                  <a:srgbClr val="FF0000"/>
                </a:solidFill>
                <a:latin typeface="Montserrat" pitchFamily="2" charset="77"/>
              </a:rPr>
              <a:t>transaction</a:t>
            </a:r>
          </a:p>
          <a:p>
            <a:pPr marL="971550" lvl="1" indent="-5143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Montserrat" pitchFamily="2" charset="77"/>
              </a:rPr>
              <a:t>Must obtain this information prior to closing, or will likely never get it </a:t>
            </a:r>
          </a:p>
          <a:p>
            <a:pPr marL="971550" lvl="1" indent="-5143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B050"/>
                </a:solidFill>
                <a:latin typeface="Montserrat" pitchFamily="2" charset="77"/>
              </a:rPr>
              <a:t>COLLECTION</a:t>
            </a:r>
            <a:r>
              <a:rPr lang="en-US" sz="4800" dirty="0" smtClean="0">
                <a:latin typeface="Montserrat" pitchFamily="2" charset="77"/>
              </a:rPr>
              <a:t> </a:t>
            </a:r>
            <a:r>
              <a:rPr lang="en-US" sz="4800" dirty="0">
                <a:latin typeface="Montserrat" pitchFamily="2" charset="77"/>
              </a:rPr>
              <a:t>and </a:t>
            </a:r>
            <a:r>
              <a:rPr lang="en-US" sz="4800" b="1" dirty="0" smtClean="0">
                <a:solidFill>
                  <a:srgbClr val="00B050"/>
                </a:solidFill>
                <a:latin typeface="Montserrat" pitchFamily="2" charset="77"/>
              </a:rPr>
              <a:t>CERTIFICATION FORMS </a:t>
            </a:r>
            <a:r>
              <a:rPr lang="en-US" sz="4800" dirty="0" smtClean="0">
                <a:latin typeface="Montserrat" pitchFamily="2" charset="77"/>
              </a:rPr>
              <a:t>are </a:t>
            </a:r>
            <a:r>
              <a:rPr lang="en-US" sz="4800" b="1" dirty="0" smtClean="0">
                <a:solidFill>
                  <a:srgbClr val="FF0000"/>
                </a:solidFill>
                <a:latin typeface="Montserrat" pitchFamily="2" charset="77"/>
              </a:rPr>
              <a:t>KEY</a:t>
            </a:r>
            <a:endParaRPr lang="en-US" sz="4800" b="1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15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AD8D6-ABDA-E213-E329-7C2B39B4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F44AB14-F028-37F8-96F0-77DD4615DD6F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60CE3B-F47B-4B3E-F774-2CA4A9137B8E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148C88-49BA-1451-7731-3827545D2E4C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189F98F-76A1-5DF9-25FD-ED4274A50E0D}"/>
              </a:ext>
            </a:extLst>
          </p:cNvPr>
          <p:cNvSpPr txBox="1"/>
          <p:nvPr/>
        </p:nvSpPr>
        <p:spPr>
          <a:xfrm>
            <a:off x="1028700" y="602859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3.5 How to Report?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3D2E200-DE7F-6F92-9A32-3B68667EB9D0}"/>
              </a:ext>
            </a:extLst>
          </p:cNvPr>
          <p:cNvSpPr txBox="1"/>
          <p:nvPr/>
        </p:nvSpPr>
        <p:spPr>
          <a:xfrm>
            <a:off x="381000" y="1801066"/>
            <a:ext cx="17068800" cy="755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prstClr val="black"/>
                </a:solidFill>
                <a:latin typeface="Montserrat" pitchFamily="2" charset="77"/>
              </a:rPr>
              <a:t>All </a:t>
            </a:r>
            <a:r>
              <a:rPr lang="en-US" sz="4400" dirty="0">
                <a:solidFill>
                  <a:prstClr val="black"/>
                </a:solidFill>
                <a:latin typeface="Montserrat" pitchFamily="2" charset="77"/>
              </a:rPr>
              <a:t>info will be reported to FinCEN on a </a:t>
            </a:r>
            <a:r>
              <a:rPr lang="en-US" sz="4400" b="1" u="sng" dirty="0">
                <a:solidFill>
                  <a:srgbClr val="0070C0"/>
                </a:solidFill>
                <a:latin typeface="Montserrat" pitchFamily="2" charset="77"/>
              </a:rPr>
              <a:t>Real Estate </a:t>
            </a:r>
            <a:r>
              <a:rPr lang="en-US" sz="4400" b="1" u="sng" dirty="0" smtClean="0">
                <a:solidFill>
                  <a:srgbClr val="0070C0"/>
                </a:solidFill>
                <a:latin typeface="Montserrat" pitchFamily="2" charset="77"/>
              </a:rPr>
              <a:t>Report</a:t>
            </a:r>
            <a:r>
              <a:rPr lang="en-US" sz="4400" b="1" dirty="0" smtClean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en-US" sz="4400" dirty="0" smtClean="0">
                <a:latin typeface="Montserrat" pitchFamily="2" charset="77"/>
              </a:rPr>
              <a:t>available </a:t>
            </a:r>
            <a:r>
              <a:rPr lang="en-US" sz="4400" dirty="0">
                <a:latin typeface="Montserrat" pitchFamily="2" charset="77"/>
              </a:rPr>
              <a:t>at: </a:t>
            </a:r>
            <a:r>
              <a:rPr lang="en-US" sz="4400" b="1" dirty="0">
                <a:solidFill>
                  <a:srgbClr val="00B050"/>
                </a:solidFill>
                <a:latin typeface="Montserrat" pitchFamily="2" charset="77"/>
                <a:hlinkClick r:id="rId3"/>
              </a:rPr>
              <a:t>https://</a:t>
            </a:r>
            <a:r>
              <a:rPr lang="en-US" sz="4400" b="1" dirty="0" smtClean="0">
                <a:solidFill>
                  <a:srgbClr val="00B050"/>
                </a:solidFill>
                <a:latin typeface="Montserrat" pitchFamily="2" charset="77"/>
                <a:hlinkClick r:id="rId3"/>
              </a:rPr>
              <a:t>bsaefiling-sandbox.fincen.gov/supported-forms</a:t>
            </a:r>
            <a:r>
              <a:rPr lang="en-US" sz="4400" b="1" dirty="0" smtClean="0">
                <a:solidFill>
                  <a:srgbClr val="00B050"/>
                </a:solidFill>
                <a:latin typeface="Montserrat" pitchFamily="2" charset="77"/>
              </a:rPr>
              <a:t> </a:t>
            </a:r>
            <a:endParaRPr lang="en-US" sz="4400" b="1" dirty="0">
              <a:solidFill>
                <a:srgbClr val="00B050"/>
              </a:solidFill>
              <a:latin typeface="Montserrat" pitchFamily="2" charset="77"/>
            </a:endParaRPr>
          </a:p>
          <a:p>
            <a:pPr marL="97155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u="sng" dirty="0" smtClean="0">
                <a:latin typeface="Montserrat" pitchFamily="2" charset="77"/>
              </a:rPr>
              <a:t>111 </a:t>
            </a:r>
            <a:r>
              <a:rPr lang="en-US" sz="4400" u="sng" dirty="0">
                <a:latin typeface="Montserrat" pitchFamily="2" charset="77"/>
              </a:rPr>
              <a:t>data </a:t>
            </a:r>
            <a:r>
              <a:rPr lang="en-US" sz="4400" u="sng" dirty="0" smtClean="0">
                <a:latin typeface="Montserrat" pitchFamily="2" charset="77"/>
              </a:rPr>
              <a:t>points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Montserrat" pitchFamily="2" charset="77"/>
              </a:rPr>
              <a:t>Can be much more or less depending upon complexity of parties and transaction</a:t>
            </a:r>
          </a:p>
          <a:p>
            <a:pPr marL="97155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u="sng" dirty="0" smtClean="0">
                <a:latin typeface="Montserrat" pitchFamily="2" charset="77"/>
              </a:rPr>
              <a:t>Consider how you will</a:t>
            </a:r>
            <a:r>
              <a:rPr lang="en-US" sz="4000" dirty="0" smtClean="0">
                <a:latin typeface="Montserrat" pitchFamily="2" charset="77"/>
              </a:rPr>
              <a:t>: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itchFamily="2" charset="77"/>
              </a:rPr>
              <a:t>T</a:t>
            </a:r>
            <a:r>
              <a:rPr lang="en-US" sz="4000" dirty="0" smtClean="0">
                <a:latin typeface="Montserrat" pitchFamily="2" charset="77"/>
              </a:rPr>
              <a:t>ransfer information from collection form to Real Estate Report, and</a:t>
            </a:r>
          </a:p>
          <a:p>
            <a:pPr marL="14287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Montserrat" pitchFamily="2" charset="77"/>
              </a:rPr>
              <a:t>Keep client’s data secure</a:t>
            </a:r>
          </a:p>
        </p:txBody>
      </p:sp>
    </p:spTree>
    <p:extLst>
      <p:ext uri="{BB962C8B-B14F-4D97-AF65-F5344CB8AC3E}">
        <p14:creationId xmlns:p14="http://schemas.microsoft.com/office/powerpoint/2010/main" val="31320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5D1A2-D469-16DB-A177-58B92FBE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08F85C-1142-4CE0-19F0-81F926FA541D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D3CED6-3EEF-CE20-29B2-DB7ED3BB784D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82B671-99AA-E174-5768-6DF227D77F57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D14D436-BEF6-290B-DA18-71DC6F5D6C1B}"/>
              </a:ext>
            </a:extLst>
          </p:cNvPr>
          <p:cNvSpPr txBox="1"/>
          <p:nvPr/>
        </p:nvSpPr>
        <p:spPr>
          <a:xfrm>
            <a:off x="1073989" y="4953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4. When to Report?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C31778B-3DEF-D1ED-D462-E2573392D191}"/>
              </a:ext>
            </a:extLst>
          </p:cNvPr>
          <p:cNvSpPr txBox="1"/>
          <p:nvPr/>
        </p:nvSpPr>
        <p:spPr>
          <a:xfrm>
            <a:off x="1073989" y="1724790"/>
            <a:ext cx="16421100" cy="730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dirty="0">
                <a:latin typeface="Montserrat" pitchFamily="2" charset="77"/>
              </a:rPr>
              <a:t>Must Report by the </a:t>
            </a:r>
            <a:r>
              <a:rPr lang="en-US" sz="4400" b="1" u="sng" dirty="0" smtClean="0">
                <a:solidFill>
                  <a:srgbClr val="FF0000"/>
                </a:solidFill>
                <a:latin typeface="Montserrat" pitchFamily="2" charset="77"/>
              </a:rPr>
              <a:t>LATER OF</a:t>
            </a:r>
            <a:r>
              <a:rPr lang="en-US" sz="4400" b="1" dirty="0" smtClean="0">
                <a:solidFill>
                  <a:srgbClr val="FF0000"/>
                </a:solidFill>
                <a:latin typeface="Montserrat" pitchFamily="2" charset="77"/>
              </a:rPr>
              <a:t>:</a:t>
            </a:r>
            <a:endParaRPr lang="en-US" sz="4400" dirty="0">
              <a:solidFill>
                <a:srgbClr val="FF0000"/>
              </a:solidFill>
              <a:latin typeface="Montserrat" pitchFamily="2" charset="77"/>
            </a:endParaRPr>
          </a:p>
          <a:p>
            <a:pPr marL="1258888" lvl="1" indent="-801688">
              <a:spcAft>
                <a:spcPts val="1800"/>
              </a:spcAft>
              <a:buFont typeface="+mj-lt"/>
              <a:buAutoNum type="arabicPeriod"/>
            </a:pPr>
            <a:r>
              <a:rPr lang="en-US" sz="4400" dirty="0">
                <a:latin typeface="Montserrat" pitchFamily="2" charset="77"/>
              </a:rPr>
              <a:t>Last day of the month </a:t>
            </a:r>
            <a:r>
              <a:rPr lang="en-US" sz="4400" b="1" i="1" dirty="0">
                <a:latin typeface="Montserrat" pitchFamily="2" charset="77"/>
              </a:rPr>
              <a:t>following</a:t>
            </a:r>
            <a:r>
              <a:rPr lang="en-US" sz="4400" dirty="0">
                <a:latin typeface="Montserrat" pitchFamily="2" charset="77"/>
              </a:rPr>
              <a:t> the month in which date of closing occurred</a:t>
            </a:r>
          </a:p>
          <a:p>
            <a:pPr marL="1881188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u="sng" dirty="0">
                <a:latin typeface="Montserrat" pitchFamily="2" charset="77"/>
              </a:rPr>
              <a:t>Example</a:t>
            </a:r>
            <a:r>
              <a:rPr lang="en-US" sz="3600" dirty="0">
                <a:latin typeface="Montserrat" pitchFamily="2" charset="77"/>
              </a:rPr>
              <a:t>: Closing occurred on June 9, </a:t>
            </a:r>
            <a:r>
              <a:rPr lang="en-US" sz="3600" dirty="0" smtClean="0">
                <a:latin typeface="Montserrat" pitchFamily="2" charset="77"/>
              </a:rPr>
              <a:t>2026 </a:t>
            </a:r>
            <a:r>
              <a:rPr lang="en-US" sz="3600" dirty="0">
                <a:latin typeface="Montserrat" pitchFamily="2" charset="77"/>
              </a:rPr>
              <a:t>– Report would not be due until July 31, </a:t>
            </a:r>
            <a:r>
              <a:rPr lang="en-US" sz="3600" dirty="0" smtClean="0">
                <a:latin typeface="Montserrat" pitchFamily="2" charset="77"/>
              </a:rPr>
              <a:t>2026</a:t>
            </a:r>
            <a:endParaRPr lang="en-US" sz="3600" dirty="0">
              <a:latin typeface="Montserrat" pitchFamily="2" charset="77"/>
            </a:endParaRPr>
          </a:p>
          <a:p>
            <a:pPr marL="1258888" lvl="1" indent="-801688">
              <a:spcAft>
                <a:spcPts val="1800"/>
              </a:spcAft>
              <a:buFont typeface="+mj-lt"/>
              <a:buAutoNum type="arabicPeriod"/>
            </a:pPr>
            <a:r>
              <a:rPr lang="en-US" sz="4400" dirty="0">
                <a:latin typeface="Montserrat" pitchFamily="2" charset="77"/>
              </a:rPr>
              <a:t>30 calendar days after date of closing</a:t>
            </a:r>
            <a:r>
              <a:rPr lang="en-US" sz="4000" dirty="0" smtClean="0">
                <a:latin typeface="Montserrat" pitchFamily="2" charset="77"/>
              </a:rPr>
              <a:t>.</a:t>
            </a:r>
          </a:p>
          <a:p>
            <a:pPr marL="1881188" lvl="2" indent="-5603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u="sng" dirty="0" smtClean="0">
                <a:latin typeface="Montserrat" pitchFamily="2" charset="77"/>
              </a:rPr>
              <a:t>Example</a:t>
            </a:r>
            <a:r>
              <a:rPr lang="en-US" sz="3600" dirty="0" smtClean="0">
                <a:latin typeface="Montserrat" pitchFamily="2" charset="77"/>
              </a:rPr>
              <a:t>: Closing occurred on January 31 – Report would not be due until March 2 (or March 1 in leap years)</a:t>
            </a:r>
            <a:endParaRPr lang="en-US" sz="3600" dirty="0">
              <a:latin typeface="Montserrat" pitchFamily="2" charset="77"/>
            </a:endParaRPr>
          </a:p>
          <a:p>
            <a:pPr marL="0" lvl="1">
              <a:spcAft>
                <a:spcPts val="18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Montserrat" pitchFamily="2" charset="77"/>
              </a:rPr>
              <a:t>Remember: “Date </a:t>
            </a:r>
            <a:r>
              <a:rPr lang="en-US" sz="4000" b="1" dirty="0">
                <a:solidFill>
                  <a:srgbClr val="FF0000"/>
                </a:solidFill>
                <a:latin typeface="Montserrat" pitchFamily="2" charset="77"/>
              </a:rPr>
              <a:t>of Closing” </a:t>
            </a:r>
            <a:r>
              <a:rPr lang="en-US" sz="4000" dirty="0">
                <a:latin typeface="Montserrat" pitchFamily="2" charset="77"/>
              </a:rPr>
              <a:t>= date on which transferee entity or trust receives ownership interest in property</a:t>
            </a:r>
          </a:p>
        </p:txBody>
      </p:sp>
    </p:spTree>
    <p:extLst>
      <p:ext uri="{BB962C8B-B14F-4D97-AF65-F5344CB8AC3E}">
        <p14:creationId xmlns:p14="http://schemas.microsoft.com/office/powerpoint/2010/main" val="8933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B699-C2A7-3275-8219-0E9482D4C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8AB1D2-CCF2-122B-76A5-D9D5C5BD6050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8B4357-AAEE-8137-1E06-C21C2545B962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E4D27F3-B26D-E13E-6DB1-AB44FF809077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C2EB09B-B153-EC5C-49BC-0AA405BA1CB6}"/>
              </a:ext>
            </a:extLst>
          </p:cNvPr>
          <p:cNvSpPr txBox="1"/>
          <p:nvPr/>
        </p:nvSpPr>
        <p:spPr>
          <a:xfrm>
            <a:off x="1028700" y="417077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5. Where to Report?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8DF4728-4CE6-80D3-A53E-9416E48EF3C5}"/>
              </a:ext>
            </a:extLst>
          </p:cNvPr>
          <p:cNvSpPr txBox="1"/>
          <p:nvPr/>
        </p:nvSpPr>
        <p:spPr>
          <a:xfrm>
            <a:off x="1028700" y="2042841"/>
            <a:ext cx="169545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800" b="1" dirty="0">
                <a:solidFill>
                  <a:srgbClr val="0000FF"/>
                </a:solidFill>
                <a:latin typeface="Montserrat" pitchFamily="2" charset="77"/>
              </a:rPr>
              <a:t>Real Estate Report must be filed </a:t>
            </a:r>
            <a:r>
              <a:rPr lang="en-US" sz="4800" b="1" dirty="0">
                <a:solidFill>
                  <a:srgbClr val="FF0000"/>
                </a:solidFill>
                <a:latin typeface="Montserrat" pitchFamily="2" charset="77"/>
              </a:rPr>
              <a:t>electronically</a:t>
            </a:r>
            <a:r>
              <a:rPr lang="en-US" sz="4800" b="1" dirty="0">
                <a:solidFill>
                  <a:srgbClr val="0000FF"/>
                </a:solidFill>
                <a:latin typeface="Montserrat" pitchFamily="2" charset="77"/>
              </a:rPr>
              <a:t> with FinCEN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</a:rPr>
              <a:t>Will be FinCEN’s BSA e-filing system, same as </a:t>
            </a:r>
            <a:r>
              <a:rPr lang="en-US" sz="4400" dirty="0" smtClean="0">
                <a:latin typeface="Montserrat" pitchFamily="2" charset="77"/>
              </a:rPr>
              <a:t>GTOs </a:t>
            </a:r>
            <a:r>
              <a:rPr lang="en-US" sz="4400" dirty="0">
                <a:latin typeface="Montserrat" pitchFamily="2" charset="77"/>
                <a:hlinkClick r:id="rId3"/>
              </a:rPr>
              <a:t>https://</a:t>
            </a:r>
            <a:r>
              <a:rPr lang="en-US" sz="4400" dirty="0" smtClean="0">
                <a:latin typeface="Montserrat" pitchFamily="2" charset="77"/>
                <a:hlinkClick r:id="rId3"/>
              </a:rPr>
              <a:t>bsaefiling.fincen.treas.gov/main.html</a:t>
            </a:r>
            <a:endParaRPr lang="en-US" sz="4400" dirty="0" smtClean="0">
              <a:latin typeface="Montserrat" pitchFamily="2" charset="77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Must create:</a:t>
            </a:r>
          </a:p>
          <a:p>
            <a:pPr marL="800100" lvl="1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BSA e-filing account</a:t>
            </a:r>
            <a:r>
              <a:rPr lang="en-US" sz="4400" dirty="0">
                <a:latin typeface="Montserrat" pitchFamily="2" charset="77"/>
              </a:rPr>
              <a:t>: </a:t>
            </a:r>
            <a:r>
              <a:rPr lang="en-US" sz="4400" dirty="0">
                <a:latin typeface="Montserrat" pitchFamily="2" charset="77"/>
                <a:hlinkClick r:id="rId4"/>
              </a:rPr>
              <a:t>https://</a:t>
            </a:r>
            <a:r>
              <a:rPr lang="en-US" sz="4400" dirty="0" smtClean="0">
                <a:latin typeface="Montserrat" pitchFamily="2" charset="77"/>
                <a:hlinkClick r:id="rId4"/>
              </a:rPr>
              <a:t>bsaefiling.fincen.gov/AddUser</a:t>
            </a:r>
            <a:r>
              <a:rPr lang="en-US" sz="4400" dirty="0" smtClean="0">
                <a:latin typeface="Montserrat" pitchFamily="2" charset="77"/>
              </a:rPr>
              <a:t> </a:t>
            </a:r>
          </a:p>
          <a:p>
            <a:pPr marL="800100" lvl="1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Login.gov account</a:t>
            </a:r>
            <a:r>
              <a:rPr lang="en-US" sz="4400" dirty="0">
                <a:latin typeface="Montserrat" pitchFamily="2" charset="77"/>
              </a:rPr>
              <a:t>:  </a:t>
            </a:r>
            <a:r>
              <a:rPr lang="en-US" sz="4400" dirty="0">
                <a:latin typeface="Montserrat" pitchFamily="2" charset="77"/>
                <a:hlinkClick r:id="rId5"/>
              </a:rPr>
              <a:t>https://login.gov/create-an-account</a:t>
            </a:r>
            <a:r>
              <a:rPr lang="en-US" sz="4400" dirty="0" smtClean="0">
                <a:latin typeface="Montserrat" pitchFamily="2" charset="77"/>
                <a:hlinkClick r:id="rId5"/>
              </a:rPr>
              <a:t>/</a:t>
            </a:r>
            <a:r>
              <a:rPr lang="en-US" sz="4400" dirty="0" smtClean="0">
                <a:latin typeface="Montserrat" pitchFamily="2" charset="77"/>
              </a:rPr>
              <a:t> </a:t>
            </a:r>
            <a:endParaRPr lang="en-US" sz="4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11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7326" y="342900"/>
            <a:ext cx="12077700" cy="1164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Overview of the Rule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600" y="1587560"/>
            <a:ext cx="16848826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" panose="00000500000000000000" pitchFamily="2" charset="0"/>
              </a:rPr>
              <a:t>Arises from </a:t>
            </a:r>
            <a:r>
              <a:rPr lang="en-US" sz="4000" dirty="0" err="1">
                <a:solidFill>
                  <a:srgbClr val="000000"/>
                </a:solidFill>
                <a:latin typeface="Montserrat" panose="00000500000000000000" pitchFamily="2" charset="0"/>
              </a:rPr>
              <a:t>FinCEN</a:t>
            </a:r>
            <a:r>
              <a:rPr lang="en-US" sz="4000" dirty="0">
                <a:solidFill>
                  <a:srgbClr val="000000"/>
                </a:solidFill>
                <a:latin typeface="Montserrat" panose="00000500000000000000" pitchFamily="2" charset="0"/>
              </a:rPr>
              <a:t> authority under Bank Secrecy Act (“BSA”) – 12 USC §1829b and §1951-1960, as amended by the AML Act – 31 USC §5318(h)</a:t>
            </a:r>
          </a:p>
          <a:p>
            <a:pPr marL="78105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" panose="00000500000000000000" pitchFamily="2" charset="0"/>
              </a:rPr>
              <a:t>Requires Financial Institutions (“FI”) to establish anti-money laundering (“AML”) programs</a:t>
            </a:r>
          </a:p>
          <a:p>
            <a:pPr marL="78105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" panose="00000500000000000000" pitchFamily="2" charset="0"/>
              </a:rPr>
              <a:t>FI includes “persons involved in real estate closings &amp; settlements” – 31 USC §5312(a)(2)</a:t>
            </a:r>
          </a:p>
          <a:p>
            <a:pPr marL="78105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" panose="00000500000000000000" pitchFamily="2" charset="0"/>
              </a:rPr>
              <a:t>Per </a:t>
            </a:r>
            <a:r>
              <a:rPr lang="en-US" sz="40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the Rule: </a:t>
            </a:r>
            <a:r>
              <a:rPr lang="en-US" sz="4000" dirty="0">
                <a:solidFill>
                  <a:srgbClr val="000000"/>
                </a:solidFill>
                <a:latin typeface="Montserrat" panose="00000500000000000000" pitchFamily="2" charset="0"/>
              </a:rPr>
              <a:t>Includes title companies and lawyers</a:t>
            </a:r>
          </a:p>
          <a:p>
            <a:pPr marL="78105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Montserrat" panose="00000500000000000000" pitchFamily="2" charset="0"/>
              </a:rPr>
              <a:t>FinCEN</a:t>
            </a:r>
            <a:r>
              <a:rPr lang="en-US" sz="4000" dirty="0">
                <a:solidFill>
                  <a:srgbClr val="000000"/>
                </a:solidFill>
                <a:latin typeface="Montserrat" panose="00000500000000000000" pitchFamily="2" charset="0"/>
              </a:rPr>
              <a:t> previously exempted these people from regulation under </a:t>
            </a:r>
            <a:r>
              <a:rPr lang="en-US" sz="40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BSA – but no more!</a:t>
            </a:r>
            <a:endParaRPr lang="en-US" sz="40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E92C-A4E5-A1CC-9570-2794E1EC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53AC99-09A3-D2D2-EFD0-5E62A5F06D54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4FB2D9-209F-E8CA-9F65-9C4EBAB59D3F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192F15-7082-5AED-32B5-882E61B22A80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0C853EC-31CF-4D4B-7C52-B8281F58AE32}"/>
              </a:ext>
            </a:extLst>
          </p:cNvPr>
          <p:cNvSpPr txBox="1"/>
          <p:nvPr/>
        </p:nvSpPr>
        <p:spPr>
          <a:xfrm>
            <a:off x="10287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6. What to Retain?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5AC26A-A692-FC8C-6ED8-FCD860A0D08D}"/>
              </a:ext>
            </a:extLst>
          </p:cNvPr>
          <p:cNvSpPr txBox="1"/>
          <p:nvPr/>
        </p:nvSpPr>
        <p:spPr>
          <a:xfrm>
            <a:off x="933450" y="2350884"/>
            <a:ext cx="16421100" cy="612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FF"/>
                </a:solidFill>
                <a:latin typeface="Montserrat" pitchFamily="2" charset="77"/>
              </a:rPr>
              <a:t>Reporting Person </a:t>
            </a:r>
            <a:r>
              <a:rPr lang="en-US" sz="4400" dirty="0">
                <a:latin typeface="Montserrat" pitchFamily="2" charset="77"/>
              </a:rPr>
              <a:t>must retain </a:t>
            </a:r>
            <a:r>
              <a:rPr lang="en-US" sz="4400" b="1" dirty="0">
                <a:solidFill>
                  <a:srgbClr val="0000FF"/>
                </a:solidFill>
                <a:latin typeface="Montserrat" pitchFamily="2" charset="77"/>
              </a:rPr>
              <a:t>Reasonable Reliance Certification </a:t>
            </a:r>
            <a:r>
              <a:rPr lang="en-US" sz="4400" dirty="0">
                <a:latin typeface="Montserrat" pitchFamily="2" charset="77"/>
              </a:rPr>
              <a:t>(used for Beneficial Ownership information</a:t>
            </a:r>
            <a:r>
              <a:rPr lang="en-US" sz="4400" dirty="0" smtClean="0">
                <a:latin typeface="Montserrat" pitchFamily="2" charset="77"/>
              </a:rPr>
              <a:t>)</a:t>
            </a:r>
            <a:endParaRPr lang="en-US" sz="4400" dirty="0">
              <a:latin typeface="Montserrat" pitchFamily="2" charset="77"/>
            </a:endParaRP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FF"/>
                </a:solidFill>
                <a:latin typeface="Montserrat" pitchFamily="2" charset="77"/>
              </a:rPr>
              <a:t>All parties </a:t>
            </a:r>
            <a:r>
              <a:rPr lang="en-US" sz="4400" dirty="0">
                <a:latin typeface="Montserrat" pitchFamily="2" charset="77"/>
              </a:rPr>
              <a:t>to </a:t>
            </a:r>
            <a:r>
              <a:rPr lang="en-US" sz="4400" b="1" dirty="0">
                <a:solidFill>
                  <a:srgbClr val="0000FF"/>
                </a:solidFill>
                <a:latin typeface="Montserrat" pitchFamily="2" charset="77"/>
              </a:rPr>
              <a:t>Designation Agreement </a:t>
            </a:r>
            <a:r>
              <a:rPr lang="en-US" sz="4400" dirty="0">
                <a:latin typeface="Montserrat" pitchFamily="2" charset="77"/>
              </a:rPr>
              <a:t>for reporting person must retain the </a:t>
            </a:r>
            <a:r>
              <a:rPr lang="en-US" sz="4400" dirty="0" smtClean="0">
                <a:latin typeface="Montserrat" pitchFamily="2" charset="77"/>
              </a:rPr>
              <a:t>agreement</a:t>
            </a:r>
            <a:endParaRPr lang="en-US" sz="4400" dirty="0">
              <a:latin typeface="Montserrat" pitchFamily="2" charset="77"/>
            </a:endParaRP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</a:rPr>
              <a:t>Do NOT have to retain Real Estate </a:t>
            </a:r>
            <a:r>
              <a:rPr lang="en-US" sz="4400" dirty="0" smtClean="0">
                <a:latin typeface="Montserrat" pitchFamily="2" charset="77"/>
              </a:rPr>
              <a:t>Report</a:t>
            </a:r>
            <a:endParaRPr lang="en-US" sz="4400" dirty="0">
              <a:latin typeface="Montserrat" pitchFamily="2" charset="77"/>
            </a:endParaRP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</a:rPr>
              <a:t>Must retain for </a:t>
            </a:r>
            <a:r>
              <a:rPr lang="en-US" sz="4400" b="1" dirty="0">
                <a:solidFill>
                  <a:srgbClr val="FF0000"/>
                </a:solidFill>
                <a:latin typeface="Montserrat" pitchFamily="2" charset="77"/>
              </a:rPr>
              <a:t>FIVE YEARS</a:t>
            </a:r>
          </a:p>
        </p:txBody>
      </p:sp>
    </p:spTree>
    <p:extLst>
      <p:ext uri="{BB962C8B-B14F-4D97-AF65-F5344CB8AC3E}">
        <p14:creationId xmlns:p14="http://schemas.microsoft.com/office/powerpoint/2010/main" val="30499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753C-1EA9-4832-635E-0AEC67607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C2AB7D3-ACA8-0A04-A65C-C96C9422EBDE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B2AFC5-8FF6-7311-810B-2154EE79A73D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C1417CB-2371-D124-D709-8071B4A4AC7A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36D7810A-FDF8-E11B-96BE-258B1D11440F}"/>
              </a:ext>
            </a:extLst>
          </p:cNvPr>
          <p:cNvSpPr txBox="1"/>
          <p:nvPr/>
        </p:nvSpPr>
        <p:spPr>
          <a:xfrm>
            <a:off x="581537" y="4191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Penalties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BC463D-AA02-F91E-66E8-8E052E3C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41187"/>
              </p:ext>
            </p:extLst>
          </p:nvPr>
        </p:nvGraphicFramePr>
        <p:xfrm>
          <a:off x="1066800" y="1738397"/>
          <a:ext cx="15544800" cy="71973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2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Montserrat" pitchFamily="2" charset="77"/>
                        </a:rPr>
                        <a:t>CIVIL</a:t>
                      </a:r>
                      <a:endParaRPr lang="en-US" sz="32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Montserrat" pitchFamily="2" charset="77"/>
                        </a:rPr>
                        <a:t>CRIMINAL</a:t>
                      </a:r>
                      <a:endParaRPr lang="en-US" sz="3200" dirty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1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u="sng" dirty="0">
                          <a:latin typeface="Montserrat" pitchFamily="2" charset="77"/>
                        </a:rPr>
                        <a:t>Negligent</a:t>
                      </a:r>
                      <a:r>
                        <a:rPr lang="en-US" sz="3200" b="1" u="sng" baseline="0" dirty="0">
                          <a:latin typeface="Montserrat" pitchFamily="2" charset="77"/>
                        </a:rPr>
                        <a:t> Violations</a:t>
                      </a:r>
                      <a:r>
                        <a:rPr lang="en-US" sz="3200" b="1" u="none" baseline="0" dirty="0">
                          <a:latin typeface="Montserrat" pitchFamily="2" charset="77"/>
                        </a:rPr>
                        <a:t>: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b="0" baseline="0" dirty="0">
                          <a:latin typeface="Montserrat" pitchFamily="2" charset="77"/>
                        </a:rPr>
                        <a:t>Civil penalties not more than $1,394 for each violation and additional penalty of up to $108,489 for pattern of negligent activity.</a:t>
                      </a:r>
                      <a:endParaRPr lang="en-US" sz="28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Montserrat" pitchFamily="2" charset="77"/>
                      </a:endParaRPr>
                    </a:p>
                    <a:p>
                      <a:pPr algn="ctr"/>
                      <a:endParaRPr lang="en-US" sz="2400" dirty="0">
                        <a:latin typeface="Montserrat" pitchFamily="2" charset="77"/>
                      </a:endParaRPr>
                    </a:p>
                    <a:p>
                      <a:pPr algn="ctr"/>
                      <a:endParaRPr lang="en-US" sz="2400" dirty="0"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en-US" sz="4800" dirty="0">
                          <a:latin typeface="Montserrat" pitchFamily="2" charset="77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u="sng" dirty="0">
                          <a:latin typeface="Montserrat" pitchFamily="2" charset="77"/>
                        </a:rPr>
                        <a:t>Willful Violations</a:t>
                      </a:r>
                      <a:r>
                        <a:rPr lang="en-US" sz="3200" b="1" dirty="0">
                          <a:latin typeface="Montserrat" pitchFamily="2" charset="77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Montserrat" pitchFamily="2" charset="77"/>
                        </a:rPr>
                        <a:t>Not more than greater of</a:t>
                      </a:r>
                      <a:r>
                        <a:rPr lang="en-US" sz="2800" baseline="0" dirty="0">
                          <a:latin typeface="Montserrat" pitchFamily="2" charset="77"/>
                        </a:rPr>
                        <a:t> the amount involved in the transaction (not to exceed $278,973) or $69,733.30.</a:t>
                      </a:r>
                      <a:endParaRPr lang="en-US" sz="28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u="sng" dirty="0">
                          <a:latin typeface="Montserrat" pitchFamily="2" charset="77"/>
                        </a:rPr>
                        <a:t>Willful</a:t>
                      </a:r>
                      <a:r>
                        <a:rPr lang="en-US" sz="3200" b="1" u="sng" baseline="0" dirty="0">
                          <a:latin typeface="Montserrat" pitchFamily="2" charset="77"/>
                        </a:rPr>
                        <a:t> Violations</a:t>
                      </a:r>
                      <a:r>
                        <a:rPr lang="en-US" sz="3200" b="1" baseline="0" dirty="0">
                          <a:latin typeface="Montserrat" pitchFamily="2" charset="77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Montserrat" pitchFamily="2" charset="77"/>
                        </a:rPr>
                        <a:t>Term of imprisonment</a:t>
                      </a:r>
                      <a:r>
                        <a:rPr lang="en-US" sz="2800" baseline="0" dirty="0">
                          <a:latin typeface="Montserrat" pitchFamily="2" charset="77"/>
                        </a:rPr>
                        <a:t> of not more than 5 years or criminal fine of not more than $250,000, or both.</a:t>
                      </a:r>
                      <a:endParaRPr lang="en-US" sz="2800" dirty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E92C-A4E5-A1CC-9570-2794E1EC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53AC99-09A3-D2D2-EFD0-5E62A5F06D54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4FB2D9-209F-E8CA-9F65-9C4EBAB59D3F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192F15-7082-5AED-32B5-882E61B22A80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0C853EC-31CF-4D4B-7C52-B8281F58AE32}"/>
              </a:ext>
            </a:extLst>
          </p:cNvPr>
          <p:cNvSpPr txBox="1"/>
          <p:nvPr/>
        </p:nvSpPr>
        <p:spPr>
          <a:xfrm>
            <a:off x="10287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Questions and Answers…?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5AC26A-A692-FC8C-6ED8-FCD860A0D08D}"/>
              </a:ext>
            </a:extLst>
          </p:cNvPr>
          <p:cNvSpPr txBox="1"/>
          <p:nvPr/>
        </p:nvSpPr>
        <p:spPr>
          <a:xfrm>
            <a:off x="933450" y="2012330"/>
            <a:ext cx="16421100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Isn’t my client’s information protected by the attorney-client privilege?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</a:rPr>
              <a:t>What if my client will not provide the required information?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Is the sale of a ranch or farm (acreage) a reportable transaction?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With vacant land, how do you determine if a buyer </a:t>
            </a:r>
            <a:r>
              <a:rPr lang="en-US" sz="4400" b="1" i="1" dirty="0" smtClean="0">
                <a:latin typeface="Montserrat" pitchFamily="2" charset="77"/>
              </a:rPr>
              <a:t>intends</a:t>
            </a:r>
            <a:r>
              <a:rPr lang="en-US" sz="4400" dirty="0" smtClean="0">
                <a:latin typeface="Montserrat" pitchFamily="2" charset="77"/>
              </a:rPr>
              <a:t> to build a 1-4 family structure?</a:t>
            </a:r>
          </a:p>
        </p:txBody>
      </p:sp>
    </p:spTree>
    <p:extLst>
      <p:ext uri="{BB962C8B-B14F-4D97-AF65-F5344CB8AC3E}">
        <p14:creationId xmlns:p14="http://schemas.microsoft.com/office/powerpoint/2010/main" val="5653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E92C-A4E5-A1CC-9570-2794E1EC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53AC99-09A3-D2D2-EFD0-5E62A5F06D54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4FB2D9-209F-E8CA-9F65-9C4EBAB59D3F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192F15-7082-5AED-32B5-882E61B22A80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0C853EC-31CF-4D4B-7C52-B8281F58AE32}"/>
              </a:ext>
            </a:extLst>
          </p:cNvPr>
          <p:cNvSpPr txBox="1"/>
          <p:nvPr/>
        </p:nvSpPr>
        <p:spPr>
          <a:xfrm>
            <a:off x="10287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Questions and Answers…?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5AC26A-A692-FC8C-6ED8-FCD860A0D08D}"/>
              </a:ext>
            </a:extLst>
          </p:cNvPr>
          <p:cNvSpPr txBox="1"/>
          <p:nvPr/>
        </p:nvSpPr>
        <p:spPr>
          <a:xfrm>
            <a:off x="933450" y="1866900"/>
            <a:ext cx="16421100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Are mixed-use or commercial properties that include a residential component (</a:t>
            </a:r>
            <a:r>
              <a:rPr lang="en-US" sz="4400" i="1" dirty="0" smtClean="0">
                <a:latin typeface="Montserrat" pitchFamily="2" charset="77"/>
              </a:rPr>
              <a:t>e.g.</a:t>
            </a:r>
            <a:r>
              <a:rPr lang="en-US" sz="4400" dirty="0" smtClean="0">
                <a:latin typeface="Montserrat" pitchFamily="2" charset="77"/>
              </a:rPr>
              <a:t>, apartment complexes, retirement communities, hotels with residences, etc.) considered “residential real property”? 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Are non-judicial foreclosures exempt from reporting?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What about Lady Bird Deeds and TODDs?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How do I know if a lender has an AML program?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Will my client’s data be secure once I submit to </a:t>
            </a:r>
            <a:r>
              <a:rPr lang="en-US" sz="4400" dirty="0" err="1" smtClean="0">
                <a:latin typeface="Montserrat" pitchFamily="2" charset="77"/>
              </a:rPr>
              <a:t>FinCEN</a:t>
            </a:r>
            <a:r>
              <a:rPr lang="en-US" sz="4400" dirty="0" smtClean="0">
                <a:latin typeface="Montserrat" pitchFamily="2" charset="77"/>
              </a:rPr>
              <a:t>?</a:t>
            </a:r>
            <a:endParaRPr lang="en-US" sz="4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71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E92C-A4E5-A1CC-9570-2794E1EC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53AC99-09A3-D2D2-EFD0-5E62A5F06D54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4FB2D9-209F-E8CA-9F65-9C4EBAB59D3F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192F15-7082-5AED-32B5-882E61B22A80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0C853EC-31CF-4D4B-7C52-B8281F58AE32}"/>
              </a:ext>
            </a:extLst>
          </p:cNvPr>
          <p:cNvSpPr txBox="1"/>
          <p:nvPr/>
        </p:nvSpPr>
        <p:spPr>
          <a:xfrm>
            <a:off x="10287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Questions and Answers…?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5AC26A-A692-FC8C-6ED8-FCD860A0D08D}"/>
              </a:ext>
            </a:extLst>
          </p:cNvPr>
          <p:cNvSpPr txBox="1"/>
          <p:nvPr/>
        </p:nvSpPr>
        <p:spPr>
          <a:xfrm>
            <a:off x="1012487" y="1804460"/>
            <a:ext cx="16421100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How do I, </a:t>
            </a:r>
            <a:r>
              <a:rPr lang="en-US" sz="4400" b="1" dirty="0" smtClean="0">
                <a:solidFill>
                  <a:srgbClr val="0070C0"/>
                </a:solidFill>
                <a:latin typeface="Montserrat" pitchFamily="2" charset="77"/>
              </a:rPr>
              <a:t>as counsel</a:t>
            </a:r>
            <a:r>
              <a:rPr lang="en-US" sz="4400" dirty="0" smtClean="0">
                <a:latin typeface="Montserrat" pitchFamily="2" charset="77"/>
              </a:rPr>
              <a:t>, handle Rule compliance?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Consider the following:</a:t>
            </a:r>
          </a:p>
          <a:p>
            <a:pPr marL="1381125" lvl="1" indent="-9239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Draft entity docs to add duty to provide info</a:t>
            </a:r>
          </a:p>
          <a:p>
            <a:pPr marL="1381125" lvl="1" indent="-9239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</a:rPr>
              <a:t>R</a:t>
            </a:r>
            <a:r>
              <a:rPr lang="en-US" sz="4400" dirty="0" smtClean="0">
                <a:latin typeface="Montserrat" pitchFamily="2" charset="77"/>
              </a:rPr>
              <a:t>evise retention agreement to address reporting obligations</a:t>
            </a:r>
          </a:p>
          <a:p>
            <a:pPr marL="1381125" lvl="1" indent="-9239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</a:rPr>
              <a:t>I</a:t>
            </a:r>
            <a:r>
              <a:rPr lang="en-US" sz="4400" dirty="0" smtClean="0">
                <a:latin typeface="Montserrat" pitchFamily="2" charset="77"/>
              </a:rPr>
              <a:t>nclude contractual </a:t>
            </a:r>
            <a:r>
              <a:rPr lang="en-US" sz="4400" dirty="0">
                <a:latin typeface="Montserrat" pitchFamily="2" charset="77"/>
              </a:rPr>
              <a:t>reps and </a:t>
            </a:r>
            <a:r>
              <a:rPr lang="en-US" sz="4400" dirty="0" smtClean="0">
                <a:latin typeface="Montserrat" pitchFamily="2" charset="77"/>
              </a:rPr>
              <a:t>warranties</a:t>
            </a:r>
            <a:r>
              <a:rPr lang="en-US" sz="4400" dirty="0">
                <a:latin typeface="Montserrat" pitchFamily="2" charset="77"/>
              </a:rPr>
              <a:t> </a:t>
            </a:r>
            <a:r>
              <a:rPr lang="en-US" sz="4400" dirty="0" smtClean="0">
                <a:latin typeface="Montserrat" pitchFamily="2" charset="77"/>
              </a:rPr>
              <a:t>in the PSA</a:t>
            </a:r>
          </a:p>
          <a:p>
            <a:pPr marL="1381125" lvl="1" indent="-9239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itchFamily="2" charset="77"/>
              </a:rPr>
              <a:t>Require buyer affidavits with indemnity</a:t>
            </a:r>
          </a:p>
          <a:p>
            <a:pPr marL="1381125" lvl="1" indent="-9239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</a:rPr>
              <a:t>S</a:t>
            </a:r>
            <a:r>
              <a:rPr lang="en-US" sz="4400" dirty="0" smtClean="0">
                <a:latin typeface="Montserrat" pitchFamily="2" charset="77"/>
              </a:rPr>
              <a:t>eller </a:t>
            </a:r>
            <a:r>
              <a:rPr lang="en-US" sz="4400" dirty="0">
                <a:latin typeface="Montserrat" pitchFamily="2" charset="77"/>
              </a:rPr>
              <a:t>client </a:t>
            </a:r>
            <a:r>
              <a:rPr lang="en-US" sz="4400" dirty="0" smtClean="0">
                <a:latin typeface="Montserrat" pitchFamily="2" charset="77"/>
              </a:rPr>
              <a:t>desire </a:t>
            </a:r>
            <a:r>
              <a:rPr lang="en-US" sz="4400" dirty="0">
                <a:latin typeface="Montserrat" pitchFamily="2" charset="77"/>
              </a:rPr>
              <a:t>to avoid reportable </a:t>
            </a:r>
            <a:r>
              <a:rPr lang="en-US" sz="4400" dirty="0" smtClean="0">
                <a:latin typeface="Montserrat" pitchFamily="2" charset="77"/>
              </a:rPr>
              <a:t>contracts?</a:t>
            </a:r>
          </a:p>
        </p:txBody>
      </p:sp>
    </p:spTree>
    <p:extLst>
      <p:ext uri="{BB962C8B-B14F-4D97-AF65-F5344CB8AC3E}">
        <p14:creationId xmlns:p14="http://schemas.microsoft.com/office/powerpoint/2010/main" val="25587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E92C-A4E5-A1CC-9570-2794E1EC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53AC99-09A3-D2D2-EFD0-5E62A5F06D54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4FB2D9-209F-E8CA-9F65-9C4EBAB59D3F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192F15-7082-5AED-32B5-882E61B22A80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0C853EC-31CF-4D4B-7C52-B8281F58AE32}"/>
              </a:ext>
            </a:extLst>
          </p:cNvPr>
          <p:cNvSpPr txBox="1"/>
          <p:nvPr/>
        </p:nvSpPr>
        <p:spPr>
          <a:xfrm>
            <a:off x="10287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Pending Litigation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700" y="2243163"/>
            <a:ext cx="1600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prstClr val="black"/>
                </a:solidFill>
                <a:latin typeface="Montserrat" pitchFamily="2" charset="77"/>
              </a:rPr>
              <a:t>FNF and Fidelity Nat’l Title Ins. v. </a:t>
            </a:r>
            <a:r>
              <a:rPr lang="en-US" sz="4800" i="1" dirty="0" err="1">
                <a:solidFill>
                  <a:prstClr val="black"/>
                </a:solidFill>
                <a:latin typeface="Montserrat" pitchFamily="2" charset="77"/>
              </a:rPr>
              <a:t>Bessent</a:t>
            </a:r>
            <a:r>
              <a:rPr lang="en-US" sz="4800" i="1" dirty="0">
                <a:solidFill>
                  <a:prstClr val="black"/>
                </a:solidFill>
                <a:latin typeface="Montserrat" pitchFamily="2" charset="77"/>
              </a:rPr>
              <a:t>, et al., </a:t>
            </a:r>
            <a:r>
              <a:rPr lang="en-US" sz="4800" dirty="0">
                <a:solidFill>
                  <a:prstClr val="black"/>
                </a:solidFill>
                <a:latin typeface="Montserrat" pitchFamily="2" charset="77"/>
              </a:rPr>
              <a:t>Civil Action </a:t>
            </a:r>
            <a:r>
              <a:rPr lang="en-US" sz="4800" dirty="0" smtClean="0">
                <a:solidFill>
                  <a:prstClr val="black"/>
                </a:solidFill>
                <a:latin typeface="Montserrat" pitchFamily="2" charset="77"/>
              </a:rPr>
              <a:t>No</a:t>
            </a:r>
            <a:r>
              <a:rPr lang="en-US" sz="4800" dirty="0">
                <a:solidFill>
                  <a:prstClr val="black"/>
                </a:solidFill>
                <a:latin typeface="Montserrat" pitchFamily="2" charset="77"/>
              </a:rPr>
              <a:t>. 3:25-cv-00554, Middle Dist. Fla</a:t>
            </a:r>
            <a:r>
              <a:rPr lang="en-US" sz="4800" dirty="0" smtClean="0">
                <a:solidFill>
                  <a:prstClr val="black"/>
                </a:solidFill>
                <a:latin typeface="Montserrat" pitchFamily="2" charset="77"/>
              </a:rPr>
              <a:t>.</a:t>
            </a:r>
          </a:p>
          <a:p>
            <a:pPr marL="571500" lvl="0" indent="-5715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prstClr val="black"/>
                </a:solidFill>
                <a:latin typeface="Montserrat" pitchFamily="2" charset="77"/>
              </a:rPr>
              <a:t>Flowers Title Companies LLC v. </a:t>
            </a:r>
            <a:r>
              <a:rPr lang="en-US" sz="4800" i="1" dirty="0" err="1">
                <a:solidFill>
                  <a:prstClr val="black"/>
                </a:solidFill>
                <a:latin typeface="Montserrat" pitchFamily="2" charset="77"/>
              </a:rPr>
              <a:t>Bessent</a:t>
            </a:r>
            <a:r>
              <a:rPr lang="en-US" sz="4800" i="1" dirty="0">
                <a:solidFill>
                  <a:prstClr val="black"/>
                </a:solidFill>
                <a:latin typeface="Montserrat" pitchFamily="2" charset="77"/>
              </a:rPr>
              <a:t>, et al., </a:t>
            </a:r>
            <a:r>
              <a:rPr lang="en-US" sz="4800" dirty="0">
                <a:solidFill>
                  <a:prstClr val="black"/>
                </a:solidFill>
                <a:latin typeface="Montserrat" pitchFamily="2" charset="77"/>
              </a:rPr>
              <a:t>Civil Action No. 6:25-cv-00127, Eastern Dist. Tex</a:t>
            </a:r>
            <a:r>
              <a:rPr lang="en-US" sz="4800" dirty="0" smtClean="0">
                <a:solidFill>
                  <a:prstClr val="black"/>
                </a:solidFill>
                <a:latin typeface="Montserrat" pitchFamily="2" charset="77"/>
              </a:rPr>
              <a:t>.</a:t>
            </a:r>
          </a:p>
          <a:p>
            <a:pPr marL="571500" lvl="0" indent="-5715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prstClr val="black"/>
                </a:solidFill>
                <a:latin typeface="Montserrat" pitchFamily="2" charset="77"/>
              </a:rPr>
              <a:t>Jason </a:t>
            </a:r>
            <a:r>
              <a:rPr lang="en-US" sz="4800" i="1" dirty="0" err="1">
                <a:solidFill>
                  <a:prstClr val="black"/>
                </a:solidFill>
                <a:latin typeface="Montserrat" pitchFamily="2" charset="77"/>
              </a:rPr>
              <a:t>Corely</a:t>
            </a:r>
            <a:r>
              <a:rPr lang="en-US" sz="4800" i="1" dirty="0">
                <a:solidFill>
                  <a:prstClr val="black"/>
                </a:solidFill>
                <a:latin typeface="Montserrat" pitchFamily="2" charset="77"/>
              </a:rPr>
              <a:t> and Zachary Long v. U.S. </a:t>
            </a:r>
            <a:r>
              <a:rPr lang="en-US" sz="4800" i="1" dirty="0" smtClean="0">
                <a:solidFill>
                  <a:prstClr val="black"/>
                </a:solidFill>
                <a:latin typeface="Montserrat" pitchFamily="2" charset="77"/>
              </a:rPr>
              <a:t>Depart. </a:t>
            </a:r>
            <a:r>
              <a:rPr lang="en-US" sz="4800" i="1" dirty="0">
                <a:solidFill>
                  <a:prstClr val="black"/>
                </a:solidFill>
                <a:latin typeface="Montserrat" pitchFamily="2" charset="77"/>
              </a:rPr>
              <a:t>of Treasury, et al., </a:t>
            </a:r>
            <a:r>
              <a:rPr lang="en-US" sz="4800" dirty="0">
                <a:solidFill>
                  <a:prstClr val="black"/>
                </a:solidFill>
                <a:latin typeface="Montserrat" pitchFamily="2" charset="77"/>
              </a:rPr>
              <a:t>Civil Action No. 5:25-cv-86, Northern Dist. of </a:t>
            </a:r>
            <a:r>
              <a:rPr lang="en-US" sz="4800" dirty="0" smtClean="0">
                <a:solidFill>
                  <a:prstClr val="black"/>
                </a:solidFill>
                <a:latin typeface="Montserrat" pitchFamily="2" charset="77"/>
              </a:rPr>
              <a:t>Texas</a:t>
            </a:r>
            <a:endParaRPr lang="en-US" sz="480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80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FB773-40D9-1FBB-60D0-2C52B2148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357763-0F17-181C-3468-D8641B829303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F41ED8-08E0-4D1E-EAED-72F9487CEE2A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2EB150-F926-AD75-1EFB-36900066EDBD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04AE3C5-52DE-86EC-AE68-03E25B262A42}"/>
              </a:ext>
            </a:extLst>
          </p:cNvPr>
          <p:cNvSpPr txBox="1"/>
          <p:nvPr/>
        </p:nvSpPr>
        <p:spPr>
          <a:xfrm>
            <a:off x="991378" y="460715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 err="1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FinCEN</a:t>
            </a:r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Website Resources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AD21BA7-DE14-A073-311B-909B1FA16743}"/>
              </a:ext>
            </a:extLst>
          </p:cNvPr>
          <p:cNvSpPr txBox="1"/>
          <p:nvPr/>
        </p:nvSpPr>
        <p:spPr>
          <a:xfrm>
            <a:off x="419100" y="1872299"/>
            <a:ext cx="17449800" cy="6971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indent="-5143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5400" b="1" dirty="0" err="1" smtClean="0">
                <a:latin typeface="Montserrat" pitchFamily="2" charset="77"/>
              </a:rPr>
              <a:t>FinCEN</a:t>
            </a:r>
            <a:r>
              <a:rPr lang="en-US" sz="5400" b="1" dirty="0" smtClean="0">
                <a:latin typeface="Montserrat" pitchFamily="2" charset="77"/>
              </a:rPr>
              <a:t> Rule </a:t>
            </a:r>
            <a:r>
              <a:rPr lang="en-US" sz="5400" b="1" dirty="0">
                <a:latin typeface="Montserrat" pitchFamily="2" charset="77"/>
              </a:rPr>
              <a:t>Home </a:t>
            </a:r>
            <a:r>
              <a:rPr lang="en-US" sz="5400" b="1" dirty="0" smtClean="0">
                <a:latin typeface="Montserrat" pitchFamily="2" charset="77"/>
              </a:rPr>
              <a:t>Page: </a:t>
            </a:r>
            <a:r>
              <a:rPr lang="en-US" sz="5400" dirty="0" smtClean="0">
                <a:latin typeface="Montserrat" pitchFamily="2" charset="77"/>
                <a:hlinkClick r:id="rId3"/>
              </a:rPr>
              <a:t>www.fincen.gov/rre</a:t>
            </a:r>
            <a:r>
              <a:rPr lang="en-US" sz="5400" dirty="0" smtClean="0">
                <a:latin typeface="Montserrat" pitchFamily="2" charset="77"/>
              </a:rPr>
              <a:t> </a:t>
            </a:r>
            <a:endParaRPr lang="en-US" sz="5400" dirty="0">
              <a:latin typeface="Montserrat" pitchFamily="2" charset="77"/>
            </a:endParaRPr>
          </a:p>
          <a:p>
            <a:pPr marL="971550" lvl="1" indent="-5143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Montserrat" pitchFamily="2" charset="77"/>
              </a:rPr>
              <a:t>Rule </a:t>
            </a:r>
            <a:r>
              <a:rPr lang="en-US" sz="5400" b="1" dirty="0">
                <a:latin typeface="Montserrat" pitchFamily="2" charset="77"/>
              </a:rPr>
              <a:t>FAQs</a:t>
            </a:r>
            <a:r>
              <a:rPr lang="en-US" sz="5400" dirty="0">
                <a:latin typeface="Montserrat" pitchFamily="2" charset="77"/>
              </a:rPr>
              <a:t>: </a:t>
            </a:r>
            <a:r>
              <a:rPr lang="en-US" sz="5400" dirty="0" smtClean="0">
                <a:latin typeface="Montserrat" pitchFamily="2" charset="77"/>
                <a:hlinkClick r:id="rId4"/>
              </a:rPr>
              <a:t>www.fincen.gov/rre-faqs</a:t>
            </a:r>
            <a:r>
              <a:rPr lang="en-US" sz="5400" dirty="0" smtClean="0">
                <a:latin typeface="Montserrat" pitchFamily="2" charset="77"/>
              </a:rPr>
              <a:t> </a:t>
            </a:r>
          </a:p>
          <a:p>
            <a:pPr marL="971550" lvl="1" indent="-5143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Montserrat" pitchFamily="2" charset="77"/>
              </a:rPr>
              <a:t>Rule </a:t>
            </a:r>
            <a:r>
              <a:rPr lang="en-US" sz="5400" b="1" dirty="0">
                <a:latin typeface="Montserrat" pitchFamily="2" charset="77"/>
              </a:rPr>
              <a:t>Reference Materials: </a:t>
            </a:r>
            <a:r>
              <a:rPr lang="en-US" sz="5400" dirty="0" smtClean="0">
                <a:latin typeface="Montserrat" pitchFamily="2" charset="77"/>
                <a:hlinkClick r:id="rId5"/>
              </a:rPr>
              <a:t>www.fincen.gov/rre-reference-materials</a:t>
            </a:r>
            <a:r>
              <a:rPr lang="en-US" sz="5400" dirty="0" smtClean="0">
                <a:latin typeface="Montserrat" pitchFamily="2" charset="77"/>
              </a:rPr>
              <a:t> </a:t>
            </a:r>
            <a:endParaRPr lang="en-US" sz="5400" dirty="0">
              <a:latin typeface="Montserrat" pitchFamily="2" charset="77"/>
            </a:endParaRPr>
          </a:p>
          <a:p>
            <a:pPr marL="971550" lvl="1" indent="-5143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Montserrat" pitchFamily="2" charset="77"/>
              </a:rPr>
              <a:t>Subscribe to </a:t>
            </a:r>
            <a:r>
              <a:rPr lang="en-US" sz="5400" b="1" dirty="0" err="1" smtClean="0">
                <a:latin typeface="Montserrat" pitchFamily="2" charset="77"/>
              </a:rPr>
              <a:t>FinCEN</a:t>
            </a:r>
            <a:r>
              <a:rPr lang="en-US" sz="5400" b="1" dirty="0">
                <a:latin typeface="Montserrat" pitchFamily="2" charset="77"/>
              </a:rPr>
              <a:t> Updates: </a:t>
            </a:r>
            <a:r>
              <a:rPr lang="en-US" sz="5400" dirty="0">
                <a:latin typeface="Montserrat" pitchFamily="2" charset="77"/>
                <a:hlinkClick r:id="rId6"/>
              </a:rPr>
              <a:t>https://</a:t>
            </a:r>
            <a:r>
              <a:rPr lang="en-US" sz="5400" dirty="0" smtClean="0">
                <a:latin typeface="Montserrat" pitchFamily="2" charset="77"/>
                <a:hlinkClick r:id="rId6"/>
              </a:rPr>
              <a:t>service.govdelivery.com/accounts/USFINCEN/subscriber/new</a:t>
            </a:r>
            <a:r>
              <a:rPr lang="en-US" sz="5400" dirty="0" smtClean="0">
                <a:latin typeface="Montserrat" pitchFamily="2" charset="77"/>
              </a:rPr>
              <a:t> </a:t>
            </a:r>
            <a:endParaRPr lang="en-US" sz="5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1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14400" y="617801"/>
            <a:ext cx="12868143" cy="1544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98"/>
              </a:lnSpc>
            </a:pPr>
            <a:r>
              <a:rPr lang="en-US" sz="9600" b="1" dirty="0">
                <a:solidFill>
                  <a:srgbClr val="FFFFFF"/>
                </a:solidFill>
                <a:latin typeface="Montserrat 2 Ultra-Bold"/>
                <a:ea typeface="Montserrat 2 Ultra-Bold"/>
                <a:cs typeface="Montserrat 2 Ultra-Bold"/>
                <a:sym typeface="Montserrat 2 Ultra-Bold"/>
              </a:rPr>
              <a:t>Thank You!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24400" y="2832794"/>
            <a:ext cx="6477000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Leslie S. </a:t>
            </a:r>
            <a:r>
              <a:rPr lang="en-US" sz="3200" b="1" dirty="0" smtClean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Johnson</a:t>
            </a:r>
            <a:endParaRPr lang="en-US" sz="3200" b="1" dirty="0">
              <a:solidFill>
                <a:srgbClr val="FFFFFF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spcAft>
                <a:spcPts val="12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Montserrat 2 Semi-Bold"/>
                <a:ea typeface="Montserrat 2 Semi-Bold"/>
                <a:cs typeface="Montserrat 2 Semi-Bold"/>
                <a:sym typeface="Montserrat 2 Semi-Bold"/>
              </a:rPr>
              <a:t>WFG National Title Insurance Co.</a:t>
            </a:r>
            <a:endParaRPr lang="en-US" sz="2800" b="1" dirty="0">
              <a:solidFill>
                <a:srgbClr val="FFFFFF"/>
              </a:solidFill>
              <a:latin typeface="Montserrat 2 Semi-Bold"/>
              <a:ea typeface="Montserrat 2 Semi-Bold"/>
              <a:cs typeface="Montserrat 2 Semi-Bold"/>
              <a:sym typeface="Montserrat 2 Semi-Bold"/>
            </a:endParaRPr>
          </a:p>
          <a:p>
            <a:pPr algn="l">
              <a:spcAft>
                <a:spcPts val="1200"/>
              </a:spcAft>
            </a:pPr>
            <a:r>
              <a:rPr lang="en-US" sz="2800" b="1" dirty="0" err="1">
                <a:solidFill>
                  <a:srgbClr val="FFFFFF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LJohnson@wfgtitle.com</a:t>
            </a:r>
            <a:endParaRPr lang="en-US" sz="2800" b="1" dirty="0">
              <a:solidFill>
                <a:srgbClr val="FFFFFF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algn="l"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469-410-4701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32794"/>
            <a:ext cx="2667000" cy="2733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1248" t="10004" r="3754" b="22224"/>
          <a:stretch/>
        </p:blipFill>
        <p:spPr>
          <a:xfrm>
            <a:off x="1638300" y="5981700"/>
            <a:ext cx="2438400" cy="3718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1962" y="6591300"/>
            <a:ext cx="6477000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G. Roland Love</a:t>
            </a:r>
            <a:endParaRPr lang="en-US" sz="3200" b="1" dirty="0">
              <a:solidFill>
                <a:srgbClr val="FFFFFF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spcAft>
                <a:spcPts val="12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Montserrat 2 Semi-Bold"/>
                <a:ea typeface="Montserrat 2 Semi-Bold"/>
                <a:cs typeface="Montserrat 2 Semi-Bold"/>
                <a:sym typeface="Montserrat 2 Semi-Bold"/>
              </a:rPr>
              <a:t>Independence Title Co.</a:t>
            </a:r>
            <a:endParaRPr lang="en-US" sz="2800" b="1" dirty="0">
              <a:solidFill>
                <a:srgbClr val="FFFFFF"/>
              </a:solidFill>
              <a:latin typeface="Montserrat 2 Semi-Bold"/>
              <a:ea typeface="Montserrat 2 Semi-Bold"/>
              <a:cs typeface="Montserrat 2 Semi-Bold"/>
              <a:sym typeface="Montserrat 2 Semi-Bold"/>
            </a:endParaRP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rlove@independencetitle.com</a:t>
            </a:r>
          </a:p>
          <a:p>
            <a:pPr>
              <a:spcAft>
                <a:spcPts val="1200"/>
              </a:spcAft>
            </a:pPr>
            <a:endParaRPr lang="en-US" sz="2800" b="1" dirty="0" smtClean="0">
              <a:solidFill>
                <a:srgbClr val="FFFFFF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1917194" y="5944567"/>
            <a:ext cx="6477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Cole Shooter</a:t>
            </a:r>
          </a:p>
          <a:p>
            <a:pPr>
              <a:spcAft>
                <a:spcPts val="1200"/>
              </a:spcAft>
            </a:pPr>
            <a:r>
              <a:rPr lang="en-US" sz="2800" dirty="0" err="1">
                <a:solidFill>
                  <a:schemeClr val="bg1"/>
                </a:solidFill>
                <a:latin typeface="Montserrat 2 Semi-Bold" panose="020B0604020202020204" charset="0"/>
              </a:rPr>
              <a:t>Greak</a:t>
            </a:r>
            <a:r>
              <a:rPr lang="en-US" sz="2800" dirty="0">
                <a:solidFill>
                  <a:schemeClr val="bg1"/>
                </a:solidFill>
                <a:latin typeface="Montserrat 2 Semi-Bold" panose="020B0604020202020204" charset="0"/>
              </a:rPr>
              <a:t>, Shooter &amp; </a:t>
            </a:r>
            <a:r>
              <a:rPr lang="en-US" sz="2800" dirty="0" err="1">
                <a:solidFill>
                  <a:schemeClr val="bg1"/>
                </a:solidFill>
                <a:latin typeface="Montserrat 2 Semi-Bold" panose="020B0604020202020204" charset="0"/>
              </a:rPr>
              <a:t>Uryasz</a:t>
            </a:r>
            <a:r>
              <a:rPr lang="en-US" sz="2800" dirty="0">
                <a:solidFill>
                  <a:schemeClr val="bg1"/>
                </a:solidFill>
                <a:latin typeface="Montserrat 2 Semi-Bold" panose="020B0604020202020204" charset="0"/>
              </a:rPr>
              <a:t>, P.C. </a:t>
            </a:r>
            <a:endParaRPr lang="en-US" sz="2800" b="1" dirty="0" smtClean="0">
              <a:solidFill>
                <a:schemeClr val="bg1"/>
              </a:solidFill>
              <a:latin typeface="Montserrat 2 Semi-Bold" panose="020B0604020202020204" charset="0"/>
              <a:ea typeface="Montserrat 2 Bold"/>
              <a:cs typeface="Montserrat 2 Bold"/>
              <a:sym typeface="Montserrat 2 Bold"/>
            </a:endParaRPr>
          </a:p>
          <a:p>
            <a:r>
              <a:rPr lang="en-US" sz="2800" dirty="0">
                <a:solidFill>
                  <a:schemeClr val="bg1"/>
                </a:solidFill>
                <a:latin typeface="Montserrat 2 Semi-Bold" panose="020B0604020202020204" charset="0"/>
              </a:rPr>
              <a:t>806-783-0081</a:t>
            </a:r>
          </a:p>
          <a:p>
            <a:r>
              <a:rPr lang="en-US" sz="2800" u="sng" dirty="0" smtClean="0">
                <a:solidFill>
                  <a:schemeClr val="bg1"/>
                </a:solidFill>
                <a:latin typeface="Montserrat 2 Semi-Bold" panose="020B0604020202020204" charset="0"/>
              </a:rPr>
              <a:t>cole@greaklaw.com</a:t>
            </a:r>
            <a:r>
              <a:rPr lang="en-US" sz="3600" dirty="0">
                <a:latin typeface="Montserrat 2 Semi-Bold" panose="020B060402020202020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734" y="1761613"/>
            <a:ext cx="3123866" cy="3904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7326" y="342900"/>
            <a:ext cx="120777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Reason for the </a:t>
            </a:r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Rule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7326" y="1718121"/>
            <a:ext cx="1706593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563" indent="-563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anose="00000500000000000000" pitchFamily="2" charset="0"/>
              </a:rPr>
              <a:t>Grew out of successes of </a:t>
            </a:r>
            <a:r>
              <a:rPr lang="en-US" sz="4400" b="1" dirty="0" smtClean="0">
                <a:solidFill>
                  <a:srgbClr val="00B050"/>
                </a:solidFill>
                <a:latin typeface="Montserrat" panose="00000500000000000000" pitchFamily="2" charset="0"/>
              </a:rPr>
              <a:t>Geographic Targeting Orders </a:t>
            </a:r>
            <a:r>
              <a:rPr lang="en-US" sz="4400" dirty="0" smtClean="0">
                <a:latin typeface="Montserrat" panose="00000500000000000000" pitchFamily="2" charset="0"/>
              </a:rPr>
              <a:t>(GTOs)</a:t>
            </a:r>
            <a:endParaRPr lang="en-US" sz="4400" dirty="0">
              <a:latin typeface="Montserrat" panose="00000500000000000000" pitchFamily="2" charset="0"/>
            </a:endParaRPr>
          </a:p>
          <a:p>
            <a:pPr marL="563563" indent="-563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anose="00000500000000000000" pitchFamily="2" charset="0"/>
              </a:rPr>
              <a:t>“Demonstrated need for increased transparency and further regulation of sector”</a:t>
            </a:r>
          </a:p>
          <a:p>
            <a:pPr marL="1654175" lvl="1" indent="-563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anose="00000500000000000000" pitchFamily="2" charset="0"/>
              </a:rPr>
              <a:t>But GTOs are limited:</a:t>
            </a:r>
          </a:p>
          <a:p>
            <a:pPr marL="212090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Geographically </a:t>
            </a:r>
            <a:r>
              <a:rPr lang="en-US" sz="3600" dirty="0" smtClean="0">
                <a:latin typeface="Montserrat" panose="00000500000000000000" pitchFamily="2" charset="0"/>
              </a:rPr>
              <a:t>limited, only info on buyer, threshold $ amount</a:t>
            </a:r>
            <a:endParaRPr lang="en-US" sz="3600" dirty="0">
              <a:latin typeface="Montserrat" panose="00000500000000000000" pitchFamily="2" charset="0"/>
            </a:endParaRPr>
          </a:p>
          <a:p>
            <a:pPr marL="212090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Intended to be temporary – end 2/28/26</a:t>
            </a:r>
          </a:p>
          <a:p>
            <a:pPr marL="563563" indent="-563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anose="00000500000000000000" pitchFamily="2" charset="0"/>
              </a:rPr>
              <a:t>International pressure to create program to capture money-laundering</a:t>
            </a:r>
          </a:p>
          <a:p>
            <a:pPr marL="563563" indent="-563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Montserrat" panose="00000500000000000000" pitchFamily="2" charset="0"/>
              </a:rPr>
              <a:t>FinCEN’s</a:t>
            </a:r>
            <a:r>
              <a:rPr lang="en-US" sz="4400" dirty="0">
                <a:latin typeface="Montserrat" panose="00000500000000000000" pitchFamily="2" charset="0"/>
              </a:rPr>
              <a:t> mission is to collect data</a:t>
            </a:r>
          </a:p>
        </p:txBody>
      </p:sp>
    </p:spTree>
    <p:extLst>
      <p:ext uri="{BB962C8B-B14F-4D97-AF65-F5344CB8AC3E}">
        <p14:creationId xmlns:p14="http://schemas.microsoft.com/office/powerpoint/2010/main" val="36450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62BDF-ECCF-DF7D-44F8-44093599A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4DE7A01-A5F7-30CC-EA01-42CDE9B7B3D8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554A694-1500-26EA-5984-2E6F009DBBBB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B7556A5-3A2A-FAFF-F772-3AE8D974B749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997F413-7195-FB0C-34A7-E9991D0D3870}"/>
              </a:ext>
            </a:extLst>
          </p:cNvPr>
          <p:cNvSpPr txBox="1"/>
          <p:nvPr/>
        </p:nvSpPr>
        <p:spPr>
          <a:xfrm>
            <a:off x="1028700" y="431207"/>
            <a:ext cx="164211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 u="sng" dirty="0" smtClean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History and Effective Date of Rule</a:t>
            </a:r>
            <a:endParaRPr lang="en-US" sz="6999" b="1" u="sng" dirty="0">
              <a:solidFill>
                <a:srgbClr val="000000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52445D9-9C4D-C076-9942-A982C9017DC6}"/>
              </a:ext>
            </a:extLst>
          </p:cNvPr>
          <p:cNvSpPr txBox="1"/>
          <p:nvPr/>
        </p:nvSpPr>
        <p:spPr>
          <a:xfrm>
            <a:off x="762000" y="1834367"/>
            <a:ext cx="16421100" cy="714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just">
              <a:spcAft>
                <a:spcPts val="3000"/>
              </a:spcAft>
              <a:buFont typeface="Arial"/>
              <a:buChar char="•"/>
            </a:pPr>
            <a:r>
              <a:rPr lang="en-US" sz="48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Final </a:t>
            </a:r>
            <a:r>
              <a:rPr lang="en-US" sz="4800" dirty="0">
                <a:solidFill>
                  <a:srgbClr val="000000"/>
                </a:solidFill>
                <a:latin typeface="Montserrat" panose="00000500000000000000" pitchFamily="2" charset="0"/>
              </a:rPr>
              <a:t>Rule issued Aug. 29, </a:t>
            </a:r>
            <a:r>
              <a:rPr lang="en-US" sz="48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2024</a:t>
            </a:r>
          </a:p>
          <a:p>
            <a:pPr marL="647700" lvl="1" indent="-323850" algn="just">
              <a:spcAft>
                <a:spcPts val="3000"/>
              </a:spcAft>
              <a:buFont typeface="Arial"/>
              <a:buChar char="•"/>
            </a:pPr>
            <a:r>
              <a:rPr lang="en-US" sz="48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Effective Date = December 1, 2025</a:t>
            </a:r>
          </a:p>
          <a:p>
            <a:pPr marL="647700" lvl="1" indent="-323850" algn="just">
              <a:spcAft>
                <a:spcPts val="3000"/>
              </a:spcAft>
              <a:buFont typeface="Arial"/>
              <a:buChar char="•"/>
            </a:pPr>
            <a:r>
              <a:rPr lang="en-US" sz="48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Reporting Obligations Begin = </a:t>
            </a:r>
            <a:r>
              <a:rPr lang="en-US" sz="4800" b="1" u="sng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March 1, 2026</a:t>
            </a:r>
          </a:p>
          <a:p>
            <a:pPr marL="1104900" lvl="2" indent="-323850" algn="just">
              <a:spcAft>
                <a:spcPts val="3000"/>
              </a:spcAft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If </a:t>
            </a:r>
            <a:r>
              <a:rPr lang="en-US" sz="4400" b="1" u="sng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date of closing </a:t>
            </a: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occurs on or after 3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/1/26, </a:t>
            </a: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the Rule will 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apply</a:t>
            </a:r>
          </a:p>
          <a:p>
            <a:pPr marL="1104900" lvl="2" indent="-323850">
              <a:spcAft>
                <a:spcPts val="3000"/>
              </a:spcAft>
              <a:buFont typeface="Arial"/>
              <a:buChar char="•"/>
            </a:pPr>
            <a:r>
              <a:rPr lang="en-US" sz="4400" b="1" dirty="0" smtClean="0">
                <a:solidFill>
                  <a:srgbClr val="0070C0"/>
                </a:solidFill>
                <a:latin typeface="Montserrat" panose="00000500000000000000" pitchFamily="2" charset="0"/>
              </a:rPr>
              <a:t>“</a:t>
            </a:r>
            <a:r>
              <a:rPr lang="en-US" sz="4400" b="1" u="sng" dirty="0" smtClean="0">
                <a:solidFill>
                  <a:srgbClr val="0070C0"/>
                </a:solidFill>
                <a:latin typeface="Montserrat" panose="00000500000000000000" pitchFamily="2" charset="0"/>
              </a:rPr>
              <a:t>Date of Closing</a:t>
            </a:r>
            <a:r>
              <a:rPr lang="en-US" sz="4400" b="1" dirty="0" smtClean="0">
                <a:solidFill>
                  <a:srgbClr val="0070C0"/>
                </a:solidFill>
                <a:latin typeface="Montserrat" panose="00000500000000000000" pitchFamily="2" charset="0"/>
              </a:rPr>
              <a:t>” 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is defined </a:t>
            </a: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as 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“date </a:t>
            </a: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on which 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the transferee </a:t>
            </a: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entity or transferee 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trust receives </a:t>
            </a: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an ownership interest 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in residential </a:t>
            </a:r>
            <a:r>
              <a:rPr lang="en-US" sz="4400" dirty="0">
                <a:solidFill>
                  <a:srgbClr val="000000"/>
                </a:solidFill>
                <a:latin typeface="Montserrat" panose="00000500000000000000" pitchFamily="2" charset="0"/>
              </a:rPr>
              <a:t>real property</a:t>
            </a:r>
            <a:r>
              <a:rPr lang="en-US" sz="4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.”</a:t>
            </a:r>
            <a:endParaRPr lang="en-US" sz="4400" b="1" dirty="0" smtClean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B616E-3814-21CF-3CC2-4A0ADBAF7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4407E20-0F48-C53F-D0A9-2B4EE8A41DBF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61BEAD0-F16A-B357-0A0D-8BC19E66A1C1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F64B46E-881D-E0C3-03AA-B9CFDFCF3C44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CCF2B82-F99A-16F9-EFB2-0E9F99DD8317}"/>
              </a:ext>
            </a:extLst>
          </p:cNvPr>
          <p:cNvSpPr txBox="1"/>
          <p:nvPr/>
        </p:nvSpPr>
        <p:spPr>
          <a:xfrm>
            <a:off x="1028700" y="895350"/>
            <a:ext cx="15582900" cy="1164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THE RULE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82F134E-47A5-D09F-D7AE-8F96CF329A7D}"/>
              </a:ext>
            </a:extLst>
          </p:cNvPr>
          <p:cNvSpPr txBox="1"/>
          <p:nvPr/>
        </p:nvSpPr>
        <p:spPr>
          <a:xfrm>
            <a:off x="1028700" y="2238658"/>
            <a:ext cx="15811500" cy="6143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5400" dirty="0">
                <a:latin typeface="Montserrat" pitchFamily="2" charset="77"/>
              </a:rPr>
              <a:t>The </a:t>
            </a:r>
            <a:r>
              <a:rPr lang="en-US" sz="5400" b="1" dirty="0">
                <a:solidFill>
                  <a:srgbClr val="FF0000"/>
                </a:solidFill>
                <a:latin typeface="Montserrat" pitchFamily="2" charset="77"/>
              </a:rPr>
              <a:t>Reporting Person </a:t>
            </a:r>
            <a:r>
              <a:rPr lang="en-US" sz="5400" dirty="0">
                <a:latin typeface="Montserrat" pitchFamily="2" charset="77"/>
              </a:rPr>
              <a:t>in a  </a:t>
            </a:r>
            <a:r>
              <a:rPr lang="en-US" sz="5400" b="1" dirty="0">
                <a:solidFill>
                  <a:srgbClr val="00B0F0"/>
                </a:solidFill>
                <a:latin typeface="Montserrat" pitchFamily="2" charset="77"/>
              </a:rPr>
              <a:t>Reportable Transfer </a:t>
            </a:r>
            <a:r>
              <a:rPr lang="en-US" sz="5400" dirty="0">
                <a:latin typeface="Montserrat" pitchFamily="2" charset="77"/>
              </a:rPr>
              <a:t>(a </a:t>
            </a:r>
            <a:r>
              <a:rPr lang="en-US" sz="5400" b="1" dirty="0">
                <a:solidFill>
                  <a:srgbClr val="00B050"/>
                </a:solidFill>
                <a:latin typeface="Montserrat" pitchFamily="2" charset="77"/>
              </a:rPr>
              <a:t>Non-Financed Transfer </a:t>
            </a:r>
            <a:r>
              <a:rPr lang="en-US" sz="5400" dirty="0">
                <a:latin typeface="Montserrat" pitchFamily="2" charset="77"/>
              </a:rPr>
              <a:t>of an interest in </a:t>
            </a:r>
            <a:r>
              <a:rPr lang="en-US" sz="5400" b="1" dirty="0">
                <a:solidFill>
                  <a:srgbClr val="FFC000"/>
                </a:solidFill>
                <a:latin typeface="Montserrat" pitchFamily="2" charset="77"/>
              </a:rPr>
              <a:t>Residential Real Property </a:t>
            </a:r>
            <a:r>
              <a:rPr lang="en-US" sz="5400" dirty="0">
                <a:latin typeface="Montserrat" pitchFamily="2" charset="77"/>
              </a:rPr>
              <a:t>to a </a:t>
            </a:r>
            <a:r>
              <a:rPr lang="en-US" sz="5400" b="1" dirty="0">
                <a:solidFill>
                  <a:srgbClr val="7030A0"/>
                </a:solidFill>
                <a:latin typeface="Montserrat" pitchFamily="2" charset="77"/>
              </a:rPr>
              <a:t>Transferee Entity </a:t>
            </a:r>
            <a:r>
              <a:rPr lang="en-US" sz="5400" dirty="0">
                <a:latin typeface="Montserrat" pitchFamily="2" charset="77"/>
              </a:rPr>
              <a:t>or </a:t>
            </a:r>
            <a:r>
              <a:rPr lang="en-US" sz="5400" b="1" dirty="0">
                <a:solidFill>
                  <a:srgbClr val="FF00FF"/>
                </a:solidFill>
                <a:latin typeface="Montserrat" pitchFamily="2" charset="77"/>
              </a:rPr>
              <a:t>Transferee Trust </a:t>
            </a:r>
            <a:r>
              <a:rPr lang="en-US" sz="5400" dirty="0">
                <a:latin typeface="Montserrat" pitchFamily="2" charset="77"/>
              </a:rPr>
              <a:t>that is </a:t>
            </a:r>
            <a:r>
              <a:rPr lang="en-US" sz="5400" b="1" dirty="0">
                <a:solidFill>
                  <a:srgbClr val="0000FF"/>
                </a:solidFill>
                <a:latin typeface="Montserrat" pitchFamily="2" charset="77"/>
              </a:rPr>
              <a:t>Not Exempt</a:t>
            </a:r>
            <a:r>
              <a:rPr lang="en-US" sz="5400" dirty="0">
                <a:latin typeface="Montserrat" pitchFamily="2" charset="77"/>
              </a:rPr>
              <a:t>) Must file a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Real Estate Report </a:t>
            </a:r>
            <a:r>
              <a:rPr lang="en-US" sz="5400" dirty="0">
                <a:latin typeface="Montserrat" pitchFamily="2" charset="77"/>
              </a:rPr>
              <a:t>with FinCEN by a certain </a:t>
            </a:r>
            <a:r>
              <a:rPr lang="en-US" sz="5400" b="1" dirty="0">
                <a:solidFill>
                  <a:schemeClr val="accent2"/>
                </a:solidFill>
                <a:latin typeface="Montserrat" pitchFamily="2" charset="77"/>
              </a:rPr>
              <a:t>Date</a:t>
            </a:r>
            <a:r>
              <a:rPr lang="en-US" sz="54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8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2159-99A7-25FF-6ECD-115BDCA9C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0560F5-DD12-7844-64B8-7E19973BCA9B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220689-228E-59D2-5697-9924A3549B14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88668D8-B769-C32F-E62B-C6AEBA9CC613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A4BFEBF-4528-C00C-1F82-8FFE55FD6F37}"/>
              </a:ext>
            </a:extLst>
          </p:cNvPr>
          <p:cNvSpPr txBox="1"/>
          <p:nvPr/>
        </p:nvSpPr>
        <p:spPr>
          <a:xfrm>
            <a:off x="1028700" y="895350"/>
            <a:ext cx="155829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THE </a:t>
            </a:r>
            <a:r>
              <a:rPr lang="en-US" sz="6999" b="1" u="sng" dirty="0" smtClean="0">
                <a:solidFill>
                  <a:srgbClr val="FF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(PLAIN ENGLISH)</a:t>
            </a:r>
            <a:r>
              <a:rPr lang="en-US" sz="6999" b="1" u="sng" dirty="0" smtClean="0"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RULE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CDDB8CE-E33C-D33E-92D5-24A5218A3186}"/>
              </a:ext>
            </a:extLst>
          </p:cNvPr>
          <p:cNvSpPr txBox="1"/>
          <p:nvPr/>
        </p:nvSpPr>
        <p:spPr>
          <a:xfrm>
            <a:off x="1371600" y="2628900"/>
            <a:ext cx="16192500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6000" dirty="0" smtClean="0">
                <a:latin typeface="Montserrat" pitchFamily="2" charset="77"/>
              </a:rPr>
              <a:t>“Reporting Person” must </a:t>
            </a:r>
            <a:r>
              <a:rPr lang="en-US" sz="6000" dirty="0">
                <a:latin typeface="Montserrat" pitchFamily="2" charset="77"/>
              </a:rPr>
              <a:t>report to FinCEN specific personal information </a:t>
            </a:r>
            <a:r>
              <a:rPr lang="en-US" sz="6000" dirty="0" smtClean="0">
                <a:latin typeface="Montserrat" pitchFamily="2" charset="77"/>
              </a:rPr>
              <a:t>about the </a:t>
            </a:r>
            <a:r>
              <a:rPr lang="en-US" sz="6000" dirty="0">
                <a:latin typeface="Montserrat" pitchFamily="2" charset="77"/>
              </a:rPr>
              <a:t>parties to all cash or private financing sales of residential real </a:t>
            </a:r>
            <a:r>
              <a:rPr lang="en-US" sz="6000" dirty="0" smtClean="0">
                <a:latin typeface="Montserrat" pitchFamily="2" charset="77"/>
              </a:rPr>
              <a:t>property</a:t>
            </a:r>
            <a:r>
              <a:rPr lang="en-US" sz="6000" dirty="0">
                <a:latin typeface="Montserrat" pitchFamily="2" charset="77"/>
              </a:rPr>
              <a:t> </a:t>
            </a:r>
            <a:r>
              <a:rPr lang="en-US" sz="6000" dirty="0" smtClean="0">
                <a:latin typeface="Montserrat" pitchFamily="2" charset="77"/>
              </a:rPr>
              <a:t>to entities or trusts.</a:t>
            </a:r>
            <a:endParaRPr lang="en-US" sz="6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65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EA8F-0A45-38E7-711E-E227E6FAB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526" y="2552700"/>
            <a:ext cx="6096000" cy="6096000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5C52447-E626-ACCD-9259-97F878DE7AE6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D45275-C496-980F-5BAA-2C81EC01433D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08B32CB-B215-F891-8D24-05409655B76D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D7D14CE-F334-1BF5-735B-BEB93864D0E6}"/>
              </a:ext>
            </a:extLst>
          </p:cNvPr>
          <p:cNvSpPr txBox="1"/>
          <p:nvPr/>
        </p:nvSpPr>
        <p:spPr>
          <a:xfrm>
            <a:off x="1028700" y="639133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Rule Application Analysis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F8251F9-092D-E978-32C0-8B48A8E68046}"/>
              </a:ext>
            </a:extLst>
          </p:cNvPr>
          <p:cNvSpPr txBox="1"/>
          <p:nvPr/>
        </p:nvSpPr>
        <p:spPr>
          <a:xfrm>
            <a:off x="1028700" y="2019300"/>
            <a:ext cx="16421100" cy="6755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 smtClean="0">
                <a:latin typeface="Montserrat" pitchFamily="2" charset="77"/>
              </a:rPr>
              <a:t>  Is </a:t>
            </a:r>
            <a:r>
              <a:rPr lang="en-US" sz="4400" dirty="0">
                <a:latin typeface="Montserrat" pitchFamily="2" charset="77"/>
              </a:rPr>
              <a:t>the transaction reportable?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 smtClean="0">
                <a:latin typeface="Montserrat" pitchFamily="2" charset="77"/>
              </a:rPr>
              <a:t>  If </a:t>
            </a:r>
            <a:r>
              <a:rPr lang="en-US" sz="4400" dirty="0">
                <a:latin typeface="Montserrat" pitchFamily="2" charset="77"/>
              </a:rPr>
              <a:t>so, who reports it?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 smtClean="0">
                <a:latin typeface="Montserrat" pitchFamily="2" charset="77"/>
              </a:rPr>
              <a:t>  What </a:t>
            </a:r>
            <a:r>
              <a:rPr lang="en-US" sz="4400" dirty="0">
                <a:latin typeface="Montserrat" pitchFamily="2" charset="77"/>
              </a:rPr>
              <a:t>information must be reported?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 smtClean="0">
                <a:latin typeface="Montserrat" pitchFamily="2" charset="77"/>
              </a:rPr>
              <a:t>  When </a:t>
            </a:r>
            <a:r>
              <a:rPr lang="en-US" sz="4400" dirty="0">
                <a:latin typeface="Montserrat" pitchFamily="2" charset="77"/>
              </a:rPr>
              <a:t>must it be reported?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 smtClean="0">
                <a:latin typeface="Montserrat" pitchFamily="2" charset="77"/>
              </a:rPr>
              <a:t>  Where </a:t>
            </a:r>
            <a:r>
              <a:rPr lang="en-US" sz="4400" dirty="0">
                <a:latin typeface="Montserrat" pitchFamily="2" charset="77"/>
              </a:rPr>
              <a:t>must it be reported?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 smtClean="0">
                <a:latin typeface="Montserrat" pitchFamily="2" charset="77"/>
              </a:rPr>
              <a:t>  What </a:t>
            </a:r>
            <a:r>
              <a:rPr lang="en-US" sz="4400" dirty="0">
                <a:latin typeface="Montserrat" pitchFamily="2" charset="77"/>
              </a:rPr>
              <a:t>records must be retained</a:t>
            </a:r>
            <a:r>
              <a:rPr lang="en-US" sz="4400" dirty="0" smtClean="0">
                <a:latin typeface="Montserrat" pitchFamily="2" charset="77"/>
              </a:rPr>
              <a:t>?</a:t>
            </a:r>
            <a:endParaRPr lang="en-US" sz="4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442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8C41-0DB1-2FDA-F24A-CD801751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0B7308-A7C6-9D25-C8F9-640BA21C5D0D}"/>
              </a:ext>
            </a:extLst>
          </p:cNvPr>
          <p:cNvGrpSpPr/>
          <p:nvPr/>
        </p:nvGrpSpPr>
        <p:grpSpPr>
          <a:xfrm>
            <a:off x="0" y="9258300"/>
            <a:ext cx="18288000" cy="1028700"/>
            <a:chOff x="0" y="0"/>
            <a:chExt cx="6502400" cy="3657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C50819-2509-C431-F06E-D34F9EAAA272}"/>
                </a:ext>
              </a:extLst>
            </p:cNvPr>
            <p:cNvSpPr/>
            <p:nvPr/>
          </p:nvSpPr>
          <p:spPr>
            <a:xfrm>
              <a:off x="0" y="0"/>
              <a:ext cx="6502400" cy="365760"/>
            </a:xfrm>
            <a:custGeom>
              <a:avLst/>
              <a:gdLst/>
              <a:ahLst/>
              <a:cxnLst/>
              <a:rect l="l" t="t" r="r" b="b"/>
              <a:pathLst>
                <a:path w="6502400" h="365760">
                  <a:moveTo>
                    <a:pt x="0" y="0"/>
                  </a:moveTo>
                  <a:lnTo>
                    <a:pt x="6502400" y="0"/>
                  </a:lnTo>
                  <a:lnTo>
                    <a:pt x="6502400" y="36576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1C355E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9EA3A34-15A1-0C75-D708-E8A4F66F77E4}"/>
                </a:ext>
              </a:extLst>
            </p:cNvPr>
            <p:cNvSpPr txBox="1"/>
            <p:nvPr/>
          </p:nvSpPr>
          <p:spPr>
            <a:xfrm>
              <a:off x="0" y="-28575"/>
              <a:ext cx="6502400" cy="394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3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F89B197-1E41-5574-345F-680CA2EDBE06}"/>
              </a:ext>
            </a:extLst>
          </p:cNvPr>
          <p:cNvSpPr txBox="1"/>
          <p:nvPr/>
        </p:nvSpPr>
        <p:spPr>
          <a:xfrm>
            <a:off x="1028700" y="571500"/>
            <a:ext cx="13982700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999" b="1" u="sng" dirty="0">
                <a:solidFill>
                  <a:srgbClr val="0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1. Is it Reportable?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EF60D58-C9AC-1846-19DB-364878712923}"/>
              </a:ext>
            </a:extLst>
          </p:cNvPr>
          <p:cNvSpPr txBox="1"/>
          <p:nvPr/>
        </p:nvSpPr>
        <p:spPr>
          <a:xfrm>
            <a:off x="933450" y="2131166"/>
            <a:ext cx="16421100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4000" b="1" dirty="0">
                <a:latin typeface="Montserrat" pitchFamily="2" charset="77"/>
              </a:rPr>
              <a:t>A. Is it a Non-Excluded Transfer of an ownership interest in </a:t>
            </a:r>
            <a:r>
              <a:rPr lang="en-US" sz="4000" b="1" u="sng" dirty="0">
                <a:solidFill>
                  <a:srgbClr val="0000FF"/>
                </a:solidFill>
                <a:latin typeface="Montserrat" pitchFamily="2" charset="77"/>
              </a:rPr>
              <a:t>Residential Real Property</a:t>
            </a:r>
            <a:r>
              <a:rPr lang="en-US" sz="4000" b="1" dirty="0">
                <a:solidFill>
                  <a:srgbClr val="0000FF"/>
                </a:solidFill>
                <a:latin typeface="Montserrat" pitchFamily="2" charset="77"/>
              </a:rPr>
              <a:t>? 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0000"/>
                </a:solidFill>
                <a:latin typeface="Montserrat" pitchFamily="2" charset="77"/>
              </a:rPr>
              <a:t>“Residential Real Property”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13546"/>
                </a:solidFill>
                <a:latin typeface="Montserrat" pitchFamily="2" charset="77"/>
              </a:rPr>
              <a:t>Real property located in U.S </a:t>
            </a:r>
            <a:r>
              <a:rPr lang="en-US" sz="3600" b="1" i="1" dirty="0">
                <a:solidFill>
                  <a:srgbClr val="00B050"/>
                </a:solidFill>
                <a:latin typeface="Montserrat" pitchFamily="2" charset="77"/>
              </a:rPr>
              <a:t>containing</a:t>
            </a:r>
            <a:r>
              <a:rPr lang="en-US" sz="3600" dirty="0">
                <a:solidFill>
                  <a:srgbClr val="00B050"/>
                </a:solidFill>
                <a:latin typeface="Montserrat" pitchFamily="2" charset="77"/>
              </a:rPr>
              <a:t> </a:t>
            </a:r>
            <a:r>
              <a:rPr lang="en-US" sz="3600" dirty="0">
                <a:solidFill>
                  <a:srgbClr val="013546"/>
                </a:solidFill>
                <a:latin typeface="Montserrat" pitchFamily="2" charset="77"/>
              </a:rPr>
              <a:t>structure designed </a:t>
            </a:r>
            <a:r>
              <a:rPr lang="en-US" sz="3600" b="1" i="1" dirty="0">
                <a:solidFill>
                  <a:srgbClr val="00B050"/>
                </a:solidFill>
                <a:latin typeface="Montserrat" pitchFamily="2" charset="77"/>
              </a:rPr>
              <a:t>principally</a:t>
            </a:r>
            <a:r>
              <a:rPr lang="en-US" sz="3600" dirty="0">
                <a:solidFill>
                  <a:srgbClr val="013546"/>
                </a:solidFill>
                <a:latin typeface="Montserrat" pitchFamily="2" charset="77"/>
              </a:rPr>
              <a:t> for occupancy by 1-4 families;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13546"/>
                </a:solidFill>
                <a:latin typeface="Montserrat" pitchFamily="2" charset="77"/>
              </a:rPr>
              <a:t>Land in U.S. on which transferee </a:t>
            </a:r>
            <a:r>
              <a:rPr lang="en-US" sz="3600" b="1" i="1" dirty="0">
                <a:solidFill>
                  <a:srgbClr val="00B050"/>
                </a:solidFill>
                <a:latin typeface="Montserrat" pitchFamily="2" charset="77"/>
              </a:rPr>
              <a:t>intends to build </a:t>
            </a:r>
            <a:r>
              <a:rPr lang="en-US" sz="3600" dirty="0">
                <a:solidFill>
                  <a:srgbClr val="013546"/>
                </a:solidFill>
                <a:latin typeface="Montserrat" pitchFamily="2" charset="77"/>
              </a:rPr>
              <a:t>1-4 family structure;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00B050"/>
                </a:solidFill>
                <a:latin typeface="Montserrat" pitchFamily="2" charset="77"/>
              </a:rPr>
              <a:t>Unit</a:t>
            </a:r>
            <a:r>
              <a:rPr lang="en-US" sz="3600" dirty="0">
                <a:solidFill>
                  <a:srgbClr val="00B050"/>
                </a:solidFill>
                <a:latin typeface="Montserrat" pitchFamily="2" charset="77"/>
              </a:rPr>
              <a:t> </a:t>
            </a:r>
            <a:r>
              <a:rPr lang="en-US" sz="3600" dirty="0">
                <a:solidFill>
                  <a:srgbClr val="013546"/>
                </a:solidFill>
                <a:latin typeface="Montserrat" pitchFamily="2" charset="77"/>
              </a:rPr>
              <a:t>in structure in U.S. designed for 1-4 families; or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00B050"/>
                </a:solidFill>
                <a:latin typeface="Montserrat" pitchFamily="2" charset="77"/>
              </a:rPr>
              <a:t>Shares in c</a:t>
            </a:r>
            <a:r>
              <a:rPr lang="en-US" sz="3600" b="1" i="1" dirty="0" smtClean="0">
                <a:solidFill>
                  <a:srgbClr val="00B050"/>
                </a:solidFill>
                <a:latin typeface="Montserrat" pitchFamily="2" charset="77"/>
              </a:rPr>
              <a:t>o-op </a:t>
            </a:r>
            <a:r>
              <a:rPr lang="en-US" sz="3600" b="1" i="1" dirty="0">
                <a:solidFill>
                  <a:srgbClr val="00B050"/>
                </a:solidFill>
                <a:latin typeface="Montserrat" pitchFamily="2" charset="77"/>
              </a:rPr>
              <a:t>housing corporation </a:t>
            </a:r>
            <a:r>
              <a:rPr lang="en-US" sz="3600" dirty="0">
                <a:solidFill>
                  <a:srgbClr val="013546"/>
                </a:solidFill>
                <a:latin typeface="Montserrat" pitchFamily="2" charset="77"/>
              </a:rPr>
              <a:t>for which underlying property is in U.S.</a:t>
            </a:r>
          </a:p>
        </p:txBody>
      </p:sp>
    </p:spTree>
    <p:extLst>
      <p:ext uri="{BB962C8B-B14F-4D97-AF65-F5344CB8AC3E}">
        <p14:creationId xmlns:p14="http://schemas.microsoft.com/office/powerpoint/2010/main" val="1030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79F0A1E2F634B8036873131B58AFF" ma:contentTypeVersion="19" ma:contentTypeDescription="Create a new document." ma:contentTypeScope="" ma:versionID="f5e70bc5cf9b7d6be4275327c906cabe">
  <xsd:schema xmlns:xsd="http://www.w3.org/2001/XMLSchema" xmlns:xs="http://www.w3.org/2001/XMLSchema" xmlns:p="http://schemas.microsoft.com/office/2006/metadata/properties" xmlns:ns2="9b0e3331-f545-48ec-8171-5e8b2874f4ce" xmlns:ns3="a534990e-15ea-406a-82fb-607ada8a444c" targetNamespace="http://schemas.microsoft.com/office/2006/metadata/properties" ma:root="true" ma:fieldsID="e2d1cbe23948ac7bb9822ac6ed278016" ns2:_="" ns3:_="">
    <xsd:import namespace="9b0e3331-f545-48ec-8171-5e8b2874f4ce"/>
    <xsd:import namespace="a534990e-15ea-406a-82fb-607ada8a4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3331-f545-48ec-8171-5e8b2874f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e1a4b5-cd4c-4628-b7d1-2461c0add1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4990e-15ea-406a-82fb-607ada8a44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aef456-23ee-4adc-b60a-d85352cb16eb}" ma:internalName="TaxCatchAll" ma:showField="CatchAllData" ma:web="a534990e-15ea-406a-82fb-607ada8a4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34990e-15ea-406a-82fb-607ada8a444c" xsi:nil="true"/>
    <lcf76f155ced4ddcb4097134ff3c332f xmlns="9b0e3331-f545-48ec-8171-5e8b2874f4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A68F21-CAC4-4BDE-A23F-23ACFCCE94BD}"/>
</file>

<file path=customXml/itemProps2.xml><?xml version="1.0" encoding="utf-8"?>
<ds:datastoreItem xmlns:ds="http://schemas.openxmlformats.org/officeDocument/2006/customXml" ds:itemID="{360D959C-4636-4F5C-8293-FFF72125E9B4}"/>
</file>

<file path=customXml/itemProps3.xml><?xml version="1.0" encoding="utf-8"?>
<ds:datastoreItem xmlns:ds="http://schemas.openxmlformats.org/officeDocument/2006/customXml" ds:itemID="{4522E131-AFC5-4917-9272-CDF6D59B87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</TotalTime>
  <Words>2371</Words>
  <Application>Microsoft Office PowerPoint</Application>
  <PresentationFormat>Custom</PresentationFormat>
  <Paragraphs>331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Times New Roman</vt:lpstr>
      <vt:lpstr>Montserrat</vt:lpstr>
      <vt:lpstr>Montserrat 2 Ultra-Bold</vt:lpstr>
      <vt:lpstr>Arial Black</vt:lpstr>
      <vt:lpstr>Arial</vt:lpstr>
      <vt:lpstr>Calibri Light</vt:lpstr>
      <vt:lpstr>Calibri</vt:lpstr>
      <vt:lpstr>Montserrat 2 Semi-Bold</vt:lpstr>
      <vt:lpstr>Montserrat 2 Medium</vt:lpstr>
      <vt:lpstr>Montserrat 2 Bold</vt:lpstr>
      <vt:lpstr>Office Theme</vt:lpstr>
      <vt:lpstr>What You Need to Know – Updated!  Presented by:   Leslie S. Johnson G. Roland Love Cole Shooter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Webinar PPT Template</dc:title>
  <dc:creator>Leslie Johnson</dc:creator>
  <cp:lastModifiedBy>Leslie Johnson</cp:lastModifiedBy>
  <cp:revision>131</cp:revision>
  <cp:lastPrinted>2025-07-15T14:57:54Z</cp:lastPrinted>
  <dcterms:created xsi:type="dcterms:W3CDTF">2006-08-16T00:00:00Z</dcterms:created>
  <dcterms:modified xsi:type="dcterms:W3CDTF">2026-02-19T14:55:54Z</dcterms:modified>
  <dc:identifier>DAGe63Oo5dI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0x0101001CF79F0A1E2F634B8036873131B58AFF</vt:lpwstr>
  </property>
</Properties>
</file>