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
  </p:notesMasterIdLst>
  <p:sldIdLst>
    <p:sldId id="256" r:id="rId2"/>
    <p:sldId id="272" r:id="rId3"/>
    <p:sldId id="258" r:id="rId4"/>
    <p:sldId id="273" r:id="rId5"/>
    <p:sldId id="262" r:id="rId6"/>
  </p:sldIdLst>
  <p:sldSz cx="9144000" cy="6858000" type="screen4x3"/>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94632"/>
  </p:normalViewPr>
  <p:slideViewPr>
    <p:cSldViewPr snapToGrid="0" snapToObjects="1">
      <p:cViewPr varScale="1">
        <p:scale>
          <a:sx n="75" d="100"/>
          <a:sy n="75" d="100"/>
        </p:scale>
        <p:origin x="15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163" cy="46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725" y="0"/>
            <a:ext cx="3078163" cy="469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518025"/>
            <a:ext cx="5683250" cy="36972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8575"/>
            <a:ext cx="3078163" cy="469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725" y="8918575"/>
            <a:ext cx="3078163" cy="469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p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709613" y="4518025"/>
            <a:ext cx="5683250" cy="369728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38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8466" y="-8468"/>
            <a:ext cx="9169804" cy="6874935"/>
            <a:chOff x="-8466" y="-8468"/>
            <a:chExt cx="9169804" cy="6874935"/>
          </a:xfrm>
        </p:grpSpPr>
        <p:cxnSp>
          <p:nvCxnSpPr>
            <p:cNvPr id="28" name="Google Shape;28;p2"/>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29" name="Google Shape;29;p2"/>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30" name="Google Shape;30;p2"/>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34" name="Google Shape;34;p2"/>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466" y="-8468"/>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84705"/>
              </a:schemeClr>
            </a:solidFill>
            <a:ln>
              <a:noFill/>
            </a:ln>
          </p:spPr>
        </p:sp>
      </p:grpSp>
      <p:sp>
        <p:nvSpPr>
          <p:cNvPr id="38" name="Google Shape;38;p2"/>
          <p:cNvSpPr txBox="1">
            <a:spLocks noGrp="1"/>
          </p:cNvSpPr>
          <p:nvPr>
            <p:ph type="ctrTitle"/>
          </p:nvPr>
        </p:nvSpPr>
        <p:spPr>
          <a:xfrm>
            <a:off x="1130595" y="2404534"/>
            <a:ext cx="5826719"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130595" y="4050834"/>
            <a:ext cx="5826719" cy="1096899"/>
          </a:xfrm>
          <a:prstGeom prst="rect">
            <a:avLst/>
          </a:prstGeom>
          <a:noFill/>
          <a:ln>
            <a:noFill/>
          </a:ln>
        </p:spPr>
        <p:txBody>
          <a:bodyPr spcFirstLastPara="1" wrap="square" lIns="91425" tIns="45700" rIns="91425" bIns="45700" anchor="t" anchorCtr="0">
            <a:no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09600" y="609600"/>
            <a:ext cx="6347714" cy="3403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body" idx="1"/>
          </p:nvPr>
        </p:nvSpPr>
        <p:spPr>
          <a:xfrm>
            <a:off x="609600" y="4470400"/>
            <a:ext cx="6347714"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1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a:off x="1101074" y="3632200"/>
            <a:ext cx="541980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12"/>
          <p:cNvSpPr txBox="1">
            <a:spLocks noGrp="1"/>
          </p:cNvSpPr>
          <p:nvPr>
            <p:ph type="body" idx="2"/>
          </p:nvPr>
        </p:nvSpPr>
        <p:spPr>
          <a:xfrm>
            <a:off x="609598" y="4470400"/>
            <a:ext cx="6347715" cy="1570962"/>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12"/>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08" name="Google Shape;108;p12"/>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09598" y="1931988"/>
            <a:ext cx="6347715" cy="25954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609598" y="4527448"/>
            <a:ext cx="6347715"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1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774885" y="609600"/>
            <a:ext cx="6072182"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14"/>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1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4"/>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123" name="Google Shape;123;p14"/>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15848" y="609600"/>
            <a:ext cx="6341465" cy="302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609597" y="4013200"/>
            <a:ext cx="6347716"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15"/>
          <p:cNvSpPr txBox="1">
            <a:spLocks noGrp="1"/>
          </p:cNvSpPr>
          <p:nvPr>
            <p:ph type="body" idx="2"/>
          </p:nvPr>
        </p:nvSpPr>
        <p:spPr>
          <a:xfrm>
            <a:off x="609598" y="4527448"/>
            <a:ext cx="6347715" cy="151391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1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3840993" y="2745919"/>
            <a:ext cx="5251451" cy="9788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09598" y="2700868"/>
            <a:ext cx="6347715" cy="1826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09598" y="4527448"/>
            <a:ext cx="6347715"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609600"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609600" y="2160589"/>
            <a:ext cx="3088109" cy="3880772"/>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8" name="Google Shape;58;p5"/>
          <p:cNvSpPr txBox="1">
            <a:spLocks noGrp="1"/>
          </p:cNvSpPr>
          <p:nvPr>
            <p:ph type="body" idx="2"/>
          </p:nvPr>
        </p:nvSpPr>
        <p:spPr>
          <a:xfrm>
            <a:off x="3869204" y="2160590"/>
            <a:ext cx="3088110" cy="3880773"/>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9" name="Google Shape;59;p5"/>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body" idx="1"/>
          </p:nvPr>
        </p:nvSpPr>
        <p:spPr>
          <a:xfrm>
            <a:off x="609599"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6"/>
          <p:cNvSpPr txBox="1">
            <a:spLocks noGrp="1"/>
          </p:cNvSpPr>
          <p:nvPr>
            <p:ph type="body" idx="2"/>
          </p:nvPr>
        </p:nvSpPr>
        <p:spPr>
          <a:xfrm>
            <a:off x="609599" y="2737246"/>
            <a:ext cx="3090672"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6"/>
          <p:cNvSpPr txBox="1">
            <a:spLocks noGrp="1"/>
          </p:cNvSpPr>
          <p:nvPr>
            <p:ph type="body" idx="3"/>
          </p:nvPr>
        </p:nvSpPr>
        <p:spPr>
          <a:xfrm>
            <a:off x="3866640" y="2160983"/>
            <a:ext cx="309067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6"/>
          <p:cNvSpPr txBox="1">
            <a:spLocks noGrp="1"/>
          </p:cNvSpPr>
          <p:nvPr>
            <p:ph type="body" idx="4"/>
          </p:nvPr>
        </p:nvSpPr>
        <p:spPr>
          <a:xfrm>
            <a:off x="3866640" y="2737246"/>
            <a:ext cx="3090672" cy="330411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6"/>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609599" y="609600"/>
            <a:ext cx="6347714" cy="1320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609599" y="1498604"/>
            <a:ext cx="2790182" cy="127846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body" idx="1"/>
          </p:nvPr>
        </p:nvSpPr>
        <p:spPr>
          <a:xfrm>
            <a:off x="3571275" y="514925"/>
            <a:ext cx="3386037" cy="5526437"/>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9"/>
          <p:cNvSpPr txBox="1">
            <a:spLocks noGrp="1"/>
          </p:cNvSpPr>
          <p:nvPr>
            <p:ph type="body" idx="2"/>
          </p:nvPr>
        </p:nvSpPr>
        <p:spPr>
          <a:xfrm>
            <a:off x="609599" y="2777069"/>
            <a:ext cx="2790182" cy="258444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840"/>
              <a:buNone/>
              <a:defRPr sz="1050"/>
            </a:lvl2pPr>
            <a:lvl3pPr marL="1371600" lvl="2" indent="-228600" algn="l">
              <a:spcBef>
                <a:spcPts val="1000"/>
              </a:spcBef>
              <a:spcAft>
                <a:spcPts val="0"/>
              </a:spcAft>
              <a:buSzPts val="720"/>
              <a:buNone/>
              <a:defRPr sz="900"/>
            </a:lvl3pPr>
            <a:lvl4pPr marL="1828800" lvl="3" indent="-228600" algn="l">
              <a:spcBef>
                <a:spcPts val="1000"/>
              </a:spcBef>
              <a:spcAft>
                <a:spcPts val="0"/>
              </a:spcAft>
              <a:buSzPts val="600"/>
              <a:buNone/>
              <a:defRPr sz="750"/>
            </a:lvl4pPr>
            <a:lvl5pPr marL="2286000" lvl="4" indent="-228600" algn="l">
              <a:spcBef>
                <a:spcPts val="1000"/>
              </a:spcBef>
              <a:spcAft>
                <a:spcPts val="0"/>
              </a:spcAft>
              <a:buSzPts val="600"/>
              <a:buNone/>
              <a:defRPr sz="750"/>
            </a:lvl5pPr>
            <a:lvl6pPr marL="2743200" lvl="5" indent="-228600" algn="l">
              <a:spcBef>
                <a:spcPts val="1000"/>
              </a:spcBef>
              <a:spcAft>
                <a:spcPts val="0"/>
              </a:spcAft>
              <a:buSzPts val="600"/>
              <a:buNone/>
              <a:defRPr sz="750"/>
            </a:lvl6pPr>
            <a:lvl7pPr marL="3200400" lvl="6" indent="-228600" algn="l">
              <a:spcBef>
                <a:spcPts val="1000"/>
              </a:spcBef>
              <a:spcAft>
                <a:spcPts val="0"/>
              </a:spcAft>
              <a:buSzPts val="600"/>
              <a:buNone/>
              <a:defRPr sz="750"/>
            </a:lvl7pPr>
            <a:lvl8pPr marL="3657600" lvl="7" indent="-228600" algn="l">
              <a:spcBef>
                <a:spcPts val="1000"/>
              </a:spcBef>
              <a:spcAft>
                <a:spcPts val="0"/>
              </a:spcAft>
              <a:buSzPts val="600"/>
              <a:buNone/>
              <a:defRPr sz="750"/>
            </a:lvl8pPr>
            <a:lvl9pPr marL="4114800" lvl="8" indent="-228600" algn="l">
              <a:spcBef>
                <a:spcPts val="1000"/>
              </a:spcBef>
              <a:spcAft>
                <a:spcPts val="0"/>
              </a:spcAft>
              <a:buSzPts val="600"/>
              <a:buNone/>
              <a:defRPr sz="750"/>
            </a:lvl9pPr>
          </a:lstStyle>
          <a:p>
            <a:endParaRPr/>
          </a:p>
        </p:txBody>
      </p:sp>
      <p:sp>
        <p:nvSpPr>
          <p:cNvPr id="84" name="Google Shape;84;p9"/>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09599" y="4800600"/>
            <a:ext cx="6347714"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a:spLocks noGrp="1"/>
          </p:cNvSpPr>
          <p:nvPr>
            <p:ph type="pic" idx="2"/>
          </p:nvPr>
        </p:nvSpPr>
        <p:spPr>
          <a:xfrm>
            <a:off x="609599" y="609600"/>
            <a:ext cx="6347714" cy="3845718"/>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10"/>
          <p:cNvSpPr txBox="1">
            <a:spLocks noGrp="1"/>
          </p:cNvSpPr>
          <p:nvPr>
            <p:ph type="body" idx="1"/>
          </p:nvPr>
        </p:nvSpPr>
        <p:spPr>
          <a:xfrm>
            <a:off x="609599" y="5367338"/>
            <a:ext cx="6347714" cy="67402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0"/>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8467" y="-8468"/>
            <a:ext cx="9169805" cy="6874935"/>
            <a:chOff x="-8467" y="-8468"/>
            <a:chExt cx="9169805" cy="6874935"/>
          </a:xfrm>
        </p:grpSpPr>
        <p:sp>
          <p:nvSpPr>
            <p:cNvPr id="11" name="Google Shape;11;p1"/>
            <p:cNvSpPr/>
            <p:nvPr/>
          </p:nvSpPr>
          <p:spPr>
            <a:xfrm>
              <a:off x="-8467" y="4013200"/>
              <a:ext cx="457200" cy="2853267"/>
            </a:xfrm>
            <a:custGeom>
              <a:avLst/>
              <a:gdLst/>
              <a:ahLst/>
              <a:cxnLst/>
              <a:rect l="l" t="t" r="r" b="b"/>
              <a:pathLst>
                <a:path w="457200" h="2853267" extrusionOk="0">
                  <a:moveTo>
                    <a:pt x="0" y="0"/>
                  </a:moveTo>
                  <a:lnTo>
                    <a:pt x="457200" y="2853267"/>
                  </a:lnTo>
                  <a:lnTo>
                    <a:pt x="0" y="2844800"/>
                  </a:lnTo>
                  <a:cubicBezTo>
                    <a:pt x="2822" y="1905000"/>
                    <a:pt x="5645" y="965200"/>
                    <a:pt x="0" y="0"/>
                  </a:cubicBezTo>
                  <a:close/>
                </a:path>
              </a:pathLst>
            </a:cu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1"/>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13" name="Google Shape;13;p1"/>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4" name="Google Shape;14;p1"/>
            <p:cNvSpPr/>
            <p:nvPr/>
          </p:nvSpPr>
          <p:spPr>
            <a:xfrm>
              <a:off x="6891896" y="1"/>
              <a:ext cx="2269442" cy="6866466"/>
            </a:xfrm>
            <a:custGeom>
              <a:avLst/>
              <a:gdLst/>
              <a:ahLst/>
              <a:cxnLst/>
              <a:rect l="l" t="t" r="r" b="b"/>
              <a:pathLst>
                <a:path w="2269442" h="6866466" extrusionOk="0">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2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7205158" y="-8467"/>
              <a:ext cx="1948147" cy="6866467"/>
            </a:xfrm>
            <a:custGeom>
              <a:avLst/>
              <a:gdLst/>
              <a:ahLst/>
              <a:cxnLst/>
              <a:rect l="l" t="t" r="r" b="b"/>
              <a:pathLst>
                <a:path w="1948147" h="6866467" extrusionOk="0">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6637896" y="3920066"/>
              <a:ext cx="2513565" cy="2937933"/>
            </a:xfrm>
            <a:custGeom>
              <a:avLst/>
              <a:gdLst/>
              <a:ahLst/>
              <a:cxnLst/>
              <a:rect l="l" t="t" r="r" b="b"/>
              <a:pathLst>
                <a:path w="3259667" h="3810000" extrusionOk="0">
                  <a:moveTo>
                    <a:pt x="0" y="3810000"/>
                  </a:moveTo>
                  <a:lnTo>
                    <a:pt x="3251200" y="0"/>
                  </a:lnTo>
                  <a:cubicBezTo>
                    <a:pt x="3254022" y="1270000"/>
                    <a:pt x="3256845" y="2540000"/>
                    <a:pt x="3259667" y="3810000"/>
                  </a:cubicBezTo>
                  <a:lnTo>
                    <a:pt x="0" y="3810000"/>
                  </a:lnTo>
                  <a:close/>
                </a:path>
              </a:pathLst>
            </a:cu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7010429" y="-8467"/>
              <a:ext cx="2142876" cy="6866467"/>
            </a:xfrm>
            <a:custGeom>
              <a:avLst/>
              <a:gdLst/>
              <a:ahLst/>
              <a:cxnLst/>
              <a:rect l="l" t="t" r="r" b="b"/>
              <a:pathLst>
                <a:path w="2853267" h="6866467" extrusionOk="0">
                  <a:moveTo>
                    <a:pt x="0" y="0"/>
                  </a:moveTo>
                  <a:lnTo>
                    <a:pt x="2472267" y="6866467"/>
                  </a:lnTo>
                  <a:lnTo>
                    <a:pt x="2853267" y="6858000"/>
                  </a:lnTo>
                  <a:lnTo>
                    <a:pt x="2853267" y="0"/>
                  </a:lnTo>
                  <a:lnTo>
                    <a:pt x="0" y="0"/>
                  </a:lnTo>
                  <a:close/>
                </a:path>
              </a:pathLst>
            </a:custGeom>
            <a:solidFill>
              <a:srgbClr val="3F7818">
                <a:alpha val="69803"/>
              </a:srgbClr>
            </a:solidFill>
            <a:ln>
              <a:noFill/>
            </a:ln>
          </p:spPr>
        </p:sp>
        <p:sp>
          <p:nvSpPr>
            <p:cNvPr id="18" name="Google Shape;18;p1"/>
            <p:cNvSpPr/>
            <p:nvPr/>
          </p:nvSpPr>
          <p:spPr>
            <a:xfrm>
              <a:off x="8295776" y="-8467"/>
              <a:ext cx="857530" cy="6866467"/>
            </a:xfrm>
            <a:custGeom>
              <a:avLst/>
              <a:gdLst/>
              <a:ahLst/>
              <a:cxnLst/>
              <a:rect l="l" t="t" r="r" b="b"/>
              <a:pathLst>
                <a:path w="1286933" h="6866467" extrusionOk="0">
                  <a:moveTo>
                    <a:pt x="1016000" y="0"/>
                  </a:moveTo>
                  <a:lnTo>
                    <a:pt x="0" y="6866467"/>
                  </a:lnTo>
                  <a:lnTo>
                    <a:pt x="1286933" y="6866467"/>
                  </a:lnTo>
                  <a:cubicBezTo>
                    <a:pt x="1284111" y="4577645"/>
                    <a:pt x="1281288" y="2288822"/>
                    <a:pt x="1278466" y="0"/>
                  </a:cubicBezTo>
                  <a:lnTo>
                    <a:pt x="1016000" y="0"/>
                  </a:lnTo>
                  <a:close/>
                </a:path>
              </a:pathLst>
            </a:custGeom>
            <a:solidFill>
              <a:srgbClr val="BFE471">
                <a:alpha val="6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8077231" y="-8468"/>
              <a:ext cx="1066770" cy="6866467"/>
            </a:xfrm>
            <a:custGeom>
              <a:avLst/>
              <a:gdLst/>
              <a:ahLst/>
              <a:cxnLst/>
              <a:rect l="l" t="t" r="r" b="b"/>
              <a:pathLst>
                <a:path w="1270244" h="6866467" extrusionOk="0">
                  <a:moveTo>
                    <a:pt x="0" y="0"/>
                  </a:moveTo>
                  <a:lnTo>
                    <a:pt x="1117600" y="6866467"/>
                  </a:lnTo>
                  <a:lnTo>
                    <a:pt x="1270000" y="6866467"/>
                  </a:lnTo>
                  <a:cubicBezTo>
                    <a:pt x="1272822" y="4574822"/>
                    <a:pt x="1250245" y="2291645"/>
                    <a:pt x="1253067" y="0"/>
                  </a:cubicBezTo>
                  <a:lnTo>
                    <a:pt x="0" y="0"/>
                  </a:lnTo>
                  <a:close/>
                </a:path>
              </a:pathLst>
            </a:custGeom>
            <a:solidFill>
              <a:schemeClr val="accent1">
                <a:alpha val="6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8060297" y="4893733"/>
              <a:ext cx="1094086" cy="1964267"/>
            </a:xfrm>
            <a:custGeom>
              <a:avLst/>
              <a:gdLst/>
              <a:ahLst/>
              <a:cxnLst/>
              <a:rect l="l" t="t" r="r" b="b"/>
              <a:pathLst>
                <a:path w="1820333" h="3268133" extrusionOk="0">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5405258" y="6041363"/>
            <a:ext cx="68413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105004" y="1381633"/>
            <a:ext cx="8057878" cy="277967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5400"/>
              <a:buFont typeface="Trebuchet MS"/>
              <a:buNone/>
            </a:pPr>
            <a:r>
              <a:rPr lang="en-US" sz="2800" dirty="0"/>
              <a:t>Fundraising Committee Report</a:t>
            </a:r>
            <a:br>
              <a:rPr lang="en-US" sz="2800" dirty="0"/>
            </a:br>
            <a:r>
              <a:rPr lang="en-US" sz="2800" dirty="0"/>
              <a:t>to the Executive Committee</a:t>
            </a:r>
            <a:endParaRPr sz="2800" dirty="0"/>
          </a:p>
        </p:txBody>
      </p:sp>
      <p:sp>
        <p:nvSpPr>
          <p:cNvPr id="148" name="Google Shape;148;p18"/>
          <p:cNvSpPr txBox="1">
            <a:spLocks noGrp="1"/>
          </p:cNvSpPr>
          <p:nvPr>
            <p:ph type="subTitle" idx="1"/>
          </p:nvPr>
        </p:nvSpPr>
        <p:spPr>
          <a:xfrm>
            <a:off x="280554" y="4286252"/>
            <a:ext cx="6972301" cy="202622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680"/>
              <a:buNone/>
            </a:pPr>
            <a:endParaRPr sz="2100" dirty="0"/>
          </a:p>
          <a:p>
            <a:pPr marL="0" lvl="0" indent="0" algn="r" rtl="0">
              <a:spcBef>
                <a:spcPts val="1000"/>
              </a:spcBef>
              <a:spcAft>
                <a:spcPts val="0"/>
              </a:spcAft>
              <a:buSzPts val="1440"/>
              <a:buNone/>
            </a:pPr>
            <a:endParaRPr dirty="0"/>
          </a:p>
          <a:p>
            <a:pPr marL="0" lvl="0" indent="0" algn="r" rtl="0">
              <a:spcBef>
                <a:spcPts val="1000"/>
              </a:spcBef>
              <a:spcAft>
                <a:spcPts val="0"/>
              </a:spcAft>
              <a:buSzPts val="1440"/>
              <a:buNone/>
            </a:pPr>
            <a:r>
              <a:rPr lang="en-US" dirty="0"/>
              <a:t>October 2, 2019</a:t>
            </a:r>
            <a:endParaRPr dirty="0"/>
          </a:p>
        </p:txBody>
      </p:sp>
      <p:pic>
        <p:nvPicPr>
          <p:cNvPr id="149" name="Google Shape;149;p18"/>
          <p:cNvPicPr preferRelativeResize="0"/>
          <p:nvPr/>
        </p:nvPicPr>
        <p:blipFill rotWithShape="1">
          <a:blip r:embed="rId3">
            <a:alphaModFix/>
          </a:blip>
          <a:srcRect/>
          <a:stretch/>
        </p:blipFill>
        <p:spPr>
          <a:xfrm>
            <a:off x="280554" y="5299365"/>
            <a:ext cx="2259209" cy="1278082"/>
          </a:xfrm>
          <a:prstGeom prst="rect">
            <a:avLst/>
          </a:prstGeom>
          <a:noFill/>
          <a:ln>
            <a:noFill/>
          </a:ln>
        </p:spPr>
      </p:pic>
      <p:pic>
        <p:nvPicPr>
          <p:cNvPr id="5" name="Picture 4">
            <a:extLst>
              <a:ext uri="{FF2B5EF4-FFF2-40B4-BE49-F238E27FC236}">
                <a16:creationId xmlns:a16="http://schemas.microsoft.com/office/drawing/2014/main" id="{9CB5ABD9-2697-3247-B28C-67D7CBA2F36F}"/>
              </a:ext>
            </a:extLst>
          </p:cNvPr>
          <p:cNvPicPr>
            <a:picLocks noChangeAspect="1"/>
          </p:cNvPicPr>
          <p:nvPr/>
        </p:nvPicPr>
        <p:blipFill>
          <a:blip r:embed="rId4"/>
          <a:stretch>
            <a:fillRect/>
          </a:stretch>
        </p:blipFill>
        <p:spPr>
          <a:xfrm>
            <a:off x="0" y="-8205"/>
            <a:ext cx="2701799" cy="23856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9B14-AF88-4E1A-AC77-269BC850D1A5}"/>
              </a:ext>
            </a:extLst>
          </p:cNvPr>
          <p:cNvSpPr>
            <a:spLocks noGrp="1"/>
          </p:cNvSpPr>
          <p:nvPr>
            <p:ph type="title"/>
          </p:nvPr>
        </p:nvSpPr>
        <p:spPr/>
        <p:txBody>
          <a:bodyPr/>
          <a:lstStyle/>
          <a:p>
            <a:r>
              <a:rPr lang="en-US" sz="2800" dirty="0"/>
              <a:t>Our Committee</a:t>
            </a:r>
          </a:p>
        </p:txBody>
      </p:sp>
      <p:sp>
        <p:nvSpPr>
          <p:cNvPr id="5" name="Content Placeholder 4">
            <a:extLst>
              <a:ext uri="{FF2B5EF4-FFF2-40B4-BE49-F238E27FC236}">
                <a16:creationId xmlns:a16="http://schemas.microsoft.com/office/drawing/2014/main" id="{5C11426D-7C1B-470C-BA93-522CC1615DE6}"/>
              </a:ext>
            </a:extLst>
          </p:cNvPr>
          <p:cNvSpPr>
            <a:spLocks noGrp="1"/>
          </p:cNvSpPr>
          <p:nvPr>
            <p:ph sz="half" idx="2"/>
          </p:nvPr>
        </p:nvSpPr>
        <p:spPr>
          <a:xfrm>
            <a:off x="609598" y="1627921"/>
            <a:ext cx="3546765" cy="3962388"/>
          </a:xfrm>
        </p:spPr>
        <p:txBody>
          <a:bodyPr>
            <a:normAutofit/>
          </a:bodyPr>
          <a:lstStyle/>
          <a:p>
            <a:r>
              <a:rPr lang="en-US" dirty="0"/>
              <a:t>Kathy Adams Seay</a:t>
            </a:r>
          </a:p>
          <a:p>
            <a:r>
              <a:rPr lang="en-US" dirty="0"/>
              <a:t>Germaine Bolds-</a:t>
            </a:r>
            <a:r>
              <a:rPr lang="en-US" dirty="0" err="1"/>
              <a:t>Leftridge</a:t>
            </a:r>
            <a:endParaRPr lang="en-US"/>
          </a:p>
          <a:p>
            <a:r>
              <a:rPr lang="en-US"/>
              <a:t>Roslyn Brock</a:t>
            </a:r>
          </a:p>
          <a:p>
            <a:r>
              <a:rPr lang="en-US"/>
              <a:t>Elizabeth Clark Adams</a:t>
            </a:r>
          </a:p>
          <a:p>
            <a:r>
              <a:rPr lang="en-US"/>
              <a:t>Gail Clark</a:t>
            </a:r>
          </a:p>
          <a:p>
            <a:r>
              <a:rPr lang="en-US"/>
              <a:t>Lisa </a:t>
            </a:r>
            <a:r>
              <a:rPr lang="en-US" err="1"/>
              <a:t>Harbour</a:t>
            </a:r>
            <a:r>
              <a:rPr lang="en-US"/>
              <a:t> Carter</a:t>
            </a:r>
          </a:p>
          <a:p>
            <a:r>
              <a:rPr lang="en-US"/>
              <a:t>Donna Hill </a:t>
            </a:r>
            <a:r>
              <a:rPr lang="en-US" err="1"/>
              <a:t>Staton</a:t>
            </a:r>
            <a:endParaRPr lang="en-US"/>
          </a:p>
          <a:p>
            <a:endParaRPr lang="en-US"/>
          </a:p>
        </p:txBody>
      </p:sp>
      <p:sp>
        <p:nvSpPr>
          <p:cNvPr id="7" name="Content Placeholder 6">
            <a:extLst>
              <a:ext uri="{FF2B5EF4-FFF2-40B4-BE49-F238E27FC236}">
                <a16:creationId xmlns:a16="http://schemas.microsoft.com/office/drawing/2014/main" id="{D87BAEA2-A377-4F9F-AC0D-C779E6EEAEC0}"/>
              </a:ext>
            </a:extLst>
          </p:cNvPr>
          <p:cNvSpPr>
            <a:spLocks noGrp="1"/>
          </p:cNvSpPr>
          <p:nvPr>
            <p:ph sz="quarter" idx="4"/>
          </p:nvPr>
        </p:nvSpPr>
        <p:spPr>
          <a:xfrm>
            <a:off x="4278283" y="1658690"/>
            <a:ext cx="3179619" cy="3387244"/>
          </a:xfrm>
        </p:spPr>
        <p:txBody>
          <a:bodyPr>
            <a:normAutofit/>
          </a:bodyPr>
          <a:lstStyle/>
          <a:p>
            <a:r>
              <a:rPr lang="en-US" dirty="0" err="1"/>
              <a:t>Lenaye</a:t>
            </a:r>
            <a:r>
              <a:rPr lang="en-US" dirty="0"/>
              <a:t> Lawyer</a:t>
            </a:r>
          </a:p>
          <a:p>
            <a:r>
              <a:rPr lang="en-US" dirty="0"/>
              <a:t>Vivian Lawyer</a:t>
            </a:r>
          </a:p>
          <a:p>
            <a:r>
              <a:rPr lang="en-US" dirty="0"/>
              <a:t>Regina Little Hollis </a:t>
            </a:r>
          </a:p>
          <a:p>
            <a:r>
              <a:rPr lang="en-US" dirty="0"/>
              <a:t>Judy L. Smith</a:t>
            </a:r>
          </a:p>
          <a:p>
            <a:r>
              <a:rPr lang="en-US" dirty="0"/>
              <a:t>Lisa </a:t>
            </a:r>
            <a:r>
              <a:rPr lang="en-US" dirty="0" err="1"/>
              <a:t>Loury</a:t>
            </a:r>
            <a:r>
              <a:rPr lang="en-US" dirty="0"/>
              <a:t>-Lomas </a:t>
            </a:r>
          </a:p>
          <a:p>
            <a:r>
              <a:rPr lang="en-US" dirty="0"/>
              <a:t>Myra Smith</a:t>
            </a:r>
          </a:p>
          <a:p>
            <a:pPr marL="0" indent="0">
              <a:buNone/>
            </a:pPr>
            <a:endParaRPr lang="en-US" dirty="0"/>
          </a:p>
        </p:txBody>
      </p:sp>
      <p:pic>
        <p:nvPicPr>
          <p:cNvPr id="8" name="Picture 12">
            <a:extLst>
              <a:ext uri="{FF2B5EF4-FFF2-40B4-BE49-F238E27FC236}">
                <a16:creationId xmlns:a16="http://schemas.microsoft.com/office/drawing/2014/main" id="{583D399E-755B-455C-98E7-9BAD4D687B4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554" y="5299365"/>
            <a:ext cx="2259209" cy="1278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6699"/>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2331BEE4-5F4F-4C5F-A86E-092F5269A4FE}"/>
              </a:ext>
            </a:extLst>
          </p:cNvPr>
          <p:cNvSpPr>
            <a:spLocks noGrp="1"/>
          </p:cNvSpPr>
          <p:nvPr>
            <p:ph type="sldNum" sz="quarter" idx="12"/>
          </p:nvPr>
        </p:nvSpPr>
        <p:spPr/>
        <p:txBody>
          <a:bodyPr/>
          <a:lstStyle/>
          <a:p>
            <a:fld id="{B5183004-C8B6-49A5-9F23-3180723EAD3C}" type="slidenum">
              <a:rPr lang="en-US" smtClean="0"/>
              <a:t>2</a:t>
            </a:fld>
            <a:endParaRPr lang="en-US"/>
          </a:p>
        </p:txBody>
      </p:sp>
    </p:spTree>
    <p:extLst>
      <p:ext uri="{BB962C8B-B14F-4D97-AF65-F5344CB8AC3E}">
        <p14:creationId xmlns:p14="http://schemas.microsoft.com/office/powerpoint/2010/main" val="369100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353282" y="51999"/>
            <a:ext cx="842495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4000"/>
              <a:buFont typeface="Trebuchet MS"/>
              <a:buNone/>
            </a:pPr>
            <a:r>
              <a:rPr lang="en-US" sz="2800" dirty="0"/>
              <a:t>Fundraising Vision and Relationships</a:t>
            </a:r>
            <a:endParaRPr sz="2800" dirty="0"/>
          </a:p>
        </p:txBody>
      </p:sp>
      <p:sp>
        <p:nvSpPr>
          <p:cNvPr id="162" name="Google Shape;162;p20"/>
          <p:cNvSpPr txBox="1">
            <a:spLocks noGrp="1"/>
          </p:cNvSpPr>
          <p:nvPr>
            <p:ph type="body" idx="1"/>
          </p:nvPr>
        </p:nvSpPr>
        <p:spPr>
          <a:xfrm>
            <a:off x="185055" y="451512"/>
            <a:ext cx="7800705" cy="4628137"/>
          </a:xfrm>
          <a:prstGeom prst="rect">
            <a:avLst/>
          </a:prstGeom>
          <a:noFill/>
          <a:ln>
            <a:noFill/>
          </a:ln>
        </p:spPr>
        <p:txBody>
          <a:bodyPr spcFirstLastPara="1" wrap="square" lIns="91425" tIns="45700" rIns="91425" bIns="45700" anchor="t" anchorCtr="0">
            <a:noAutofit/>
          </a:bodyPr>
          <a:lstStyle/>
          <a:p>
            <a:pPr marL="137160" indent="0">
              <a:buNone/>
            </a:pPr>
            <a:endParaRPr lang="en-US" sz="2000" b="1" u="sng" dirty="0"/>
          </a:p>
          <a:p>
            <a:pPr marL="137160" indent="0">
              <a:buNone/>
            </a:pPr>
            <a:r>
              <a:rPr lang="en-US" sz="2000" b="1" u="sng" dirty="0"/>
              <a:t>Fundraising Committee Vision</a:t>
            </a:r>
          </a:p>
          <a:p>
            <a:r>
              <a:rPr lang="en-US" sz="1600" dirty="0"/>
              <a:t>Focus our fundraising efforts on executing unique, scalable, profitable events that are consistent with National, Regional and Chapter priorities, and that enhance our reputation and brand among our Links and Columbia/Howard County communities.</a:t>
            </a:r>
          </a:p>
          <a:p>
            <a:pPr marL="137160" indent="0">
              <a:buNone/>
            </a:pPr>
            <a:r>
              <a:rPr lang="en-US" sz="2000" b="1" u="sng" dirty="0"/>
              <a:t>Key Relationships</a:t>
            </a:r>
            <a:r>
              <a:rPr lang="en-US" sz="2000" dirty="0"/>
              <a:t>:</a:t>
            </a:r>
          </a:p>
          <a:p>
            <a:pPr lvl="0"/>
            <a:r>
              <a:rPr lang="en-US" sz="1600" dirty="0"/>
              <a:t>Internally </a:t>
            </a:r>
          </a:p>
          <a:p>
            <a:pPr lvl="1">
              <a:buFont typeface="Wingdings" pitchFamily="2" charset="2"/>
              <a:buChar char="v"/>
            </a:pPr>
            <a:r>
              <a:rPr lang="en-US" dirty="0"/>
              <a:t>Strategic Planning to tie fundraising activities with Chapter and Facet goals and measures of success </a:t>
            </a:r>
          </a:p>
          <a:p>
            <a:pPr lvl="1">
              <a:buFont typeface="Wingdings" pitchFamily="2" charset="2"/>
              <a:buChar char="v"/>
            </a:pPr>
            <a:r>
              <a:rPr lang="en-US" dirty="0"/>
              <a:t>Communications Committee – Creating marketing collateral to assist in raising funds</a:t>
            </a:r>
          </a:p>
          <a:p>
            <a:pPr lvl="1">
              <a:buFont typeface="Wingdings" pitchFamily="2" charset="2"/>
              <a:buChar char="v"/>
            </a:pPr>
            <a:r>
              <a:rPr lang="en-US" dirty="0"/>
              <a:t>Budget/Finance Committee- Fundraising has significant implications for meeting budget obligations.</a:t>
            </a:r>
          </a:p>
          <a:p>
            <a:pPr lvl="0"/>
            <a:r>
              <a:rPr lang="en-US" sz="1600" dirty="0"/>
              <a:t>Externally</a:t>
            </a:r>
          </a:p>
          <a:p>
            <a:pPr lvl="1">
              <a:buFont typeface="Wingdings" pitchFamily="2" charset="2"/>
              <a:buChar char="v"/>
            </a:pPr>
            <a:r>
              <a:rPr lang="en-US" dirty="0"/>
              <a:t>Identifying and cultivating new sponsors</a:t>
            </a:r>
          </a:p>
          <a:p>
            <a:pPr marL="342900" lvl="0" indent="-251459" algn="l" rtl="0">
              <a:lnSpc>
                <a:spcPct val="90000"/>
              </a:lnSpc>
              <a:spcBef>
                <a:spcPts val="1000"/>
              </a:spcBef>
              <a:spcAft>
                <a:spcPts val="0"/>
              </a:spcAft>
              <a:buSzPts val="1440"/>
              <a:buNone/>
            </a:pPr>
            <a:endParaRPr dirty="0"/>
          </a:p>
        </p:txBody>
      </p:sp>
      <p:sp>
        <p:nvSpPr>
          <p:cNvPr id="163" name="Google Shape;163;p2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0FBB870-F9F3-744A-86EA-4DF2C6AB7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690" y="2593182"/>
            <a:ext cx="3225403" cy="34075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015A31C8-641A-BC49-BFEF-244EF432C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 y="3429000"/>
            <a:ext cx="3225403" cy="34075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93C68B6-AA50-A14D-978A-973367FFFDD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27536" y="3413093"/>
            <a:ext cx="3316464" cy="3407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26FA66E-EBE2-254F-A17D-FBF740335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8432" y="857250"/>
            <a:ext cx="5647135" cy="1735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886965-F632-434D-8FB9-23C08B1C20F4}"/>
              </a:ext>
            </a:extLst>
          </p:cNvPr>
          <p:cNvSpPr/>
          <p:nvPr/>
        </p:nvSpPr>
        <p:spPr>
          <a:xfrm>
            <a:off x="142741" y="171576"/>
            <a:ext cx="7795724" cy="480131"/>
          </a:xfrm>
          <a:prstGeom prst="rect">
            <a:avLst/>
          </a:prstGeom>
        </p:spPr>
        <p:txBody>
          <a:bodyPr wrap="none">
            <a:spAutoFit/>
          </a:bodyPr>
          <a:lstStyle/>
          <a:p>
            <a:pPr lvl="0">
              <a:lnSpc>
                <a:spcPct val="90000"/>
              </a:lnSpc>
              <a:buSzPts val="1920"/>
            </a:pPr>
            <a:r>
              <a:rPr lang="en-US" sz="2800" b="1" dirty="0">
                <a:solidFill>
                  <a:schemeClr val="accent1"/>
                </a:solidFill>
              </a:rPr>
              <a:t>18</a:t>
            </a:r>
            <a:r>
              <a:rPr lang="en-US" sz="2800" b="1" baseline="30000" dirty="0">
                <a:solidFill>
                  <a:schemeClr val="accent1"/>
                </a:solidFill>
              </a:rPr>
              <a:t>th</a:t>
            </a:r>
            <a:r>
              <a:rPr lang="en-US" sz="2800" b="1" dirty="0">
                <a:solidFill>
                  <a:schemeClr val="accent1"/>
                </a:solidFill>
              </a:rPr>
              <a:t> and 21</a:t>
            </a:r>
            <a:r>
              <a:rPr lang="en-US" sz="2800" b="1" baseline="30000" dirty="0">
                <a:solidFill>
                  <a:schemeClr val="accent1"/>
                </a:solidFill>
              </a:rPr>
              <a:t>st</a:t>
            </a:r>
            <a:r>
              <a:rPr lang="en-US" sz="2800" b="1" dirty="0">
                <a:solidFill>
                  <a:schemeClr val="accent1"/>
                </a:solidFill>
              </a:rPr>
              <a:t>  Scholarship Benefit Fundraiser</a:t>
            </a:r>
          </a:p>
        </p:txBody>
      </p:sp>
    </p:spTree>
    <p:extLst>
      <p:ext uri="{BB962C8B-B14F-4D97-AF65-F5344CB8AC3E}">
        <p14:creationId xmlns:p14="http://schemas.microsoft.com/office/powerpoint/2010/main" val="260432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353282" y="92425"/>
            <a:ext cx="8693182"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4000"/>
              <a:buFont typeface="Trebuchet MS"/>
              <a:buNone/>
            </a:pPr>
            <a:r>
              <a:rPr lang="en-US" sz="2400" dirty="0"/>
              <a:t>18</a:t>
            </a:r>
            <a:r>
              <a:rPr lang="en-US" sz="2400" baseline="30000" dirty="0"/>
              <a:t>th</a:t>
            </a:r>
            <a:r>
              <a:rPr lang="en-US" sz="2400" dirty="0"/>
              <a:t> &amp; 21</a:t>
            </a:r>
            <a:r>
              <a:rPr lang="en-US" sz="2400" baseline="30000" dirty="0"/>
              <a:t>st</a:t>
            </a:r>
            <a:r>
              <a:rPr lang="en-US" sz="2400" dirty="0"/>
              <a:t> Scholarship Benefit Fundraiser- Approval Request</a:t>
            </a:r>
            <a:endParaRPr sz="2400" dirty="0"/>
          </a:p>
        </p:txBody>
      </p:sp>
      <p:sp>
        <p:nvSpPr>
          <p:cNvPr id="162" name="Google Shape;162;p20"/>
          <p:cNvSpPr txBox="1">
            <a:spLocks noGrp="1"/>
          </p:cNvSpPr>
          <p:nvPr>
            <p:ph type="body" idx="1"/>
          </p:nvPr>
        </p:nvSpPr>
        <p:spPr>
          <a:xfrm>
            <a:off x="316992" y="451512"/>
            <a:ext cx="8473726" cy="6406488"/>
          </a:xfrm>
          <a:prstGeom prst="rect">
            <a:avLst/>
          </a:prstGeom>
          <a:noFill/>
          <a:ln>
            <a:noFill/>
          </a:ln>
        </p:spPr>
        <p:txBody>
          <a:bodyPr spcFirstLastPara="1" wrap="square" lIns="91425" tIns="45700" rIns="91425" bIns="45700" anchor="t" anchorCtr="0">
            <a:noAutofit/>
          </a:bodyPr>
          <a:lstStyle/>
          <a:p>
            <a:pPr marL="285750" indent="-285750">
              <a:lnSpc>
                <a:spcPct val="90000"/>
              </a:lnSpc>
              <a:buSzPts val="1600"/>
            </a:pPr>
            <a:r>
              <a:rPr lang="en-US" sz="1600" dirty="0"/>
              <a:t>Date: March 18</a:t>
            </a:r>
            <a:r>
              <a:rPr lang="en-US" sz="1600" baseline="30000" dirty="0"/>
              <a:t>th</a:t>
            </a:r>
            <a:r>
              <a:rPr lang="en-US" sz="1600" dirty="0"/>
              <a:t> 2020, Wednesday evening</a:t>
            </a:r>
            <a:endParaRPr sz="1600" dirty="0"/>
          </a:p>
          <a:p>
            <a:pPr marL="285750" indent="-285750">
              <a:lnSpc>
                <a:spcPct val="90000"/>
              </a:lnSpc>
              <a:buSzPts val="1600"/>
            </a:pPr>
            <a:r>
              <a:rPr lang="en-US" sz="1600" dirty="0"/>
              <a:t>Suggested ticket price $125 </a:t>
            </a:r>
          </a:p>
          <a:p>
            <a:pPr marL="285750" indent="-285750">
              <a:lnSpc>
                <a:spcPct val="90000"/>
              </a:lnSpc>
              <a:buSzPts val="1600"/>
            </a:pPr>
            <a:r>
              <a:rPr lang="en-US" sz="1600" dirty="0"/>
              <a:t>Suggested capacity- 80-100</a:t>
            </a:r>
          </a:p>
          <a:p>
            <a:pPr marL="285750" indent="-285750">
              <a:lnSpc>
                <a:spcPct val="90000"/>
              </a:lnSpc>
              <a:buSzPts val="1600"/>
            </a:pPr>
            <a:r>
              <a:rPr lang="en-US" sz="1600" dirty="0"/>
              <a:t>Includes food, drinks, and entertainment </a:t>
            </a:r>
          </a:p>
          <a:p>
            <a:pPr marL="742950" lvl="1" indent="-285750">
              <a:lnSpc>
                <a:spcPct val="90000"/>
              </a:lnSpc>
              <a:buSzPts val="1600"/>
              <a:buFont typeface="Wingdings" pitchFamily="2" charset="2"/>
              <a:buChar char="v"/>
            </a:pPr>
            <a:r>
              <a:rPr lang="en-US" sz="1400" dirty="0"/>
              <a:t>Food/beverages have included crab balls, chicken skewers, deviled eggs, lobster salad, hummus, salad, wine, beer and cocktails</a:t>
            </a:r>
          </a:p>
          <a:p>
            <a:pPr marL="742950" lvl="1" indent="-285750">
              <a:lnSpc>
                <a:spcPct val="90000"/>
              </a:lnSpc>
              <a:buSzPts val="1600"/>
              <a:buFont typeface="Wingdings" pitchFamily="2" charset="2"/>
              <a:buChar char="v"/>
            </a:pPr>
            <a:r>
              <a:rPr lang="en-US" sz="1400" dirty="0"/>
              <a:t>Music- wide range of choices including a pianist, 3 piece jazz band and or vocalist</a:t>
            </a:r>
            <a:endParaRPr sz="1400" dirty="0"/>
          </a:p>
          <a:p>
            <a:pPr marL="342900" indent="-342900">
              <a:lnSpc>
                <a:spcPct val="90000"/>
              </a:lnSpc>
              <a:buSzPts val="1920"/>
            </a:pPr>
            <a:r>
              <a:rPr lang="en-US" sz="1600" dirty="0"/>
              <a:t>Our Cost- </a:t>
            </a:r>
            <a:r>
              <a:rPr lang="en-US" sz="1600" b="1" dirty="0"/>
              <a:t>$0 or minimal </a:t>
            </a:r>
            <a:r>
              <a:rPr lang="en-US" sz="1600" dirty="0"/>
              <a:t>if we want something special in the way of decorations etc. </a:t>
            </a:r>
          </a:p>
          <a:p>
            <a:pPr marL="342900" indent="-342900">
              <a:lnSpc>
                <a:spcPct val="90000"/>
              </a:lnSpc>
              <a:buSzPts val="1920"/>
            </a:pPr>
            <a:r>
              <a:rPr lang="en-US" sz="1600" dirty="0"/>
              <a:t>Profit- conservatively 80 tickets at $125 would net </a:t>
            </a:r>
            <a:r>
              <a:rPr lang="en-US" sz="1600" b="1" dirty="0"/>
              <a:t>$10,000</a:t>
            </a:r>
          </a:p>
          <a:p>
            <a:pPr marL="342900" indent="-342900">
              <a:lnSpc>
                <a:spcPct val="90000"/>
              </a:lnSpc>
              <a:buSzPts val="1920"/>
            </a:pPr>
            <a:r>
              <a:rPr lang="en-US" sz="1600" b="1" dirty="0"/>
              <a:t>Benefits- </a:t>
            </a:r>
          </a:p>
          <a:p>
            <a:pPr marL="800100" lvl="1" indent="-342900">
              <a:lnSpc>
                <a:spcPct val="90000"/>
              </a:lnSpc>
              <a:buSzPts val="1920"/>
              <a:buFont typeface="Wingdings" pitchFamily="2" charset="2"/>
              <a:buChar char="v"/>
            </a:pPr>
            <a:r>
              <a:rPr lang="en-US" sz="1400" dirty="0"/>
              <a:t>No cost for not-for-profits. This will likely change in the future</a:t>
            </a:r>
          </a:p>
          <a:p>
            <a:pPr marL="800100" lvl="1" indent="-342900">
              <a:lnSpc>
                <a:spcPct val="90000"/>
              </a:lnSpc>
              <a:buSzPts val="1920"/>
              <a:buFont typeface="Wingdings" pitchFamily="2" charset="2"/>
              <a:buChar char="v"/>
            </a:pPr>
            <a:r>
              <a:rPr lang="en-US" sz="1400" dirty="0"/>
              <a:t>All funds generated will be PROFIT!</a:t>
            </a:r>
          </a:p>
          <a:p>
            <a:pPr marL="800100" lvl="1" indent="-342900">
              <a:lnSpc>
                <a:spcPct val="90000"/>
              </a:lnSpc>
              <a:buSzPts val="1920"/>
              <a:buFont typeface="Wingdings" pitchFamily="2" charset="2"/>
              <a:buChar char="v"/>
            </a:pPr>
            <a:r>
              <a:rPr lang="en-US" sz="1400" dirty="0"/>
              <a:t>Minimal level of effort</a:t>
            </a:r>
          </a:p>
          <a:p>
            <a:pPr marL="800100" lvl="1" indent="-342900">
              <a:lnSpc>
                <a:spcPct val="90000"/>
              </a:lnSpc>
              <a:buSzPts val="1920"/>
              <a:buFont typeface="Wingdings" pitchFamily="2" charset="2"/>
              <a:buChar char="v"/>
            </a:pPr>
            <a:r>
              <a:rPr lang="en-US" sz="1400" dirty="0"/>
              <a:t>Would provide us with additional visibility within the Columbia/Howard County community (opportunity to invite potential sponsors)</a:t>
            </a:r>
          </a:p>
          <a:p>
            <a:pPr marL="800100" lvl="1" indent="-342900">
              <a:lnSpc>
                <a:spcPct val="90000"/>
              </a:lnSpc>
              <a:buSzPts val="1920"/>
              <a:buFont typeface="Wingdings" pitchFamily="2" charset="2"/>
              <a:buChar char="v"/>
            </a:pPr>
            <a:r>
              <a:rPr lang="en-US" sz="1400" dirty="0"/>
              <a:t>Opportunity to focus on scholarships (suggested focus on HBCU’s; consistent with National) </a:t>
            </a:r>
          </a:p>
          <a:p>
            <a:pPr marL="800100" lvl="1" indent="-342900">
              <a:lnSpc>
                <a:spcPct val="90000"/>
              </a:lnSpc>
              <a:buSzPts val="1920"/>
              <a:buFont typeface="Wingdings" pitchFamily="2" charset="2"/>
              <a:buChar char="v"/>
            </a:pPr>
            <a:r>
              <a:rPr lang="en-US" sz="1400" dirty="0"/>
              <a:t>Net proceeds could defray expenses associated with our next major fundraiser </a:t>
            </a:r>
          </a:p>
          <a:p>
            <a:pPr marL="800100" lvl="1" indent="-342900">
              <a:lnSpc>
                <a:spcPct val="90000"/>
              </a:lnSpc>
              <a:buSzPts val="1920"/>
              <a:buFont typeface="Wingdings" pitchFamily="2" charset="2"/>
              <a:buChar char="v"/>
            </a:pPr>
            <a:r>
              <a:rPr lang="en-US" sz="1400" dirty="0"/>
              <a:t>Tax deductible </a:t>
            </a:r>
          </a:p>
          <a:p>
            <a:pPr marL="342900" indent="-342900">
              <a:lnSpc>
                <a:spcPct val="90000"/>
              </a:lnSpc>
              <a:buSzPts val="1920"/>
            </a:pPr>
            <a:r>
              <a:rPr lang="en-US" sz="1600" b="1" dirty="0"/>
              <a:t>Challenges</a:t>
            </a:r>
            <a:r>
              <a:rPr lang="en-US" sz="1400" dirty="0"/>
              <a:t>- </a:t>
            </a:r>
          </a:p>
          <a:p>
            <a:pPr marL="800100" lvl="1" indent="-342900">
              <a:lnSpc>
                <a:spcPct val="90000"/>
              </a:lnSpc>
              <a:buSzPts val="1920"/>
              <a:buFont typeface="Wingdings" pitchFamily="2" charset="2"/>
              <a:buChar char="v"/>
            </a:pPr>
            <a:r>
              <a:rPr lang="en-US" sz="1400" dirty="0"/>
              <a:t>Capacity constraint</a:t>
            </a:r>
          </a:p>
          <a:p>
            <a:pPr marL="800100" lvl="1" indent="-342900">
              <a:lnSpc>
                <a:spcPct val="90000"/>
              </a:lnSpc>
              <a:buSzPts val="1920"/>
              <a:buFont typeface="Wingdings" pitchFamily="2" charset="2"/>
              <a:buChar char="v"/>
            </a:pPr>
            <a:endParaRPr lang="en-US" sz="1400" dirty="0"/>
          </a:p>
          <a:p>
            <a:pPr marL="1257300" lvl="2" indent="-342900">
              <a:lnSpc>
                <a:spcPct val="90000"/>
              </a:lnSpc>
              <a:buSzPts val="1920"/>
            </a:pPr>
            <a:endParaRPr lang="en-US" dirty="0"/>
          </a:p>
          <a:p>
            <a:pPr marL="342900" lvl="0" indent="-342900" algn="l" rtl="0">
              <a:lnSpc>
                <a:spcPct val="90000"/>
              </a:lnSpc>
              <a:spcBef>
                <a:spcPts val="1000"/>
              </a:spcBef>
              <a:spcAft>
                <a:spcPts val="0"/>
              </a:spcAft>
              <a:buSzPts val="1920"/>
              <a:buChar char="►"/>
            </a:pPr>
            <a:endParaRPr lang="en-US" b="1" dirty="0"/>
          </a:p>
          <a:p>
            <a:pPr marL="342900" lvl="0" indent="-251459" algn="l" rtl="0">
              <a:lnSpc>
                <a:spcPct val="90000"/>
              </a:lnSpc>
              <a:spcBef>
                <a:spcPts val="1000"/>
              </a:spcBef>
              <a:spcAft>
                <a:spcPts val="0"/>
              </a:spcAft>
              <a:buSzPts val="1440"/>
              <a:buNone/>
            </a:pPr>
            <a:endParaRPr dirty="0"/>
          </a:p>
        </p:txBody>
      </p:sp>
      <p:sp>
        <p:nvSpPr>
          <p:cNvPr id="163" name="Google Shape;163;p2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235312483"/>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324</Words>
  <Application>Microsoft Office PowerPoint</Application>
  <PresentationFormat>On-screen Show (4:3)</PresentationFormat>
  <Paragraphs>54</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Noto Sans Symbols</vt:lpstr>
      <vt:lpstr>Trebuchet MS</vt:lpstr>
      <vt:lpstr>Wingdings</vt:lpstr>
      <vt:lpstr>Facet</vt:lpstr>
      <vt:lpstr>Fundraising Committee Report to the Executive Committee</vt:lpstr>
      <vt:lpstr>Our Committee</vt:lpstr>
      <vt:lpstr>Fundraising Vision and Relationships</vt:lpstr>
      <vt:lpstr>PowerPoint Presentation</vt:lpstr>
      <vt:lpstr>18th &amp; 21st Scholarship Benefit Fundraiser- Approval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 Recommendations</dc:title>
  <dc:creator>Myra Smith</dc:creator>
  <cp:lastModifiedBy>MCPS</cp:lastModifiedBy>
  <cp:revision>33</cp:revision>
  <dcterms:modified xsi:type="dcterms:W3CDTF">2019-10-03T23:46:01Z</dcterms:modified>
</cp:coreProperties>
</file>