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9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2" r:id="rId11"/>
    <p:sldId id="280" r:id="rId12"/>
    <p:sldId id="281" r:id="rId13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45" autoAdjust="0"/>
  </p:normalViewPr>
  <p:slideViewPr>
    <p:cSldViewPr snapToGrid="0">
      <p:cViewPr varScale="1">
        <p:scale>
          <a:sx n="74" d="100"/>
          <a:sy n="74" d="100"/>
        </p:scale>
        <p:origin x="167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89211-C2BB-4B2D-89CA-54371812483F}" type="datetimeFigureOut">
              <a:rPr lang="en-US" smtClean="0"/>
              <a:t>6/20/2020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114E6-D017-48ED-A517-3DACA4A126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6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853D-39E5-4EB9-8B4D-5D6E7207D1C3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9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B6C5-4D45-4147-A20B-6D7EFBC2DD97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0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AFB21-CD0A-4509-B4C9-1B6E174C7F40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4993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3B5D-E732-420F-9E70-DC8D2F9BC636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70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E2F3-C03E-475A-BE2E-B221525B8A1D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319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6134-DFDB-4CA0-A0B9-E53FD9CBB7BF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60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33A2-96FC-45DF-BEFD-8ED61DFF042A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130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E565-15D1-4F4D-A04F-74671EACF90B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13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C3C75-16F5-4786-B995-9B688237CACA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794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DB49-AD68-40C4-AF95-FB627DF45AD3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3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D935D-D489-4EB3-8ED8-C69116796F24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9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E1CA8-907E-463C-A1A0-09C259A50966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47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AACF2-C60E-4E6D-948C-1F7DD961341C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7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69A72-006F-4FA6-803B-9C3B7D0B5FB4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00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C9D8-8A41-454B-8D39-44F5626754DB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50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5A63-3A34-49EB-B272-FA2F7C5F2A39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57DB3-C781-4D49-8EBA-694BA7F8B1C0}" type="datetime1">
              <a:rPr lang="en-US" smtClean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183004-C8B6-49A5-9F23-3180723EA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2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872A8-1733-4EC8-A6DA-7EC679A55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57200" y="649323"/>
            <a:ext cx="8271163" cy="2779677"/>
          </a:xfrm>
        </p:spPr>
        <p:txBody>
          <a:bodyPr>
            <a:normAutofit/>
          </a:bodyPr>
          <a:lstStyle/>
          <a:p>
            <a:r>
              <a:rPr lang="en-US" dirty="0"/>
              <a:t>Internal Audit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A3B4FE-FD4A-4FA4-9EFB-52BB3FEDE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553" y="3709555"/>
            <a:ext cx="6972301" cy="2026226"/>
          </a:xfrm>
        </p:spPr>
        <p:txBody>
          <a:bodyPr>
            <a:normAutofit/>
          </a:bodyPr>
          <a:lstStyle/>
          <a:p>
            <a:r>
              <a:rPr lang="en-US" sz="2100" dirty="0"/>
              <a:t>Informational Briefing To the Executive Committee</a:t>
            </a:r>
          </a:p>
          <a:p>
            <a:endParaRPr lang="en-US" dirty="0"/>
          </a:p>
          <a:p>
            <a:r>
              <a:rPr lang="en-US" dirty="0"/>
              <a:t>Presented by:</a:t>
            </a:r>
          </a:p>
          <a:p>
            <a:r>
              <a:rPr lang="en-US" dirty="0"/>
              <a:t>The Audit Committee</a:t>
            </a:r>
          </a:p>
          <a:p>
            <a:r>
              <a:rPr lang="en-US" dirty="0"/>
              <a:t>June 23, 2020</a:t>
            </a:r>
          </a:p>
        </p:txBody>
      </p:sp>
      <p:pic>
        <p:nvPicPr>
          <p:cNvPr id="4" name="Picture 12">
            <a:extLst>
              <a:ext uri="{FF2B5EF4-FFF2-40B4-BE49-F238E27FC236}">
                <a16:creationId xmlns:a16="http://schemas.microsoft.com/office/drawing/2014/main" id="{8C1BDACB-2EC6-4B44-8BC0-22D458CA4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54" y="5299365"/>
            <a:ext cx="2259209" cy="1278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66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7064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3BD32-395B-4B1B-B0BC-1CFF3B642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" y="451512"/>
            <a:ext cx="8253846" cy="1320800"/>
          </a:xfrm>
        </p:spPr>
        <p:txBody>
          <a:bodyPr/>
          <a:lstStyle/>
          <a:p>
            <a:r>
              <a:rPr lang="en-US" dirty="0"/>
              <a:t>Internal Audit Certification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7A821-EC40-4408-8F72-16A6B5AA2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402773"/>
            <a:ext cx="8711046" cy="4638590"/>
          </a:xfrm>
        </p:spPr>
        <p:txBody>
          <a:bodyPr/>
          <a:lstStyle/>
          <a:p>
            <a:r>
              <a:rPr lang="en-US" dirty="0"/>
              <a:t>The first draft of the Internal Audit Certification Form yielded the following results</a:t>
            </a:r>
          </a:p>
          <a:p>
            <a:pPr lvl="1"/>
            <a:r>
              <a:rPr lang="en-US" dirty="0"/>
              <a:t>9 Questions that should be answered “yes”</a:t>
            </a:r>
          </a:p>
          <a:p>
            <a:pPr lvl="2"/>
            <a:r>
              <a:rPr lang="en-US" dirty="0"/>
              <a:t>We were able to answer 5 out of the 9 “yes”</a:t>
            </a:r>
          </a:p>
          <a:p>
            <a:pPr lvl="2"/>
            <a:r>
              <a:rPr lang="en-US" dirty="0"/>
              <a:t>We need to work on the 4 that were answered “no”</a:t>
            </a:r>
          </a:p>
          <a:p>
            <a:pPr lvl="3"/>
            <a:r>
              <a:rPr lang="en-US" dirty="0"/>
              <a:t>Were all expenditures paid, utilizing a voucher systems with the required receipts, approvals and signatures</a:t>
            </a:r>
          </a:p>
          <a:p>
            <a:pPr lvl="3"/>
            <a:r>
              <a:rPr lang="en-US" dirty="0"/>
              <a:t>Were all the budget line items adhered to?</a:t>
            </a:r>
          </a:p>
          <a:p>
            <a:pPr lvl="3"/>
            <a:r>
              <a:rPr lang="en-US" dirty="0"/>
              <a:t>Bank reconciliations were perform by the Treasurer monthly</a:t>
            </a:r>
          </a:p>
          <a:p>
            <a:pPr lvl="3"/>
            <a:r>
              <a:rPr lang="en-US" dirty="0"/>
              <a:t>Financial secretary and Treasurer reports were presented at each Chapter meeting</a:t>
            </a:r>
          </a:p>
          <a:p>
            <a:r>
              <a:rPr lang="en-US" dirty="0"/>
              <a:t>We plan to continue to work with the Finance Committee and the Accountant to update this form between now and September 15, 2020</a:t>
            </a:r>
          </a:p>
          <a:p>
            <a:pPr lvl="1"/>
            <a:r>
              <a:rPr lang="en-US" dirty="0"/>
              <a:t>Goal – Resolve the issues associated with the above items </a:t>
            </a:r>
          </a:p>
          <a:p>
            <a:pPr lvl="4"/>
            <a:endParaRPr lang="en-US" dirty="0"/>
          </a:p>
          <a:p>
            <a:pPr lvl="5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1AEDA-5083-46E8-8607-19CC897C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881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AEDC-0E25-4BE5-9674-EDE1FD0FE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966B9-6D61-46AF-A319-71B9E45A2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72936"/>
            <a:ext cx="6819901" cy="4368427"/>
          </a:xfrm>
        </p:spPr>
        <p:txBody>
          <a:bodyPr/>
          <a:lstStyle/>
          <a:p>
            <a:r>
              <a:rPr lang="en-US" dirty="0"/>
              <a:t>Each item outlined in the detailed Financial Secretary’s report be address and resolved</a:t>
            </a:r>
          </a:p>
          <a:p>
            <a:r>
              <a:rPr lang="en-US" dirty="0"/>
              <a:t>Retain the services of a professional auditor or CPA to assist with resolving all financial discrepancies highlighted in the Treasurer’s report. </a:t>
            </a:r>
          </a:p>
          <a:p>
            <a:r>
              <a:rPr lang="en-US" dirty="0"/>
              <a:t>More monthly rigor be placed on reconciling bank accounts and monthly financial reporting</a:t>
            </a:r>
          </a:p>
          <a:p>
            <a:r>
              <a:rPr lang="en-US" dirty="0"/>
              <a:t>Chapter financial processes (consistent with the Financial Handbook) be codified and followed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392C1-E42B-481B-B961-3C44CFA79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83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F490100-2C0A-4B7C-A96C-5A3960BB7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75934"/>
            <a:ext cx="5826719" cy="1646302"/>
          </a:xfrm>
        </p:spPr>
        <p:txBody>
          <a:bodyPr/>
          <a:lstStyle/>
          <a:p>
            <a:r>
              <a:rPr lang="en-US" dirty="0"/>
              <a:t>Questions 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E65ECA-F8B9-4140-A517-E48C1CEE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7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A9B14-AF88-4E1A-AC77-269BC850D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Committee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11426D-7C1B-470C-BA93-522CC1615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" y="2295158"/>
            <a:ext cx="3432466" cy="1177624"/>
          </a:xfrm>
        </p:spPr>
        <p:txBody>
          <a:bodyPr>
            <a:normAutofit/>
          </a:bodyPr>
          <a:lstStyle/>
          <a:p>
            <a:r>
              <a:rPr lang="en-US" dirty="0"/>
              <a:t>Marquita Davis</a:t>
            </a:r>
          </a:p>
          <a:p>
            <a:r>
              <a:rPr lang="en-US" dirty="0"/>
              <a:t>Veronica Morrow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7BAEA2-A377-4F9F-AC0D-C779E6EEA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4957" y="2251376"/>
            <a:ext cx="3252355" cy="1177624"/>
          </a:xfrm>
        </p:spPr>
        <p:txBody>
          <a:bodyPr>
            <a:normAutofit/>
          </a:bodyPr>
          <a:lstStyle/>
          <a:p>
            <a:r>
              <a:rPr lang="en-US" dirty="0"/>
              <a:t>Allyson Owens</a:t>
            </a:r>
          </a:p>
          <a:p>
            <a:r>
              <a:rPr lang="en-US" dirty="0"/>
              <a:t>Judy L. Smith (Chair)</a:t>
            </a:r>
          </a:p>
          <a:p>
            <a:endParaRPr lang="en-US" dirty="0"/>
          </a:p>
        </p:txBody>
      </p:sp>
      <p:pic>
        <p:nvPicPr>
          <p:cNvPr id="8" name="Picture 12">
            <a:extLst>
              <a:ext uri="{FF2B5EF4-FFF2-40B4-BE49-F238E27FC236}">
                <a16:creationId xmlns:a16="http://schemas.microsoft.com/office/drawing/2014/main" id="{583D399E-755B-455C-98E7-9BAD4D687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54" y="5299365"/>
            <a:ext cx="2259209" cy="1278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66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31BEE4-5F4F-4C5F-A86E-092F5269A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66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02362E1-5DFF-4E0D-A07F-EC9ABE152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and Objectives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C45D569-163F-4451-A413-6073DA480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06" y="1610591"/>
            <a:ext cx="7360230" cy="4520045"/>
          </a:xfrm>
        </p:spPr>
        <p:txBody>
          <a:bodyPr/>
          <a:lstStyle/>
          <a:p>
            <a:r>
              <a:rPr lang="en-US" sz="2000" dirty="0"/>
              <a:t>Informational Presentation on the results of the internal audit</a:t>
            </a:r>
          </a:p>
          <a:p>
            <a:r>
              <a:rPr lang="en-US" sz="2000" dirty="0"/>
              <a:t>Discuss:</a:t>
            </a:r>
          </a:p>
          <a:p>
            <a:pPr lvl="1"/>
            <a:r>
              <a:rPr lang="en-US" sz="1800" dirty="0"/>
              <a:t>Audit schedule</a:t>
            </a:r>
          </a:p>
          <a:p>
            <a:pPr lvl="1"/>
            <a:r>
              <a:rPr lang="en-US" sz="1800" dirty="0"/>
              <a:t>Requirements</a:t>
            </a:r>
          </a:p>
          <a:p>
            <a:pPr lvl="1"/>
            <a:r>
              <a:rPr lang="en-US" sz="1800" dirty="0"/>
              <a:t>Findings</a:t>
            </a:r>
          </a:p>
          <a:p>
            <a:pPr lvl="1"/>
            <a:r>
              <a:rPr lang="en-US" sz="1800" dirty="0"/>
              <a:t>Recommendations</a:t>
            </a:r>
          </a:p>
          <a:p>
            <a:r>
              <a:rPr lang="en-US" sz="2000" dirty="0"/>
              <a:t>Next Steps</a:t>
            </a:r>
          </a:p>
          <a:p>
            <a:pPr lvl="1"/>
            <a:endParaRPr lang="en-US" dirty="0"/>
          </a:p>
        </p:txBody>
      </p:sp>
      <p:pic>
        <p:nvPicPr>
          <p:cNvPr id="9" name="Picture 12">
            <a:extLst>
              <a:ext uri="{FF2B5EF4-FFF2-40B4-BE49-F238E27FC236}">
                <a16:creationId xmlns:a16="http://schemas.microsoft.com/office/drawing/2014/main" id="{BD7E044B-B169-473C-A44F-26C84821B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54" y="5299365"/>
            <a:ext cx="2259209" cy="1278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66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788FB08-6314-4013-8A23-6BE8839C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34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12FD3-0316-4ADD-80E8-BF7C9BDCE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82" y="102754"/>
            <a:ext cx="6347713" cy="1320800"/>
          </a:xfrm>
        </p:spPr>
        <p:txBody>
          <a:bodyPr/>
          <a:lstStyle/>
          <a:p>
            <a:r>
              <a:rPr lang="en-US" dirty="0"/>
              <a:t>Audit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EBC8F-521A-467C-83F3-FAA849A01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82" y="935182"/>
            <a:ext cx="8676418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June 16, 2020 </a:t>
            </a:r>
          </a:p>
          <a:p>
            <a:pPr lvl="1"/>
            <a:r>
              <a:rPr lang="en-US" dirty="0"/>
              <a:t>Met with the Finance committee</a:t>
            </a:r>
          </a:p>
          <a:p>
            <a:r>
              <a:rPr lang="en-US" dirty="0"/>
              <a:t>June 24, 2020</a:t>
            </a:r>
          </a:p>
          <a:p>
            <a:pPr lvl="1"/>
            <a:r>
              <a:rPr lang="en-US" dirty="0"/>
              <a:t>Meet with the Executive Committee</a:t>
            </a:r>
          </a:p>
          <a:p>
            <a:r>
              <a:rPr lang="en-US" dirty="0"/>
              <a:t>June 30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Completion of Chapter Internal Audit</a:t>
            </a:r>
          </a:p>
          <a:p>
            <a:r>
              <a:rPr lang="en-US" dirty="0"/>
              <a:t>July 1, 2020</a:t>
            </a:r>
          </a:p>
          <a:p>
            <a:pPr lvl="1"/>
            <a:r>
              <a:rPr lang="en-US" dirty="0"/>
              <a:t>Begin Engagement with Accounting Firm</a:t>
            </a:r>
          </a:p>
          <a:p>
            <a:pPr lvl="2"/>
            <a:r>
              <a:rPr lang="en-US" dirty="0"/>
              <a:t>Abrams, Foster, Nole and Williams</a:t>
            </a:r>
          </a:p>
          <a:p>
            <a:r>
              <a:rPr lang="en-US" dirty="0"/>
              <a:t>September 15, 2020</a:t>
            </a:r>
          </a:p>
          <a:p>
            <a:pPr lvl="1"/>
            <a:r>
              <a:rPr lang="en-US" dirty="0"/>
              <a:t>Deadline for submission of Internal Audit certification Form with Treasurer Year End Financial Report</a:t>
            </a:r>
          </a:p>
          <a:p>
            <a:pPr lvl="1"/>
            <a:r>
              <a:rPr lang="en-US" dirty="0"/>
              <a:t>Deadline for submission of Chapter External Audits 990N Tax Forms to the IRS with a copy to the Links, Incorporated</a:t>
            </a:r>
          </a:p>
          <a:p>
            <a:pPr lvl="1"/>
            <a:r>
              <a:rPr lang="en-US" dirty="0"/>
              <a:t>Deadline for submission of Chapter Bonding Insurance</a:t>
            </a:r>
          </a:p>
          <a:p>
            <a:pPr lvl="1"/>
            <a:r>
              <a:rPr lang="en-US" dirty="0"/>
              <a:t>Deadline for submission of 990, 990EZ, 990N Tax Form with a copy to The Links Incorporated</a:t>
            </a:r>
          </a:p>
          <a:p>
            <a:pPr lvl="1"/>
            <a:r>
              <a:rPr lang="en-US" dirty="0"/>
              <a:t>Present Audit Report to the Chapter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25E58-CB60-472C-82D3-3CE543E9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0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E3F70-7131-47CB-8C75-9F81EB5D5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51322-F9DF-4FCF-A394-B2F66290D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216" y="1173944"/>
            <a:ext cx="7349837" cy="5049981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dirty="0"/>
              <a:t>Recommend an independent auditor for the annual review if applicable, (see guidelines pages 15-16) provide a least 2 bids and propose to the Executive Committee of the Chapter; </a:t>
            </a:r>
          </a:p>
          <a:p>
            <a:r>
              <a:rPr lang="en-US" dirty="0"/>
              <a:t>Review the chapter’s records and indicate any material weaknesses and propose internal controls; </a:t>
            </a:r>
          </a:p>
          <a:p>
            <a:r>
              <a:rPr lang="en-US" dirty="0"/>
              <a:t>Verification of all receipts for the period; </a:t>
            </a:r>
          </a:p>
          <a:p>
            <a:r>
              <a:rPr lang="en-US" dirty="0"/>
              <a:t>Verification of all expenditures for the period; </a:t>
            </a:r>
          </a:p>
          <a:p>
            <a:r>
              <a:rPr lang="en-US" dirty="0"/>
              <a:t>Verification of balances for all accounts; </a:t>
            </a:r>
          </a:p>
          <a:p>
            <a:r>
              <a:rPr lang="en-US" dirty="0"/>
              <a:t>Ensure presence of expenditure documentation (receipts, invoices, etc.); </a:t>
            </a:r>
          </a:p>
          <a:p>
            <a:r>
              <a:rPr lang="en-US" dirty="0"/>
              <a:t>Ensure adherence to budget line items; </a:t>
            </a:r>
          </a:p>
          <a:p>
            <a:r>
              <a:rPr lang="en-US" dirty="0"/>
              <a:t>Verification of chapter vote in the minutes for increases to budget line items. </a:t>
            </a:r>
          </a:p>
          <a:p>
            <a:r>
              <a:rPr lang="en-US" dirty="0"/>
              <a:t>Ensure adherence to separation of fiduciary responsibilities; </a:t>
            </a:r>
          </a:p>
          <a:p>
            <a:r>
              <a:rPr lang="en-US" dirty="0"/>
              <a:t>Shall meet with the fiscal officers to present the findings of audit report, prior to submission to the Executive Committee; </a:t>
            </a:r>
          </a:p>
          <a:p>
            <a:r>
              <a:rPr lang="en-US" dirty="0"/>
              <a:t>Present the audit report to the chapter, and if needed, the findings/recommendations.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626AB-11BC-42BF-AB2E-7736BFA17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44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DC3F5-0C4D-4369-93D1-9DC3204CE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3D8AF-5917-4D5F-BDD8-AE4CE6AC5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61391"/>
            <a:ext cx="6632865" cy="3159991"/>
          </a:xfrm>
        </p:spPr>
        <p:txBody>
          <a:bodyPr>
            <a:normAutofit/>
          </a:bodyPr>
          <a:lstStyle/>
          <a:p>
            <a:r>
              <a:rPr lang="en-US" sz="2800" dirty="0"/>
              <a:t>General</a:t>
            </a:r>
          </a:p>
          <a:p>
            <a:r>
              <a:rPr lang="en-US" sz="2800" dirty="0"/>
              <a:t>Financial Secretary</a:t>
            </a:r>
          </a:p>
          <a:p>
            <a:r>
              <a:rPr lang="en-US" sz="2800" dirty="0"/>
              <a:t>Treasurer</a:t>
            </a:r>
          </a:p>
          <a:p>
            <a:r>
              <a:rPr lang="en-US" sz="2800" dirty="0"/>
              <a:t>Internal Audit Certification 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49C58D-09DE-4FA3-94BB-8EF28006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81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EBF48-6703-4563-9539-AE3E641E7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2A210-3A66-4D74-B7EA-2138B09D7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0" y="1488613"/>
            <a:ext cx="7568047" cy="4552750"/>
          </a:xfrm>
        </p:spPr>
        <p:txBody>
          <a:bodyPr>
            <a:normAutofit/>
          </a:bodyPr>
          <a:lstStyle/>
          <a:p>
            <a:r>
              <a:rPr lang="en-US" dirty="0"/>
              <a:t>Process</a:t>
            </a:r>
          </a:p>
          <a:p>
            <a:pPr lvl="1"/>
            <a:r>
              <a:rPr lang="en-US" dirty="0"/>
              <a:t>Both the Financial Secretary and the Treasurer had process</a:t>
            </a:r>
          </a:p>
          <a:p>
            <a:pPr lvl="2"/>
            <a:r>
              <a:rPr lang="en-US" dirty="0"/>
              <a:t>Met with Financial secretary in February 2020 to discuss the process</a:t>
            </a:r>
          </a:p>
          <a:p>
            <a:pPr lvl="2"/>
            <a:r>
              <a:rPr lang="en-US" dirty="0"/>
              <a:t>Met with the Treasurer in March 202 to discuss processes</a:t>
            </a:r>
          </a:p>
          <a:p>
            <a:pPr lvl="1"/>
            <a:r>
              <a:rPr lang="en-US" dirty="0"/>
              <a:t>These processes are not consistently codified</a:t>
            </a:r>
          </a:p>
          <a:p>
            <a:r>
              <a:rPr lang="en-US" dirty="0"/>
              <a:t>Financial Handbook</a:t>
            </a:r>
          </a:p>
          <a:p>
            <a:pPr lvl="1"/>
            <a:r>
              <a:rPr lang="en-US" dirty="0"/>
              <a:t>The guidance in the Financial Handbook must be followed at all times</a:t>
            </a:r>
          </a:p>
          <a:p>
            <a:pPr lvl="2"/>
            <a:r>
              <a:rPr lang="en-US" dirty="0"/>
              <a:t>Adherence to areas such as report formats, Financial Committee members, and position requirements is needed</a:t>
            </a:r>
          </a:p>
          <a:p>
            <a:r>
              <a:rPr lang="en-US" dirty="0"/>
              <a:t>Document Storage</a:t>
            </a:r>
          </a:p>
          <a:p>
            <a:pPr lvl="1"/>
            <a:r>
              <a:rPr lang="en-US" dirty="0"/>
              <a:t>Consistent use of on-line storage with naming (file and folders) conventions should be established and implemented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2B82F2-D9FB-4FC4-883D-905C25C4E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9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4D3A-D522-4A2B-A66B-1BFCD785D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53" y="568036"/>
            <a:ext cx="6347713" cy="1320800"/>
          </a:xfrm>
        </p:spPr>
        <p:txBody>
          <a:bodyPr/>
          <a:lstStyle/>
          <a:p>
            <a:r>
              <a:rPr lang="en-US" dirty="0"/>
              <a:t>Financial Secretary Findings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A66CA-DF42-46F2-8706-B3E12717A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53" y="1454727"/>
            <a:ext cx="7807037" cy="4586636"/>
          </a:xfrm>
        </p:spPr>
        <p:txBody>
          <a:bodyPr>
            <a:normAutofit/>
          </a:bodyPr>
          <a:lstStyle/>
          <a:p>
            <a:r>
              <a:rPr lang="en-US" dirty="0"/>
              <a:t>The committee found no major areas of concerns; however, there were several process improvements items that were noted and should be addressed. </a:t>
            </a:r>
          </a:p>
          <a:p>
            <a:pPr lvl="1"/>
            <a:r>
              <a:rPr lang="en-US" dirty="0"/>
              <a:t>A formal process needs to be codified for mistakes/changes/corrections (initials and standard formats)</a:t>
            </a:r>
          </a:p>
          <a:p>
            <a:pPr lvl="1"/>
            <a:r>
              <a:rPr lang="en-US" dirty="0"/>
              <a:t>Updated process to ensure that the 5-day rule is consistently adhered to</a:t>
            </a:r>
          </a:p>
          <a:p>
            <a:pPr lvl="1"/>
            <a:r>
              <a:rPr lang="en-US" dirty="0"/>
              <a:t>The codification of the Financial Secretary processes (process needs to be specific, codified and formalized)</a:t>
            </a:r>
          </a:p>
          <a:p>
            <a:pPr lvl="1"/>
            <a:r>
              <a:rPr lang="en-US" dirty="0"/>
              <a:t>Organize the document directory to house the financial reports (as specified in the bylaws and Financial Handbook)</a:t>
            </a:r>
          </a:p>
          <a:p>
            <a:pPr lvl="1"/>
            <a:r>
              <a:rPr lang="en-US" dirty="0"/>
              <a:t>Items noted in each of the line by line reviews as inconsistencies/discrepancies must be addressed and /or corrected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B1AB4-FD4B-4B86-A4D8-9BCC440B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1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FDDBC-71C7-4B7C-BE79-5D0065948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45" y="356466"/>
            <a:ext cx="6347713" cy="1320800"/>
          </a:xfrm>
        </p:spPr>
        <p:txBody>
          <a:bodyPr/>
          <a:lstStyle/>
          <a:p>
            <a:r>
              <a:rPr lang="en-US" dirty="0"/>
              <a:t>Treasurer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0F4F3-5B8C-4D82-B95A-C02892021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871" y="1184564"/>
            <a:ext cx="8336974" cy="51435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committee was </a:t>
            </a:r>
            <a:r>
              <a:rPr lang="en-US" b="1" dirty="0"/>
              <a:t>unable to validate conformance</a:t>
            </a:r>
            <a:r>
              <a:rPr lang="en-US" dirty="0"/>
              <a:t> to the financial standards as specified in the Financial Handbook.  The following summarize the committee’s areas of concern:</a:t>
            </a:r>
          </a:p>
          <a:p>
            <a:pPr lvl="1"/>
            <a:r>
              <a:rPr lang="en-US" dirty="0"/>
              <a:t>Inconsistencies between the physical check stubs, actual bank statements, bank reconciliations, and transmittals with the system data and reports.  Examples include but are not limited to:</a:t>
            </a:r>
          </a:p>
          <a:p>
            <a:pPr lvl="2"/>
            <a:r>
              <a:rPr lang="en-US" b="1" dirty="0"/>
              <a:t>Restricted/Unrestricted Accounts -</a:t>
            </a:r>
            <a:r>
              <a:rPr lang="en-US" dirty="0"/>
              <a:t>Check #1606 was deposited to the restricted account and should have been deposited to the operating account.  The mis-alignment was noted but not corrected</a:t>
            </a:r>
          </a:p>
          <a:p>
            <a:pPr lvl="2"/>
            <a:r>
              <a:rPr lang="en-US" b="1" dirty="0"/>
              <a:t>Budget Line Item Adherence</a:t>
            </a:r>
            <a:r>
              <a:rPr lang="en-US" dirty="0"/>
              <a:t> – Paying funds from Protocol and Rituals Budget that should have been paid form funds allocated/collected for the Friendship Ceremony (email dated October 14, 2019 from Link Jo Emily Knox)</a:t>
            </a:r>
          </a:p>
          <a:p>
            <a:pPr lvl="2"/>
            <a:r>
              <a:rPr lang="en-US" b="1" dirty="0"/>
              <a:t>Foundation Account Balance </a:t>
            </a:r>
            <a:r>
              <a:rPr lang="en-US" dirty="0"/>
              <a:t>– There is an inconsistency in the chapter report and the actual report run by the foundation.  Foundation report says we have $38,667.78 and the Chapter report states we have $76,657.78</a:t>
            </a:r>
          </a:p>
          <a:p>
            <a:pPr lvl="2"/>
            <a:r>
              <a:rPr lang="en-US" b="1" dirty="0"/>
              <a:t>Trail Balance Report </a:t>
            </a:r>
            <a:r>
              <a:rPr lang="en-US" dirty="0"/>
              <a:t>– There is an inconsistency in the balance of the actual bank balances and the Trail Balance Report</a:t>
            </a:r>
          </a:p>
          <a:p>
            <a:pPr lvl="2"/>
            <a:r>
              <a:rPr lang="en-US" b="1" dirty="0"/>
              <a:t>Carry Over Balance from FY2018/FY2019 to FY2019/FY2020 – </a:t>
            </a:r>
            <a:r>
              <a:rPr lang="en-US" dirty="0"/>
              <a:t>That balance could not be verified</a:t>
            </a:r>
          </a:p>
          <a:p>
            <a:pPr lvl="1"/>
            <a:r>
              <a:rPr lang="en-US" dirty="0"/>
              <a:t>Handling of uncashed checks and voided items such as Check numbers: #2755, #2754 and #2769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237E6-8699-4BF2-A0A8-B0807AFF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3004-C8B6-49A5-9F23-3180723EAD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478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1721</TotalTime>
  <Words>970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</vt:lpstr>
      <vt:lpstr>Internal Audit Summary</vt:lpstr>
      <vt:lpstr>Our Committee</vt:lpstr>
      <vt:lpstr>Today’s Goals and Objectives</vt:lpstr>
      <vt:lpstr>Audit Schedule</vt:lpstr>
      <vt:lpstr>Audit Requirements</vt:lpstr>
      <vt:lpstr>Findings</vt:lpstr>
      <vt:lpstr>General Findings</vt:lpstr>
      <vt:lpstr>Financial Secretary Findings </vt:lpstr>
      <vt:lpstr>Treasurer Findings</vt:lpstr>
      <vt:lpstr>Internal Audit Certification Form</vt:lpstr>
      <vt:lpstr>Recommendations</vt:lpstr>
      <vt:lpstr>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Fundraising Options</dc:title>
  <dc:creator>Judy Smith</dc:creator>
  <cp:lastModifiedBy>Judy Smith</cp:lastModifiedBy>
  <cp:revision>217</cp:revision>
  <cp:lastPrinted>2018-11-08T00:16:06Z</cp:lastPrinted>
  <dcterms:created xsi:type="dcterms:W3CDTF">2018-10-28T12:44:19Z</dcterms:created>
  <dcterms:modified xsi:type="dcterms:W3CDTF">2020-06-21T14:23:35Z</dcterms:modified>
</cp:coreProperties>
</file>