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84" r:id="rId3"/>
    <p:sldId id="265" r:id="rId4"/>
    <p:sldId id="275" r:id="rId5"/>
    <p:sldId id="292" r:id="rId6"/>
    <p:sldId id="294" r:id="rId7"/>
    <p:sldId id="293" r:id="rId8"/>
    <p:sldId id="263" r:id="rId9"/>
    <p:sldId id="277" r:id="rId10"/>
    <p:sldId id="421" r:id="rId11"/>
    <p:sldId id="259" r:id="rId12"/>
    <p:sldId id="281" r:id="rId13"/>
    <p:sldId id="422" r:id="rId14"/>
    <p:sldId id="280" r:id="rId15"/>
    <p:sldId id="42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63A"/>
    <a:srgbClr val="6BA42C"/>
    <a:srgbClr val="18A1E6"/>
    <a:srgbClr val="75F3F3"/>
    <a:srgbClr val="EE8E00"/>
    <a:srgbClr val="DE7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5196" autoAdjust="0"/>
  </p:normalViewPr>
  <p:slideViewPr>
    <p:cSldViewPr>
      <p:cViewPr varScale="1">
        <p:scale>
          <a:sx n="82" d="100"/>
          <a:sy n="82" d="100"/>
        </p:scale>
        <p:origin x="2006" y="62"/>
      </p:cViewPr>
      <p:guideLst>
        <p:guide orient="horz" pos="2160"/>
        <p:guide pos="2880"/>
      </p:guideLst>
    </p:cSldViewPr>
  </p:slideViewPr>
  <p:notesTextViewPr>
    <p:cViewPr>
      <p:scale>
        <a:sx n="1" d="1"/>
        <a:sy n="1" d="1"/>
      </p:scale>
      <p:origin x="0" y="0"/>
    </p:cViewPr>
  </p:notesTextViewPr>
  <p:sorterViewPr>
    <p:cViewPr>
      <p:scale>
        <a:sx n="100" d="100"/>
        <a:sy n="100" d="100"/>
      </p:scale>
      <p:origin x="0" y="-504"/>
    </p:cViewPr>
  </p:sorterViewPr>
  <p:notesViewPr>
    <p:cSldViewPr showGuides="1">
      <p:cViewPr varScale="1">
        <p:scale>
          <a:sx n="51" d="100"/>
          <a:sy n="51"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A990B0-5BEE-466B-853C-9608DB6BC8FB}" type="datetimeFigureOut">
              <a:rPr lang="en-US" smtClean="0"/>
              <a:t>1/31/2024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C188CF-D49B-46CE-9D2C-173C289C5CB8}" type="slidenum">
              <a:rPr lang="en-US" smtClean="0"/>
              <a:t>‹#›</a:t>
            </a:fld>
            <a:endParaRPr lang="en-US"/>
          </a:p>
        </p:txBody>
      </p:sp>
    </p:spTree>
    <p:extLst>
      <p:ext uri="{BB962C8B-B14F-4D97-AF65-F5344CB8AC3E}">
        <p14:creationId xmlns:p14="http://schemas.microsoft.com/office/powerpoint/2010/main" val="2902529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5B8DFF-3B96-41A0-9B28-6E55A2E48E01}" type="datetimeFigureOut">
              <a:rPr lang="en-US" smtClean="0"/>
              <a:t>1/31/2024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DAC6CA-E053-4EC7-B801-A64BBB9841B3}" type="slidenum">
              <a:rPr lang="en-US" smtClean="0"/>
              <a:t>‹#›</a:t>
            </a:fld>
            <a:endParaRPr lang="en-US"/>
          </a:p>
        </p:txBody>
      </p:sp>
    </p:spTree>
    <p:extLst>
      <p:ext uri="{BB962C8B-B14F-4D97-AF65-F5344CB8AC3E}">
        <p14:creationId xmlns:p14="http://schemas.microsoft.com/office/powerpoint/2010/main" val="2932717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DAC6CA-E053-4EC7-B801-A64BBB9841B3}" type="slidenum">
              <a:rPr lang="en-US" smtClean="0"/>
              <a:t>1</a:t>
            </a:fld>
            <a:endParaRPr lang="en-US"/>
          </a:p>
        </p:txBody>
      </p:sp>
    </p:spTree>
    <p:extLst>
      <p:ext uri="{BB962C8B-B14F-4D97-AF65-F5344CB8AC3E}">
        <p14:creationId xmlns:p14="http://schemas.microsoft.com/office/powerpoint/2010/main" val="3436021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DAC6CA-E053-4EC7-B801-A64BBB9841B3}" type="slidenum">
              <a:rPr lang="en-US" smtClean="0"/>
              <a:t>3</a:t>
            </a:fld>
            <a:endParaRPr lang="en-US"/>
          </a:p>
        </p:txBody>
      </p:sp>
    </p:spTree>
    <p:extLst>
      <p:ext uri="{BB962C8B-B14F-4D97-AF65-F5344CB8AC3E}">
        <p14:creationId xmlns:p14="http://schemas.microsoft.com/office/powerpoint/2010/main" val="3751928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DAC6CA-E053-4EC7-B801-A64BBB9841B3}" type="slidenum">
              <a:rPr lang="en-US" smtClean="0"/>
              <a:t>12</a:t>
            </a:fld>
            <a:endParaRPr lang="en-US"/>
          </a:p>
        </p:txBody>
      </p:sp>
    </p:spTree>
    <p:extLst>
      <p:ext uri="{BB962C8B-B14F-4D97-AF65-F5344CB8AC3E}">
        <p14:creationId xmlns:p14="http://schemas.microsoft.com/office/powerpoint/2010/main" val="28150906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200" y="838200"/>
            <a:ext cx="5257800" cy="1066800"/>
          </a:xfrm>
        </p:spPr>
        <p:txBody>
          <a:bodyPr>
            <a:noAutofit/>
          </a:bodyPr>
          <a:lstStyle>
            <a:lvl1pPr algn="ctr">
              <a:defRPr sz="4800" baseline="0">
                <a:solidFill>
                  <a:schemeClr val="tx1"/>
                </a:solidFill>
                <a:effectLst/>
              </a:defRPr>
            </a:lvl1pPr>
          </a:lstStyle>
          <a:p>
            <a:r>
              <a:rPr lang="en-US" dirty="0"/>
              <a:t>Your Master Title</a:t>
            </a:r>
          </a:p>
        </p:txBody>
      </p:sp>
      <p:sp>
        <p:nvSpPr>
          <p:cNvPr id="3" name="Subtitle 2"/>
          <p:cNvSpPr>
            <a:spLocks noGrp="1"/>
          </p:cNvSpPr>
          <p:nvPr>
            <p:ph type="subTitle" idx="1"/>
          </p:nvPr>
        </p:nvSpPr>
        <p:spPr>
          <a:xfrm>
            <a:off x="542081" y="1930400"/>
            <a:ext cx="4326038" cy="381000"/>
          </a:xfrm>
        </p:spPr>
        <p:txBody>
          <a:bodyPr>
            <a:normAutofit/>
          </a:bodyPr>
          <a:lstStyle>
            <a:lvl1pPr marL="0" indent="0" algn="ctr">
              <a:buNone/>
              <a:defRPr sz="2000">
                <a:solidFill>
                  <a:schemeClr val="tx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5791200" y="4724400"/>
            <a:ext cx="2743200" cy="1616033"/>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3253875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1889" y="152400"/>
            <a:ext cx="6167511" cy="1143000"/>
          </a:xfrm>
        </p:spPr>
        <p:txBody>
          <a:bodyPr>
            <a:normAutofit/>
          </a:bodyPr>
          <a:lstStyle>
            <a:lvl1pPr algn="l">
              <a:defRPr sz="360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443835"/>
            <a:ext cx="8229600" cy="5261765"/>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457200" y="148130"/>
            <a:ext cx="6172200" cy="1143000"/>
          </a:xfrm>
        </p:spPr>
        <p:txBody>
          <a:bodyPr>
            <a:normAutofit/>
          </a:bodyPr>
          <a:lstStyle>
            <a:lvl1pPr algn="l">
              <a:defRPr sz="3600">
                <a:solidFill>
                  <a:schemeClr val="tx1"/>
                </a:solidFill>
              </a:defRPr>
            </a:lvl1pPr>
          </a:lstStyle>
          <a:p>
            <a:r>
              <a:rPr lang="en-US" dirty="0"/>
              <a:t>Click to edit Master title style</a:t>
            </a:r>
          </a:p>
        </p:txBody>
      </p:sp>
      <p:sp>
        <p:nvSpPr>
          <p:cNvPr id="10" name="Content Placeholder 2"/>
          <p:cNvSpPr>
            <a:spLocks noGrp="1"/>
          </p:cNvSpPr>
          <p:nvPr>
            <p:ph idx="1"/>
          </p:nvPr>
        </p:nvSpPr>
        <p:spPr>
          <a:xfrm>
            <a:off x="457200" y="1443835"/>
            <a:ext cx="8229600" cy="5261765"/>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 y="1228725"/>
            <a:ext cx="5524500" cy="1133475"/>
          </a:xfrm>
        </p:spPr>
        <p:txBody>
          <a:bodyPr anchor="t"/>
          <a:lstStyle>
            <a:lvl1pPr algn="ctr">
              <a:defRPr sz="36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190500" y="774700"/>
            <a:ext cx="5524500" cy="444500"/>
          </a:xfrm>
        </p:spPr>
        <p:txBody>
          <a:bodyPr anchor="b">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5" name="Picture 4"/>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5791200" y="4724400"/>
            <a:ext cx="2743200" cy="1616033"/>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324600" cy="1143000"/>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8130"/>
            <a:ext cx="6248400" cy="1143000"/>
          </a:xfrm>
        </p:spPr>
        <p:txBody>
          <a:bodyPr>
            <a:normAutofit/>
          </a:bodyPr>
          <a:lstStyle>
            <a:lvl1pPr algn="l">
              <a:defRPr sz="36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57200" y="1591355"/>
            <a:ext cx="4040188"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21217"/>
            <a:ext cx="4040188" cy="379858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91355"/>
            <a:ext cx="404177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21217"/>
            <a:ext cx="4041775" cy="379858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172200" cy="1143000"/>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477607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324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2" cstate="print">
            <a:extLst>
              <a:ext uri="{BEBA8EAE-BF5A-486C-A8C5-ECC9F3942E4B}">
                <a14:imgProps xmlns:a14="http://schemas.microsoft.com/office/drawing/2010/main">
                  <a14:imgLayer r:embed="rId1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6858000" y="308632"/>
            <a:ext cx="1828800" cy="1077354"/>
          </a:xfrm>
          <a:prstGeom prst="rect">
            <a:avLst/>
          </a:prstGeom>
          <a:effectLst>
            <a:outerShdw blurRad="50800" dist="12700" dir="16200000" rotWithShape="0">
              <a:prstClr val="black">
                <a:alpha val="25000"/>
              </a:prstClr>
            </a:outerShdw>
          </a:effectLst>
        </p:spPr>
      </p:pic>
      <p:sp>
        <p:nvSpPr>
          <p:cNvPr id="8" name="TextBox 7"/>
          <p:cNvSpPr txBox="1"/>
          <p:nvPr userDrawn="1"/>
        </p:nvSpPr>
        <p:spPr>
          <a:xfrm>
            <a:off x="7543800" y="6400800"/>
            <a:ext cx="1143000" cy="338554"/>
          </a:xfrm>
          <a:prstGeom prst="rect">
            <a:avLst/>
          </a:prstGeom>
          <a:noFill/>
        </p:spPr>
        <p:txBody>
          <a:bodyPr wrap="square" rtlCol="0">
            <a:spAutoFit/>
          </a:bodyPr>
          <a:lstStyle/>
          <a:p>
            <a:pPr algn="r"/>
            <a:r>
              <a:rPr lang="en-US" sz="1600" dirty="0">
                <a:solidFill>
                  <a:schemeClr val="bg1"/>
                </a:solidFill>
                <a:latin typeface="+mn-lt"/>
                <a:cs typeface="Arial" panose="020B0604020202020204" pitchFamily="34" charset="0"/>
              </a:rPr>
              <a:t>slide | </a:t>
            </a:r>
            <a:fld id="{4A12829E-06A2-42A4-9E05-2C0AB6D3432C}" type="slidenum">
              <a:rPr lang="en-US" sz="1600" b="1" smtClean="0">
                <a:solidFill>
                  <a:schemeClr val="bg1"/>
                </a:solidFill>
                <a:latin typeface="Arial" panose="020B0604020202020204" pitchFamily="34" charset="0"/>
                <a:cs typeface="Arial" panose="020B0604020202020204" pitchFamily="34" charset="0"/>
              </a:rPr>
              <a:pPr algn="r"/>
              <a:t>‹#›</a:t>
            </a:fld>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Lst>
  <p:hf hdr="0" ftr="0" dt="0"/>
  <p:txStyles>
    <p:titleStyle>
      <a:lvl1pPr algn="l" defTabSz="914400" rtl="0" eaLnBrk="1" latinLnBrk="0" hangingPunct="1">
        <a:spcBef>
          <a:spcPct val="0"/>
        </a:spcBef>
        <a:buNone/>
        <a:defRPr sz="3600" b="1" kern="1200">
          <a:solidFill>
            <a:schemeClr val="tx1"/>
          </a:solidFill>
          <a:effectLst/>
          <a:latin typeface="+mj-lt"/>
          <a:ea typeface="Microsoft Himalaya" pitchFamily="2" charset="0"/>
          <a:cs typeface="Microsoft New Tai Lue"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effectLst/>
          <a:latin typeface="+mn-lt"/>
          <a:ea typeface="+mn-ea"/>
          <a:cs typeface="Microsoft New Tai Lue"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effectLst/>
          <a:latin typeface="+mn-lt"/>
          <a:ea typeface="+mn-ea"/>
          <a:cs typeface="Microsoft New Tai Lue"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effectLst/>
          <a:latin typeface="+mn-lt"/>
          <a:ea typeface="+mn-ea"/>
          <a:cs typeface="Microsoft New Tai Lue"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effectLst/>
          <a:latin typeface="+mn-lt"/>
          <a:ea typeface="+mn-ea"/>
          <a:cs typeface="Microsoft New Tai Lue"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effectLst/>
          <a:latin typeface="+mn-lt"/>
          <a:ea typeface="+mn-ea"/>
          <a:cs typeface="Microsoft New Tai Lu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6252" y="435114"/>
            <a:ext cx="8472948" cy="1066800"/>
          </a:xfrm>
        </p:spPr>
        <p:txBody>
          <a:bodyPr/>
          <a:lstStyle/>
          <a:p>
            <a:r>
              <a:rPr lang="en-US" dirty="0"/>
              <a:t>Budget and Fiscal Year Refresher</a:t>
            </a:r>
          </a:p>
        </p:txBody>
      </p:sp>
      <p:sp>
        <p:nvSpPr>
          <p:cNvPr id="3" name="TextBox 2"/>
          <p:cNvSpPr txBox="1"/>
          <p:nvPr/>
        </p:nvSpPr>
        <p:spPr>
          <a:xfrm>
            <a:off x="762000" y="5715000"/>
            <a:ext cx="4572000" cy="707886"/>
          </a:xfrm>
          <a:prstGeom prst="rect">
            <a:avLst/>
          </a:prstGeom>
          <a:noFill/>
        </p:spPr>
        <p:txBody>
          <a:bodyPr wrap="square" rtlCol="0">
            <a:spAutoFit/>
          </a:bodyPr>
          <a:lstStyle/>
          <a:p>
            <a:r>
              <a:rPr lang="en-US" sz="2000" b="1" dirty="0">
                <a:solidFill>
                  <a:schemeClr val="bg1"/>
                </a:solidFill>
              </a:rPr>
              <a:t>Links Shaydra Robinson and Judy L. Smith</a:t>
            </a:r>
          </a:p>
          <a:p>
            <a:r>
              <a:rPr lang="en-US" sz="2000" b="1" dirty="0">
                <a:solidFill>
                  <a:schemeClr val="bg1"/>
                </a:solidFill>
              </a:rPr>
              <a:t>February 10, 2024</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97A2C-08A5-4167-ADF8-C7F62A893F1C}"/>
              </a:ext>
            </a:extLst>
          </p:cNvPr>
          <p:cNvSpPr>
            <a:spLocks noGrp="1"/>
          </p:cNvSpPr>
          <p:nvPr>
            <p:ph type="title"/>
          </p:nvPr>
        </p:nvSpPr>
        <p:spPr>
          <a:xfrm>
            <a:off x="1076938" y="455665"/>
            <a:ext cx="8229600" cy="533450"/>
          </a:xfrm>
        </p:spPr>
        <p:txBody>
          <a:bodyPr/>
          <a:lstStyle/>
          <a:p>
            <a:r>
              <a:rPr lang="en-US" dirty="0"/>
              <a:t>Strategic Planning Journey Map</a:t>
            </a:r>
            <a:endParaRPr lang="es-UY" dirty="0"/>
          </a:p>
        </p:txBody>
      </p:sp>
      <p:grpSp>
        <p:nvGrpSpPr>
          <p:cNvPr id="3" name="Group 2">
            <a:extLst>
              <a:ext uri="{FF2B5EF4-FFF2-40B4-BE49-F238E27FC236}">
                <a16:creationId xmlns:a16="http://schemas.microsoft.com/office/drawing/2014/main" id="{869D294B-48EC-B6CF-7F70-C1298DC82824}"/>
              </a:ext>
            </a:extLst>
          </p:cNvPr>
          <p:cNvGrpSpPr/>
          <p:nvPr/>
        </p:nvGrpSpPr>
        <p:grpSpPr>
          <a:xfrm>
            <a:off x="-76200" y="1730008"/>
            <a:ext cx="8686800" cy="4312169"/>
            <a:chOff x="-76200" y="1730008"/>
            <a:chExt cx="7727344" cy="4312169"/>
          </a:xfrm>
        </p:grpSpPr>
        <p:sp>
          <p:nvSpPr>
            <p:cNvPr id="46" name="Rectangle 45">
              <a:extLst>
                <a:ext uri="{FF2B5EF4-FFF2-40B4-BE49-F238E27FC236}">
                  <a16:creationId xmlns:a16="http://schemas.microsoft.com/office/drawing/2014/main" id="{1BE0D3F1-E707-44D8-AE25-F06E52DB6726}"/>
                </a:ext>
              </a:extLst>
            </p:cNvPr>
            <p:cNvSpPr/>
            <p:nvPr/>
          </p:nvSpPr>
          <p:spPr>
            <a:xfrm>
              <a:off x="1077847" y="2605738"/>
              <a:ext cx="6547691" cy="722875"/>
            </a:xfrm>
            <a:prstGeom prst="rect">
              <a:avLst/>
            </a:prstGeom>
            <a:solidFill>
              <a:schemeClr val="accent3">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latin typeface="Poppins" pitchFamily="2" charset="77"/>
              </a:endParaRPr>
            </a:p>
          </p:txBody>
        </p:sp>
        <p:sp>
          <p:nvSpPr>
            <p:cNvPr id="47" name="Rectangle 46">
              <a:extLst>
                <a:ext uri="{FF2B5EF4-FFF2-40B4-BE49-F238E27FC236}">
                  <a16:creationId xmlns:a16="http://schemas.microsoft.com/office/drawing/2014/main" id="{3FE54A36-9876-452B-8740-E066798D262D}"/>
                </a:ext>
              </a:extLst>
            </p:cNvPr>
            <p:cNvSpPr/>
            <p:nvPr/>
          </p:nvSpPr>
          <p:spPr>
            <a:xfrm>
              <a:off x="1060695" y="3327024"/>
              <a:ext cx="6522601" cy="830267"/>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latin typeface="Poppins" pitchFamily="2" charset="77"/>
              </a:endParaRPr>
            </a:p>
          </p:txBody>
        </p:sp>
        <p:sp>
          <p:nvSpPr>
            <p:cNvPr id="48" name="Rectangle 47">
              <a:extLst>
                <a:ext uri="{FF2B5EF4-FFF2-40B4-BE49-F238E27FC236}">
                  <a16:creationId xmlns:a16="http://schemas.microsoft.com/office/drawing/2014/main" id="{60F0517A-F8C5-4066-AD8A-758EFEA3B53A}"/>
                </a:ext>
              </a:extLst>
            </p:cNvPr>
            <p:cNvSpPr/>
            <p:nvPr/>
          </p:nvSpPr>
          <p:spPr>
            <a:xfrm>
              <a:off x="1055684" y="4114996"/>
              <a:ext cx="6547690" cy="830267"/>
            </a:xfrm>
            <a:prstGeom prst="rect">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latin typeface="Poppins" pitchFamily="2" charset="77"/>
              </a:endParaRPr>
            </a:p>
          </p:txBody>
        </p:sp>
        <p:cxnSp>
          <p:nvCxnSpPr>
            <p:cNvPr id="49" name="Straight Connector 48">
              <a:extLst>
                <a:ext uri="{FF2B5EF4-FFF2-40B4-BE49-F238E27FC236}">
                  <a16:creationId xmlns:a16="http://schemas.microsoft.com/office/drawing/2014/main" id="{8BEA8919-6853-41B3-938F-2F567556EB16}"/>
                </a:ext>
              </a:extLst>
            </p:cNvPr>
            <p:cNvCxnSpPr/>
            <p:nvPr/>
          </p:nvCxnSpPr>
          <p:spPr>
            <a:xfrm>
              <a:off x="1064906" y="1730008"/>
              <a:ext cx="0" cy="402427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CE8BD61-CC70-4647-8755-62DE12894D04}"/>
                </a:ext>
              </a:extLst>
            </p:cNvPr>
            <p:cNvCxnSpPr/>
            <p:nvPr/>
          </p:nvCxnSpPr>
          <p:spPr>
            <a:xfrm>
              <a:off x="7597124" y="1808905"/>
              <a:ext cx="0" cy="402427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3E8B46A-B3F6-4D8F-A2B4-0FD85251E344}"/>
                </a:ext>
              </a:extLst>
            </p:cNvPr>
            <p:cNvCxnSpPr/>
            <p:nvPr/>
          </p:nvCxnSpPr>
          <p:spPr>
            <a:xfrm>
              <a:off x="5327736" y="1754734"/>
              <a:ext cx="0" cy="402427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BA3D8EE-22DB-4900-BD98-4BC2E87D1C11}"/>
                </a:ext>
              </a:extLst>
            </p:cNvPr>
            <p:cNvCxnSpPr/>
            <p:nvPr/>
          </p:nvCxnSpPr>
          <p:spPr>
            <a:xfrm>
              <a:off x="3391143" y="1730008"/>
              <a:ext cx="0" cy="402427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3B70DC5-1504-43EC-AC53-3E3C25D33862}"/>
                </a:ext>
              </a:extLst>
            </p:cNvPr>
            <p:cNvSpPr txBox="1"/>
            <p:nvPr/>
          </p:nvSpPr>
          <p:spPr>
            <a:xfrm>
              <a:off x="1539386" y="1863725"/>
              <a:ext cx="1531815" cy="584775"/>
            </a:xfrm>
            <a:prstGeom prst="rect">
              <a:avLst/>
            </a:prstGeom>
            <a:noFill/>
          </p:spPr>
          <p:txBody>
            <a:bodyPr wrap="none" rtlCol="0" anchor="t" anchorCtr="0">
              <a:spAutoFit/>
            </a:bodyPr>
            <a:lstStyle/>
            <a:p>
              <a:pPr algn="ctr"/>
              <a:r>
                <a:rPr lang="en-US" sz="1600" b="1" dirty="0">
                  <a:solidFill>
                    <a:srgbClr val="00B050"/>
                  </a:solidFill>
                  <a:ea typeface="League Spartan" charset="0"/>
                  <a:cs typeface="Poppins" pitchFamily="2" charset="77"/>
                </a:rPr>
                <a:t>PHASE 1</a:t>
              </a:r>
            </a:p>
            <a:p>
              <a:pPr algn="ctr"/>
              <a:r>
                <a:rPr lang="en-US" sz="1600" b="1" dirty="0">
                  <a:solidFill>
                    <a:srgbClr val="00B050"/>
                  </a:solidFill>
                  <a:ea typeface="League Spartan" charset="0"/>
                  <a:cs typeface="Poppins" pitchFamily="2" charset="77"/>
                </a:rPr>
                <a:t>May- August 2022</a:t>
              </a:r>
            </a:p>
          </p:txBody>
        </p:sp>
        <p:sp>
          <p:nvSpPr>
            <p:cNvPr id="58" name="TextBox 57">
              <a:extLst>
                <a:ext uri="{FF2B5EF4-FFF2-40B4-BE49-F238E27FC236}">
                  <a16:creationId xmlns:a16="http://schemas.microsoft.com/office/drawing/2014/main" id="{36759E91-A8F0-4297-BEC5-3368B8C38ACB}"/>
                </a:ext>
              </a:extLst>
            </p:cNvPr>
            <p:cNvSpPr txBox="1"/>
            <p:nvPr/>
          </p:nvSpPr>
          <p:spPr>
            <a:xfrm>
              <a:off x="3670456" y="1862419"/>
              <a:ext cx="1249933" cy="584775"/>
            </a:xfrm>
            <a:prstGeom prst="rect">
              <a:avLst/>
            </a:prstGeom>
            <a:noFill/>
          </p:spPr>
          <p:txBody>
            <a:bodyPr wrap="none" rtlCol="0" anchor="t" anchorCtr="0">
              <a:spAutoFit/>
            </a:bodyPr>
            <a:lstStyle/>
            <a:p>
              <a:pPr algn="ctr"/>
              <a:r>
                <a:rPr lang="en-US" sz="1600" b="1" dirty="0">
                  <a:solidFill>
                    <a:srgbClr val="00B050"/>
                  </a:solidFill>
                  <a:ea typeface="League Spartan" charset="0"/>
                  <a:cs typeface="Poppins" pitchFamily="2" charset="77"/>
                </a:rPr>
                <a:t>PHASE 2</a:t>
              </a:r>
            </a:p>
            <a:p>
              <a:pPr algn="ctr"/>
              <a:r>
                <a:rPr lang="en-US" sz="1600" b="1" dirty="0">
                  <a:solidFill>
                    <a:srgbClr val="00B050"/>
                  </a:solidFill>
                  <a:ea typeface="League Spartan" charset="0"/>
                  <a:cs typeface="Poppins" pitchFamily="2" charset="77"/>
                </a:rPr>
                <a:t>Sept-Dec 2022</a:t>
              </a:r>
            </a:p>
          </p:txBody>
        </p:sp>
        <p:sp>
          <p:nvSpPr>
            <p:cNvPr id="66" name="TextBox 65">
              <a:extLst>
                <a:ext uri="{FF2B5EF4-FFF2-40B4-BE49-F238E27FC236}">
                  <a16:creationId xmlns:a16="http://schemas.microsoft.com/office/drawing/2014/main" id="{93369C3E-E2CA-43AD-8A9F-1F0EA75B484A}"/>
                </a:ext>
              </a:extLst>
            </p:cNvPr>
            <p:cNvSpPr txBox="1"/>
            <p:nvPr/>
          </p:nvSpPr>
          <p:spPr>
            <a:xfrm>
              <a:off x="5291134" y="1900846"/>
              <a:ext cx="2360010" cy="584775"/>
            </a:xfrm>
            <a:prstGeom prst="rect">
              <a:avLst/>
            </a:prstGeom>
            <a:noFill/>
          </p:spPr>
          <p:txBody>
            <a:bodyPr wrap="square" rtlCol="0" anchor="t" anchorCtr="0">
              <a:spAutoFit/>
            </a:bodyPr>
            <a:lstStyle/>
            <a:p>
              <a:pPr algn="ctr"/>
              <a:r>
                <a:rPr lang="en-US" sz="1600" b="1" dirty="0">
                  <a:solidFill>
                    <a:srgbClr val="00B050"/>
                  </a:solidFill>
                  <a:ea typeface="League Spartan" charset="0"/>
                  <a:cs typeface="Poppins" pitchFamily="2" charset="77"/>
                </a:rPr>
                <a:t>PHASE 3 </a:t>
              </a:r>
            </a:p>
            <a:p>
              <a:pPr algn="ctr"/>
              <a:r>
                <a:rPr lang="en-US" sz="1600" b="1" dirty="0">
                  <a:solidFill>
                    <a:srgbClr val="00B050"/>
                  </a:solidFill>
                  <a:ea typeface="League Spartan" charset="0"/>
                  <a:cs typeface="Poppins" pitchFamily="2" charset="77"/>
                </a:rPr>
                <a:t>Jan-April 2022</a:t>
              </a:r>
            </a:p>
          </p:txBody>
        </p:sp>
        <p:sp>
          <p:nvSpPr>
            <p:cNvPr id="77" name="Subtitle 2">
              <a:extLst>
                <a:ext uri="{FF2B5EF4-FFF2-40B4-BE49-F238E27FC236}">
                  <a16:creationId xmlns:a16="http://schemas.microsoft.com/office/drawing/2014/main" id="{760DB23A-89F5-4573-926E-5A67E2B853E2}"/>
                </a:ext>
              </a:extLst>
            </p:cNvPr>
            <p:cNvSpPr txBox="1">
              <a:spLocks/>
            </p:cNvSpPr>
            <p:nvPr/>
          </p:nvSpPr>
          <p:spPr>
            <a:xfrm>
              <a:off x="1267667" y="5049579"/>
              <a:ext cx="1848533" cy="992598"/>
            </a:xfrm>
            <a:prstGeom prst="rect">
              <a:avLst/>
            </a:prstGeom>
          </p:spPr>
          <p:txBody>
            <a:bodyPr vert="horz" wrap="square" lIns="68598" tIns="34299" rIns="68598" bIns="34299" rtlCol="0" anchor="t">
              <a:spAutoFit/>
            </a:bodyPr>
            <a:lstStyle>
              <a:defPPr>
                <a:defRPr lang="en-US"/>
              </a:defPPr>
              <a:lvl1pPr indent="0" algn="ctr" defTabSz="1087636">
                <a:lnSpc>
                  <a:spcPct val="100000"/>
                </a:lnSpc>
                <a:spcBef>
                  <a:spcPts val="0"/>
                </a:spcBef>
                <a:buFont typeface="Arial"/>
                <a:buNone/>
                <a:defRPr sz="120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br>
                <a:rPr lang="en-US" sz="900" dirty="0"/>
              </a:br>
              <a:r>
                <a:rPr lang="en-US" sz="1400" b="1" dirty="0">
                  <a:solidFill>
                    <a:srgbClr val="00B050"/>
                  </a:solidFill>
                </a:rPr>
                <a:t>SWOT </a:t>
              </a:r>
            </a:p>
            <a:p>
              <a:r>
                <a:rPr lang="en-US" sz="1400" b="1" dirty="0">
                  <a:solidFill>
                    <a:srgbClr val="00B050"/>
                  </a:solidFill>
                </a:rPr>
                <a:t>Change Agenda </a:t>
              </a:r>
            </a:p>
            <a:p>
              <a:r>
                <a:rPr lang="en-US" sz="1400" b="1" dirty="0">
                  <a:solidFill>
                    <a:srgbClr val="00B050"/>
                  </a:solidFill>
                </a:rPr>
                <a:t>SMART Goals </a:t>
              </a:r>
            </a:p>
            <a:p>
              <a:endParaRPr lang="en-US" sz="900" b="1" dirty="0"/>
            </a:p>
          </p:txBody>
        </p:sp>
        <p:sp>
          <p:nvSpPr>
            <p:cNvPr id="80" name="Subtitle 2">
              <a:extLst>
                <a:ext uri="{FF2B5EF4-FFF2-40B4-BE49-F238E27FC236}">
                  <a16:creationId xmlns:a16="http://schemas.microsoft.com/office/drawing/2014/main" id="{6A198C91-19CC-449E-8231-4661B8A4B316}"/>
                </a:ext>
              </a:extLst>
            </p:cNvPr>
            <p:cNvSpPr txBox="1">
              <a:spLocks/>
            </p:cNvSpPr>
            <p:nvPr/>
          </p:nvSpPr>
          <p:spPr>
            <a:xfrm>
              <a:off x="3429069" y="5055435"/>
              <a:ext cx="1827028" cy="715599"/>
            </a:xfrm>
            <a:prstGeom prst="rect">
              <a:avLst/>
            </a:prstGeom>
          </p:spPr>
          <p:txBody>
            <a:bodyPr vert="horz" wrap="square" lIns="68598" tIns="34299" rIns="68598" bIns="34299" rtlCol="0" anchor="t">
              <a:spAutoFit/>
            </a:bodyPr>
            <a:lstStyle>
              <a:defPPr>
                <a:defRPr lang="en-US"/>
              </a:defPPr>
              <a:lvl1pPr indent="0" algn="ctr" defTabSz="1087636">
                <a:lnSpc>
                  <a:spcPct val="100000"/>
                </a:lnSpc>
                <a:spcBef>
                  <a:spcPts val="0"/>
                </a:spcBef>
                <a:buFont typeface="Arial"/>
                <a:buNone/>
                <a:defRPr sz="120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sz="1400" b="1" dirty="0">
                  <a:solidFill>
                    <a:srgbClr val="00B050"/>
                  </a:solidFill>
                </a:rPr>
                <a:t>Service Delivery Model</a:t>
              </a:r>
            </a:p>
            <a:p>
              <a:r>
                <a:rPr lang="en-US" sz="1400" b="1" dirty="0">
                  <a:solidFill>
                    <a:srgbClr val="00B050"/>
                  </a:solidFill>
                </a:rPr>
                <a:t>Budget</a:t>
              </a:r>
            </a:p>
            <a:p>
              <a:r>
                <a:rPr lang="en-US" sz="1400" b="1" dirty="0">
                  <a:solidFill>
                    <a:srgbClr val="00B050"/>
                  </a:solidFill>
                </a:rPr>
                <a:t>Metrics</a:t>
              </a:r>
            </a:p>
          </p:txBody>
        </p:sp>
        <p:sp>
          <p:nvSpPr>
            <p:cNvPr id="82" name="Subtitle 2">
              <a:extLst>
                <a:ext uri="{FF2B5EF4-FFF2-40B4-BE49-F238E27FC236}">
                  <a16:creationId xmlns:a16="http://schemas.microsoft.com/office/drawing/2014/main" id="{86AF18B0-1EB6-4F2D-B849-21A6FD704EBE}"/>
                </a:ext>
              </a:extLst>
            </p:cNvPr>
            <p:cNvSpPr txBox="1">
              <a:spLocks/>
            </p:cNvSpPr>
            <p:nvPr/>
          </p:nvSpPr>
          <p:spPr>
            <a:xfrm>
              <a:off x="5396354" y="5050005"/>
              <a:ext cx="1706771" cy="931042"/>
            </a:xfrm>
            <a:prstGeom prst="rect">
              <a:avLst/>
            </a:prstGeom>
          </p:spPr>
          <p:txBody>
            <a:bodyPr vert="horz" wrap="square" lIns="68598" tIns="34299" rIns="68598" bIns="34299" rtlCol="0" anchor="t">
              <a:spAutoFit/>
            </a:bodyPr>
            <a:lstStyle>
              <a:defPPr>
                <a:defRPr lang="en-US"/>
              </a:defPPr>
              <a:lvl1pPr indent="0" algn="ctr" defTabSz="1087636">
                <a:lnSpc>
                  <a:spcPct val="100000"/>
                </a:lnSpc>
                <a:spcBef>
                  <a:spcPts val="0"/>
                </a:spcBef>
                <a:buFont typeface="Arial"/>
                <a:buNone/>
                <a:defRPr sz="120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sz="1400" b="1" dirty="0">
                  <a:solidFill>
                    <a:srgbClr val="00B050"/>
                  </a:solidFill>
                </a:rPr>
                <a:t>Monthly Check-Ins</a:t>
              </a:r>
            </a:p>
            <a:p>
              <a:r>
                <a:rPr lang="en-US" sz="1400" b="1" dirty="0">
                  <a:solidFill>
                    <a:srgbClr val="00B050"/>
                  </a:solidFill>
                </a:rPr>
                <a:t>Submit Chapter Strategic Plan/April 30th</a:t>
              </a:r>
            </a:p>
          </p:txBody>
        </p:sp>
        <p:sp>
          <p:nvSpPr>
            <p:cNvPr id="83" name="Freeform 10">
              <a:extLst>
                <a:ext uri="{FF2B5EF4-FFF2-40B4-BE49-F238E27FC236}">
                  <a16:creationId xmlns:a16="http://schemas.microsoft.com/office/drawing/2014/main" id="{7544B7D0-B816-4FBA-AF4A-EB47D73D56A1}"/>
                </a:ext>
              </a:extLst>
            </p:cNvPr>
            <p:cNvSpPr/>
            <p:nvPr/>
          </p:nvSpPr>
          <p:spPr>
            <a:xfrm>
              <a:off x="1074392" y="2836548"/>
              <a:ext cx="6535839" cy="1728812"/>
            </a:xfrm>
            <a:custGeom>
              <a:avLst/>
              <a:gdLst>
                <a:gd name="connsiteX0" fmla="*/ 0 w 16747958"/>
                <a:gd name="connsiteY0" fmla="*/ 1540043 h 2237874"/>
                <a:gd name="connsiteX1" fmla="*/ 288758 w 16747958"/>
                <a:gd name="connsiteY1" fmla="*/ 1155032 h 2237874"/>
                <a:gd name="connsiteX2" fmla="*/ 433137 w 16747958"/>
                <a:gd name="connsiteY2" fmla="*/ 1010653 h 2237874"/>
                <a:gd name="connsiteX3" fmla="*/ 794084 w 16747958"/>
                <a:gd name="connsiteY3" fmla="*/ 721895 h 2237874"/>
                <a:gd name="connsiteX4" fmla="*/ 1179095 w 16747958"/>
                <a:gd name="connsiteY4" fmla="*/ 529390 h 2237874"/>
                <a:gd name="connsiteX5" fmla="*/ 1732547 w 16747958"/>
                <a:gd name="connsiteY5" fmla="*/ 336885 h 2237874"/>
                <a:gd name="connsiteX6" fmla="*/ 2093495 w 16747958"/>
                <a:gd name="connsiteY6" fmla="*/ 264695 h 2237874"/>
                <a:gd name="connsiteX7" fmla="*/ 2719137 w 16747958"/>
                <a:gd name="connsiteY7" fmla="*/ 144379 h 2237874"/>
                <a:gd name="connsiteX8" fmla="*/ 3537284 w 16747958"/>
                <a:gd name="connsiteY8" fmla="*/ 48127 h 2237874"/>
                <a:gd name="connsiteX9" fmla="*/ 4307305 w 16747958"/>
                <a:gd name="connsiteY9" fmla="*/ 0 h 2237874"/>
                <a:gd name="connsiteX10" fmla="*/ 5895474 w 16747958"/>
                <a:gd name="connsiteY10" fmla="*/ 48127 h 2237874"/>
                <a:gd name="connsiteX11" fmla="*/ 6545179 w 16747958"/>
                <a:gd name="connsiteY11" fmla="*/ 144379 h 2237874"/>
                <a:gd name="connsiteX12" fmla="*/ 7146758 w 16747958"/>
                <a:gd name="connsiteY12" fmla="*/ 240632 h 2237874"/>
                <a:gd name="connsiteX13" fmla="*/ 7531769 w 16747958"/>
                <a:gd name="connsiteY13" fmla="*/ 336885 h 2237874"/>
                <a:gd name="connsiteX14" fmla="*/ 7676147 w 16747958"/>
                <a:gd name="connsiteY14" fmla="*/ 360948 h 2237874"/>
                <a:gd name="connsiteX15" fmla="*/ 8061158 w 16747958"/>
                <a:gd name="connsiteY15" fmla="*/ 457200 h 2237874"/>
                <a:gd name="connsiteX16" fmla="*/ 8253663 w 16747958"/>
                <a:gd name="connsiteY16" fmla="*/ 529390 h 2237874"/>
                <a:gd name="connsiteX17" fmla="*/ 8614611 w 16747958"/>
                <a:gd name="connsiteY17" fmla="*/ 649706 h 2237874"/>
                <a:gd name="connsiteX18" fmla="*/ 8831179 w 16747958"/>
                <a:gd name="connsiteY18" fmla="*/ 721895 h 2237874"/>
                <a:gd name="connsiteX19" fmla="*/ 8999621 w 16747958"/>
                <a:gd name="connsiteY19" fmla="*/ 794085 h 2237874"/>
                <a:gd name="connsiteX20" fmla="*/ 9288379 w 16747958"/>
                <a:gd name="connsiteY20" fmla="*/ 890337 h 2237874"/>
                <a:gd name="connsiteX21" fmla="*/ 9480884 w 16747958"/>
                <a:gd name="connsiteY21" fmla="*/ 986590 h 2237874"/>
                <a:gd name="connsiteX22" fmla="*/ 9769642 w 16747958"/>
                <a:gd name="connsiteY22" fmla="*/ 1130969 h 2237874"/>
                <a:gd name="connsiteX23" fmla="*/ 9938084 w 16747958"/>
                <a:gd name="connsiteY23" fmla="*/ 1179095 h 2237874"/>
                <a:gd name="connsiteX24" fmla="*/ 10539663 w 16747958"/>
                <a:gd name="connsiteY24" fmla="*/ 1419727 h 2237874"/>
                <a:gd name="connsiteX25" fmla="*/ 10852484 w 16747958"/>
                <a:gd name="connsiteY25" fmla="*/ 1515979 h 2237874"/>
                <a:gd name="connsiteX26" fmla="*/ 11165305 w 16747958"/>
                <a:gd name="connsiteY26" fmla="*/ 1636295 h 2237874"/>
                <a:gd name="connsiteX27" fmla="*/ 12729411 w 16747958"/>
                <a:gd name="connsiteY27" fmla="*/ 2021306 h 2237874"/>
                <a:gd name="connsiteX28" fmla="*/ 13090358 w 16747958"/>
                <a:gd name="connsiteY28" fmla="*/ 2093495 h 2237874"/>
                <a:gd name="connsiteX29" fmla="*/ 13306926 w 16747958"/>
                <a:gd name="connsiteY29" fmla="*/ 2117558 h 2237874"/>
                <a:gd name="connsiteX30" fmla="*/ 13980695 w 16747958"/>
                <a:gd name="connsiteY30" fmla="*/ 2213811 h 2237874"/>
                <a:gd name="connsiteX31" fmla="*/ 14461958 w 16747958"/>
                <a:gd name="connsiteY31" fmla="*/ 2237874 h 2237874"/>
                <a:gd name="connsiteX32" fmla="*/ 14702590 w 16747958"/>
                <a:gd name="connsiteY32" fmla="*/ 2213811 h 2237874"/>
                <a:gd name="connsiteX33" fmla="*/ 14991347 w 16747958"/>
                <a:gd name="connsiteY33" fmla="*/ 2165685 h 2237874"/>
                <a:gd name="connsiteX34" fmla="*/ 15207916 w 16747958"/>
                <a:gd name="connsiteY34" fmla="*/ 2069432 h 2237874"/>
                <a:gd name="connsiteX35" fmla="*/ 15400421 w 16747958"/>
                <a:gd name="connsiteY35" fmla="*/ 1949116 h 2237874"/>
                <a:gd name="connsiteX36" fmla="*/ 15641053 w 16747958"/>
                <a:gd name="connsiteY36" fmla="*/ 1804737 h 2237874"/>
                <a:gd name="connsiteX37" fmla="*/ 15761369 w 16747958"/>
                <a:gd name="connsiteY37" fmla="*/ 1756611 h 2237874"/>
                <a:gd name="connsiteX38" fmla="*/ 15881684 w 16747958"/>
                <a:gd name="connsiteY38" fmla="*/ 1636295 h 2237874"/>
                <a:gd name="connsiteX39" fmla="*/ 16170442 w 16747958"/>
                <a:gd name="connsiteY39" fmla="*/ 1371600 h 2237874"/>
                <a:gd name="connsiteX40" fmla="*/ 16290758 w 16747958"/>
                <a:gd name="connsiteY40" fmla="*/ 1203158 h 2237874"/>
                <a:gd name="connsiteX41" fmla="*/ 16483263 w 16747958"/>
                <a:gd name="connsiteY41" fmla="*/ 986590 h 2237874"/>
                <a:gd name="connsiteX42" fmla="*/ 16579516 w 16747958"/>
                <a:gd name="connsiteY42" fmla="*/ 842211 h 2237874"/>
                <a:gd name="connsiteX43" fmla="*/ 16627642 w 16747958"/>
                <a:gd name="connsiteY43" fmla="*/ 770022 h 2237874"/>
                <a:gd name="connsiteX44" fmla="*/ 16675769 w 16747958"/>
                <a:gd name="connsiteY44" fmla="*/ 673769 h 2237874"/>
                <a:gd name="connsiteX45" fmla="*/ 16723895 w 16747958"/>
                <a:gd name="connsiteY45" fmla="*/ 601579 h 2237874"/>
                <a:gd name="connsiteX46" fmla="*/ 16747958 w 16747958"/>
                <a:gd name="connsiteY46" fmla="*/ 529390 h 2237874"/>
                <a:gd name="connsiteX0" fmla="*/ 0 w 16747958"/>
                <a:gd name="connsiteY0" fmla="*/ 1540043 h 2237874"/>
                <a:gd name="connsiteX1" fmla="*/ 433137 w 16747958"/>
                <a:gd name="connsiteY1" fmla="*/ 1010653 h 2237874"/>
                <a:gd name="connsiteX2" fmla="*/ 794084 w 16747958"/>
                <a:gd name="connsiteY2" fmla="*/ 721895 h 2237874"/>
                <a:gd name="connsiteX3" fmla="*/ 1179095 w 16747958"/>
                <a:gd name="connsiteY3" fmla="*/ 529390 h 2237874"/>
                <a:gd name="connsiteX4" fmla="*/ 1732547 w 16747958"/>
                <a:gd name="connsiteY4" fmla="*/ 336885 h 2237874"/>
                <a:gd name="connsiteX5" fmla="*/ 2093495 w 16747958"/>
                <a:gd name="connsiteY5" fmla="*/ 264695 h 2237874"/>
                <a:gd name="connsiteX6" fmla="*/ 2719137 w 16747958"/>
                <a:gd name="connsiteY6" fmla="*/ 144379 h 2237874"/>
                <a:gd name="connsiteX7" fmla="*/ 3537284 w 16747958"/>
                <a:gd name="connsiteY7" fmla="*/ 48127 h 2237874"/>
                <a:gd name="connsiteX8" fmla="*/ 4307305 w 16747958"/>
                <a:gd name="connsiteY8" fmla="*/ 0 h 2237874"/>
                <a:gd name="connsiteX9" fmla="*/ 5895474 w 16747958"/>
                <a:gd name="connsiteY9" fmla="*/ 48127 h 2237874"/>
                <a:gd name="connsiteX10" fmla="*/ 6545179 w 16747958"/>
                <a:gd name="connsiteY10" fmla="*/ 144379 h 2237874"/>
                <a:gd name="connsiteX11" fmla="*/ 7146758 w 16747958"/>
                <a:gd name="connsiteY11" fmla="*/ 240632 h 2237874"/>
                <a:gd name="connsiteX12" fmla="*/ 7531769 w 16747958"/>
                <a:gd name="connsiteY12" fmla="*/ 336885 h 2237874"/>
                <a:gd name="connsiteX13" fmla="*/ 7676147 w 16747958"/>
                <a:gd name="connsiteY13" fmla="*/ 360948 h 2237874"/>
                <a:gd name="connsiteX14" fmla="*/ 8061158 w 16747958"/>
                <a:gd name="connsiteY14" fmla="*/ 457200 h 2237874"/>
                <a:gd name="connsiteX15" fmla="*/ 8253663 w 16747958"/>
                <a:gd name="connsiteY15" fmla="*/ 529390 h 2237874"/>
                <a:gd name="connsiteX16" fmla="*/ 8614611 w 16747958"/>
                <a:gd name="connsiteY16" fmla="*/ 649706 h 2237874"/>
                <a:gd name="connsiteX17" fmla="*/ 8831179 w 16747958"/>
                <a:gd name="connsiteY17" fmla="*/ 721895 h 2237874"/>
                <a:gd name="connsiteX18" fmla="*/ 8999621 w 16747958"/>
                <a:gd name="connsiteY18" fmla="*/ 794085 h 2237874"/>
                <a:gd name="connsiteX19" fmla="*/ 9288379 w 16747958"/>
                <a:gd name="connsiteY19" fmla="*/ 890337 h 2237874"/>
                <a:gd name="connsiteX20" fmla="*/ 9480884 w 16747958"/>
                <a:gd name="connsiteY20" fmla="*/ 986590 h 2237874"/>
                <a:gd name="connsiteX21" fmla="*/ 9769642 w 16747958"/>
                <a:gd name="connsiteY21" fmla="*/ 1130969 h 2237874"/>
                <a:gd name="connsiteX22" fmla="*/ 9938084 w 16747958"/>
                <a:gd name="connsiteY22" fmla="*/ 1179095 h 2237874"/>
                <a:gd name="connsiteX23" fmla="*/ 10539663 w 16747958"/>
                <a:gd name="connsiteY23" fmla="*/ 1419727 h 2237874"/>
                <a:gd name="connsiteX24" fmla="*/ 10852484 w 16747958"/>
                <a:gd name="connsiteY24" fmla="*/ 1515979 h 2237874"/>
                <a:gd name="connsiteX25" fmla="*/ 11165305 w 16747958"/>
                <a:gd name="connsiteY25" fmla="*/ 1636295 h 2237874"/>
                <a:gd name="connsiteX26" fmla="*/ 12729411 w 16747958"/>
                <a:gd name="connsiteY26" fmla="*/ 2021306 h 2237874"/>
                <a:gd name="connsiteX27" fmla="*/ 13090358 w 16747958"/>
                <a:gd name="connsiteY27" fmla="*/ 2093495 h 2237874"/>
                <a:gd name="connsiteX28" fmla="*/ 13306926 w 16747958"/>
                <a:gd name="connsiteY28" fmla="*/ 2117558 h 2237874"/>
                <a:gd name="connsiteX29" fmla="*/ 13980695 w 16747958"/>
                <a:gd name="connsiteY29" fmla="*/ 2213811 h 2237874"/>
                <a:gd name="connsiteX30" fmla="*/ 14461958 w 16747958"/>
                <a:gd name="connsiteY30" fmla="*/ 2237874 h 2237874"/>
                <a:gd name="connsiteX31" fmla="*/ 14702590 w 16747958"/>
                <a:gd name="connsiteY31" fmla="*/ 2213811 h 2237874"/>
                <a:gd name="connsiteX32" fmla="*/ 14991347 w 16747958"/>
                <a:gd name="connsiteY32" fmla="*/ 2165685 h 2237874"/>
                <a:gd name="connsiteX33" fmla="*/ 15207916 w 16747958"/>
                <a:gd name="connsiteY33" fmla="*/ 2069432 h 2237874"/>
                <a:gd name="connsiteX34" fmla="*/ 15400421 w 16747958"/>
                <a:gd name="connsiteY34" fmla="*/ 1949116 h 2237874"/>
                <a:gd name="connsiteX35" fmla="*/ 15641053 w 16747958"/>
                <a:gd name="connsiteY35" fmla="*/ 1804737 h 2237874"/>
                <a:gd name="connsiteX36" fmla="*/ 15761369 w 16747958"/>
                <a:gd name="connsiteY36" fmla="*/ 1756611 h 2237874"/>
                <a:gd name="connsiteX37" fmla="*/ 15881684 w 16747958"/>
                <a:gd name="connsiteY37" fmla="*/ 1636295 h 2237874"/>
                <a:gd name="connsiteX38" fmla="*/ 16170442 w 16747958"/>
                <a:gd name="connsiteY38" fmla="*/ 1371600 h 2237874"/>
                <a:gd name="connsiteX39" fmla="*/ 16290758 w 16747958"/>
                <a:gd name="connsiteY39" fmla="*/ 1203158 h 2237874"/>
                <a:gd name="connsiteX40" fmla="*/ 16483263 w 16747958"/>
                <a:gd name="connsiteY40" fmla="*/ 986590 h 2237874"/>
                <a:gd name="connsiteX41" fmla="*/ 16579516 w 16747958"/>
                <a:gd name="connsiteY41" fmla="*/ 842211 h 2237874"/>
                <a:gd name="connsiteX42" fmla="*/ 16627642 w 16747958"/>
                <a:gd name="connsiteY42" fmla="*/ 770022 h 2237874"/>
                <a:gd name="connsiteX43" fmla="*/ 16675769 w 16747958"/>
                <a:gd name="connsiteY43" fmla="*/ 673769 h 2237874"/>
                <a:gd name="connsiteX44" fmla="*/ 16723895 w 16747958"/>
                <a:gd name="connsiteY44" fmla="*/ 601579 h 2237874"/>
                <a:gd name="connsiteX45" fmla="*/ 16747958 w 16747958"/>
                <a:gd name="connsiteY45" fmla="*/ 529390 h 2237874"/>
                <a:gd name="connsiteX0" fmla="*/ 0 w 16747958"/>
                <a:gd name="connsiteY0" fmla="*/ 1540043 h 2237874"/>
                <a:gd name="connsiteX1" fmla="*/ 433137 w 16747958"/>
                <a:gd name="connsiteY1" fmla="*/ 1010653 h 2237874"/>
                <a:gd name="connsiteX2" fmla="*/ 1179095 w 16747958"/>
                <a:gd name="connsiteY2" fmla="*/ 529390 h 2237874"/>
                <a:gd name="connsiteX3" fmla="*/ 1732547 w 16747958"/>
                <a:gd name="connsiteY3" fmla="*/ 336885 h 2237874"/>
                <a:gd name="connsiteX4" fmla="*/ 2093495 w 16747958"/>
                <a:gd name="connsiteY4" fmla="*/ 264695 h 2237874"/>
                <a:gd name="connsiteX5" fmla="*/ 2719137 w 16747958"/>
                <a:gd name="connsiteY5" fmla="*/ 144379 h 2237874"/>
                <a:gd name="connsiteX6" fmla="*/ 3537284 w 16747958"/>
                <a:gd name="connsiteY6" fmla="*/ 48127 h 2237874"/>
                <a:gd name="connsiteX7" fmla="*/ 4307305 w 16747958"/>
                <a:gd name="connsiteY7" fmla="*/ 0 h 2237874"/>
                <a:gd name="connsiteX8" fmla="*/ 5895474 w 16747958"/>
                <a:gd name="connsiteY8" fmla="*/ 48127 h 2237874"/>
                <a:gd name="connsiteX9" fmla="*/ 6545179 w 16747958"/>
                <a:gd name="connsiteY9" fmla="*/ 144379 h 2237874"/>
                <a:gd name="connsiteX10" fmla="*/ 7146758 w 16747958"/>
                <a:gd name="connsiteY10" fmla="*/ 240632 h 2237874"/>
                <a:gd name="connsiteX11" fmla="*/ 7531769 w 16747958"/>
                <a:gd name="connsiteY11" fmla="*/ 336885 h 2237874"/>
                <a:gd name="connsiteX12" fmla="*/ 7676147 w 16747958"/>
                <a:gd name="connsiteY12" fmla="*/ 360948 h 2237874"/>
                <a:gd name="connsiteX13" fmla="*/ 8061158 w 16747958"/>
                <a:gd name="connsiteY13" fmla="*/ 457200 h 2237874"/>
                <a:gd name="connsiteX14" fmla="*/ 8253663 w 16747958"/>
                <a:gd name="connsiteY14" fmla="*/ 529390 h 2237874"/>
                <a:gd name="connsiteX15" fmla="*/ 8614611 w 16747958"/>
                <a:gd name="connsiteY15" fmla="*/ 649706 h 2237874"/>
                <a:gd name="connsiteX16" fmla="*/ 8831179 w 16747958"/>
                <a:gd name="connsiteY16" fmla="*/ 721895 h 2237874"/>
                <a:gd name="connsiteX17" fmla="*/ 8999621 w 16747958"/>
                <a:gd name="connsiteY17" fmla="*/ 794085 h 2237874"/>
                <a:gd name="connsiteX18" fmla="*/ 9288379 w 16747958"/>
                <a:gd name="connsiteY18" fmla="*/ 890337 h 2237874"/>
                <a:gd name="connsiteX19" fmla="*/ 9480884 w 16747958"/>
                <a:gd name="connsiteY19" fmla="*/ 986590 h 2237874"/>
                <a:gd name="connsiteX20" fmla="*/ 9769642 w 16747958"/>
                <a:gd name="connsiteY20" fmla="*/ 1130969 h 2237874"/>
                <a:gd name="connsiteX21" fmla="*/ 9938084 w 16747958"/>
                <a:gd name="connsiteY21" fmla="*/ 1179095 h 2237874"/>
                <a:gd name="connsiteX22" fmla="*/ 10539663 w 16747958"/>
                <a:gd name="connsiteY22" fmla="*/ 1419727 h 2237874"/>
                <a:gd name="connsiteX23" fmla="*/ 10852484 w 16747958"/>
                <a:gd name="connsiteY23" fmla="*/ 1515979 h 2237874"/>
                <a:gd name="connsiteX24" fmla="*/ 11165305 w 16747958"/>
                <a:gd name="connsiteY24" fmla="*/ 1636295 h 2237874"/>
                <a:gd name="connsiteX25" fmla="*/ 12729411 w 16747958"/>
                <a:gd name="connsiteY25" fmla="*/ 2021306 h 2237874"/>
                <a:gd name="connsiteX26" fmla="*/ 13090358 w 16747958"/>
                <a:gd name="connsiteY26" fmla="*/ 2093495 h 2237874"/>
                <a:gd name="connsiteX27" fmla="*/ 13306926 w 16747958"/>
                <a:gd name="connsiteY27" fmla="*/ 2117558 h 2237874"/>
                <a:gd name="connsiteX28" fmla="*/ 13980695 w 16747958"/>
                <a:gd name="connsiteY28" fmla="*/ 2213811 h 2237874"/>
                <a:gd name="connsiteX29" fmla="*/ 14461958 w 16747958"/>
                <a:gd name="connsiteY29" fmla="*/ 2237874 h 2237874"/>
                <a:gd name="connsiteX30" fmla="*/ 14702590 w 16747958"/>
                <a:gd name="connsiteY30" fmla="*/ 2213811 h 2237874"/>
                <a:gd name="connsiteX31" fmla="*/ 14991347 w 16747958"/>
                <a:gd name="connsiteY31" fmla="*/ 2165685 h 2237874"/>
                <a:gd name="connsiteX32" fmla="*/ 15207916 w 16747958"/>
                <a:gd name="connsiteY32" fmla="*/ 2069432 h 2237874"/>
                <a:gd name="connsiteX33" fmla="*/ 15400421 w 16747958"/>
                <a:gd name="connsiteY33" fmla="*/ 1949116 h 2237874"/>
                <a:gd name="connsiteX34" fmla="*/ 15641053 w 16747958"/>
                <a:gd name="connsiteY34" fmla="*/ 1804737 h 2237874"/>
                <a:gd name="connsiteX35" fmla="*/ 15761369 w 16747958"/>
                <a:gd name="connsiteY35" fmla="*/ 1756611 h 2237874"/>
                <a:gd name="connsiteX36" fmla="*/ 15881684 w 16747958"/>
                <a:gd name="connsiteY36" fmla="*/ 1636295 h 2237874"/>
                <a:gd name="connsiteX37" fmla="*/ 16170442 w 16747958"/>
                <a:gd name="connsiteY37" fmla="*/ 1371600 h 2237874"/>
                <a:gd name="connsiteX38" fmla="*/ 16290758 w 16747958"/>
                <a:gd name="connsiteY38" fmla="*/ 1203158 h 2237874"/>
                <a:gd name="connsiteX39" fmla="*/ 16483263 w 16747958"/>
                <a:gd name="connsiteY39" fmla="*/ 986590 h 2237874"/>
                <a:gd name="connsiteX40" fmla="*/ 16579516 w 16747958"/>
                <a:gd name="connsiteY40" fmla="*/ 842211 h 2237874"/>
                <a:gd name="connsiteX41" fmla="*/ 16627642 w 16747958"/>
                <a:gd name="connsiteY41" fmla="*/ 770022 h 2237874"/>
                <a:gd name="connsiteX42" fmla="*/ 16675769 w 16747958"/>
                <a:gd name="connsiteY42" fmla="*/ 673769 h 2237874"/>
                <a:gd name="connsiteX43" fmla="*/ 16723895 w 16747958"/>
                <a:gd name="connsiteY43" fmla="*/ 601579 h 2237874"/>
                <a:gd name="connsiteX44" fmla="*/ 16747958 w 16747958"/>
                <a:gd name="connsiteY44" fmla="*/ 529390 h 2237874"/>
                <a:gd name="connsiteX0" fmla="*/ 0 w 16747958"/>
                <a:gd name="connsiteY0" fmla="*/ 1540043 h 2237874"/>
                <a:gd name="connsiteX1" fmla="*/ 433137 w 16747958"/>
                <a:gd name="connsiteY1" fmla="*/ 1010653 h 2237874"/>
                <a:gd name="connsiteX2" fmla="*/ 1179095 w 16747958"/>
                <a:gd name="connsiteY2" fmla="*/ 529390 h 2237874"/>
                <a:gd name="connsiteX3" fmla="*/ 2093495 w 16747958"/>
                <a:gd name="connsiteY3" fmla="*/ 264695 h 2237874"/>
                <a:gd name="connsiteX4" fmla="*/ 2719137 w 16747958"/>
                <a:gd name="connsiteY4" fmla="*/ 144379 h 2237874"/>
                <a:gd name="connsiteX5" fmla="*/ 3537284 w 16747958"/>
                <a:gd name="connsiteY5" fmla="*/ 48127 h 2237874"/>
                <a:gd name="connsiteX6" fmla="*/ 4307305 w 16747958"/>
                <a:gd name="connsiteY6" fmla="*/ 0 h 2237874"/>
                <a:gd name="connsiteX7" fmla="*/ 5895474 w 16747958"/>
                <a:gd name="connsiteY7" fmla="*/ 48127 h 2237874"/>
                <a:gd name="connsiteX8" fmla="*/ 6545179 w 16747958"/>
                <a:gd name="connsiteY8" fmla="*/ 144379 h 2237874"/>
                <a:gd name="connsiteX9" fmla="*/ 7146758 w 16747958"/>
                <a:gd name="connsiteY9" fmla="*/ 240632 h 2237874"/>
                <a:gd name="connsiteX10" fmla="*/ 7531769 w 16747958"/>
                <a:gd name="connsiteY10" fmla="*/ 336885 h 2237874"/>
                <a:gd name="connsiteX11" fmla="*/ 7676147 w 16747958"/>
                <a:gd name="connsiteY11" fmla="*/ 360948 h 2237874"/>
                <a:gd name="connsiteX12" fmla="*/ 8061158 w 16747958"/>
                <a:gd name="connsiteY12" fmla="*/ 457200 h 2237874"/>
                <a:gd name="connsiteX13" fmla="*/ 8253663 w 16747958"/>
                <a:gd name="connsiteY13" fmla="*/ 529390 h 2237874"/>
                <a:gd name="connsiteX14" fmla="*/ 8614611 w 16747958"/>
                <a:gd name="connsiteY14" fmla="*/ 649706 h 2237874"/>
                <a:gd name="connsiteX15" fmla="*/ 8831179 w 16747958"/>
                <a:gd name="connsiteY15" fmla="*/ 721895 h 2237874"/>
                <a:gd name="connsiteX16" fmla="*/ 8999621 w 16747958"/>
                <a:gd name="connsiteY16" fmla="*/ 794085 h 2237874"/>
                <a:gd name="connsiteX17" fmla="*/ 9288379 w 16747958"/>
                <a:gd name="connsiteY17" fmla="*/ 890337 h 2237874"/>
                <a:gd name="connsiteX18" fmla="*/ 9480884 w 16747958"/>
                <a:gd name="connsiteY18" fmla="*/ 986590 h 2237874"/>
                <a:gd name="connsiteX19" fmla="*/ 9769642 w 16747958"/>
                <a:gd name="connsiteY19" fmla="*/ 1130969 h 2237874"/>
                <a:gd name="connsiteX20" fmla="*/ 9938084 w 16747958"/>
                <a:gd name="connsiteY20" fmla="*/ 1179095 h 2237874"/>
                <a:gd name="connsiteX21" fmla="*/ 10539663 w 16747958"/>
                <a:gd name="connsiteY21" fmla="*/ 1419727 h 2237874"/>
                <a:gd name="connsiteX22" fmla="*/ 10852484 w 16747958"/>
                <a:gd name="connsiteY22" fmla="*/ 1515979 h 2237874"/>
                <a:gd name="connsiteX23" fmla="*/ 11165305 w 16747958"/>
                <a:gd name="connsiteY23" fmla="*/ 1636295 h 2237874"/>
                <a:gd name="connsiteX24" fmla="*/ 12729411 w 16747958"/>
                <a:gd name="connsiteY24" fmla="*/ 2021306 h 2237874"/>
                <a:gd name="connsiteX25" fmla="*/ 13090358 w 16747958"/>
                <a:gd name="connsiteY25" fmla="*/ 2093495 h 2237874"/>
                <a:gd name="connsiteX26" fmla="*/ 13306926 w 16747958"/>
                <a:gd name="connsiteY26" fmla="*/ 2117558 h 2237874"/>
                <a:gd name="connsiteX27" fmla="*/ 13980695 w 16747958"/>
                <a:gd name="connsiteY27" fmla="*/ 2213811 h 2237874"/>
                <a:gd name="connsiteX28" fmla="*/ 14461958 w 16747958"/>
                <a:gd name="connsiteY28" fmla="*/ 2237874 h 2237874"/>
                <a:gd name="connsiteX29" fmla="*/ 14702590 w 16747958"/>
                <a:gd name="connsiteY29" fmla="*/ 2213811 h 2237874"/>
                <a:gd name="connsiteX30" fmla="*/ 14991347 w 16747958"/>
                <a:gd name="connsiteY30" fmla="*/ 2165685 h 2237874"/>
                <a:gd name="connsiteX31" fmla="*/ 15207916 w 16747958"/>
                <a:gd name="connsiteY31" fmla="*/ 2069432 h 2237874"/>
                <a:gd name="connsiteX32" fmla="*/ 15400421 w 16747958"/>
                <a:gd name="connsiteY32" fmla="*/ 1949116 h 2237874"/>
                <a:gd name="connsiteX33" fmla="*/ 15641053 w 16747958"/>
                <a:gd name="connsiteY33" fmla="*/ 1804737 h 2237874"/>
                <a:gd name="connsiteX34" fmla="*/ 15761369 w 16747958"/>
                <a:gd name="connsiteY34" fmla="*/ 1756611 h 2237874"/>
                <a:gd name="connsiteX35" fmla="*/ 15881684 w 16747958"/>
                <a:gd name="connsiteY35" fmla="*/ 1636295 h 2237874"/>
                <a:gd name="connsiteX36" fmla="*/ 16170442 w 16747958"/>
                <a:gd name="connsiteY36" fmla="*/ 1371600 h 2237874"/>
                <a:gd name="connsiteX37" fmla="*/ 16290758 w 16747958"/>
                <a:gd name="connsiteY37" fmla="*/ 1203158 h 2237874"/>
                <a:gd name="connsiteX38" fmla="*/ 16483263 w 16747958"/>
                <a:gd name="connsiteY38" fmla="*/ 986590 h 2237874"/>
                <a:gd name="connsiteX39" fmla="*/ 16579516 w 16747958"/>
                <a:gd name="connsiteY39" fmla="*/ 842211 h 2237874"/>
                <a:gd name="connsiteX40" fmla="*/ 16627642 w 16747958"/>
                <a:gd name="connsiteY40" fmla="*/ 770022 h 2237874"/>
                <a:gd name="connsiteX41" fmla="*/ 16675769 w 16747958"/>
                <a:gd name="connsiteY41" fmla="*/ 673769 h 2237874"/>
                <a:gd name="connsiteX42" fmla="*/ 16723895 w 16747958"/>
                <a:gd name="connsiteY42" fmla="*/ 601579 h 2237874"/>
                <a:gd name="connsiteX43" fmla="*/ 16747958 w 16747958"/>
                <a:gd name="connsiteY43" fmla="*/ 529390 h 2237874"/>
                <a:gd name="connsiteX0" fmla="*/ 0 w 16747958"/>
                <a:gd name="connsiteY0" fmla="*/ 1540043 h 2237874"/>
                <a:gd name="connsiteX1" fmla="*/ 433137 w 16747958"/>
                <a:gd name="connsiteY1" fmla="*/ 1010653 h 2237874"/>
                <a:gd name="connsiteX2" fmla="*/ 1179095 w 16747958"/>
                <a:gd name="connsiteY2" fmla="*/ 529390 h 2237874"/>
                <a:gd name="connsiteX3" fmla="*/ 2093495 w 16747958"/>
                <a:gd name="connsiteY3" fmla="*/ 264695 h 2237874"/>
                <a:gd name="connsiteX4" fmla="*/ 3537284 w 16747958"/>
                <a:gd name="connsiteY4" fmla="*/ 48127 h 2237874"/>
                <a:gd name="connsiteX5" fmla="*/ 4307305 w 16747958"/>
                <a:gd name="connsiteY5" fmla="*/ 0 h 2237874"/>
                <a:gd name="connsiteX6" fmla="*/ 5895474 w 16747958"/>
                <a:gd name="connsiteY6" fmla="*/ 48127 h 2237874"/>
                <a:gd name="connsiteX7" fmla="*/ 6545179 w 16747958"/>
                <a:gd name="connsiteY7" fmla="*/ 144379 h 2237874"/>
                <a:gd name="connsiteX8" fmla="*/ 7146758 w 16747958"/>
                <a:gd name="connsiteY8" fmla="*/ 240632 h 2237874"/>
                <a:gd name="connsiteX9" fmla="*/ 7531769 w 16747958"/>
                <a:gd name="connsiteY9" fmla="*/ 336885 h 2237874"/>
                <a:gd name="connsiteX10" fmla="*/ 7676147 w 16747958"/>
                <a:gd name="connsiteY10" fmla="*/ 360948 h 2237874"/>
                <a:gd name="connsiteX11" fmla="*/ 8061158 w 16747958"/>
                <a:gd name="connsiteY11" fmla="*/ 457200 h 2237874"/>
                <a:gd name="connsiteX12" fmla="*/ 8253663 w 16747958"/>
                <a:gd name="connsiteY12" fmla="*/ 529390 h 2237874"/>
                <a:gd name="connsiteX13" fmla="*/ 8614611 w 16747958"/>
                <a:gd name="connsiteY13" fmla="*/ 649706 h 2237874"/>
                <a:gd name="connsiteX14" fmla="*/ 8831179 w 16747958"/>
                <a:gd name="connsiteY14" fmla="*/ 721895 h 2237874"/>
                <a:gd name="connsiteX15" fmla="*/ 8999621 w 16747958"/>
                <a:gd name="connsiteY15" fmla="*/ 794085 h 2237874"/>
                <a:gd name="connsiteX16" fmla="*/ 9288379 w 16747958"/>
                <a:gd name="connsiteY16" fmla="*/ 890337 h 2237874"/>
                <a:gd name="connsiteX17" fmla="*/ 9480884 w 16747958"/>
                <a:gd name="connsiteY17" fmla="*/ 986590 h 2237874"/>
                <a:gd name="connsiteX18" fmla="*/ 9769642 w 16747958"/>
                <a:gd name="connsiteY18" fmla="*/ 1130969 h 2237874"/>
                <a:gd name="connsiteX19" fmla="*/ 9938084 w 16747958"/>
                <a:gd name="connsiteY19" fmla="*/ 1179095 h 2237874"/>
                <a:gd name="connsiteX20" fmla="*/ 10539663 w 16747958"/>
                <a:gd name="connsiteY20" fmla="*/ 1419727 h 2237874"/>
                <a:gd name="connsiteX21" fmla="*/ 10852484 w 16747958"/>
                <a:gd name="connsiteY21" fmla="*/ 1515979 h 2237874"/>
                <a:gd name="connsiteX22" fmla="*/ 11165305 w 16747958"/>
                <a:gd name="connsiteY22" fmla="*/ 1636295 h 2237874"/>
                <a:gd name="connsiteX23" fmla="*/ 12729411 w 16747958"/>
                <a:gd name="connsiteY23" fmla="*/ 2021306 h 2237874"/>
                <a:gd name="connsiteX24" fmla="*/ 13090358 w 16747958"/>
                <a:gd name="connsiteY24" fmla="*/ 2093495 h 2237874"/>
                <a:gd name="connsiteX25" fmla="*/ 13306926 w 16747958"/>
                <a:gd name="connsiteY25" fmla="*/ 2117558 h 2237874"/>
                <a:gd name="connsiteX26" fmla="*/ 13980695 w 16747958"/>
                <a:gd name="connsiteY26" fmla="*/ 2213811 h 2237874"/>
                <a:gd name="connsiteX27" fmla="*/ 14461958 w 16747958"/>
                <a:gd name="connsiteY27" fmla="*/ 2237874 h 2237874"/>
                <a:gd name="connsiteX28" fmla="*/ 14702590 w 16747958"/>
                <a:gd name="connsiteY28" fmla="*/ 2213811 h 2237874"/>
                <a:gd name="connsiteX29" fmla="*/ 14991347 w 16747958"/>
                <a:gd name="connsiteY29" fmla="*/ 2165685 h 2237874"/>
                <a:gd name="connsiteX30" fmla="*/ 15207916 w 16747958"/>
                <a:gd name="connsiteY30" fmla="*/ 2069432 h 2237874"/>
                <a:gd name="connsiteX31" fmla="*/ 15400421 w 16747958"/>
                <a:gd name="connsiteY31" fmla="*/ 1949116 h 2237874"/>
                <a:gd name="connsiteX32" fmla="*/ 15641053 w 16747958"/>
                <a:gd name="connsiteY32" fmla="*/ 1804737 h 2237874"/>
                <a:gd name="connsiteX33" fmla="*/ 15761369 w 16747958"/>
                <a:gd name="connsiteY33" fmla="*/ 1756611 h 2237874"/>
                <a:gd name="connsiteX34" fmla="*/ 15881684 w 16747958"/>
                <a:gd name="connsiteY34" fmla="*/ 1636295 h 2237874"/>
                <a:gd name="connsiteX35" fmla="*/ 16170442 w 16747958"/>
                <a:gd name="connsiteY35" fmla="*/ 1371600 h 2237874"/>
                <a:gd name="connsiteX36" fmla="*/ 16290758 w 16747958"/>
                <a:gd name="connsiteY36" fmla="*/ 1203158 h 2237874"/>
                <a:gd name="connsiteX37" fmla="*/ 16483263 w 16747958"/>
                <a:gd name="connsiteY37" fmla="*/ 986590 h 2237874"/>
                <a:gd name="connsiteX38" fmla="*/ 16579516 w 16747958"/>
                <a:gd name="connsiteY38" fmla="*/ 842211 h 2237874"/>
                <a:gd name="connsiteX39" fmla="*/ 16627642 w 16747958"/>
                <a:gd name="connsiteY39" fmla="*/ 770022 h 2237874"/>
                <a:gd name="connsiteX40" fmla="*/ 16675769 w 16747958"/>
                <a:gd name="connsiteY40" fmla="*/ 673769 h 2237874"/>
                <a:gd name="connsiteX41" fmla="*/ 16723895 w 16747958"/>
                <a:gd name="connsiteY41" fmla="*/ 601579 h 2237874"/>
                <a:gd name="connsiteX42" fmla="*/ 16747958 w 16747958"/>
                <a:gd name="connsiteY42" fmla="*/ 529390 h 2237874"/>
                <a:gd name="connsiteX0" fmla="*/ 0 w 16747958"/>
                <a:gd name="connsiteY0" fmla="*/ 1512145 h 2209976"/>
                <a:gd name="connsiteX1" fmla="*/ 433137 w 16747958"/>
                <a:gd name="connsiteY1" fmla="*/ 982755 h 2209976"/>
                <a:gd name="connsiteX2" fmla="*/ 1179095 w 16747958"/>
                <a:gd name="connsiteY2" fmla="*/ 501492 h 2209976"/>
                <a:gd name="connsiteX3" fmla="*/ 2093495 w 16747958"/>
                <a:gd name="connsiteY3" fmla="*/ 236797 h 2209976"/>
                <a:gd name="connsiteX4" fmla="*/ 3537284 w 16747958"/>
                <a:gd name="connsiteY4" fmla="*/ 20229 h 2209976"/>
                <a:gd name="connsiteX5" fmla="*/ 5895474 w 16747958"/>
                <a:gd name="connsiteY5" fmla="*/ 20229 h 2209976"/>
                <a:gd name="connsiteX6" fmla="*/ 6545179 w 16747958"/>
                <a:gd name="connsiteY6" fmla="*/ 116481 h 2209976"/>
                <a:gd name="connsiteX7" fmla="*/ 7146758 w 16747958"/>
                <a:gd name="connsiteY7" fmla="*/ 212734 h 2209976"/>
                <a:gd name="connsiteX8" fmla="*/ 7531769 w 16747958"/>
                <a:gd name="connsiteY8" fmla="*/ 308987 h 2209976"/>
                <a:gd name="connsiteX9" fmla="*/ 7676147 w 16747958"/>
                <a:gd name="connsiteY9" fmla="*/ 333050 h 2209976"/>
                <a:gd name="connsiteX10" fmla="*/ 8061158 w 16747958"/>
                <a:gd name="connsiteY10" fmla="*/ 429302 h 2209976"/>
                <a:gd name="connsiteX11" fmla="*/ 8253663 w 16747958"/>
                <a:gd name="connsiteY11" fmla="*/ 501492 h 2209976"/>
                <a:gd name="connsiteX12" fmla="*/ 8614611 w 16747958"/>
                <a:gd name="connsiteY12" fmla="*/ 621808 h 2209976"/>
                <a:gd name="connsiteX13" fmla="*/ 8831179 w 16747958"/>
                <a:gd name="connsiteY13" fmla="*/ 693997 h 2209976"/>
                <a:gd name="connsiteX14" fmla="*/ 8999621 w 16747958"/>
                <a:gd name="connsiteY14" fmla="*/ 766187 h 2209976"/>
                <a:gd name="connsiteX15" fmla="*/ 9288379 w 16747958"/>
                <a:gd name="connsiteY15" fmla="*/ 862439 h 2209976"/>
                <a:gd name="connsiteX16" fmla="*/ 9480884 w 16747958"/>
                <a:gd name="connsiteY16" fmla="*/ 958692 h 2209976"/>
                <a:gd name="connsiteX17" fmla="*/ 9769642 w 16747958"/>
                <a:gd name="connsiteY17" fmla="*/ 1103071 h 2209976"/>
                <a:gd name="connsiteX18" fmla="*/ 9938084 w 16747958"/>
                <a:gd name="connsiteY18" fmla="*/ 1151197 h 2209976"/>
                <a:gd name="connsiteX19" fmla="*/ 10539663 w 16747958"/>
                <a:gd name="connsiteY19" fmla="*/ 1391829 h 2209976"/>
                <a:gd name="connsiteX20" fmla="*/ 10852484 w 16747958"/>
                <a:gd name="connsiteY20" fmla="*/ 1488081 h 2209976"/>
                <a:gd name="connsiteX21" fmla="*/ 11165305 w 16747958"/>
                <a:gd name="connsiteY21" fmla="*/ 1608397 h 2209976"/>
                <a:gd name="connsiteX22" fmla="*/ 12729411 w 16747958"/>
                <a:gd name="connsiteY22" fmla="*/ 1993408 h 2209976"/>
                <a:gd name="connsiteX23" fmla="*/ 13090358 w 16747958"/>
                <a:gd name="connsiteY23" fmla="*/ 2065597 h 2209976"/>
                <a:gd name="connsiteX24" fmla="*/ 13306926 w 16747958"/>
                <a:gd name="connsiteY24" fmla="*/ 2089660 h 2209976"/>
                <a:gd name="connsiteX25" fmla="*/ 13980695 w 16747958"/>
                <a:gd name="connsiteY25" fmla="*/ 2185913 h 2209976"/>
                <a:gd name="connsiteX26" fmla="*/ 14461958 w 16747958"/>
                <a:gd name="connsiteY26" fmla="*/ 2209976 h 2209976"/>
                <a:gd name="connsiteX27" fmla="*/ 14702590 w 16747958"/>
                <a:gd name="connsiteY27" fmla="*/ 2185913 h 2209976"/>
                <a:gd name="connsiteX28" fmla="*/ 14991347 w 16747958"/>
                <a:gd name="connsiteY28" fmla="*/ 2137787 h 2209976"/>
                <a:gd name="connsiteX29" fmla="*/ 15207916 w 16747958"/>
                <a:gd name="connsiteY29" fmla="*/ 2041534 h 2209976"/>
                <a:gd name="connsiteX30" fmla="*/ 15400421 w 16747958"/>
                <a:gd name="connsiteY30" fmla="*/ 1921218 h 2209976"/>
                <a:gd name="connsiteX31" fmla="*/ 15641053 w 16747958"/>
                <a:gd name="connsiteY31" fmla="*/ 1776839 h 2209976"/>
                <a:gd name="connsiteX32" fmla="*/ 15761369 w 16747958"/>
                <a:gd name="connsiteY32" fmla="*/ 1728713 h 2209976"/>
                <a:gd name="connsiteX33" fmla="*/ 15881684 w 16747958"/>
                <a:gd name="connsiteY33" fmla="*/ 1608397 h 2209976"/>
                <a:gd name="connsiteX34" fmla="*/ 16170442 w 16747958"/>
                <a:gd name="connsiteY34" fmla="*/ 1343702 h 2209976"/>
                <a:gd name="connsiteX35" fmla="*/ 16290758 w 16747958"/>
                <a:gd name="connsiteY35" fmla="*/ 1175260 h 2209976"/>
                <a:gd name="connsiteX36" fmla="*/ 16483263 w 16747958"/>
                <a:gd name="connsiteY36" fmla="*/ 958692 h 2209976"/>
                <a:gd name="connsiteX37" fmla="*/ 16579516 w 16747958"/>
                <a:gd name="connsiteY37" fmla="*/ 814313 h 2209976"/>
                <a:gd name="connsiteX38" fmla="*/ 16627642 w 16747958"/>
                <a:gd name="connsiteY38" fmla="*/ 742124 h 2209976"/>
                <a:gd name="connsiteX39" fmla="*/ 16675769 w 16747958"/>
                <a:gd name="connsiteY39" fmla="*/ 645871 h 2209976"/>
                <a:gd name="connsiteX40" fmla="*/ 16723895 w 16747958"/>
                <a:gd name="connsiteY40" fmla="*/ 573681 h 2209976"/>
                <a:gd name="connsiteX41" fmla="*/ 16747958 w 16747958"/>
                <a:gd name="connsiteY41" fmla="*/ 501492 h 220997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7531769 w 16747958"/>
                <a:gd name="connsiteY7" fmla="*/ 314347 h 2215336"/>
                <a:gd name="connsiteX8" fmla="*/ 7676147 w 16747958"/>
                <a:gd name="connsiteY8" fmla="*/ 338410 h 2215336"/>
                <a:gd name="connsiteX9" fmla="*/ 8061158 w 16747958"/>
                <a:gd name="connsiteY9" fmla="*/ 434662 h 2215336"/>
                <a:gd name="connsiteX10" fmla="*/ 8253663 w 16747958"/>
                <a:gd name="connsiteY10" fmla="*/ 506852 h 2215336"/>
                <a:gd name="connsiteX11" fmla="*/ 8614611 w 16747958"/>
                <a:gd name="connsiteY11" fmla="*/ 627168 h 2215336"/>
                <a:gd name="connsiteX12" fmla="*/ 8831179 w 16747958"/>
                <a:gd name="connsiteY12" fmla="*/ 699357 h 2215336"/>
                <a:gd name="connsiteX13" fmla="*/ 8999621 w 16747958"/>
                <a:gd name="connsiteY13" fmla="*/ 771547 h 2215336"/>
                <a:gd name="connsiteX14" fmla="*/ 9288379 w 16747958"/>
                <a:gd name="connsiteY14" fmla="*/ 867799 h 2215336"/>
                <a:gd name="connsiteX15" fmla="*/ 9480884 w 16747958"/>
                <a:gd name="connsiteY15" fmla="*/ 964052 h 2215336"/>
                <a:gd name="connsiteX16" fmla="*/ 9769642 w 16747958"/>
                <a:gd name="connsiteY16" fmla="*/ 1108431 h 2215336"/>
                <a:gd name="connsiteX17" fmla="*/ 9938084 w 16747958"/>
                <a:gd name="connsiteY17" fmla="*/ 1156557 h 2215336"/>
                <a:gd name="connsiteX18" fmla="*/ 10539663 w 16747958"/>
                <a:gd name="connsiteY18" fmla="*/ 1397189 h 2215336"/>
                <a:gd name="connsiteX19" fmla="*/ 10852484 w 16747958"/>
                <a:gd name="connsiteY19" fmla="*/ 1493441 h 2215336"/>
                <a:gd name="connsiteX20" fmla="*/ 11165305 w 16747958"/>
                <a:gd name="connsiteY20" fmla="*/ 1613757 h 2215336"/>
                <a:gd name="connsiteX21" fmla="*/ 12729411 w 16747958"/>
                <a:gd name="connsiteY21" fmla="*/ 1998768 h 2215336"/>
                <a:gd name="connsiteX22" fmla="*/ 13090358 w 16747958"/>
                <a:gd name="connsiteY22" fmla="*/ 2070957 h 2215336"/>
                <a:gd name="connsiteX23" fmla="*/ 13306926 w 16747958"/>
                <a:gd name="connsiteY23" fmla="*/ 2095020 h 2215336"/>
                <a:gd name="connsiteX24" fmla="*/ 13980695 w 16747958"/>
                <a:gd name="connsiteY24" fmla="*/ 2191273 h 2215336"/>
                <a:gd name="connsiteX25" fmla="*/ 14461958 w 16747958"/>
                <a:gd name="connsiteY25" fmla="*/ 2215336 h 2215336"/>
                <a:gd name="connsiteX26" fmla="*/ 14702590 w 16747958"/>
                <a:gd name="connsiteY26" fmla="*/ 2191273 h 2215336"/>
                <a:gd name="connsiteX27" fmla="*/ 14991347 w 16747958"/>
                <a:gd name="connsiteY27" fmla="*/ 2143147 h 2215336"/>
                <a:gd name="connsiteX28" fmla="*/ 15207916 w 16747958"/>
                <a:gd name="connsiteY28" fmla="*/ 2046894 h 2215336"/>
                <a:gd name="connsiteX29" fmla="*/ 15400421 w 16747958"/>
                <a:gd name="connsiteY29" fmla="*/ 1926578 h 2215336"/>
                <a:gd name="connsiteX30" fmla="*/ 15641053 w 16747958"/>
                <a:gd name="connsiteY30" fmla="*/ 1782199 h 2215336"/>
                <a:gd name="connsiteX31" fmla="*/ 15761369 w 16747958"/>
                <a:gd name="connsiteY31" fmla="*/ 1734073 h 2215336"/>
                <a:gd name="connsiteX32" fmla="*/ 15881684 w 16747958"/>
                <a:gd name="connsiteY32" fmla="*/ 1613757 h 2215336"/>
                <a:gd name="connsiteX33" fmla="*/ 16170442 w 16747958"/>
                <a:gd name="connsiteY33" fmla="*/ 1349062 h 2215336"/>
                <a:gd name="connsiteX34" fmla="*/ 16290758 w 16747958"/>
                <a:gd name="connsiteY34" fmla="*/ 1180620 h 2215336"/>
                <a:gd name="connsiteX35" fmla="*/ 16483263 w 16747958"/>
                <a:gd name="connsiteY35" fmla="*/ 964052 h 2215336"/>
                <a:gd name="connsiteX36" fmla="*/ 16579516 w 16747958"/>
                <a:gd name="connsiteY36" fmla="*/ 819673 h 2215336"/>
                <a:gd name="connsiteX37" fmla="*/ 16627642 w 16747958"/>
                <a:gd name="connsiteY37" fmla="*/ 747484 h 2215336"/>
                <a:gd name="connsiteX38" fmla="*/ 16675769 w 16747958"/>
                <a:gd name="connsiteY38" fmla="*/ 651231 h 2215336"/>
                <a:gd name="connsiteX39" fmla="*/ 16723895 w 16747958"/>
                <a:gd name="connsiteY39" fmla="*/ 579041 h 2215336"/>
                <a:gd name="connsiteX40" fmla="*/ 16747958 w 16747958"/>
                <a:gd name="connsiteY40"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7676147 w 16747958"/>
                <a:gd name="connsiteY7" fmla="*/ 338410 h 2215336"/>
                <a:gd name="connsiteX8" fmla="*/ 8061158 w 16747958"/>
                <a:gd name="connsiteY8" fmla="*/ 434662 h 2215336"/>
                <a:gd name="connsiteX9" fmla="*/ 8253663 w 16747958"/>
                <a:gd name="connsiteY9" fmla="*/ 506852 h 2215336"/>
                <a:gd name="connsiteX10" fmla="*/ 8614611 w 16747958"/>
                <a:gd name="connsiteY10" fmla="*/ 627168 h 2215336"/>
                <a:gd name="connsiteX11" fmla="*/ 8831179 w 16747958"/>
                <a:gd name="connsiteY11" fmla="*/ 699357 h 2215336"/>
                <a:gd name="connsiteX12" fmla="*/ 8999621 w 16747958"/>
                <a:gd name="connsiteY12" fmla="*/ 771547 h 2215336"/>
                <a:gd name="connsiteX13" fmla="*/ 9288379 w 16747958"/>
                <a:gd name="connsiteY13" fmla="*/ 867799 h 2215336"/>
                <a:gd name="connsiteX14" fmla="*/ 9480884 w 16747958"/>
                <a:gd name="connsiteY14" fmla="*/ 964052 h 2215336"/>
                <a:gd name="connsiteX15" fmla="*/ 9769642 w 16747958"/>
                <a:gd name="connsiteY15" fmla="*/ 1108431 h 2215336"/>
                <a:gd name="connsiteX16" fmla="*/ 9938084 w 16747958"/>
                <a:gd name="connsiteY16" fmla="*/ 1156557 h 2215336"/>
                <a:gd name="connsiteX17" fmla="*/ 10539663 w 16747958"/>
                <a:gd name="connsiteY17" fmla="*/ 1397189 h 2215336"/>
                <a:gd name="connsiteX18" fmla="*/ 10852484 w 16747958"/>
                <a:gd name="connsiteY18" fmla="*/ 1493441 h 2215336"/>
                <a:gd name="connsiteX19" fmla="*/ 11165305 w 16747958"/>
                <a:gd name="connsiteY19" fmla="*/ 1613757 h 2215336"/>
                <a:gd name="connsiteX20" fmla="*/ 12729411 w 16747958"/>
                <a:gd name="connsiteY20" fmla="*/ 1998768 h 2215336"/>
                <a:gd name="connsiteX21" fmla="*/ 13090358 w 16747958"/>
                <a:gd name="connsiteY21" fmla="*/ 2070957 h 2215336"/>
                <a:gd name="connsiteX22" fmla="*/ 13306926 w 16747958"/>
                <a:gd name="connsiteY22" fmla="*/ 2095020 h 2215336"/>
                <a:gd name="connsiteX23" fmla="*/ 13980695 w 16747958"/>
                <a:gd name="connsiteY23" fmla="*/ 2191273 h 2215336"/>
                <a:gd name="connsiteX24" fmla="*/ 14461958 w 16747958"/>
                <a:gd name="connsiteY24" fmla="*/ 2215336 h 2215336"/>
                <a:gd name="connsiteX25" fmla="*/ 14702590 w 16747958"/>
                <a:gd name="connsiteY25" fmla="*/ 2191273 h 2215336"/>
                <a:gd name="connsiteX26" fmla="*/ 14991347 w 16747958"/>
                <a:gd name="connsiteY26" fmla="*/ 2143147 h 2215336"/>
                <a:gd name="connsiteX27" fmla="*/ 15207916 w 16747958"/>
                <a:gd name="connsiteY27" fmla="*/ 2046894 h 2215336"/>
                <a:gd name="connsiteX28" fmla="*/ 15400421 w 16747958"/>
                <a:gd name="connsiteY28" fmla="*/ 1926578 h 2215336"/>
                <a:gd name="connsiteX29" fmla="*/ 15641053 w 16747958"/>
                <a:gd name="connsiteY29" fmla="*/ 1782199 h 2215336"/>
                <a:gd name="connsiteX30" fmla="*/ 15761369 w 16747958"/>
                <a:gd name="connsiteY30" fmla="*/ 1734073 h 2215336"/>
                <a:gd name="connsiteX31" fmla="*/ 15881684 w 16747958"/>
                <a:gd name="connsiteY31" fmla="*/ 1613757 h 2215336"/>
                <a:gd name="connsiteX32" fmla="*/ 16170442 w 16747958"/>
                <a:gd name="connsiteY32" fmla="*/ 1349062 h 2215336"/>
                <a:gd name="connsiteX33" fmla="*/ 16290758 w 16747958"/>
                <a:gd name="connsiteY33" fmla="*/ 1180620 h 2215336"/>
                <a:gd name="connsiteX34" fmla="*/ 16483263 w 16747958"/>
                <a:gd name="connsiteY34" fmla="*/ 964052 h 2215336"/>
                <a:gd name="connsiteX35" fmla="*/ 16579516 w 16747958"/>
                <a:gd name="connsiteY35" fmla="*/ 819673 h 2215336"/>
                <a:gd name="connsiteX36" fmla="*/ 16627642 w 16747958"/>
                <a:gd name="connsiteY36" fmla="*/ 747484 h 2215336"/>
                <a:gd name="connsiteX37" fmla="*/ 16675769 w 16747958"/>
                <a:gd name="connsiteY37" fmla="*/ 651231 h 2215336"/>
                <a:gd name="connsiteX38" fmla="*/ 16723895 w 16747958"/>
                <a:gd name="connsiteY38" fmla="*/ 579041 h 2215336"/>
                <a:gd name="connsiteX39" fmla="*/ 16747958 w 16747958"/>
                <a:gd name="connsiteY39"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253663 w 16747958"/>
                <a:gd name="connsiteY8" fmla="*/ 506852 h 2215336"/>
                <a:gd name="connsiteX9" fmla="*/ 8614611 w 16747958"/>
                <a:gd name="connsiteY9" fmla="*/ 627168 h 2215336"/>
                <a:gd name="connsiteX10" fmla="*/ 8831179 w 16747958"/>
                <a:gd name="connsiteY10" fmla="*/ 699357 h 2215336"/>
                <a:gd name="connsiteX11" fmla="*/ 8999621 w 16747958"/>
                <a:gd name="connsiteY11" fmla="*/ 771547 h 2215336"/>
                <a:gd name="connsiteX12" fmla="*/ 9288379 w 16747958"/>
                <a:gd name="connsiteY12" fmla="*/ 867799 h 2215336"/>
                <a:gd name="connsiteX13" fmla="*/ 9480884 w 16747958"/>
                <a:gd name="connsiteY13" fmla="*/ 964052 h 2215336"/>
                <a:gd name="connsiteX14" fmla="*/ 9769642 w 16747958"/>
                <a:gd name="connsiteY14" fmla="*/ 1108431 h 2215336"/>
                <a:gd name="connsiteX15" fmla="*/ 9938084 w 16747958"/>
                <a:gd name="connsiteY15" fmla="*/ 1156557 h 2215336"/>
                <a:gd name="connsiteX16" fmla="*/ 10539663 w 16747958"/>
                <a:gd name="connsiteY16" fmla="*/ 1397189 h 2215336"/>
                <a:gd name="connsiteX17" fmla="*/ 10852484 w 16747958"/>
                <a:gd name="connsiteY17" fmla="*/ 1493441 h 2215336"/>
                <a:gd name="connsiteX18" fmla="*/ 11165305 w 16747958"/>
                <a:gd name="connsiteY18" fmla="*/ 1613757 h 2215336"/>
                <a:gd name="connsiteX19" fmla="*/ 12729411 w 16747958"/>
                <a:gd name="connsiteY19" fmla="*/ 1998768 h 2215336"/>
                <a:gd name="connsiteX20" fmla="*/ 13090358 w 16747958"/>
                <a:gd name="connsiteY20" fmla="*/ 2070957 h 2215336"/>
                <a:gd name="connsiteX21" fmla="*/ 13306926 w 16747958"/>
                <a:gd name="connsiteY21" fmla="*/ 2095020 h 2215336"/>
                <a:gd name="connsiteX22" fmla="*/ 13980695 w 16747958"/>
                <a:gd name="connsiteY22" fmla="*/ 2191273 h 2215336"/>
                <a:gd name="connsiteX23" fmla="*/ 14461958 w 16747958"/>
                <a:gd name="connsiteY23" fmla="*/ 2215336 h 2215336"/>
                <a:gd name="connsiteX24" fmla="*/ 14702590 w 16747958"/>
                <a:gd name="connsiteY24" fmla="*/ 2191273 h 2215336"/>
                <a:gd name="connsiteX25" fmla="*/ 14991347 w 16747958"/>
                <a:gd name="connsiteY25" fmla="*/ 2143147 h 2215336"/>
                <a:gd name="connsiteX26" fmla="*/ 15207916 w 16747958"/>
                <a:gd name="connsiteY26" fmla="*/ 2046894 h 2215336"/>
                <a:gd name="connsiteX27" fmla="*/ 15400421 w 16747958"/>
                <a:gd name="connsiteY27" fmla="*/ 1926578 h 2215336"/>
                <a:gd name="connsiteX28" fmla="*/ 15641053 w 16747958"/>
                <a:gd name="connsiteY28" fmla="*/ 1782199 h 2215336"/>
                <a:gd name="connsiteX29" fmla="*/ 15761369 w 16747958"/>
                <a:gd name="connsiteY29" fmla="*/ 1734073 h 2215336"/>
                <a:gd name="connsiteX30" fmla="*/ 15881684 w 16747958"/>
                <a:gd name="connsiteY30" fmla="*/ 1613757 h 2215336"/>
                <a:gd name="connsiteX31" fmla="*/ 16170442 w 16747958"/>
                <a:gd name="connsiteY31" fmla="*/ 1349062 h 2215336"/>
                <a:gd name="connsiteX32" fmla="*/ 16290758 w 16747958"/>
                <a:gd name="connsiteY32" fmla="*/ 1180620 h 2215336"/>
                <a:gd name="connsiteX33" fmla="*/ 16483263 w 16747958"/>
                <a:gd name="connsiteY33" fmla="*/ 964052 h 2215336"/>
                <a:gd name="connsiteX34" fmla="*/ 16579516 w 16747958"/>
                <a:gd name="connsiteY34" fmla="*/ 819673 h 2215336"/>
                <a:gd name="connsiteX35" fmla="*/ 16627642 w 16747958"/>
                <a:gd name="connsiteY35" fmla="*/ 747484 h 2215336"/>
                <a:gd name="connsiteX36" fmla="*/ 16675769 w 16747958"/>
                <a:gd name="connsiteY36" fmla="*/ 651231 h 2215336"/>
                <a:gd name="connsiteX37" fmla="*/ 16723895 w 16747958"/>
                <a:gd name="connsiteY37" fmla="*/ 579041 h 2215336"/>
                <a:gd name="connsiteX38" fmla="*/ 16747958 w 16747958"/>
                <a:gd name="connsiteY38"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253663 w 16747958"/>
                <a:gd name="connsiteY8" fmla="*/ 506852 h 2215336"/>
                <a:gd name="connsiteX9" fmla="*/ 8614611 w 16747958"/>
                <a:gd name="connsiteY9" fmla="*/ 627168 h 2215336"/>
                <a:gd name="connsiteX10" fmla="*/ 8999621 w 16747958"/>
                <a:gd name="connsiteY10" fmla="*/ 771547 h 2215336"/>
                <a:gd name="connsiteX11" fmla="*/ 9288379 w 16747958"/>
                <a:gd name="connsiteY11" fmla="*/ 867799 h 2215336"/>
                <a:gd name="connsiteX12" fmla="*/ 9480884 w 16747958"/>
                <a:gd name="connsiteY12" fmla="*/ 964052 h 2215336"/>
                <a:gd name="connsiteX13" fmla="*/ 9769642 w 16747958"/>
                <a:gd name="connsiteY13" fmla="*/ 1108431 h 2215336"/>
                <a:gd name="connsiteX14" fmla="*/ 9938084 w 16747958"/>
                <a:gd name="connsiteY14" fmla="*/ 1156557 h 2215336"/>
                <a:gd name="connsiteX15" fmla="*/ 10539663 w 16747958"/>
                <a:gd name="connsiteY15" fmla="*/ 1397189 h 2215336"/>
                <a:gd name="connsiteX16" fmla="*/ 10852484 w 16747958"/>
                <a:gd name="connsiteY16" fmla="*/ 1493441 h 2215336"/>
                <a:gd name="connsiteX17" fmla="*/ 11165305 w 16747958"/>
                <a:gd name="connsiteY17" fmla="*/ 1613757 h 2215336"/>
                <a:gd name="connsiteX18" fmla="*/ 12729411 w 16747958"/>
                <a:gd name="connsiteY18" fmla="*/ 1998768 h 2215336"/>
                <a:gd name="connsiteX19" fmla="*/ 13090358 w 16747958"/>
                <a:gd name="connsiteY19" fmla="*/ 2070957 h 2215336"/>
                <a:gd name="connsiteX20" fmla="*/ 13306926 w 16747958"/>
                <a:gd name="connsiteY20" fmla="*/ 2095020 h 2215336"/>
                <a:gd name="connsiteX21" fmla="*/ 13980695 w 16747958"/>
                <a:gd name="connsiteY21" fmla="*/ 2191273 h 2215336"/>
                <a:gd name="connsiteX22" fmla="*/ 14461958 w 16747958"/>
                <a:gd name="connsiteY22" fmla="*/ 2215336 h 2215336"/>
                <a:gd name="connsiteX23" fmla="*/ 14702590 w 16747958"/>
                <a:gd name="connsiteY23" fmla="*/ 2191273 h 2215336"/>
                <a:gd name="connsiteX24" fmla="*/ 14991347 w 16747958"/>
                <a:gd name="connsiteY24" fmla="*/ 2143147 h 2215336"/>
                <a:gd name="connsiteX25" fmla="*/ 15207916 w 16747958"/>
                <a:gd name="connsiteY25" fmla="*/ 2046894 h 2215336"/>
                <a:gd name="connsiteX26" fmla="*/ 15400421 w 16747958"/>
                <a:gd name="connsiteY26" fmla="*/ 1926578 h 2215336"/>
                <a:gd name="connsiteX27" fmla="*/ 15641053 w 16747958"/>
                <a:gd name="connsiteY27" fmla="*/ 1782199 h 2215336"/>
                <a:gd name="connsiteX28" fmla="*/ 15761369 w 16747958"/>
                <a:gd name="connsiteY28" fmla="*/ 1734073 h 2215336"/>
                <a:gd name="connsiteX29" fmla="*/ 15881684 w 16747958"/>
                <a:gd name="connsiteY29" fmla="*/ 1613757 h 2215336"/>
                <a:gd name="connsiteX30" fmla="*/ 16170442 w 16747958"/>
                <a:gd name="connsiteY30" fmla="*/ 1349062 h 2215336"/>
                <a:gd name="connsiteX31" fmla="*/ 16290758 w 16747958"/>
                <a:gd name="connsiteY31" fmla="*/ 1180620 h 2215336"/>
                <a:gd name="connsiteX32" fmla="*/ 16483263 w 16747958"/>
                <a:gd name="connsiteY32" fmla="*/ 964052 h 2215336"/>
                <a:gd name="connsiteX33" fmla="*/ 16579516 w 16747958"/>
                <a:gd name="connsiteY33" fmla="*/ 819673 h 2215336"/>
                <a:gd name="connsiteX34" fmla="*/ 16627642 w 16747958"/>
                <a:gd name="connsiteY34" fmla="*/ 747484 h 2215336"/>
                <a:gd name="connsiteX35" fmla="*/ 16675769 w 16747958"/>
                <a:gd name="connsiteY35" fmla="*/ 651231 h 2215336"/>
                <a:gd name="connsiteX36" fmla="*/ 16723895 w 16747958"/>
                <a:gd name="connsiteY36" fmla="*/ 579041 h 2215336"/>
                <a:gd name="connsiteX37" fmla="*/ 16747958 w 16747958"/>
                <a:gd name="connsiteY37"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480884 w 16747958"/>
                <a:gd name="connsiteY11" fmla="*/ 964052 h 2215336"/>
                <a:gd name="connsiteX12" fmla="*/ 9769642 w 16747958"/>
                <a:gd name="connsiteY12" fmla="*/ 1108431 h 2215336"/>
                <a:gd name="connsiteX13" fmla="*/ 9938084 w 16747958"/>
                <a:gd name="connsiteY13" fmla="*/ 1156557 h 2215336"/>
                <a:gd name="connsiteX14" fmla="*/ 10539663 w 16747958"/>
                <a:gd name="connsiteY14" fmla="*/ 1397189 h 2215336"/>
                <a:gd name="connsiteX15" fmla="*/ 10852484 w 16747958"/>
                <a:gd name="connsiteY15" fmla="*/ 1493441 h 2215336"/>
                <a:gd name="connsiteX16" fmla="*/ 11165305 w 16747958"/>
                <a:gd name="connsiteY16" fmla="*/ 1613757 h 2215336"/>
                <a:gd name="connsiteX17" fmla="*/ 12729411 w 16747958"/>
                <a:gd name="connsiteY17" fmla="*/ 1998768 h 2215336"/>
                <a:gd name="connsiteX18" fmla="*/ 13090358 w 16747958"/>
                <a:gd name="connsiteY18" fmla="*/ 2070957 h 2215336"/>
                <a:gd name="connsiteX19" fmla="*/ 13306926 w 16747958"/>
                <a:gd name="connsiteY19" fmla="*/ 2095020 h 2215336"/>
                <a:gd name="connsiteX20" fmla="*/ 13980695 w 16747958"/>
                <a:gd name="connsiteY20" fmla="*/ 2191273 h 2215336"/>
                <a:gd name="connsiteX21" fmla="*/ 14461958 w 16747958"/>
                <a:gd name="connsiteY21" fmla="*/ 2215336 h 2215336"/>
                <a:gd name="connsiteX22" fmla="*/ 14702590 w 16747958"/>
                <a:gd name="connsiteY22" fmla="*/ 2191273 h 2215336"/>
                <a:gd name="connsiteX23" fmla="*/ 14991347 w 16747958"/>
                <a:gd name="connsiteY23" fmla="*/ 2143147 h 2215336"/>
                <a:gd name="connsiteX24" fmla="*/ 15207916 w 16747958"/>
                <a:gd name="connsiteY24" fmla="*/ 2046894 h 2215336"/>
                <a:gd name="connsiteX25" fmla="*/ 15400421 w 16747958"/>
                <a:gd name="connsiteY25" fmla="*/ 1926578 h 2215336"/>
                <a:gd name="connsiteX26" fmla="*/ 15641053 w 16747958"/>
                <a:gd name="connsiteY26" fmla="*/ 1782199 h 2215336"/>
                <a:gd name="connsiteX27" fmla="*/ 15761369 w 16747958"/>
                <a:gd name="connsiteY27" fmla="*/ 1734073 h 2215336"/>
                <a:gd name="connsiteX28" fmla="*/ 15881684 w 16747958"/>
                <a:gd name="connsiteY28" fmla="*/ 1613757 h 2215336"/>
                <a:gd name="connsiteX29" fmla="*/ 16170442 w 16747958"/>
                <a:gd name="connsiteY29" fmla="*/ 1349062 h 2215336"/>
                <a:gd name="connsiteX30" fmla="*/ 16290758 w 16747958"/>
                <a:gd name="connsiteY30" fmla="*/ 1180620 h 2215336"/>
                <a:gd name="connsiteX31" fmla="*/ 16483263 w 16747958"/>
                <a:gd name="connsiteY31" fmla="*/ 964052 h 2215336"/>
                <a:gd name="connsiteX32" fmla="*/ 16579516 w 16747958"/>
                <a:gd name="connsiteY32" fmla="*/ 819673 h 2215336"/>
                <a:gd name="connsiteX33" fmla="*/ 16627642 w 16747958"/>
                <a:gd name="connsiteY33" fmla="*/ 747484 h 2215336"/>
                <a:gd name="connsiteX34" fmla="*/ 16675769 w 16747958"/>
                <a:gd name="connsiteY34" fmla="*/ 651231 h 2215336"/>
                <a:gd name="connsiteX35" fmla="*/ 16723895 w 16747958"/>
                <a:gd name="connsiteY35" fmla="*/ 579041 h 2215336"/>
                <a:gd name="connsiteX36" fmla="*/ 16747958 w 16747958"/>
                <a:gd name="connsiteY36"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769642 w 16747958"/>
                <a:gd name="connsiteY11" fmla="*/ 1108431 h 2215336"/>
                <a:gd name="connsiteX12" fmla="*/ 9938084 w 16747958"/>
                <a:gd name="connsiteY12" fmla="*/ 1156557 h 2215336"/>
                <a:gd name="connsiteX13" fmla="*/ 10539663 w 16747958"/>
                <a:gd name="connsiteY13" fmla="*/ 1397189 h 2215336"/>
                <a:gd name="connsiteX14" fmla="*/ 10852484 w 16747958"/>
                <a:gd name="connsiteY14" fmla="*/ 1493441 h 2215336"/>
                <a:gd name="connsiteX15" fmla="*/ 11165305 w 16747958"/>
                <a:gd name="connsiteY15" fmla="*/ 1613757 h 2215336"/>
                <a:gd name="connsiteX16" fmla="*/ 12729411 w 16747958"/>
                <a:gd name="connsiteY16" fmla="*/ 1998768 h 2215336"/>
                <a:gd name="connsiteX17" fmla="*/ 13090358 w 16747958"/>
                <a:gd name="connsiteY17" fmla="*/ 2070957 h 2215336"/>
                <a:gd name="connsiteX18" fmla="*/ 13306926 w 16747958"/>
                <a:gd name="connsiteY18" fmla="*/ 2095020 h 2215336"/>
                <a:gd name="connsiteX19" fmla="*/ 13980695 w 16747958"/>
                <a:gd name="connsiteY19" fmla="*/ 2191273 h 2215336"/>
                <a:gd name="connsiteX20" fmla="*/ 14461958 w 16747958"/>
                <a:gd name="connsiteY20" fmla="*/ 2215336 h 2215336"/>
                <a:gd name="connsiteX21" fmla="*/ 14702590 w 16747958"/>
                <a:gd name="connsiteY21" fmla="*/ 2191273 h 2215336"/>
                <a:gd name="connsiteX22" fmla="*/ 14991347 w 16747958"/>
                <a:gd name="connsiteY22" fmla="*/ 2143147 h 2215336"/>
                <a:gd name="connsiteX23" fmla="*/ 15207916 w 16747958"/>
                <a:gd name="connsiteY23" fmla="*/ 2046894 h 2215336"/>
                <a:gd name="connsiteX24" fmla="*/ 15400421 w 16747958"/>
                <a:gd name="connsiteY24" fmla="*/ 1926578 h 2215336"/>
                <a:gd name="connsiteX25" fmla="*/ 15641053 w 16747958"/>
                <a:gd name="connsiteY25" fmla="*/ 1782199 h 2215336"/>
                <a:gd name="connsiteX26" fmla="*/ 15761369 w 16747958"/>
                <a:gd name="connsiteY26" fmla="*/ 1734073 h 2215336"/>
                <a:gd name="connsiteX27" fmla="*/ 15881684 w 16747958"/>
                <a:gd name="connsiteY27" fmla="*/ 1613757 h 2215336"/>
                <a:gd name="connsiteX28" fmla="*/ 16170442 w 16747958"/>
                <a:gd name="connsiteY28" fmla="*/ 1349062 h 2215336"/>
                <a:gd name="connsiteX29" fmla="*/ 16290758 w 16747958"/>
                <a:gd name="connsiteY29" fmla="*/ 1180620 h 2215336"/>
                <a:gd name="connsiteX30" fmla="*/ 16483263 w 16747958"/>
                <a:gd name="connsiteY30" fmla="*/ 964052 h 2215336"/>
                <a:gd name="connsiteX31" fmla="*/ 16579516 w 16747958"/>
                <a:gd name="connsiteY31" fmla="*/ 819673 h 2215336"/>
                <a:gd name="connsiteX32" fmla="*/ 16627642 w 16747958"/>
                <a:gd name="connsiteY32" fmla="*/ 747484 h 2215336"/>
                <a:gd name="connsiteX33" fmla="*/ 16675769 w 16747958"/>
                <a:gd name="connsiteY33" fmla="*/ 651231 h 2215336"/>
                <a:gd name="connsiteX34" fmla="*/ 16723895 w 16747958"/>
                <a:gd name="connsiteY34" fmla="*/ 579041 h 2215336"/>
                <a:gd name="connsiteX35" fmla="*/ 16747958 w 16747958"/>
                <a:gd name="connsiteY35"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0852484 w 16747958"/>
                <a:gd name="connsiteY13" fmla="*/ 1493441 h 2215336"/>
                <a:gd name="connsiteX14" fmla="*/ 11165305 w 16747958"/>
                <a:gd name="connsiteY14" fmla="*/ 1613757 h 2215336"/>
                <a:gd name="connsiteX15" fmla="*/ 12729411 w 16747958"/>
                <a:gd name="connsiteY15" fmla="*/ 1998768 h 2215336"/>
                <a:gd name="connsiteX16" fmla="*/ 13090358 w 16747958"/>
                <a:gd name="connsiteY16" fmla="*/ 2070957 h 2215336"/>
                <a:gd name="connsiteX17" fmla="*/ 13306926 w 16747958"/>
                <a:gd name="connsiteY17" fmla="*/ 2095020 h 2215336"/>
                <a:gd name="connsiteX18" fmla="*/ 13980695 w 16747958"/>
                <a:gd name="connsiteY18" fmla="*/ 2191273 h 2215336"/>
                <a:gd name="connsiteX19" fmla="*/ 14461958 w 16747958"/>
                <a:gd name="connsiteY19" fmla="*/ 2215336 h 2215336"/>
                <a:gd name="connsiteX20" fmla="*/ 14702590 w 16747958"/>
                <a:gd name="connsiteY20" fmla="*/ 2191273 h 2215336"/>
                <a:gd name="connsiteX21" fmla="*/ 14991347 w 16747958"/>
                <a:gd name="connsiteY21" fmla="*/ 2143147 h 2215336"/>
                <a:gd name="connsiteX22" fmla="*/ 15207916 w 16747958"/>
                <a:gd name="connsiteY22" fmla="*/ 2046894 h 2215336"/>
                <a:gd name="connsiteX23" fmla="*/ 15400421 w 16747958"/>
                <a:gd name="connsiteY23" fmla="*/ 1926578 h 2215336"/>
                <a:gd name="connsiteX24" fmla="*/ 15641053 w 16747958"/>
                <a:gd name="connsiteY24" fmla="*/ 1782199 h 2215336"/>
                <a:gd name="connsiteX25" fmla="*/ 15761369 w 16747958"/>
                <a:gd name="connsiteY25" fmla="*/ 1734073 h 2215336"/>
                <a:gd name="connsiteX26" fmla="*/ 15881684 w 16747958"/>
                <a:gd name="connsiteY26" fmla="*/ 1613757 h 2215336"/>
                <a:gd name="connsiteX27" fmla="*/ 16170442 w 16747958"/>
                <a:gd name="connsiteY27" fmla="*/ 1349062 h 2215336"/>
                <a:gd name="connsiteX28" fmla="*/ 16290758 w 16747958"/>
                <a:gd name="connsiteY28" fmla="*/ 1180620 h 2215336"/>
                <a:gd name="connsiteX29" fmla="*/ 16483263 w 16747958"/>
                <a:gd name="connsiteY29" fmla="*/ 964052 h 2215336"/>
                <a:gd name="connsiteX30" fmla="*/ 16579516 w 16747958"/>
                <a:gd name="connsiteY30" fmla="*/ 819673 h 2215336"/>
                <a:gd name="connsiteX31" fmla="*/ 16627642 w 16747958"/>
                <a:gd name="connsiteY31" fmla="*/ 747484 h 2215336"/>
                <a:gd name="connsiteX32" fmla="*/ 16675769 w 16747958"/>
                <a:gd name="connsiteY32" fmla="*/ 651231 h 2215336"/>
                <a:gd name="connsiteX33" fmla="*/ 16723895 w 16747958"/>
                <a:gd name="connsiteY33" fmla="*/ 579041 h 2215336"/>
                <a:gd name="connsiteX34" fmla="*/ 16747958 w 16747958"/>
                <a:gd name="connsiteY34"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090358 w 16747958"/>
                <a:gd name="connsiteY15" fmla="*/ 2070957 h 2215336"/>
                <a:gd name="connsiteX16" fmla="*/ 13306926 w 16747958"/>
                <a:gd name="connsiteY16" fmla="*/ 2095020 h 2215336"/>
                <a:gd name="connsiteX17" fmla="*/ 13980695 w 16747958"/>
                <a:gd name="connsiteY17" fmla="*/ 2191273 h 2215336"/>
                <a:gd name="connsiteX18" fmla="*/ 14461958 w 16747958"/>
                <a:gd name="connsiteY18" fmla="*/ 2215336 h 2215336"/>
                <a:gd name="connsiteX19" fmla="*/ 14702590 w 16747958"/>
                <a:gd name="connsiteY19" fmla="*/ 2191273 h 2215336"/>
                <a:gd name="connsiteX20" fmla="*/ 14991347 w 16747958"/>
                <a:gd name="connsiteY20" fmla="*/ 2143147 h 2215336"/>
                <a:gd name="connsiteX21" fmla="*/ 15207916 w 16747958"/>
                <a:gd name="connsiteY21" fmla="*/ 2046894 h 2215336"/>
                <a:gd name="connsiteX22" fmla="*/ 15400421 w 16747958"/>
                <a:gd name="connsiteY22" fmla="*/ 1926578 h 2215336"/>
                <a:gd name="connsiteX23" fmla="*/ 15641053 w 16747958"/>
                <a:gd name="connsiteY23" fmla="*/ 1782199 h 2215336"/>
                <a:gd name="connsiteX24" fmla="*/ 15761369 w 16747958"/>
                <a:gd name="connsiteY24" fmla="*/ 1734073 h 2215336"/>
                <a:gd name="connsiteX25" fmla="*/ 15881684 w 16747958"/>
                <a:gd name="connsiteY25" fmla="*/ 1613757 h 2215336"/>
                <a:gd name="connsiteX26" fmla="*/ 16170442 w 16747958"/>
                <a:gd name="connsiteY26" fmla="*/ 1349062 h 2215336"/>
                <a:gd name="connsiteX27" fmla="*/ 16290758 w 16747958"/>
                <a:gd name="connsiteY27" fmla="*/ 1180620 h 2215336"/>
                <a:gd name="connsiteX28" fmla="*/ 16483263 w 16747958"/>
                <a:gd name="connsiteY28" fmla="*/ 964052 h 2215336"/>
                <a:gd name="connsiteX29" fmla="*/ 16579516 w 16747958"/>
                <a:gd name="connsiteY29" fmla="*/ 819673 h 2215336"/>
                <a:gd name="connsiteX30" fmla="*/ 16627642 w 16747958"/>
                <a:gd name="connsiteY30" fmla="*/ 747484 h 2215336"/>
                <a:gd name="connsiteX31" fmla="*/ 16675769 w 16747958"/>
                <a:gd name="connsiteY31" fmla="*/ 651231 h 2215336"/>
                <a:gd name="connsiteX32" fmla="*/ 16723895 w 16747958"/>
                <a:gd name="connsiteY32" fmla="*/ 579041 h 2215336"/>
                <a:gd name="connsiteX33" fmla="*/ 16747958 w 16747958"/>
                <a:gd name="connsiteY33"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400421 w 16747958"/>
                <a:gd name="connsiteY21" fmla="*/ 1926578 h 2215336"/>
                <a:gd name="connsiteX22" fmla="*/ 15641053 w 16747958"/>
                <a:gd name="connsiteY22" fmla="*/ 1782199 h 2215336"/>
                <a:gd name="connsiteX23" fmla="*/ 15761369 w 16747958"/>
                <a:gd name="connsiteY23" fmla="*/ 1734073 h 2215336"/>
                <a:gd name="connsiteX24" fmla="*/ 15881684 w 16747958"/>
                <a:gd name="connsiteY24" fmla="*/ 1613757 h 2215336"/>
                <a:gd name="connsiteX25" fmla="*/ 16170442 w 16747958"/>
                <a:gd name="connsiteY25" fmla="*/ 1349062 h 2215336"/>
                <a:gd name="connsiteX26" fmla="*/ 16290758 w 16747958"/>
                <a:gd name="connsiteY26" fmla="*/ 1180620 h 2215336"/>
                <a:gd name="connsiteX27" fmla="*/ 16483263 w 16747958"/>
                <a:gd name="connsiteY27" fmla="*/ 964052 h 2215336"/>
                <a:gd name="connsiteX28" fmla="*/ 16579516 w 16747958"/>
                <a:gd name="connsiteY28" fmla="*/ 819673 h 2215336"/>
                <a:gd name="connsiteX29" fmla="*/ 16627642 w 16747958"/>
                <a:gd name="connsiteY29" fmla="*/ 747484 h 2215336"/>
                <a:gd name="connsiteX30" fmla="*/ 16675769 w 16747958"/>
                <a:gd name="connsiteY30" fmla="*/ 651231 h 2215336"/>
                <a:gd name="connsiteX31" fmla="*/ 16723895 w 16747958"/>
                <a:gd name="connsiteY31" fmla="*/ 579041 h 2215336"/>
                <a:gd name="connsiteX32" fmla="*/ 16747958 w 16747958"/>
                <a:gd name="connsiteY32"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400421 w 16747958"/>
                <a:gd name="connsiteY21" fmla="*/ 1926578 h 2215336"/>
                <a:gd name="connsiteX22" fmla="*/ 15641053 w 16747958"/>
                <a:gd name="connsiteY22" fmla="*/ 1782199 h 2215336"/>
                <a:gd name="connsiteX23" fmla="*/ 15761369 w 16747958"/>
                <a:gd name="connsiteY23" fmla="*/ 1734073 h 2215336"/>
                <a:gd name="connsiteX24" fmla="*/ 15881684 w 16747958"/>
                <a:gd name="connsiteY24" fmla="*/ 1613757 h 2215336"/>
                <a:gd name="connsiteX25" fmla="*/ 16170442 w 16747958"/>
                <a:gd name="connsiteY25" fmla="*/ 1349062 h 2215336"/>
                <a:gd name="connsiteX26" fmla="*/ 16290758 w 16747958"/>
                <a:gd name="connsiteY26" fmla="*/ 1180620 h 2215336"/>
                <a:gd name="connsiteX27" fmla="*/ 16483263 w 16747958"/>
                <a:gd name="connsiteY27" fmla="*/ 964052 h 2215336"/>
                <a:gd name="connsiteX28" fmla="*/ 16579516 w 16747958"/>
                <a:gd name="connsiteY28" fmla="*/ 819673 h 2215336"/>
                <a:gd name="connsiteX29" fmla="*/ 16627642 w 16747958"/>
                <a:gd name="connsiteY29" fmla="*/ 747484 h 2215336"/>
                <a:gd name="connsiteX30" fmla="*/ 16723895 w 16747958"/>
                <a:gd name="connsiteY30" fmla="*/ 579041 h 2215336"/>
                <a:gd name="connsiteX31" fmla="*/ 16747958 w 16747958"/>
                <a:gd name="connsiteY31"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400421 w 16747958"/>
                <a:gd name="connsiteY21" fmla="*/ 1926578 h 2215336"/>
                <a:gd name="connsiteX22" fmla="*/ 15641053 w 16747958"/>
                <a:gd name="connsiteY22" fmla="*/ 1782199 h 2215336"/>
                <a:gd name="connsiteX23" fmla="*/ 15761369 w 16747958"/>
                <a:gd name="connsiteY23" fmla="*/ 1734073 h 2215336"/>
                <a:gd name="connsiteX24" fmla="*/ 15881684 w 16747958"/>
                <a:gd name="connsiteY24" fmla="*/ 1613757 h 2215336"/>
                <a:gd name="connsiteX25" fmla="*/ 16170442 w 16747958"/>
                <a:gd name="connsiteY25" fmla="*/ 1349062 h 2215336"/>
                <a:gd name="connsiteX26" fmla="*/ 16290758 w 16747958"/>
                <a:gd name="connsiteY26" fmla="*/ 1180620 h 2215336"/>
                <a:gd name="connsiteX27" fmla="*/ 16483263 w 16747958"/>
                <a:gd name="connsiteY27" fmla="*/ 964052 h 2215336"/>
                <a:gd name="connsiteX28" fmla="*/ 16579516 w 16747958"/>
                <a:gd name="connsiteY28" fmla="*/ 819673 h 2215336"/>
                <a:gd name="connsiteX29" fmla="*/ 16627642 w 16747958"/>
                <a:gd name="connsiteY29" fmla="*/ 747484 h 2215336"/>
                <a:gd name="connsiteX30" fmla="*/ 16747958 w 16747958"/>
                <a:gd name="connsiteY30"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400421 w 16747958"/>
                <a:gd name="connsiteY21" fmla="*/ 1926578 h 2215336"/>
                <a:gd name="connsiteX22" fmla="*/ 15641053 w 16747958"/>
                <a:gd name="connsiteY22" fmla="*/ 1782199 h 2215336"/>
                <a:gd name="connsiteX23" fmla="*/ 15761369 w 16747958"/>
                <a:gd name="connsiteY23" fmla="*/ 1734073 h 2215336"/>
                <a:gd name="connsiteX24" fmla="*/ 15881684 w 16747958"/>
                <a:gd name="connsiteY24" fmla="*/ 1613757 h 2215336"/>
                <a:gd name="connsiteX25" fmla="*/ 16170442 w 16747958"/>
                <a:gd name="connsiteY25" fmla="*/ 1349062 h 2215336"/>
                <a:gd name="connsiteX26" fmla="*/ 16290758 w 16747958"/>
                <a:gd name="connsiteY26" fmla="*/ 1180620 h 2215336"/>
                <a:gd name="connsiteX27" fmla="*/ 16483263 w 16747958"/>
                <a:gd name="connsiteY27" fmla="*/ 964052 h 2215336"/>
                <a:gd name="connsiteX28" fmla="*/ 16627642 w 16747958"/>
                <a:gd name="connsiteY28" fmla="*/ 747484 h 2215336"/>
                <a:gd name="connsiteX29" fmla="*/ 16747958 w 16747958"/>
                <a:gd name="connsiteY29"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400421 w 16747958"/>
                <a:gd name="connsiteY21" fmla="*/ 1926578 h 2215336"/>
                <a:gd name="connsiteX22" fmla="*/ 15641053 w 16747958"/>
                <a:gd name="connsiteY22" fmla="*/ 1782199 h 2215336"/>
                <a:gd name="connsiteX23" fmla="*/ 15761369 w 16747958"/>
                <a:gd name="connsiteY23" fmla="*/ 1734073 h 2215336"/>
                <a:gd name="connsiteX24" fmla="*/ 15881684 w 16747958"/>
                <a:gd name="connsiteY24" fmla="*/ 1613757 h 2215336"/>
                <a:gd name="connsiteX25" fmla="*/ 16170442 w 16747958"/>
                <a:gd name="connsiteY25" fmla="*/ 1349062 h 2215336"/>
                <a:gd name="connsiteX26" fmla="*/ 16483263 w 16747958"/>
                <a:gd name="connsiteY26" fmla="*/ 964052 h 2215336"/>
                <a:gd name="connsiteX27" fmla="*/ 16627642 w 16747958"/>
                <a:gd name="connsiteY27" fmla="*/ 747484 h 2215336"/>
                <a:gd name="connsiteX28" fmla="*/ 16747958 w 16747958"/>
                <a:gd name="connsiteY28"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400421 w 16747958"/>
                <a:gd name="connsiteY21" fmla="*/ 1926578 h 2215336"/>
                <a:gd name="connsiteX22" fmla="*/ 15641053 w 16747958"/>
                <a:gd name="connsiteY22" fmla="*/ 1782199 h 2215336"/>
                <a:gd name="connsiteX23" fmla="*/ 15881684 w 16747958"/>
                <a:gd name="connsiteY23" fmla="*/ 1613757 h 2215336"/>
                <a:gd name="connsiteX24" fmla="*/ 16170442 w 16747958"/>
                <a:gd name="connsiteY24" fmla="*/ 1349062 h 2215336"/>
                <a:gd name="connsiteX25" fmla="*/ 16483263 w 16747958"/>
                <a:gd name="connsiteY25" fmla="*/ 964052 h 2215336"/>
                <a:gd name="connsiteX26" fmla="*/ 16627642 w 16747958"/>
                <a:gd name="connsiteY26" fmla="*/ 747484 h 2215336"/>
                <a:gd name="connsiteX27" fmla="*/ 16747958 w 16747958"/>
                <a:gd name="connsiteY27"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641053 w 16747958"/>
                <a:gd name="connsiteY21" fmla="*/ 1782199 h 2215336"/>
                <a:gd name="connsiteX22" fmla="*/ 15881684 w 16747958"/>
                <a:gd name="connsiteY22" fmla="*/ 1613757 h 2215336"/>
                <a:gd name="connsiteX23" fmla="*/ 16170442 w 16747958"/>
                <a:gd name="connsiteY23" fmla="*/ 1349062 h 2215336"/>
                <a:gd name="connsiteX24" fmla="*/ 16483263 w 16747958"/>
                <a:gd name="connsiteY24" fmla="*/ 964052 h 2215336"/>
                <a:gd name="connsiteX25" fmla="*/ 16627642 w 16747958"/>
                <a:gd name="connsiteY25" fmla="*/ 747484 h 2215336"/>
                <a:gd name="connsiteX26" fmla="*/ 16747958 w 16747958"/>
                <a:gd name="connsiteY26"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702590 w 16747958"/>
                <a:gd name="connsiteY18" fmla="*/ 2191273 h 2215336"/>
                <a:gd name="connsiteX19" fmla="*/ 14991347 w 16747958"/>
                <a:gd name="connsiteY19" fmla="*/ 2143147 h 2215336"/>
                <a:gd name="connsiteX20" fmla="*/ 15207916 w 16747958"/>
                <a:gd name="connsiteY20" fmla="*/ 2046894 h 2215336"/>
                <a:gd name="connsiteX21" fmla="*/ 15641053 w 16747958"/>
                <a:gd name="connsiteY21" fmla="*/ 1782199 h 2215336"/>
                <a:gd name="connsiteX22" fmla="*/ 16170442 w 16747958"/>
                <a:gd name="connsiteY22" fmla="*/ 1349062 h 2215336"/>
                <a:gd name="connsiteX23" fmla="*/ 16483263 w 16747958"/>
                <a:gd name="connsiteY23" fmla="*/ 964052 h 2215336"/>
                <a:gd name="connsiteX24" fmla="*/ 16627642 w 16747958"/>
                <a:gd name="connsiteY24" fmla="*/ 747484 h 2215336"/>
                <a:gd name="connsiteX25" fmla="*/ 16747958 w 16747958"/>
                <a:gd name="connsiteY25"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991347 w 16747958"/>
                <a:gd name="connsiteY18" fmla="*/ 2143147 h 2215336"/>
                <a:gd name="connsiteX19" fmla="*/ 15207916 w 16747958"/>
                <a:gd name="connsiteY19" fmla="*/ 2046894 h 2215336"/>
                <a:gd name="connsiteX20" fmla="*/ 15641053 w 16747958"/>
                <a:gd name="connsiteY20" fmla="*/ 1782199 h 2215336"/>
                <a:gd name="connsiteX21" fmla="*/ 16170442 w 16747958"/>
                <a:gd name="connsiteY21" fmla="*/ 1349062 h 2215336"/>
                <a:gd name="connsiteX22" fmla="*/ 16483263 w 16747958"/>
                <a:gd name="connsiteY22" fmla="*/ 964052 h 2215336"/>
                <a:gd name="connsiteX23" fmla="*/ 16627642 w 16747958"/>
                <a:gd name="connsiteY23" fmla="*/ 747484 h 2215336"/>
                <a:gd name="connsiteX24" fmla="*/ 16747958 w 16747958"/>
                <a:gd name="connsiteY24"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3980695 w 16747958"/>
                <a:gd name="connsiteY16" fmla="*/ 2191273 h 2215336"/>
                <a:gd name="connsiteX17" fmla="*/ 14461958 w 16747958"/>
                <a:gd name="connsiteY17" fmla="*/ 2215336 h 2215336"/>
                <a:gd name="connsiteX18" fmla="*/ 14991347 w 16747958"/>
                <a:gd name="connsiteY18" fmla="*/ 2143147 h 2215336"/>
                <a:gd name="connsiteX19" fmla="*/ 15641053 w 16747958"/>
                <a:gd name="connsiteY19" fmla="*/ 1782199 h 2215336"/>
                <a:gd name="connsiteX20" fmla="*/ 16170442 w 16747958"/>
                <a:gd name="connsiteY20" fmla="*/ 1349062 h 2215336"/>
                <a:gd name="connsiteX21" fmla="*/ 16483263 w 16747958"/>
                <a:gd name="connsiteY21" fmla="*/ 964052 h 2215336"/>
                <a:gd name="connsiteX22" fmla="*/ 16627642 w 16747958"/>
                <a:gd name="connsiteY22" fmla="*/ 747484 h 2215336"/>
                <a:gd name="connsiteX23" fmla="*/ 16747958 w 16747958"/>
                <a:gd name="connsiteY23"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3306926 w 16747958"/>
                <a:gd name="connsiteY15" fmla="*/ 2095020 h 2215336"/>
                <a:gd name="connsiteX16" fmla="*/ 14461958 w 16747958"/>
                <a:gd name="connsiteY16" fmla="*/ 2215336 h 2215336"/>
                <a:gd name="connsiteX17" fmla="*/ 14991347 w 16747958"/>
                <a:gd name="connsiteY17" fmla="*/ 2143147 h 2215336"/>
                <a:gd name="connsiteX18" fmla="*/ 15641053 w 16747958"/>
                <a:gd name="connsiteY18" fmla="*/ 1782199 h 2215336"/>
                <a:gd name="connsiteX19" fmla="*/ 16170442 w 16747958"/>
                <a:gd name="connsiteY19" fmla="*/ 1349062 h 2215336"/>
                <a:gd name="connsiteX20" fmla="*/ 16483263 w 16747958"/>
                <a:gd name="connsiteY20" fmla="*/ 964052 h 2215336"/>
                <a:gd name="connsiteX21" fmla="*/ 16627642 w 16747958"/>
                <a:gd name="connsiteY21" fmla="*/ 747484 h 2215336"/>
                <a:gd name="connsiteX22" fmla="*/ 16747958 w 16747958"/>
                <a:gd name="connsiteY22"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4461958 w 16747958"/>
                <a:gd name="connsiteY15" fmla="*/ 2215336 h 2215336"/>
                <a:gd name="connsiteX16" fmla="*/ 14991347 w 16747958"/>
                <a:gd name="connsiteY16" fmla="*/ 2143147 h 2215336"/>
                <a:gd name="connsiteX17" fmla="*/ 15641053 w 16747958"/>
                <a:gd name="connsiteY17" fmla="*/ 1782199 h 2215336"/>
                <a:gd name="connsiteX18" fmla="*/ 16170442 w 16747958"/>
                <a:gd name="connsiteY18" fmla="*/ 1349062 h 2215336"/>
                <a:gd name="connsiteX19" fmla="*/ 16483263 w 16747958"/>
                <a:gd name="connsiteY19" fmla="*/ 964052 h 2215336"/>
                <a:gd name="connsiteX20" fmla="*/ 16627642 w 16747958"/>
                <a:gd name="connsiteY20" fmla="*/ 747484 h 2215336"/>
                <a:gd name="connsiteX21" fmla="*/ 16747958 w 16747958"/>
                <a:gd name="connsiteY21"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8999621 w 16747958"/>
                <a:gd name="connsiteY9" fmla="*/ 771547 h 2215336"/>
                <a:gd name="connsiteX10" fmla="*/ 9288379 w 16747958"/>
                <a:gd name="connsiteY10" fmla="*/ 867799 h 2215336"/>
                <a:gd name="connsiteX11" fmla="*/ 9938084 w 16747958"/>
                <a:gd name="connsiteY11" fmla="*/ 1156557 h 2215336"/>
                <a:gd name="connsiteX12" fmla="*/ 10539663 w 16747958"/>
                <a:gd name="connsiteY12" fmla="*/ 1397189 h 2215336"/>
                <a:gd name="connsiteX13" fmla="*/ 11165305 w 16747958"/>
                <a:gd name="connsiteY13" fmla="*/ 1613757 h 2215336"/>
                <a:gd name="connsiteX14" fmla="*/ 12729411 w 16747958"/>
                <a:gd name="connsiteY14" fmla="*/ 1998768 h 2215336"/>
                <a:gd name="connsiteX15" fmla="*/ 14461958 w 16747958"/>
                <a:gd name="connsiteY15" fmla="*/ 2215336 h 2215336"/>
                <a:gd name="connsiteX16" fmla="*/ 14991347 w 16747958"/>
                <a:gd name="connsiteY16" fmla="*/ 2143147 h 2215336"/>
                <a:gd name="connsiteX17" fmla="*/ 15641053 w 16747958"/>
                <a:gd name="connsiteY17" fmla="*/ 1782199 h 2215336"/>
                <a:gd name="connsiteX18" fmla="*/ 16170442 w 16747958"/>
                <a:gd name="connsiteY18" fmla="*/ 1349062 h 2215336"/>
                <a:gd name="connsiteX19" fmla="*/ 16483263 w 16747958"/>
                <a:gd name="connsiteY19" fmla="*/ 964052 h 2215336"/>
                <a:gd name="connsiteX20" fmla="*/ 16747958 w 16747958"/>
                <a:gd name="connsiteY20"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9288379 w 16747958"/>
                <a:gd name="connsiteY9" fmla="*/ 867799 h 2215336"/>
                <a:gd name="connsiteX10" fmla="*/ 9938084 w 16747958"/>
                <a:gd name="connsiteY10" fmla="*/ 1156557 h 2215336"/>
                <a:gd name="connsiteX11" fmla="*/ 10539663 w 16747958"/>
                <a:gd name="connsiteY11" fmla="*/ 1397189 h 2215336"/>
                <a:gd name="connsiteX12" fmla="*/ 11165305 w 16747958"/>
                <a:gd name="connsiteY12" fmla="*/ 1613757 h 2215336"/>
                <a:gd name="connsiteX13" fmla="*/ 12729411 w 16747958"/>
                <a:gd name="connsiteY13" fmla="*/ 1998768 h 2215336"/>
                <a:gd name="connsiteX14" fmla="*/ 14461958 w 16747958"/>
                <a:gd name="connsiteY14" fmla="*/ 2215336 h 2215336"/>
                <a:gd name="connsiteX15" fmla="*/ 14991347 w 16747958"/>
                <a:gd name="connsiteY15" fmla="*/ 2143147 h 2215336"/>
                <a:gd name="connsiteX16" fmla="*/ 15641053 w 16747958"/>
                <a:gd name="connsiteY16" fmla="*/ 1782199 h 2215336"/>
                <a:gd name="connsiteX17" fmla="*/ 16170442 w 16747958"/>
                <a:gd name="connsiteY17" fmla="*/ 1349062 h 2215336"/>
                <a:gd name="connsiteX18" fmla="*/ 16483263 w 16747958"/>
                <a:gd name="connsiteY18" fmla="*/ 964052 h 2215336"/>
                <a:gd name="connsiteX19" fmla="*/ 16747958 w 16747958"/>
                <a:gd name="connsiteY19"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061158 w 16747958"/>
                <a:gd name="connsiteY7" fmla="*/ 434662 h 2215336"/>
                <a:gd name="connsiteX8" fmla="*/ 8614611 w 16747958"/>
                <a:gd name="connsiteY8" fmla="*/ 627168 h 2215336"/>
                <a:gd name="connsiteX9" fmla="*/ 9938084 w 16747958"/>
                <a:gd name="connsiteY9" fmla="*/ 1156557 h 2215336"/>
                <a:gd name="connsiteX10" fmla="*/ 10539663 w 16747958"/>
                <a:gd name="connsiteY10" fmla="*/ 1397189 h 2215336"/>
                <a:gd name="connsiteX11" fmla="*/ 11165305 w 16747958"/>
                <a:gd name="connsiteY11" fmla="*/ 1613757 h 2215336"/>
                <a:gd name="connsiteX12" fmla="*/ 12729411 w 16747958"/>
                <a:gd name="connsiteY12" fmla="*/ 1998768 h 2215336"/>
                <a:gd name="connsiteX13" fmla="*/ 14461958 w 16747958"/>
                <a:gd name="connsiteY13" fmla="*/ 2215336 h 2215336"/>
                <a:gd name="connsiteX14" fmla="*/ 14991347 w 16747958"/>
                <a:gd name="connsiteY14" fmla="*/ 2143147 h 2215336"/>
                <a:gd name="connsiteX15" fmla="*/ 15641053 w 16747958"/>
                <a:gd name="connsiteY15" fmla="*/ 1782199 h 2215336"/>
                <a:gd name="connsiteX16" fmla="*/ 16170442 w 16747958"/>
                <a:gd name="connsiteY16" fmla="*/ 1349062 h 2215336"/>
                <a:gd name="connsiteX17" fmla="*/ 16483263 w 16747958"/>
                <a:gd name="connsiteY17" fmla="*/ 964052 h 2215336"/>
                <a:gd name="connsiteX18" fmla="*/ 16747958 w 16747958"/>
                <a:gd name="connsiteY18" fmla="*/ 506852 h 2215336"/>
                <a:gd name="connsiteX0" fmla="*/ 0 w 16747958"/>
                <a:gd name="connsiteY0" fmla="*/ 1517505 h 2215336"/>
                <a:gd name="connsiteX1" fmla="*/ 433137 w 16747958"/>
                <a:gd name="connsiteY1" fmla="*/ 988115 h 2215336"/>
                <a:gd name="connsiteX2" fmla="*/ 1179095 w 16747958"/>
                <a:gd name="connsiteY2" fmla="*/ 506852 h 2215336"/>
                <a:gd name="connsiteX3" fmla="*/ 2093495 w 16747958"/>
                <a:gd name="connsiteY3" fmla="*/ 242157 h 2215336"/>
                <a:gd name="connsiteX4" fmla="*/ 3537284 w 16747958"/>
                <a:gd name="connsiteY4" fmla="*/ 25589 h 2215336"/>
                <a:gd name="connsiteX5" fmla="*/ 5895474 w 16747958"/>
                <a:gd name="connsiteY5" fmla="*/ 25589 h 2215336"/>
                <a:gd name="connsiteX6" fmla="*/ 7146758 w 16747958"/>
                <a:gd name="connsiteY6" fmla="*/ 218094 h 2215336"/>
                <a:gd name="connsiteX7" fmla="*/ 8614611 w 16747958"/>
                <a:gd name="connsiteY7" fmla="*/ 627168 h 2215336"/>
                <a:gd name="connsiteX8" fmla="*/ 9938084 w 16747958"/>
                <a:gd name="connsiteY8" fmla="*/ 1156557 h 2215336"/>
                <a:gd name="connsiteX9" fmla="*/ 10539663 w 16747958"/>
                <a:gd name="connsiteY9" fmla="*/ 1397189 h 2215336"/>
                <a:gd name="connsiteX10" fmla="*/ 11165305 w 16747958"/>
                <a:gd name="connsiteY10" fmla="*/ 1613757 h 2215336"/>
                <a:gd name="connsiteX11" fmla="*/ 12729411 w 16747958"/>
                <a:gd name="connsiteY11" fmla="*/ 1998768 h 2215336"/>
                <a:gd name="connsiteX12" fmla="*/ 14461958 w 16747958"/>
                <a:gd name="connsiteY12" fmla="*/ 2215336 h 2215336"/>
                <a:gd name="connsiteX13" fmla="*/ 14991347 w 16747958"/>
                <a:gd name="connsiteY13" fmla="*/ 2143147 h 2215336"/>
                <a:gd name="connsiteX14" fmla="*/ 15641053 w 16747958"/>
                <a:gd name="connsiteY14" fmla="*/ 1782199 h 2215336"/>
                <a:gd name="connsiteX15" fmla="*/ 16170442 w 16747958"/>
                <a:gd name="connsiteY15" fmla="*/ 1349062 h 2215336"/>
                <a:gd name="connsiteX16" fmla="*/ 16483263 w 16747958"/>
                <a:gd name="connsiteY16" fmla="*/ 964052 h 2215336"/>
                <a:gd name="connsiteX17" fmla="*/ 16747958 w 16747958"/>
                <a:gd name="connsiteY17" fmla="*/ 506852 h 2215336"/>
                <a:gd name="connsiteX0" fmla="*/ 0 w 16747958"/>
                <a:gd name="connsiteY0" fmla="*/ 1517505 h 2215336"/>
                <a:gd name="connsiteX1" fmla="*/ 1179095 w 16747958"/>
                <a:gd name="connsiteY1" fmla="*/ 506852 h 2215336"/>
                <a:gd name="connsiteX2" fmla="*/ 2093495 w 16747958"/>
                <a:gd name="connsiteY2" fmla="*/ 242157 h 2215336"/>
                <a:gd name="connsiteX3" fmla="*/ 3537284 w 16747958"/>
                <a:gd name="connsiteY3" fmla="*/ 25589 h 2215336"/>
                <a:gd name="connsiteX4" fmla="*/ 5895474 w 16747958"/>
                <a:gd name="connsiteY4" fmla="*/ 25589 h 2215336"/>
                <a:gd name="connsiteX5" fmla="*/ 7146758 w 16747958"/>
                <a:gd name="connsiteY5" fmla="*/ 218094 h 2215336"/>
                <a:gd name="connsiteX6" fmla="*/ 8614611 w 16747958"/>
                <a:gd name="connsiteY6" fmla="*/ 627168 h 2215336"/>
                <a:gd name="connsiteX7" fmla="*/ 9938084 w 16747958"/>
                <a:gd name="connsiteY7" fmla="*/ 1156557 h 2215336"/>
                <a:gd name="connsiteX8" fmla="*/ 10539663 w 16747958"/>
                <a:gd name="connsiteY8" fmla="*/ 1397189 h 2215336"/>
                <a:gd name="connsiteX9" fmla="*/ 11165305 w 16747958"/>
                <a:gd name="connsiteY9" fmla="*/ 1613757 h 2215336"/>
                <a:gd name="connsiteX10" fmla="*/ 12729411 w 16747958"/>
                <a:gd name="connsiteY10" fmla="*/ 1998768 h 2215336"/>
                <a:gd name="connsiteX11" fmla="*/ 14461958 w 16747958"/>
                <a:gd name="connsiteY11" fmla="*/ 2215336 h 2215336"/>
                <a:gd name="connsiteX12" fmla="*/ 14991347 w 16747958"/>
                <a:gd name="connsiteY12" fmla="*/ 2143147 h 2215336"/>
                <a:gd name="connsiteX13" fmla="*/ 15641053 w 16747958"/>
                <a:gd name="connsiteY13" fmla="*/ 1782199 h 2215336"/>
                <a:gd name="connsiteX14" fmla="*/ 16170442 w 16747958"/>
                <a:gd name="connsiteY14" fmla="*/ 1349062 h 2215336"/>
                <a:gd name="connsiteX15" fmla="*/ 16483263 w 16747958"/>
                <a:gd name="connsiteY15" fmla="*/ 964052 h 2215336"/>
                <a:gd name="connsiteX16" fmla="*/ 16747958 w 16747958"/>
                <a:gd name="connsiteY16" fmla="*/ 506852 h 2215336"/>
                <a:gd name="connsiteX0" fmla="*/ 0 w 16747958"/>
                <a:gd name="connsiteY0" fmla="*/ 1492038 h 2189869"/>
                <a:gd name="connsiteX1" fmla="*/ 1179095 w 16747958"/>
                <a:gd name="connsiteY1" fmla="*/ 481385 h 2189869"/>
                <a:gd name="connsiteX2" fmla="*/ 2093495 w 16747958"/>
                <a:gd name="connsiteY2" fmla="*/ 216690 h 2189869"/>
                <a:gd name="connsiteX3" fmla="*/ 5895474 w 16747958"/>
                <a:gd name="connsiteY3" fmla="*/ 122 h 2189869"/>
                <a:gd name="connsiteX4" fmla="*/ 7146758 w 16747958"/>
                <a:gd name="connsiteY4" fmla="*/ 192627 h 2189869"/>
                <a:gd name="connsiteX5" fmla="*/ 8614611 w 16747958"/>
                <a:gd name="connsiteY5" fmla="*/ 601701 h 2189869"/>
                <a:gd name="connsiteX6" fmla="*/ 9938084 w 16747958"/>
                <a:gd name="connsiteY6" fmla="*/ 1131090 h 2189869"/>
                <a:gd name="connsiteX7" fmla="*/ 10539663 w 16747958"/>
                <a:gd name="connsiteY7" fmla="*/ 1371722 h 2189869"/>
                <a:gd name="connsiteX8" fmla="*/ 11165305 w 16747958"/>
                <a:gd name="connsiteY8" fmla="*/ 1588290 h 2189869"/>
                <a:gd name="connsiteX9" fmla="*/ 12729411 w 16747958"/>
                <a:gd name="connsiteY9" fmla="*/ 1973301 h 2189869"/>
                <a:gd name="connsiteX10" fmla="*/ 14461958 w 16747958"/>
                <a:gd name="connsiteY10" fmla="*/ 2189869 h 2189869"/>
                <a:gd name="connsiteX11" fmla="*/ 14991347 w 16747958"/>
                <a:gd name="connsiteY11" fmla="*/ 2117680 h 2189869"/>
                <a:gd name="connsiteX12" fmla="*/ 15641053 w 16747958"/>
                <a:gd name="connsiteY12" fmla="*/ 1756732 h 2189869"/>
                <a:gd name="connsiteX13" fmla="*/ 16170442 w 16747958"/>
                <a:gd name="connsiteY13" fmla="*/ 1323595 h 2189869"/>
                <a:gd name="connsiteX14" fmla="*/ 16483263 w 16747958"/>
                <a:gd name="connsiteY14" fmla="*/ 938585 h 2189869"/>
                <a:gd name="connsiteX15" fmla="*/ 16747958 w 16747958"/>
                <a:gd name="connsiteY15" fmla="*/ 481385 h 2189869"/>
                <a:gd name="connsiteX0" fmla="*/ 0 w 16747958"/>
                <a:gd name="connsiteY0" fmla="*/ 1492038 h 2189869"/>
                <a:gd name="connsiteX1" fmla="*/ 1179095 w 16747958"/>
                <a:gd name="connsiteY1" fmla="*/ 481385 h 2189869"/>
                <a:gd name="connsiteX2" fmla="*/ 2093495 w 16747958"/>
                <a:gd name="connsiteY2" fmla="*/ 216690 h 2189869"/>
                <a:gd name="connsiteX3" fmla="*/ 5895474 w 16747958"/>
                <a:gd name="connsiteY3" fmla="*/ 122 h 2189869"/>
                <a:gd name="connsiteX4" fmla="*/ 7146758 w 16747958"/>
                <a:gd name="connsiteY4" fmla="*/ 192627 h 2189869"/>
                <a:gd name="connsiteX5" fmla="*/ 8614611 w 16747958"/>
                <a:gd name="connsiteY5" fmla="*/ 601701 h 2189869"/>
                <a:gd name="connsiteX6" fmla="*/ 9938084 w 16747958"/>
                <a:gd name="connsiteY6" fmla="*/ 1131090 h 2189869"/>
                <a:gd name="connsiteX7" fmla="*/ 11165305 w 16747958"/>
                <a:gd name="connsiteY7" fmla="*/ 1588290 h 2189869"/>
                <a:gd name="connsiteX8" fmla="*/ 12729411 w 16747958"/>
                <a:gd name="connsiteY8" fmla="*/ 1973301 h 2189869"/>
                <a:gd name="connsiteX9" fmla="*/ 14461958 w 16747958"/>
                <a:gd name="connsiteY9" fmla="*/ 2189869 h 2189869"/>
                <a:gd name="connsiteX10" fmla="*/ 14991347 w 16747958"/>
                <a:gd name="connsiteY10" fmla="*/ 2117680 h 2189869"/>
                <a:gd name="connsiteX11" fmla="*/ 15641053 w 16747958"/>
                <a:gd name="connsiteY11" fmla="*/ 1756732 h 2189869"/>
                <a:gd name="connsiteX12" fmla="*/ 16170442 w 16747958"/>
                <a:gd name="connsiteY12" fmla="*/ 1323595 h 2189869"/>
                <a:gd name="connsiteX13" fmla="*/ 16483263 w 16747958"/>
                <a:gd name="connsiteY13" fmla="*/ 938585 h 2189869"/>
                <a:gd name="connsiteX14" fmla="*/ 16747958 w 16747958"/>
                <a:gd name="connsiteY14" fmla="*/ 481385 h 2189869"/>
                <a:gd name="connsiteX0" fmla="*/ 0 w 16747958"/>
                <a:gd name="connsiteY0" fmla="*/ 1492038 h 2189869"/>
                <a:gd name="connsiteX1" fmla="*/ 1179095 w 16747958"/>
                <a:gd name="connsiteY1" fmla="*/ 481385 h 2189869"/>
                <a:gd name="connsiteX2" fmla="*/ 2093495 w 16747958"/>
                <a:gd name="connsiteY2" fmla="*/ 216690 h 2189869"/>
                <a:gd name="connsiteX3" fmla="*/ 5895474 w 16747958"/>
                <a:gd name="connsiteY3" fmla="*/ 122 h 2189869"/>
                <a:gd name="connsiteX4" fmla="*/ 7146758 w 16747958"/>
                <a:gd name="connsiteY4" fmla="*/ 192627 h 2189869"/>
                <a:gd name="connsiteX5" fmla="*/ 8614611 w 16747958"/>
                <a:gd name="connsiteY5" fmla="*/ 601701 h 2189869"/>
                <a:gd name="connsiteX6" fmla="*/ 9938084 w 16747958"/>
                <a:gd name="connsiteY6" fmla="*/ 1131090 h 2189869"/>
                <a:gd name="connsiteX7" fmla="*/ 11165305 w 16747958"/>
                <a:gd name="connsiteY7" fmla="*/ 1588290 h 2189869"/>
                <a:gd name="connsiteX8" fmla="*/ 12729411 w 16747958"/>
                <a:gd name="connsiteY8" fmla="*/ 1973301 h 2189869"/>
                <a:gd name="connsiteX9" fmla="*/ 14461958 w 16747958"/>
                <a:gd name="connsiteY9" fmla="*/ 2189869 h 2189869"/>
                <a:gd name="connsiteX10" fmla="*/ 14991347 w 16747958"/>
                <a:gd name="connsiteY10" fmla="*/ 2117680 h 2189869"/>
                <a:gd name="connsiteX11" fmla="*/ 15641053 w 16747958"/>
                <a:gd name="connsiteY11" fmla="*/ 1756732 h 2189869"/>
                <a:gd name="connsiteX12" fmla="*/ 16483263 w 16747958"/>
                <a:gd name="connsiteY12" fmla="*/ 938585 h 2189869"/>
                <a:gd name="connsiteX13" fmla="*/ 16747958 w 16747958"/>
                <a:gd name="connsiteY13" fmla="*/ 481385 h 2189869"/>
                <a:gd name="connsiteX0" fmla="*/ 0 w 16747958"/>
                <a:gd name="connsiteY0" fmla="*/ 1492038 h 2189869"/>
                <a:gd name="connsiteX1" fmla="*/ 1179095 w 16747958"/>
                <a:gd name="connsiteY1" fmla="*/ 481385 h 2189869"/>
                <a:gd name="connsiteX2" fmla="*/ 2093495 w 16747958"/>
                <a:gd name="connsiteY2" fmla="*/ 216690 h 2189869"/>
                <a:gd name="connsiteX3" fmla="*/ 5895474 w 16747958"/>
                <a:gd name="connsiteY3" fmla="*/ 122 h 2189869"/>
                <a:gd name="connsiteX4" fmla="*/ 7146758 w 16747958"/>
                <a:gd name="connsiteY4" fmla="*/ 192627 h 2189869"/>
                <a:gd name="connsiteX5" fmla="*/ 8614611 w 16747958"/>
                <a:gd name="connsiteY5" fmla="*/ 601701 h 2189869"/>
                <a:gd name="connsiteX6" fmla="*/ 9938084 w 16747958"/>
                <a:gd name="connsiteY6" fmla="*/ 1131090 h 2189869"/>
                <a:gd name="connsiteX7" fmla="*/ 11165305 w 16747958"/>
                <a:gd name="connsiteY7" fmla="*/ 1588290 h 2189869"/>
                <a:gd name="connsiteX8" fmla="*/ 12729411 w 16747958"/>
                <a:gd name="connsiteY8" fmla="*/ 1973301 h 2189869"/>
                <a:gd name="connsiteX9" fmla="*/ 14461958 w 16747958"/>
                <a:gd name="connsiteY9" fmla="*/ 2189869 h 2189869"/>
                <a:gd name="connsiteX10" fmla="*/ 15641053 w 16747958"/>
                <a:gd name="connsiteY10" fmla="*/ 1756732 h 2189869"/>
                <a:gd name="connsiteX11" fmla="*/ 16483263 w 16747958"/>
                <a:gd name="connsiteY11" fmla="*/ 938585 h 2189869"/>
                <a:gd name="connsiteX12" fmla="*/ 16747958 w 16747958"/>
                <a:gd name="connsiteY12" fmla="*/ 481385 h 2189869"/>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492038 h 2226990"/>
                <a:gd name="connsiteX1" fmla="*/ 1179095 w 16747958"/>
                <a:gd name="connsiteY1" fmla="*/ 481385 h 2226990"/>
                <a:gd name="connsiteX2" fmla="*/ 2093495 w 16747958"/>
                <a:gd name="connsiteY2" fmla="*/ 216690 h 2226990"/>
                <a:gd name="connsiteX3" fmla="*/ 5895474 w 16747958"/>
                <a:gd name="connsiteY3" fmla="*/ 122 h 2226990"/>
                <a:gd name="connsiteX4" fmla="*/ 7146758 w 16747958"/>
                <a:gd name="connsiteY4" fmla="*/ 192627 h 2226990"/>
                <a:gd name="connsiteX5" fmla="*/ 8614611 w 16747958"/>
                <a:gd name="connsiteY5" fmla="*/ 601701 h 2226990"/>
                <a:gd name="connsiteX6" fmla="*/ 9938084 w 16747958"/>
                <a:gd name="connsiteY6" fmla="*/ 1131090 h 2226990"/>
                <a:gd name="connsiteX7" fmla="*/ 11165305 w 16747958"/>
                <a:gd name="connsiteY7" fmla="*/ 1588290 h 2226990"/>
                <a:gd name="connsiteX8" fmla="*/ 12729411 w 16747958"/>
                <a:gd name="connsiteY8" fmla="*/ 1973301 h 2226990"/>
                <a:gd name="connsiteX9" fmla="*/ 14461958 w 16747958"/>
                <a:gd name="connsiteY9" fmla="*/ 2189869 h 2226990"/>
                <a:gd name="connsiteX10" fmla="*/ 15641053 w 16747958"/>
                <a:gd name="connsiteY10" fmla="*/ 1756732 h 2226990"/>
                <a:gd name="connsiteX11" fmla="*/ 16483263 w 16747958"/>
                <a:gd name="connsiteY11" fmla="*/ 938585 h 2226990"/>
                <a:gd name="connsiteX12" fmla="*/ 16747958 w 16747958"/>
                <a:gd name="connsiteY12" fmla="*/ 481385 h 2226990"/>
                <a:gd name="connsiteX0" fmla="*/ 0 w 16747958"/>
                <a:gd name="connsiteY0" fmla="*/ 1504379 h 2239331"/>
                <a:gd name="connsiteX1" fmla="*/ 1179095 w 16747958"/>
                <a:gd name="connsiteY1" fmla="*/ 493726 h 2239331"/>
                <a:gd name="connsiteX2" fmla="*/ 2093495 w 16747958"/>
                <a:gd name="connsiteY2" fmla="*/ 229031 h 2239331"/>
                <a:gd name="connsiteX3" fmla="*/ 5895474 w 16747958"/>
                <a:gd name="connsiteY3" fmla="*/ 12463 h 2239331"/>
                <a:gd name="connsiteX4" fmla="*/ 8614611 w 16747958"/>
                <a:gd name="connsiteY4" fmla="*/ 614042 h 2239331"/>
                <a:gd name="connsiteX5" fmla="*/ 9938084 w 16747958"/>
                <a:gd name="connsiteY5" fmla="*/ 1143431 h 2239331"/>
                <a:gd name="connsiteX6" fmla="*/ 11165305 w 16747958"/>
                <a:gd name="connsiteY6" fmla="*/ 1600631 h 2239331"/>
                <a:gd name="connsiteX7" fmla="*/ 12729411 w 16747958"/>
                <a:gd name="connsiteY7" fmla="*/ 1985642 h 2239331"/>
                <a:gd name="connsiteX8" fmla="*/ 14461958 w 16747958"/>
                <a:gd name="connsiteY8" fmla="*/ 2202210 h 2239331"/>
                <a:gd name="connsiteX9" fmla="*/ 15641053 w 16747958"/>
                <a:gd name="connsiteY9" fmla="*/ 1769073 h 2239331"/>
                <a:gd name="connsiteX10" fmla="*/ 16483263 w 16747958"/>
                <a:gd name="connsiteY10" fmla="*/ 950926 h 2239331"/>
                <a:gd name="connsiteX11" fmla="*/ 16747958 w 16747958"/>
                <a:gd name="connsiteY11" fmla="*/ 493726 h 2239331"/>
                <a:gd name="connsiteX0" fmla="*/ 0 w 16747958"/>
                <a:gd name="connsiteY0" fmla="*/ 1504379 h 1991537"/>
                <a:gd name="connsiteX1" fmla="*/ 1179095 w 16747958"/>
                <a:gd name="connsiteY1" fmla="*/ 493726 h 1991537"/>
                <a:gd name="connsiteX2" fmla="*/ 2093495 w 16747958"/>
                <a:gd name="connsiteY2" fmla="*/ 229031 h 1991537"/>
                <a:gd name="connsiteX3" fmla="*/ 5895474 w 16747958"/>
                <a:gd name="connsiteY3" fmla="*/ 12463 h 1991537"/>
                <a:gd name="connsiteX4" fmla="*/ 8614611 w 16747958"/>
                <a:gd name="connsiteY4" fmla="*/ 614042 h 1991537"/>
                <a:gd name="connsiteX5" fmla="*/ 9938084 w 16747958"/>
                <a:gd name="connsiteY5" fmla="*/ 1143431 h 1991537"/>
                <a:gd name="connsiteX6" fmla="*/ 11165305 w 16747958"/>
                <a:gd name="connsiteY6" fmla="*/ 1600631 h 1991537"/>
                <a:gd name="connsiteX7" fmla="*/ 12729411 w 16747958"/>
                <a:gd name="connsiteY7" fmla="*/ 1985642 h 1991537"/>
                <a:gd name="connsiteX8" fmla="*/ 15641053 w 16747958"/>
                <a:gd name="connsiteY8" fmla="*/ 1769073 h 1991537"/>
                <a:gd name="connsiteX9" fmla="*/ 16483263 w 16747958"/>
                <a:gd name="connsiteY9" fmla="*/ 950926 h 1991537"/>
                <a:gd name="connsiteX10" fmla="*/ 16747958 w 16747958"/>
                <a:gd name="connsiteY10" fmla="*/ 493726 h 1991537"/>
                <a:gd name="connsiteX0" fmla="*/ 0 w 16747958"/>
                <a:gd name="connsiteY0" fmla="*/ 1504379 h 2020274"/>
                <a:gd name="connsiteX1" fmla="*/ 1179095 w 16747958"/>
                <a:gd name="connsiteY1" fmla="*/ 493726 h 2020274"/>
                <a:gd name="connsiteX2" fmla="*/ 2093495 w 16747958"/>
                <a:gd name="connsiteY2" fmla="*/ 229031 h 2020274"/>
                <a:gd name="connsiteX3" fmla="*/ 5895474 w 16747958"/>
                <a:gd name="connsiteY3" fmla="*/ 12463 h 2020274"/>
                <a:gd name="connsiteX4" fmla="*/ 8614611 w 16747958"/>
                <a:gd name="connsiteY4" fmla="*/ 614042 h 2020274"/>
                <a:gd name="connsiteX5" fmla="*/ 9938084 w 16747958"/>
                <a:gd name="connsiteY5" fmla="*/ 1143431 h 2020274"/>
                <a:gd name="connsiteX6" fmla="*/ 12729411 w 16747958"/>
                <a:gd name="connsiteY6" fmla="*/ 1985642 h 2020274"/>
                <a:gd name="connsiteX7" fmla="*/ 15641053 w 16747958"/>
                <a:gd name="connsiteY7" fmla="*/ 1769073 h 2020274"/>
                <a:gd name="connsiteX8" fmla="*/ 16483263 w 16747958"/>
                <a:gd name="connsiteY8" fmla="*/ 950926 h 2020274"/>
                <a:gd name="connsiteX9" fmla="*/ 16747958 w 16747958"/>
                <a:gd name="connsiteY9" fmla="*/ 493726 h 2020274"/>
                <a:gd name="connsiteX0" fmla="*/ 0 w 16747958"/>
                <a:gd name="connsiteY0" fmla="*/ 1504379 h 2031854"/>
                <a:gd name="connsiteX1" fmla="*/ 1179095 w 16747958"/>
                <a:gd name="connsiteY1" fmla="*/ 493726 h 2031854"/>
                <a:gd name="connsiteX2" fmla="*/ 2093495 w 16747958"/>
                <a:gd name="connsiteY2" fmla="*/ 229031 h 2031854"/>
                <a:gd name="connsiteX3" fmla="*/ 5895474 w 16747958"/>
                <a:gd name="connsiteY3" fmla="*/ 12463 h 2031854"/>
                <a:gd name="connsiteX4" fmla="*/ 8614611 w 16747958"/>
                <a:gd name="connsiteY4" fmla="*/ 614042 h 2031854"/>
                <a:gd name="connsiteX5" fmla="*/ 9938084 w 16747958"/>
                <a:gd name="connsiteY5" fmla="*/ 1143431 h 2031854"/>
                <a:gd name="connsiteX6" fmla="*/ 12729411 w 16747958"/>
                <a:gd name="connsiteY6" fmla="*/ 1985642 h 2031854"/>
                <a:gd name="connsiteX7" fmla="*/ 15641053 w 16747958"/>
                <a:gd name="connsiteY7" fmla="*/ 1769073 h 2031854"/>
                <a:gd name="connsiteX8" fmla="*/ 16747958 w 16747958"/>
                <a:gd name="connsiteY8" fmla="*/ 493726 h 2031854"/>
                <a:gd name="connsiteX0" fmla="*/ 0 w 16747958"/>
                <a:gd name="connsiteY0" fmla="*/ 1520541 h 2048016"/>
                <a:gd name="connsiteX1" fmla="*/ 2093495 w 16747958"/>
                <a:gd name="connsiteY1" fmla="*/ 245193 h 2048016"/>
                <a:gd name="connsiteX2" fmla="*/ 5895474 w 16747958"/>
                <a:gd name="connsiteY2" fmla="*/ 28625 h 2048016"/>
                <a:gd name="connsiteX3" fmla="*/ 8614611 w 16747958"/>
                <a:gd name="connsiteY3" fmla="*/ 630204 h 2048016"/>
                <a:gd name="connsiteX4" fmla="*/ 9938084 w 16747958"/>
                <a:gd name="connsiteY4" fmla="*/ 1159593 h 2048016"/>
                <a:gd name="connsiteX5" fmla="*/ 12729411 w 16747958"/>
                <a:gd name="connsiteY5" fmla="*/ 2001804 h 2048016"/>
                <a:gd name="connsiteX6" fmla="*/ 15641053 w 16747958"/>
                <a:gd name="connsiteY6" fmla="*/ 1785235 h 2048016"/>
                <a:gd name="connsiteX7" fmla="*/ 16747958 w 16747958"/>
                <a:gd name="connsiteY7" fmla="*/ 509888 h 2048016"/>
                <a:gd name="connsiteX0" fmla="*/ 0 w 17268220"/>
                <a:gd name="connsiteY0" fmla="*/ 3898403 h 3898403"/>
                <a:gd name="connsiteX1" fmla="*/ 2613757 w 17268220"/>
                <a:gd name="connsiteY1" fmla="*/ 368586 h 3898403"/>
                <a:gd name="connsiteX2" fmla="*/ 6415736 w 17268220"/>
                <a:gd name="connsiteY2" fmla="*/ 152018 h 3898403"/>
                <a:gd name="connsiteX3" fmla="*/ 9134873 w 17268220"/>
                <a:gd name="connsiteY3" fmla="*/ 753597 h 3898403"/>
                <a:gd name="connsiteX4" fmla="*/ 10458346 w 17268220"/>
                <a:gd name="connsiteY4" fmla="*/ 1282986 h 3898403"/>
                <a:gd name="connsiteX5" fmla="*/ 13249673 w 17268220"/>
                <a:gd name="connsiteY5" fmla="*/ 2125197 h 3898403"/>
                <a:gd name="connsiteX6" fmla="*/ 16161315 w 17268220"/>
                <a:gd name="connsiteY6" fmla="*/ 1908628 h 3898403"/>
                <a:gd name="connsiteX7" fmla="*/ 17268220 w 17268220"/>
                <a:gd name="connsiteY7" fmla="*/ 633281 h 3898403"/>
                <a:gd name="connsiteX0" fmla="*/ 0 w 17268220"/>
                <a:gd name="connsiteY0" fmla="*/ 3535937 h 3535937"/>
                <a:gd name="connsiteX1" fmla="*/ 2613757 w 17268220"/>
                <a:gd name="connsiteY1" fmla="*/ 6120 h 3535937"/>
                <a:gd name="connsiteX2" fmla="*/ 5454040 w 17268220"/>
                <a:gd name="connsiteY2" fmla="*/ 2627345 h 3535937"/>
                <a:gd name="connsiteX3" fmla="*/ 9134873 w 17268220"/>
                <a:gd name="connsiteY3" fmla="*/ 391131 h 3535937"/>
                <a:gd name="connsiteX4" fmla="*/ 10458346 w 17268220"/>
                <a:gd name="connsiteY4" fmla="*/ 920520 h 3535937"/>
                <a:gd name="connsiteX5" fmla="*/ 13249673 w 17268220"/>
                <a:gd name="connsiteY5" fmla="*/ 1762731 h 3535937"/>
                <a:gd name="connsiteX6" fmla="*/ 16161315 w 17268220"/>
                <a:gd name="connsiteY6" fmla="*/ 1546162 h 3535937"/>
                <a:gd name="connsiteX7" fmla="*/ 17268220 w 17268220"/>
                <a:gd name="connsiteY7" fmla="*/ 270815 h 3535937"/>
                <a:gd name="connsiteX0" fmla="*/ 0 w 17268220"/>
                <a:gd name="connsiteY0" fmla="*/ 4129212 h 4129212"/>
                <a:gd name="connsiteX1" fmla="*/ 2613757 w 17268220"/>
                <a:gd name="connsiteY1" fmla="*/ 599395 h 4129212"/>
                <a:gd name="connsiteX2" fmla="*/ 5454040 w 17268220"/>
                <a:gd name="connsiteY2" fmla="*/ 3220620 h 4129212"/>
                <a:gd name="connsiteX3" fmla="*/ 9402887 w 17268220"/>
                <a:gd name="connsiteY3" fmla="*/ 38475 h 4129212"/>
                <a:gd name="connsiteX4" fmla="*/ 10458346 w 17268220"/>
                <a:gd name="connsiteY4" fmla="*/ 1513795 h 4129212"/>
                <a:gd name="connsiteX5" fmla="*/ 13249673 w 17268220"/>
                <a:gd name="connsiteY5" fmla="*/ 2356006 h 4129212"/>
                <a:gd name="connsiteX6" fmla="*/ 16161315 w 17268220"/>
                <a:gd name="connsiteY6" fmla="*/ 2139437 h 4129212"/>
                <a:gd name="connsiteX7" fmla="*/ 17268220 w 17268220"/>
                <a:gd name="connsiteY7" fmla="*/ 864090 h 4129212"/>
                <a:gd name="connsiteX0" fmla="*/ 0 w 17268220"/>
                <a:gd name="connsiteY0" fmla="*/ 4097433 h 4097433"/>
                <a:gd name="connsiteX1" fmla="*/ 2613757 w 17268220"/>
                <a:gd name="connsiteY1" fmla="*/ 567616 h 4097433"/>
                <a:gd name="connsiteX2" fmla="*/ 5454040 w 17268220"/>
                <a:gd name="connsiteY2" fmla="*/ 3188841 h 4097433"/>
                <a:gd name="connsiteX3" fmla="*/ 9402887 w 17268220"/>
                <a:gd name="connsiteY3" fmla="*/ 6696 h 4097433"/>
                <a:gd name="connsiteX4" fmla="*/ 11057436 w 17268220"/>
                <a:gd name="connsiteY4" fmla="*/ 2349120 h 4097433"/>
                <a:gd name="connsiteX5" fmla="*/ 13249673 w 17268220"/>
                <a:gd name="connsiteY5" fmla="*/ 2324227 h 4097433"/>
                <a:gd name="connsiteX6" fmla="*/ 16161315 w 17268220"/>
                <a:gd name="connsiteY6" fmla="*/ 2107658 h 4097433"/>
                <a:gd name="connsiteX7" fmla="*/ 17268220 w 17268220"/>
                <a:gd name="connsiteY7" fmla="*/ 832311 h 4097433"/>
                <a:gd name="connsiteX0" fmla="*/ 0 w 17268220"/>
                <a:gd name="connsiteY0" fmla="*/ 4098379 h 4098379"/>
                <a:gd name="connsiteX1" fmla="*/ 2613757 w 17268220"/>
                <a:gd name="connsiteY1" fmla="*/ 568562 h 4098379"/>
                <a:gd name="connsiteX2" fmla="*/ 5454040 w 17268220"/>
                <a:gd name="connsiteY2" fmla="*/ 3189787 h 4098379"/>
                <a:gd name="connsiteX3" fmla="*/ 9402887 w 17268220"/>
                <a:gd name="connsiteY3" fmla="*/ 7642 h 4098379"/>
                <a:gd name="connsiteX4" fmla="*/ 11057436 w 17268220"/>
                <a:gd name="connsiteY4" fmla="*/ 2350066 h 4098379"/>
                <a:gd name="connsiteX5" fmla="*/ 14195604 w 17268220"/>
                <a:gd name="connsiteY5" fmla="*/ 3980552 h 4098379"/>
                <a:gd name="connsiteX6" fmla="*/ 16161315 w 17268220"/>
                <a:gd name="connsiteY6" fmla="*/ 2108604 h 4098379"/>
                <a:gd name="connsiteX7" fmla="*/ 17268220 w 17268220"/>
                <a:gd name="connsiteY7" fmla="*/ 833257 h 4098379"/>
                <a:gd name="connsiteX0" fmla="*/ 0 w 18009199"/>
                <a:gd name="connsiteY0" fmla="*/ 4211053 h 4211053"/>
                <a:gd name="connsiteX1" fmla="*/ 2613757 w 18009199"/>
                <a:gd name="connsiteY1" fmla="*/ 681236 h 4211053"/>
                <a:gd name="connsiteX2" fmla="*/ 5454040 w 18009199"/>
                <a:gd name="connsiteY2" fmla="*/ 3302461 h 4211053"/>
                <a:gd name="connsiteX3" fmla="*/ 9402887 w 18009199"/>
                <a:gd name="connsiteY3" fmla="*/ 120316 h 4211053"/>
                <a:gd name="connsiteX4" fmla="*/ 11057436 w 18009199"/>
                <a:gd name="connsiteY4" fmla="*/ 2462740 h 4211053"/>
                <a:gd name="connsiteX5" fmla="*/ 14195604 w 18009199"/>
                <a:gd name="connsiteY5" fmla="*/ 4093226 h 4211053"/>
                <a:gd name="connsiteX6" fmla="*/ 16161315 w 18009199"/>
                <a:gd name="connsiteY6" fmla="*/ 2221278 h 4211053"/>
                <a:gd name="connsiteX7" fmla="*/ 18009199 w 18009199"/>
                <a:gd name="connsiteY7" fmla="*/ 0 h 4211053"/>
                <a:gd name="connsiteX0" fmla="*/ 0 w 18009199"/>
                <a:gd name="connsiteY0" fmla="*/ 4211053 h 4211053"/>
                <a:gd name="connsiteX1" fmla="*/ 2613757 w 18009199"/>
                <a:gd name="connsiteY1" fmla="*/ 681236 h 4211053"/>
                <a:gd name="connsiteX2" fmla="*/ 5454040 w 18009199"/>
                <a:gd name="connsiteY2" fmla="*/ 3302461 h 4211053"/>
                <a:gd name="connsiteX3" fmla="*/ 9402887 w 18009199"/>
                <a:gd name="connsiteY3" fmla="*/ 120316 h 4211053"/>
                <a:gd name="connsiteX4" fmla="*/ 11057436 w 18009199"/>
                <a:gd name="connsiteY4" fmla="*/ 2462740 h 4211053"/>
                <a:gd name="connsiteX5" fmla="*/ 14195604 w 18009199"/>
                <a:gd name="connsiteY5" fmla="*/ 4093226 h 4211053"/>
                <a:gd name="connsiteX6" fmla="*/ 15782943 w 18009199"/>
                <a:gd name="connsiteY6" fmla="*/ 1858671 h 4211053"/>
                <a:gd name="connsiteX7" fmla="*/ 18009199 w 18009199"/>
                <a:gd name="connsiteY7" fmla="*/ 0 h 4211053"/>
                <a:gd name="connsiteX0" fmla="*/ 0 w 18009199"/>
                <a:gd name="connsiteY0" fmla="*/ 4211053 h 4211124"/>
                <a:gd name="connsiteX1" fmla="*/ 2613757 w 18009199"/>
                <a:gd name="connsiteY1" fmla="*/ 681236 h 4211124"/>
                <a:gd name="connsiteX2" fmla="*/ 5454040 w 18009199"/>
                <a:gd name="connsiteY2" fmla="*/ 3302461 h 4211124"/>
                <a:gd name="connsiteX3" fmla="*/ 9402887 w 18009199"/>
                <a:gd name="connsiteY3" fmla="*/ 120316 h 4211124"/>
                <a:gd name="connsiteX4" fmla="*/ 11057436 w 18009199"/>
                <a:gd name="connsiteY4" fmla="*/ 2462740 h 4211124"/>
                <a:gd name="connsiteX5" fmla="*/ 14195604 w 18009199"/>
                <a:gd name="connsiteY5" fmla="*/ 4093226 h 4211124"/>
                <a:gd name="connsiteX6" fmla="*/ 15782943 w 18009199"/>
                <a:gd name="connsiteY6" fmla="*/ 1858671 h 4211124"/>
                <a:gd name="connsiteX7" fmla="*/ 18009199 w 18009199"/>
                <a:gd name="connsiteY7" fmla="*/ 0 h 4211124"/>
                <a:gd name="connsiteX0" fmla="*/ 0 w 18009414"/>
                <a:gd name="connsiteY0" fmla="*/ 4211056 h 4211127"/>
                <a:gd name="connsiteX1" fmla="*/ 2613757 w 18009414"/>
                <a:gd name="connsiteY1" fmla="*/ 681239 h 4211127"/>
                <a:gd name="connsiteX2" fmla="*/ 5454040 w 18009414"/>
                <a:gd name="connsiteY2" fmla="*/ 3302464 h 4211127"/>
                <a:gd name="connsiteX3" fmla="*/ 9402887 w 18009414"/>
                <a:gd name="connsiteY3" fmla="*/ 120319 h 4211127"/>
                <a:gd name="connsiteX4" fmla="*/ 11057436 w 18009414"/>
                <a:gd name="connsiteY4" fmla="*/ 2462743 h 4211127"/>
                <a:gd name="connsiteX5" fmla="*/ 14195604 w 18009414"/>
                <a:gd name="connsiteY5" fmla="*/ 4093229 h 4211127"/>
                <a:gd name="connsiteX6" fmla="*/ 15782943 w 18009414"/>
                <a:gd name="connsiteY6" fmla="*/ 1858674 h 4211127"/>
                <a:gd name="connsiteX7" fmla="*/ 18009199 w 18009414"/>
                <a:gd name="connsiteY7" fmla="*/ 3 h 4211127"/>
                <a:gd name="connsiteX0" fmla="*/ 0 w 18009451"/>
                <a:gd name="connsiteY0" fmla="*/ 4211056 h 4211127"/>
                <a:gd name="connsiteX1" fmla="*/ 2613757 w 18009451"/>
                <a:gd name="connsiteY1" fmla="*/ 681239 h 4211127"/>
                <a:gd name="connsiteX2" fmla="*/ 5454040 w 18009451"/>
                <a:gd name="connsiteY2" fmla="*/ 3302464 h 4211127"/>
                <a:gd name="connsiteX3" fmla="*/ 9402887 w 18009451"/>
                <a:gd name="connsiteY3" fmla="*/ 120319 h 4211127"/>
                <a:gd name="connsiteX4" fmla="*/ 11057436 w 18009451"/>
                <a:gd name="connsiteY4" fmla="*/ 2462743 h 4211127"/>
                <a:gd name="connsiteX5" fmla="*/ 14195604 w 18009451"/>
                <a:gd name="connsiteY5" fmla="*/ 4093229 h 4211127"/>
                <a:gd name="connsiteX6" fmla="*/ 16019426 w 18009451"/>
                <a:gd name="connsiteY6" fmla="*/ 2016329 h 4211127"/>
                <a:gd name="connsiteX7" fmla="*/ 18009199 w 18009451"/>
                <a:gd name="connsiteY7" fmla="*/ 3 h 4211127"/>
                <a:gd name="connsiteX0" fmla="*/ 0 w 18009451"/>
                <a:gd name="connsiteY0" fmla="*/ 4211056 h 4211127"/>
                <a:gd name="connsiteX1" fmla="*/ 2613757 w 18009451"/>
                <a:gd name="connsiteY1" fmla="*/ 681239 h 4211127"/>
                <a:gd name="connsiteX2" fmla="*/ 5454040 w 18009451"/>
                <a:gd name="connsiteY2" fmla="*/ 3302464 h 4211127"/>
                <a:gd name="connsiteX3" fmla="*/ 9402887 w 18009451"/>
                <a:gd name="connsiteY3" fmla="*/ 120319 h 4211127"/>
                <a:gd name="connsiteX4" fmla="*/ 11293919 w 18009451"/>
                <a:gd name="connsiteY4" fmla="*/ 2919943 h 4211127"/>
                <a:gd name="connsiteX5" fmla="*/ 14195604 w 18009451"/>
                <a:gd name="connsiteY5" fmla="*/ 4093229 h 4211127"/>
                <a:gd name="connsiteX6" fmla="*/ 16019426 w 18009451"/>
                <a:gd name="connsiteY6" fmla="*/ 2016329 h 4211127"/>
                <a:gd name="connsiteX7" fmla="*/ 18009199 w 18009451"/>
                <a:gd name="connsiteY7" fmla="*/ 3 h 4211127"/>
                <a:gd name="connsiteX0" fmla="*/ 0 w 18009456"/>
                <a:gd name="connsiteY0" fmla="*/ 4211056 h 4424833"/>
                <a:gd name="connsiteX1" fmla="*/ 2613757 w 18009456"/>
                <a:gd name="connsiteY1" fmla="*/ 681239 h 4424833"/>
                <a:gd name="connsiteX2" fmla="*/ 5454040 w 18009456"/>
                <a:gd name="connsiteY2" fmla="*/ 3302464 h 4424833"/>
                <a:gd name="connsiteX3" fmla="*/ 9402887 w 18009456"/>
                <a:gd name="connsiteY3" fmla="*/ 120319 h 4424833"/>
                <a:gd name="connsiteX4" fmla="*/ 11293919 w 18009456"/>
                <a:gd name="connsiteY4" fmla="*/ 2919943 h 4424833"/>
                <a:gd name="connsiteX5" fmla="*/ 14037948 w 18009456"/>
                <a:gd name="connsiteY5" fmla="*/ 4408539 h 4424833"/>
                <a:gd name="connsiteX6" fmla="*/ 16019426 w 18009456"/>
                <a:gd name="connsiteY6" fmla="*/ 2016329 h 4424833"/>
                <a:gd name="connsiteX7" fmla="*/ 18009199 w 18009456"/>
                <a:gd name="connsiteY7" fmla="*/ 3 h 4424833"/>
                <a:gd name="connsiteX0" fmla="*/ 0 w 18356297"/>
                <a:gd name="connsiteY0" fmla="*/ 4242587 h 4424833"/>
                <a:gd name="connsiteX1" fmla="*/ 2960598 w 18356297"/>
                <a:gd name="connsiteY1" fmla="*/ 681239 h 4424833"/>
                <a:gd name="connsiteX2" fmla="*/ 5800881 w 18356297"/>
                <a:gd name="connsiteY2" fmla="*/ 3302464 h 4424833"/>
                <a:gd name="connsiteX3" fmla="*/ 9749728 w 18356297"/>
                <a:gd name="connsiteY3" fmla="*/ 120319 h 4424833"/>
                <a:gd name="connsiteX4" fmla="*/ 11640760 w 18356297"/>
                <a:gd name="connsiteY4" fmla="*/ 2919943 h 4424833"/>
                <a:gd name="connsiteX5" fmla="*/ 14384789 w 18356297"/>
                <a:gd name="connsiteY5" fmla="*/ 4408539 h 4424833"/>
                <a:gd name="connsiteX6" fmla="*/ 16366267 w 18356297"/>
                <a:gd name="connsiteY6" fmla="*/ 2016329 h 4424833"/>
                <a:gd name="connsiteX7" fmla="*/ 18356040 w 18356297"/>
                <a:gd name="connsiteY7" fmla="*/ 3 h 4424833"/>
                <a:gd name="connsiteX0" fmla="*/ 0 w 18356297"/>
                <a:gd name="connsiteY0" fmla="*/ 4242587 h 4435715"/>
                <a:gd name="connsiteX1" fmla="*/ 2960598 w 18356297"/>
                <a:gd name="connsiteY1" fmla="*/ 681239 h 4435715"/>
                <a:gd name="connsiteX2" fmla="*/ 5800881 w 18356297"/>
                <a:gd name="connsiteY2" fmla="*/ 3302464 h 4435715"/>
                <a:gd name="connsiteX3" fmla="*/ 9749728 w 18356297"/>
                <a:gd name="connsiteY3" fmla="*/ 120319 h 4435715"/>
                <a:gd name="connsiteX4" fmla="*/ 11230857 w 18356297"/>
                <a:gd name="connsiteY4" fmla="*/ 3109130 h 4435715"/>
                <a:gd name="connsiteX5" fmla="*/ 14384789 w 18356297"/>
                <a:gd name="connsiteY5" fmla="*/ 4408539 h 4435715"/>
                <a:gd name="connsiteX6" fmla="*/ 16366267 w 18356297"/>
                <a:gd name="connsiteY6" fmla="*/ 2016329 h 4435715"/>
                <a:gd name="connsiteX7" fmla="*/ 18356040 w 18356297"/>
                <a:gd name="connsiteY7" fmla="*/ 3 h 4435715"/>
                <a:gd name="connsiteX0" fmla="*/ 0 w 18356292"/>
                <a:gd name="connsiteY0" fmla="*/ 4242587 h 4242658"/>
                <a:gd name="connsiteX1" fmla="*/ 2960598 w 18356292"/>
                <a:gd name="connsiteY1" fmla="*/ 681239 h 4242658"/>
                <a:gd name="connsiteX2" fmla="*/ 5800881 w 18356292"/>
                <a:gd name="connsiteY2" fmla="*/ 3302464 h 4242658"/>
                <a:gd name="connsiteX3" fmla="*/ 9749728 w 18356292"/>
                <a:gd name="connsiteY3" fmla="*/ 120319 h 4242658"/>
                <a:gd name="connsiteX4" fmla="*/ 11230857 w 18356292"/>
                <a:gd name="connsiteY4" fmla="*/ 3109130 h 4242658"/>
                <a:gd name="connsiteX5" fmla="*/ 14526679 w 18356292"/>
                <a:gd name="connsiteY5" fmla="*/ 4030167 h 4242658"/>
                <a:gd name="connsiteX6" fmla="*/ 16366267 w 18356292"/>
                <a:gd name="connsiteY6" fmla="*/ 2016329 h 4242658"/>
                <a:gd name="connsiteX7" fmla="*/ 18356040 w 18356292"/>
                <a:gd name="connsiteY7" fmla="*/ 3 h 4242658"/>
                <a:gd name="connsiteX0" fmla="*/ 0 w 18356231"/>
                <a:gd name="connsiteY0" fmla="*/ 4242590 h 4242661"/>
                <a:gd name="connsiteX1" fmla="*/ 2960598 w 18356231"/>
                <a:gd name="connsiteY1" fmla="*/ 681242 h 4242661"/>
                <a:gd name="connsiteX2" fmla="*/ 5800881 w 18356231"/>
                <a:gd name="connsiteY2" fmla="*/ 3302467 h 4242661"/>
                <a:gd name="connsiteX3" fmla="*/ 9749728 w 18356231"/>
                <a:gd name="connsiteY3" fmla="*/ 120322 h 4242661"/>
                <a:gd name="connsiteX4" fmla="*/ 11230857 w 18356231"/>
                <a:gd name="connsiteY4" fmla="*/ 3109133 h 4242661"/>
                <a:gd name="connsiteX5" fmla="*/ 14526679 w 18356231"/>
                <a:gd name="connsiteY5" fmla="*/ 4030170 h 4242661"/>
                <a:gd name="connsiteX6" fmla="*/ 15924833 w 18356231"/>
                <a:gd name="connsiteY6" fmla="*/ 1259588 h 4242661"/>
                <a:gd name="connsiteX7" fmla="*/ 18356040 w 18356231"/>
                <a:gd name="connsiteY7" fmla="*/ 6 h 4242661"/>
                <a:gd name="connsiteX0" fmla="*/ 0 w 18356231"/>
                <a:gd name="connsiteY0" fmla="*/ 4242590 h 4242680"/>
                <a:gd name="connsiteX1" fmla="*/ 2712484 w 18356231"/>
                <a:gd name="connsiteY1" fmla="*/ 1403028 h 4242680"/>
                <a:gd name="connsiteX2" fmla="*/ 5800881 w 18356231"/>
                <a:gd name="connsiteY2" fmla="*/ 3302467 h 4242680"/>
                <a:gd name="connsiteX3" fmla="*/ 9749728 w 18356231"/>
                <a:gd name="connsiteY3" fmla="*/ 120322 h 4242680"/>
                <a:gd name="connsiteX4" fmla="*/ 11230857 w 18356231"/>
                <a:gd name="connsiteY4" fmla="*/ 3109133 h 4242680"/>
                <a:gd name="connsiteX5" fmla="*/ 14526679 w 18356231"/>
                <a:gd name="connsiteY5" fmla="*/ 4030170 h 4242680"/>
                <a:gd name="connsiteX6" fmla="*/ 15924833 w 18356231"/>
                <a:gd name="connsiteY6" fmla="*/ 1259588 h 4242680"/>
                <a:gd name="connsiteX7" fmla="*/ 18356040 w 18356231"/>
                <a:gd name="connsiteY7" fmla="*/ 6 h 4242680"/>
                <a:gd name="connsiteX0" fmla="*/ 0 w 18356231"/>
                <a:gd name="connsiteY0" fmla="*/ 4242590 h 4242674"/>
                <a:gd name="connsiteX1" fmla="*/ 2712484 w 18356231"/>
                <a:gd name="connsiteY1" fmla="*/ 1403028 h 4242674"/>
                <a:gd name="connsiteX2" fmla="*/ 6477554 w 18356231"/>
                <a:gd name="connsiteY2" fmla="*/ 4182143 h 4242674"/>
                <a:gd name="connsiteX3" fmla="*/ 9749728 w 18356231"/>
                <a:gd name="connsiteY3" fmla="*/ 120322 h 4242674"/>
                <a:gd name="connsiteX4" fmla="*/ 11230857 w 18356231"/>
                <a:gd name="connsiteY4" fmla="*/ 3109133 h 4242674"/>
                <a:gd name="connsiteX5" fmla="*/ 14526679 w 18356231"/>
                <a:gd name="connsiteY5" fmla="*/ 4030170 h 4242674"/>
                <a:gd name="connsiteX6" fmla="*/ 15924833 w 18356231"/>
                <a:gd name="connsiteY6" fmla="*/ 1259588 h 4242674"/>
                <a:gd name="connsiteX7" fmla="*/ 18356040 w 18356231"/>
                <a:gd name="connsiteY7" fmla="*/ 6 h 4242674"/>
                <a:gd name="connsiteX0" fmla="*/ 0 w 18356231"/>
                <a:gd name="connsiteY0" fmla="*/ 4242590 h 4242676"/>
                <a:gd name="connsiteX1" fmla="*/ 2712484 w 18356231"/>
                <a:gd name="connsiteY1" fmla="*/ 1403028 h 4242676"/>
                <a:gd name="connsiteX2" fmla="*/ 6477554 w 18356231"/>
                <a:gd name="connsiteY2" fmla="*/ 4182143 h 4242676"/>
                <a:gd name="connsiteX3" fmla="*/ 9817398 w 18356231"/>
                <a:gd name="connsiteY3" fmla="*/ 1248112 h 4242676"/>
                <a:gd name="connsiteX4" fmla="*/ 11230857 w 18356231"/>
                <a:gd name="connsiteY4" fmla="*/ 3109133 h 4242676"/>
                <a:gd name="connsiteX5" fmla="*/ 14526679 w 18356231"/>
                <a:gd name="connsiteY5" fmla="*/ 4030170 h 4242676"/>
                <a:gd name="connsiteX6" fmla="*/ 15924833 w 18356231"/>
                <a:gd name="connsiteY6" fmla="*/ 1259588 h 4242676"/>
                <a:gd name="connsiteX7" fmla="*/ 18356040 w 18356231"/>
                <a:gd name="connsiteY7" fmla="*/ 6 h 4242676"/>
                <a:gd name="connsiteX0" fmla="*/ 0 w 18356231"/>
                <a:gd name="connsiteY0" fmla="*/ 4242590 h 4242674"/>
                <a:gd name="connsiteX1" fmla="*/ 2712484 w 18356231"/>
                <a:gd name="connsiteY1" fmla="*/ 1403028 h 4242674"/>
                <a:gd name="connsiteX2" fmla="*/ 6477554 w 18356231"/>
                <a:gd name="connsiteY2" fmla="*/ 4182143 h 4242674"/>
                <a:gd name="connsiteX3" fmla="*/ 9817398 w 18356231"/>
                <a:gd name="connsiteY3" fmla="*/ 1248112 h 4242674"/>
                <a:gd name="connsiteX4" fmla="*/ 12268423 w 18356231"/>
                <a:gd name="connsiteY4" fmla="*/ 2703129 h 4242674"/>
                <a:gd name="connsiteX5" fmla="*/ 14526679 w 18356231"/>
                <a:gd name="connsiteY5" fmla="*/ 4030170 h 4242674"/>
                <a:gd name="connsiteX6" fmla="*/ 15924833 w 18356231"/>
                <a:gd name="connsiteY6" fmla="*/ 1259588 h 4242674"/>
                <a:gd name="connsiteX7" fmla="*/ 18356040 w 18356231"/>
                <a:gd name="connsiteY7" fmla="*/ 6 h 4242674"/>
                <a:gd name="connsiteX0" fmla="*/ 0 w 18356231"/>
                <a:gd name="connsiteY0" fmla="*/ 4242590 h 4242676"/>
                <a:gd name="connsiteX1" fmla="*/ 2712484 w 18356231"/>
                <a:gd name="connsiteY1" fmla="*/ 1403028 h 4242676"/>
                <a:gd name="connsiteX2" fmla="*/ 6477554 w 18356231"/>
                <a:gd name="connsiteY2" fmla="*/ 4182143 h 4242676"/>
                <a:gd name="connsiteX3" fmla="*/ 9817398 w 18356231"/>
                <a:gd name="connsiteY3" fmla="*/ 1248112 h 4242676"/>
                <a:gd name="connsiteX4" fmla="*/ 12268423 w 18356231"/>
                <a:gd name="connsiteY4" fmla="*/ 2703129 h 4242676"/>
                <a:gd name="connsiteX5" fmla="*/ 14571793 w 18356231"/>
                <a:gd name="connsiteY5" fmla="*/ 2812158 h 4242676"/>
                <a:gd name="connsiteX6" fmla="*/ 15924833 w 18356231"/>
                <a:gd name="connsiteY6" fmla="*/ 1259588 h 4242676"/>
                <a:gd name="connsiteX7" fmla="*/ 18356040 w 18356231"/>
                <a:gd name="connsiteY7" fmla="*/ 6 h 4242676"/>
                <a:gd name="connsiteX0" fmla="*/ 0 w 18378785"/>
                <a:gd name="connsiteY0" fmla="*/ 4490701 h 4490785"/>
                <a:gd name="connsiteX1" fmla="*/ 2712484 w 18378785"/>
                <a:gd name="connsiteY1" fmla="*/ 1651139 h 4490785"/>
                <a:gd name="connsiteX2" fmla="*/ 6477554 w 18378785"/>
                <a:gd name="connsiteY2" fmla="*/ 4430254 h 4490785"/>
                <a:gd name="connsiteX3" fmla="*/ 9817398 w 18378785"/>
                <a:gd name="connsiteY3" fmla="*/ 1496223 h 4490785"/>
                <a:gd name="connsiteX4" fmla="*/ 12268423 w 18378785"/>
                <a:gd name="connsiteY4" fmla="*/ 2951240 h 4490785"/>
                <a:gd name="connsiteX5" fmla="*/ 14571793 w 18378785"/>
                <a:gd name="connsiteY5" fmla="*/ 3060269 h 4490785"/>
                <a:gd name="connsiteX6" fmla="*/ 15924833 w 18378785"/>
                <a:gd name="connsiteY6" fmla="*/ 1507699 h 4490785"/>
                <a:gd name="connsiteX7" fmla="*/ 18378596 w 18378785"/>
                <a:gd name="connsiteY7" fmla="*/ 4 h 44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78785" h="4490785">
                  <a:moveTo>
                    <a:pt x="0" y="4490701"/>
                  </a:moveTo>
                  <a:cubicBezTo>
                    <a:pt x="10476" y="4508784"/>
                    <a:pt x="1632892" y="1661214"/>
                    <a:pt x="2712484" y="1651139"/>
                  </a:cubicBezTo>
                  <a:cubicBezTo>
                    <a:pt x="3792076" y="1641065"/>
                    <a:pt x="5293402" y="4456073"/>
                    <a:pt x="6477554" y="4430254"/>
                  </a:cubicBezTo>
                  <a:cubicBezTo>
                    <a:pt x="7661706" y="4404435"/>
                    <a:pt x="8852253" y="1742725"/>
                    <a:pt x="9817398" y="1496223"/>
                  </a:cubicBezTo>
                  <a:cubicBezTo>
                    <a:pt x="10782543" y="1249721"/>
                    <a:pt x="11476024" y="2690566"/>
                    <a:pt x="12268423" y="2951240"/>
                  </a:cubicBezTo>
                  <a:cubicBezTo>
                    <a:pt x="13060822" y="3211914"/>
                    <a:pt x="13962391" y="3300859"/>
                    <a:pt x="14571793" y="3060269"/>
                  </a:cubicBezTo>
                  <a:cubicBezTo>
                    <a:pt x="15181195" y="2819679"/>
                    <a:pt x="15286606" y="2179393"/>
                    <a:pt x="15924833" y="1507699"/>
                  </a:cubicBezTo>
                  <a:cubicBezTo>
                    <a:pt x="16563060" y="836005"/>
                    <a:pt x="18400239" y="-2313"/>
                    <a:pt x="18378596" y="4"/>
                  </a:cubicBezTo>
                </a:path>
              </a:pathLst>
            </a:cu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latin typeface="Poppins" pitchFamily="2" charset="77"/>
              </a:endParaRPr>
            </a:p>
          </p:txBody>
        </p:sp>
        <p:sp>
          <p:nvSpPr>
            <p:cNvPr id="100" name="Subtitle 2">
              <a:extLst>
                <a:ext uri="{FF2B5EF4-FFF2-40B4-BE49-F238E27FC236}">
                  <a16:creationId xmlns:a16="http://schemas.microsoft.com/office/drawing/2014/main" id="{9AA4E22F-F92C-48ED-B77C-3AB1895C93A6}"/>
                </a:ext>
              </a:extLst>
            </p:cNvPr>
            <p:cNvSpPr txBox="1">
              <a:spLocks/>
            </p:cNvSpPr>
            <p:nvPr/>
          </p:nvSpPr>
          <p:spPr>
            <a:xfrm>
              <a:off x="2348279" y="3173561"/>
              <a:ext cx="1039423" cy="284711"/>
            </a:xfrm>
            <a:prstGeom prst="rect">
              <a:avLst/>
            </a:prstGeom>
          </p:spPr>
          <p:txBody>
            <a:bodyPr vert="horz" wrap="none" lIns="68598" tIns="34299" rIns="68598" bIns="3429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400" b="1" dirty="0">
                  <a:latin typeface="+mn-lt"/>
                  <a:ea typeface="Lato Light" panose="020F0502020204030203" pitchFamily="34" charset="0"/>
                  <a:cs typeface="Mukta ExtraLight" panose="020B0000000000000000" pitchFamily="34" charset="77"/>
                </a:rPr>
                <a:t>Smart Goals</a:t>
              </a:r>
            </a:p>
          </p:txBody>
        </p:sp>
        <p:sp>
          <p:nvSpPr>
            <p:cNvPr id="101" name="Subtitle 2">
              <a:extLst>
                <a:ext uri="{FF2B5EF4-FFF2-40B4-BE49-F238E27FC236}">
                  <a16:creationId xmlns:a16="http://schemas.microsoft.com/office/drawing/2014/main" id="{6BE29CC8-42BC-45D8-B3E2-3B6391D9CC7E}"/>
                </a:ext>
              </a:extLst>
            </p:cNvPr>
            <p:cNvSpPr txBox="1">
              <a:spLocks/>
            </p:cNvSpPr>
            <p:nvPr/>
          </p:nvSpPr>
          <p:spPr>
            <a:xfrm>
              <a:off x="4756677" y="2859116"/>
              <a:ext cx="772868" cy="500155"/>
            </a:xfrm>
            <a:prstGeom prst="rect">
              <a:avLst/>
            </a:prstGeom>
          </p:spPr>
          <p:txBody>
            <a:bodyPr vert="horz" wrap="square" lIns="68598" tIns="34299" rIns="68598" bIns="3429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400" b="1" dirty="0">
                  <a:latin typeface="+mn-lt"/>
                  <a:ea typeface="Lato Light" panose="020F0502020204030203" pitchFamily="34" charset="0"/>
                  <a:cs typeface="Mukta ExtraLight" panose="020B0000000000000000" pitchFamily="34" charset="77"/>
                </a:rPr>
                <a:t>Finalize Budget</a:t>
              </a:r>
            </a:p>
          </p:txBody>
        </p:sp>
        <p:sp>
          <p:nvSpPr>
            <p:cNvPr id="102" name="Subtitle 2">
              <a:extLst>
                <a:ext uri="{FF2B5EF4-FFF2-40B4-BE49-F238E27FC236}">
                  <a16:creationId xmlns:a16="http://schemas.microsoft.com/office/drawing/2014/main" id="{9ECC40BA-B9AD-40F7-942B-1625F0305B3F}"/>
                </a:ext>
              </a:extLst>
            </p:cNvPr>
            <p:cNvSpPr txBox="1">
              <a:spLocks/>
            </p:cNvSpPr>
            <p:nvPr/>
          </p:nvSpPr>
          <p:spPr>
            <a:xfrm>
              <a:off x="5891984" y="3204319"/>
              <a:ext cx="612255" cy="284711"/>
            </a:xfrm>
            <a:prstGeom prst="rect">
              <a:avLst/>
            </a:prstGeom>
          </p:spPr>
          <p:txBody>
            <a:bodyPr vert="horz" wrap="none" lIns="68598" tIns="34299" rIns="68598" bIns="3429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400" b="1" dirty="0">
                  <a:latin typeface="+mn-lt"/>
                  <a:ea typeface="Lato Light" panose="020F0502020204030203" pitchFamily="34" charset="0"/>
                  <a:cs typeface="Mukta ExtraLight" panose="020B0000000000000000" pitchFamily="34" charset="77"/>
                </a:rPr>
                <a:t>Refine</a:t>
              </a:r>
            </a:p>
          </p:txBody>
        </p:sp>
        <p:sp>
          <p:nvSpPr>
            <p:cNvPr id="106" name="Subtitle 2">
              <a:extLst>
                <a:ext uri="{FF2B5EF4-FFF2-40B4-BE49-F238E27FC236}">
                  <a16:creationId xmlns:a16="http://schemas.microsoft.com/office/drawing/2014/main" id="{31E19463-C2B6-43B2-8F72-B295B150E99B}"/>
                </a:ext>
              </a:extLst>
            </p:cNvPr>
            <p:cNvSpPr txBox="1">
              <a:spLocks/>
            </p:cNvSpPr>
            <p:nvPr/>
          </p:nvSpPr>
          <p:spPr>
            <a:xfrm>
              <a:off x="2327526" y="4387890"/>
              <a:ext cx="1174608" cy="500155"/>
            </a:xfrm>
            <a:prstGeom prst="rect">
              <a:avLst/>
            </a:prstGeom>
          </p:spPr>
          <p:txBody>
            <a:bodyPr vert="horz" wrap="square" lIns="68598" tIns="34299" rIns="68598" bIns="3429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0"/>
                </a:spcBef>
              </a:pPr>
              <a:r>
                <a:rPr lang="en-US" sz="1400" b="1" dirty="0">
                  <a:latin typeface="+mn-lt"/>
                  <a:ea typeface="Lato Light" panose="020F0502020204030203" pitchFamily="34" charset="0"/>
                  <a:cs typeface="Mukta ExtraLight" panose="020B0000000000000000" pitchFamily="34" charset="77"/>
                </a:rPr>
                <a:t>High Level Programming </a:t>
              </a:r>
            </a:p>
          </p:txBody>
        </p:sp>
        <p:sp>
          <p:nvSpPr>
            <p:cNvPr id="108" name="Subtitle 2">
              <a:extLst>
                <a:ext uri="{FF2B5EF4-FFF2-40B4-BE49-F238E27FC236}">
                  <a16:creationId xmlns:a16="http://schemas.microsoft.com/office/drawing/2014/main" id="{756AC646-A54E-4EC6-8B46-3AAA1BB79861}"/>
                </a:ext>
              </a:extLst>
            </p:cNvPr>
            <p:cNvSpPr txBox="1">
              <a:spLocks/>
            </p:cNvSpPr>
            <p:nvPr/>
          </p:nvSpPr>
          <p:spPr>
            <a:xfrm>
              <a:off x="3565102" y="4202941"/>
              <a:ext cx="1026510" cy="500155"/>
            </a:xfrm>
            <a:prstGeom prst="rect">
              <a:avLst/>
            </a:prstGeom>
          </p:spPr>
          <p:txBody>
            <a:bodyPr vert="horz" wrap="square" lIns="68598" tIns="34299" rIns="68598" bIns="3429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0"/>
                </a:spcBef>
              </a:pPr>
              <a:r>
                <a:rPr lang="en-US" sz="1400" b="1" dirty="0">
                  <a:latin typeface="+mn-lt"/>
                  <a:ea typeface="Lato Light" panose="020F0502020204030203" pitchFamily="34" charset="0"/>
                  <a:cs typeface="Mukta ExtraLight" panose="020B0000000000000000" pitchFamily="34" charset="77"/>
                </a:rPr>
                <a:t>Identify Resources</a:t>
              </a:r>
            </a:p>
          </p:txBody>
        </p:sp>
        <p:sp>
          <p:nvSpPr>
            <p:cNvPr id="109" name="Subtitle 2">
              <a:extLst>
                <a:ext uri="{FF2B5EF4-FFF2-40B4-BE49-F238E27FC236}">
                  <a16:creationId xmlns:a16="http://schemas.microsoft.com/office/drawing/2014/main" id="{C17476BB-F361-46A8-A209-5F44E8ED2124}"/>
                </a:ext>
              </a:extLst>
            </p:cNvPr>
            <p:cNvSpPr txBox="1">
              <a:spLocks/>
            </p:cNvSpPr>
            <p:nvPr/>
          </p:nvSpPr>
          <p:spPr>
            <a:xfrm>
              <a:off x="5303868" y="4045497"/>
              <a:ext cx="914925" cy="500155"/>
            </a:xfrm>
            <a:prstGeom prst="rect">
              <a:avLst/>
            </a:prstGeom>
          </p:spPr>
          <p:txBody>
            <a:bodyPr vert="horz" wrap="square" lIns="68598" tIns="34299" rIns="68598" bIns="3429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0"/>
                </a:spcBef>
              </a:pPr>
              <a:r>
                <a:rPr lang="en-US" sz="1400" b="1" dirty="0">
                  <a:latin typeface="+mn-lt"/>
                  <a:ea typeface="Lato Light" panose="020F0502020204030203" pitchFamily="34" charset="0"/>
                  <a:cs typeface="Mukta ExtraLight" panose="020B0000000000000000" pitchFamily="34" charset="77"/>
                </a:rPr>
                <a:t>Evaluate Progress</a:t>
              </a:r>
            </a:p>
          </p:txBody>
        </p:sp>
        <p:sp>
          <p:nvSpPr>
            <p:cNvPr id="110" name="Subtitle 2">
              <a:extLst>
                <a:ext uri="{FF2B5EF4-FFF2-40B4-BE49-F238E27FC236}">
                  <a16:creationId xmlns:a16="http://schemas.microsoft.com/office/drawing/2014/main" id="{D9A67269-722A-498B-96E4-AAB4ED9E7DFA}"/>
                </a:ext>
              </a:extLst>
            </p:cNvPr>
            <p:cNvSpPr txBox="1">
              <a:spLocks/>
            </p:cNvSpPr>
            <p:nvPr/>
          </p:nvSpPr>
          <p:spPr>
            <a:xfrm>
              <a:off x="3288338" y="3164630"/>
              <a:ext cx="1154328" cy="500155"/>
            </a:xfrm>
            <a:prstGeom prst="rect">
              <a:avLst/>
            </a:prstGeom>
          </p:spPr>
          <p:txBody>
            <a:bodyPr vert="horz" wrap="square" lIns="68598" tIns="34299" rIns="68598" bIns="3429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0"/>
                </a:spcBef>
              </a:pPr>
              <a:r>
                <a:rPr lang="en-US" sz="1400" b="1" dirty="0">
                  <a:latin typeface="+mn-lt"/>
                  <a:ea typeface="Lato Light" panose="020F0502020204030203" pitchFamily="34" charset="0"/>
                  <a:cs typeface="Mukta ExtraLight" panose="020B0000000000000000" pitchFamily="34" charset="77"/>
                </a:rPr>
                <a:t>Prioritize Programs</a:t>
              </a:r>
            </a:p>
          </p:txBody>
        </p:sp>
        <p:grpSp>
          <p:nvGrpSpPr>
            <p:cNvPr id="136" name="Group 135">
              <a:extLst>
                <a:ext uri="{FF2B5EF4-FFF2-40B4-BE49-F238E27FC236}">
                  <a16:creationId xmlns:a16="http://schemas.microsoft.com/office/drawing/2014/main" id="{6AEB56F0-86CF-4586-AA79-112959DFA5EE}"/>
                </a:ext>
              </a:extLst>
            </p:cNvPr>
            <p:cNvGrpSpPr/>
            <p:nvPr/>
          </p:nvGrpSpPr>
          <p:grpSpPr>
            <a:xfrm>
              <a:off x="1116189" y="4423335"/>
              <a:ext cx="204409" cy="204409"/>
              <a:chOff x="2961988" y="3325174"/>
              <a:chExt cx="482708" cy="482708"/>
            </a:xfrm>
            <a:effectLst>
              <a:outerShdw blurRad="50800" dist="203200" dir="2700000" algn="tl" rotWithShape="0">
                <a:prstClr val="black">
                  <a:alpha val="16000"/>
                </a:prstClr>
              </a:outerShdw>
            </a:effectLst>
          </p:grpSpPr>
          <p:sp>
            <p:nvSpPr>
              <p:cNvPr id="137" name="Oval 136">
                <a:extLst>
                  <a:ext uri="{FF2B5EF4-FFF2-40B4-BE49-F238E27FC236}">
                    <a16:creationId xmlns:a16="http://schemas.microsoft.com/office/drawing/2014/main" id="{05B6E77C-FB1B-4F19-A102-8E2800E5613A}"/>
                  </a:ext>
                </a:extLst>
              </p:cNvPr>
              <p:cNvSpPr/>
              <p:nvPr/>
            </p:nvSpPr>
            <p:spPr>
              <a:xfrm>
                <a:off x="2961988" y="3325174"/>
                <a:ext cx="482708" cy="482708"/>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38" name="Freeform 5">
                <a:extLst>
                  <a:ext uri="{FF2B5EF4-FFF2-40B4-BE49-F238E27FC236}">
                    <a16:creationId xmlns:a16="http://schemas.microsoft.com/office/drawing/2014/main" id="{C80036AA-FD6B-4DA4-92F2-30C6D0A3B670}"/>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chemeClr val="bg1"/>
              </a:solidFill>
              <a:ln w="9525">
                <a:noFill/>
                <a:round/>
                <a:headEnd/>
                <a:tailEnd/>
              </a:ln>
            </p:spPr>
            <p:txBody>
              <a:bodyPr vert="horz" wrap="square" lIns="68598" tIns="34299" rIns="68598" bIns="34299" numCol="1" anchor="t" anchorCtr="0" compatLnSpc="1">
                <a:prstTxWarp prst="textNoShape">
                  <a:avLst/>
                </a:prstTxWarp>
              </a:bodyPr>
              <a:lstStyle/>
              <a:p>
                <a:endParaRPr lang="en-IN" sz="1350"/>
              </a:p>
            </p:txBody>
          </p:sp>
        </p:grpSp>
        <p:grpSp>
          <p:nvGrpSpPr>
            <p:cNvPr id="152" name="Group 151">
              <a:extLst>
                <a:ext uri="{FF2B5EF4-FFF2-40B4-BE49-F238E27FC236}">
                  <a16:creationId xmlns:a16="http://schemas.microsoft.com/office/drawing/2014/main" id="{FB8B49A7-929F-4D39-BB8D-9A8A69761413}"/>
                </a:ext>
              </a:extLst>
            </p:cNvPr>
            <p:cNvGrpSpPr/>
            <p:nvPr/>
          </p:nvGrpSpPr>
          <p:grpSpPr>
            <a:xfrm>
              <a:off x="1400955" y="3989928"/>
              <a:ext cx="204409" cy="204409"/>
              <a:chOff x="2961988" y="3325179"/>
              <a:chExt cx="482708" cy="482709"/>
            </a:xfrm>
            <a:effectLst>
              <a:outerShdw blurRad="50800" dist="203200" dir="2700000" algn="tl" rotWithShape="0">
                <a:prstClr val="black">
                  <a:alpha val="16000"/>
                </a:prstClr>
              </a:outerShdw>
            </a:effectLst>
          </p:grpSpPr>
          <p:sp>
            <p:nvSpPr>
              <p:cNvPr id="153" name="Oval 152">
                <a:extLst>
                  <a:ext uri="{FF2B5EF4-FFF2-40B4-BE49-F238E27FC236}">
                    <a16:creationId xmlns:a16="http://schemas.microsoft.com/office/drawing/2014/main" id="{DE6BB960-7863-433C-8CAA-893A190CDBE7}"/>
                  </a:ext>
                </a:extLst>
              </p:cNvPr>
              <p:cNvSpPr/>
              <p:nvPr/>
            </p:nvSpPr>
            <p:spPr>
              <a:xfrm>
                <a:off x="2961988" y="3325179"/>
                <a:ext cx="482708" cy="48270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54" name="Freeform 5">
                <a:extLst>
                  <a:ext uri="{FF2B5EF4-FFF2-40B4-BE49-F238E27FC236}">
                    <a16:creationId xmlns:a16="http://schemas.microsoft.com/office/drawing/2014/main" id="{915BD99D-CC2C-4BFE-9D87-2F1C4142A9B2}"/>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chemeClr val="bg1"/>
              </a:solidFill>
              <a:ln w="9525">
                <a:noFill/>
                <a:round/>
                <a:headEnd/>
                <a:tailEnd/>
              </a:ln>
            </p:spPr>
            <p:txBody>
              <a:bodyPr vert="horz" wrap="square" lIns="68598" tIns="34299" rIns="68598" bIns="34299" numCol="1" anchor="t" anchorCtr="0" compatLnSpc="1">
                <a:prstTxWarp prst="textNoShape">
                  <a:avLst/>
                </a:prstTxWarp>
              </a:bodyPr>
              <a:lstStyle/>
              <a:p>
                <a:endParaRPr lang="en-IN" sz="1350"/>
              </a:p>
            </p:txBody>
          </p:sp>
        </p:grpSp>
        <p:grpSp>
          <p:nvGrpSpPr>
            <p:cNvPr id="155" name="Group 154">
              <a:extLst>
                <a:ext uri="{FF2B5EF4-FFF2-40B4-BE49-F238E27FC236}">
                  <a16:creationId xmlns:a16="http://schemas.microsoft.com/office/drawing/2014/main" id="{21DD4732-A4A2-4DE2-B8EF-C7F8EB8CEFC1}"/>
                </a:ext>
              </a:extLst>
            </p:cNvPr>
            <p:cNvGrpSpPr/>
            <p:nvPr/>
          </p:nvGrpSpPr>
          <p:grpSpPr>
            <a:xfrm>
              <a:off x="3744997" y="4010014"/>
              <a:ext cx="204409" cy="204409"/>
              <a:chOff x="2961987" y="3325174"/>
              <a:chExt cx="482708" cy="482708"/>
            </a:xfrm>
            <a:effectLst>
              <a:outerShdw blurRad="50800" dist="203200" dir="2700000" algn="tl" rotWithShape="0">
                <a:prstClr val="black">
                  <a:alpha val="16000"/>
                </a:prstClr>
              </a:outerShdw>
            </a:effectLst>
          </p:grpSpPr>
          <p:sp>
            <p:nvSpPr>
              <p:cNvPr id="156" name="Oval 155">
                <a:extLst>
                  <a:ext uri="{FF2B5EF4-FFF2-40B4-BE49-F238E27FC236}">
                    <a16:creationId xmlns:a16="http://schemas.microsoft.com/office/drawing/2014/main" id="{24914699-5271-4CDF-8085-657ECC427F85}"/>
                  </a:ext>
                </a:extLst>
              </p:cNvPr>
              <p:cNvSpPr/>
              <p:nvPr/>
            </p:nvSpPr>
            <p:spPr>
              <a:xfrm>
                <a:off x="2961987" y="3325174"/>
                <a:ext cx="482708" cy="48270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57" name="Freeform 5">
                <a:extLst>
                  <a:ext uri="{FF2B5EF4-FFF2-40B4-BE49-F238E27FC236}">
                    <a16:creationId xmlns:a16="http://schemas.microsoft.com/office/drawing/2014/main" id="{FF2B3DA7-7637-4261-AD9A-D7ECD8A15760}"/>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chemeClr val="bg1"/>
              </a:solidFill>
              <a:ln w="9525">
                <a:noFill/>
                <a:round/>
                <a:headEnd/>
                <a:tailEnd/>
              </a:ln>
            </p:spPr>
            <p:txBody>
              <a:bodyPr vert="horz" wrap="square" lIns="68598" tIns="34299" rIns="68598" bIns="34299" numCol="1" anchor="t" anchorCtr="0" compatLnSpc="1">
                <a:prstTxWarp prst="textNoShape">
                  <a:avLst/>
                </a:prstTxWarp>
              </a:bodyPr>
              <a:lstStyle/>
              <a:p>
                <a:endParaRPr lang="en-IN" sz="1350"/>
              </a:p>
            </p:txBody>
          </p:sp>
        </p:grpSp>
        <p:grpSp>
          <p:nvGrpSpPr>
            <p:cNvPr id="161" name="Group 160">
              <a:extLst>
                <a:ext uri="{FF2B5EF4-FFF2-40B4-BE49-F238E27FC236}">
                  <a16:creationId xmlns:a16="http://schemas.microsoft.com/office/drawing/2014/main" id="{88757A64-E045-4E2C-89C8-56ADBE25E498}"/>
                </a:ext>
              </a:extLst>
            </p:cNvPr>
            <p:cNvGrpSpPr/>
            <p:nvPr/>
          </p:nvGrpSpPr>
          <p:grpSpPr>
            <a:xfrm>
              <a:off x="2361959" y="3483418"/>
              <a:ext cx="204409" cy="204409"/>
              <a:chOff x="2961988" y="3325174"/>
              <a:chExt cx="482708" cy="482708"/>
            </a:xfrm>
            <a:effectLst>
              <a:outerShdw blurRad="50800" dist="203200" dir="2700000" algn="tl" rotWithShape="0">
                <a:prstClr val="black">
                  <a:alpha val="16000"/>
                </a:prstClr>
              </a:outerShdw>
            </a:effectLst>
          </p:grpSpPr>
          <p:sp>
            <p:nvSpPr>
              <p:cNvPr id="162" name="Oval 161">
                <a:extLst>
                  <a:ext uri="{FF2B5EF4-FFF2-40B4-BE49-F238E27FC236}">
                    <a16:creationId xmlns:a16="http://schemas.microsoft.com/office/drawing/2014/main" id="{17A5F4FF-313C-4814-BC08-C6C35E7B8D49}"/>
                  </a:ext>
                </a:extLst>
              </p:cNvPr>
              <p:cNvSpPr/>
              <p:nvPr/>
            </p:nvSpPr>
            <p:spPr>
              <a:xfrm>
                <a:off x="2961988" y="3325174"/>
                <a:ext cx="482708" cy="482708"/>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63" name="Freeform 5">
                <a:extLst>
                  <a:ext uri="{FF2B5EF4-FFF2-40B4-BE49-F238E27FC236}">
                    <a16:creationId xmlns:a16="http://schemas.microsoft.com/office/drawing/2014/main" id="{D7B7B2B9-178B-4565-A191-642F116A33A3}"/>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chemeClr val="bg1"/>
              </a:solidFill>
              <a:ln w="9525">
                <a:noFill/>
                <a:round/>
                <a:headEnd/>
                <a:tailEnd/>
              </a:ln>
            </p:spPr>
            <p:txBody>
              <a:bodyPr vert="horz" wrap="square" lIns="68598" tIns="34299" rIns="68598" bIns="34299" numCol="1" anchor="t" anchorCtr="0" compatLnSpc="1">
                <a:prstTxWarp prst="textNoShape">
                  <a:avLst/>
                </a:prstTxWarp>
              </a:bodyPr>
              <a:lstStyle/>
              <a:p>
                <a:endParaRPr lang="en-IN" sz="1350"/>
              </a:p>
            </p:txBody>
          </p:sp>
        </p:grpSp>
        <p:grpSp>
          <p:nvGrpSpPr>
            <p:cNvPr id="167" name="Group 166">
              <a:extLst>
                <a:ext uri="{FF2B5EF4-FFF2-40B4-BE49-F238E27FC236}">
                  <a16:creationId xmlns:a16="http://schemas.microsoft.com/office/drawing/2014/main" id="{03B938B4-1A85-48B7-A99F-2F6041EDF0D5}"/>
                </a:ext>
              </a:extLst>
            </p:cNvPr>
            <p:cNvGrpSpPr/>
            <p:nvPr/>
          </p:nvGrpSpPr>
          <p:grpSpPr>
            <a:xfrm>
              <a:off x="1735857" y="3537735"/>
              <a:ext cx="204409" cy="204409"/>
              <a:chOff x="2961988" y="3325174"/>
              <a:chExt cx="482708" cy="482708"/>
            </a:xfrm>
            <a:effectLst>
              <a:outerShdw blurRad="50800" dist="203200" dir="2700000" algn="tl" rotWithShape="0">
                <a:prstClr val="black">
                  <a:alpha val="16000"/>
                </a:prstClr>
              </a:outerShdw>
            </a:effectLst>
          </p:grpSpPr>
          <p:sp>
            <p:nvSpPr>
              <p:cNvPr id="168" name="Oval 167">
                <a:extLst>
                  <a:ext uri="{FF2B5EF4-FFF2-40B4-BE49-F238E27FC236}">
                    <a16:creationId xmlns:a16="http://schemas.microsoft.com/office/drawing/2014/main" id="{6663B3F2-8D55-4257-96D7-F86A38844CE4}"/>
                  </a:ext>
                </a:extLst>
              </p:cNvPr>
              <p:cNvSpPr/>
              <p:nvPr/>
            </p:nvSpPr>
            <p:spPr>
              <a:xfrm>
                <a:off x="2961988" y="3325174"/>
                <a:ext cx="482708" cy="482708"/>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69" name="Freeform 5">
                <a:extLst>
                  <a:ext uri="{FF2B5EF4-FFF2-40B4-BE49-F238E27FC236}">
                    <a16:creationId xmlns:a16="http://schemas.microsoft.com/office/drawing/2014/main" id="{51FEB728-A89F-461E-ABDF-1D6CFEE861A6}"/>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chemeClr val="bg1"/>
              </a:solidFill>
              <a:ln w="9525">
                <a:noFill/>
                <a:round/>
                <a:headEnd/>
                <a:tailEnd/>
              </a:ln>
            </p:spPr>
            <p:txBody>
              <a:bodyPr vert="horz" wrap="square" lIns="68598" tIns="34299" rIns="68598" bIns="34299" numCol="1" anchor="t" anchorCtr="0" compatLnSpc="1">
                <a:prstTxWarp prst="textNoShape">
                  <a:avLst/>
                </a:prstTxWarp>
              </a:bodyPr>
              <a:lstStyle/>
              <a:p>
                <a:endParaRPr lang="en-IN" sz="1350"/>
              </a:p>
            </p:txBody>
          </p:sp>
        </p:grpSp>
        <p:grpSp>
          <p:nvGrpSpPr>
            <p:cNvPr id="173" name="Group 172">
              <a:extLst>
                <a:ext uri="{FF2B5EF4-FFF2-40B4-BE49-F238E27FC236}">
                  <a16:creationId xmlns:a16="http://schemas.microsoft.com/office/drawing/2014/main" id="{CF2B8927-C9C6-45E3-9C79-54B97AAEC132}"/>
                </a:ext>
              </a:extLst>
            </p:cNvPr>
            <p:cNvGrpSpPr/>
            <p:nvPr/>
          </p:nvGrpSpPr>
          <p:grpSpPr>
            <a:xfrm>
              <a:off x="4661279" y="3358136"/>
              <a:ext cx="204409" cy="204409"/>
              <a:chOff x="2961988" y="3325174"/>
              <a:chExt cx="482708" cy="482708"/>
            </a:xfrm>
            <a:effectLst>
              <a:outerShdw blurRad="50800" dist="203200" dir="2700000" algn="tl" rotWithShape="0">
                <a:prstClr val="black">
                  <a:alpha val="16000"/>
                </a:prstClr>
              </a:outerShdw>
            </a:effectLst>
          </p:grpSpPr>
          <p:sp>
            <p:nvSpPr>
              <p:cNvPr id="174" name="Oval 173">
                <a:extLst>
                  <a:ext uri="{FF2B5EF4-FFF2-40B4-BE49-F238E27FC236}">
                    <a16:creationId xmlns:a16="http://schemas.microsoft.com/office/drawing/2014/main" id="{9E0A3C54-4D8D-41CA-9836-A20744DE1516}"/>
                  </a:ext>
                </a:extLst>
              </p:cNvPr>
              <p:cNvSpPr/>
              <p:nvPr/>
            </p:nvSpPr>
            <p:spPr>
              <a:xfrm>
                <a:off x="2961988" y="3325174"/>
                <a:ext cx="482708" cy="48270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75" name="Freeform 5">
                <a:extLst>
                  <a:ext uri="{FF2B5EF4-FFF2-40B4-BE49-F238E27FC236}">
                    <a16:creationId xmlns:a16="http://schemas.microsoft.com/office/drawing/2014/main" id="{42A0508F-F56B-40E2-A1C0-C2F67C2361C9}"/>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chemeClr val="bg1"/>
              </a:solidFill>
              <a:ln w="9525">
                <a:noFill/>
                <a:round/>
                <a:headEnd/>
                <a:tailEnd/>
              </a:ln>
            </p:spPr>
            <p:txBody>
              <a:bodyPr vert="horz" wrap="square" lIns="68598" tIns="34299" rIns="68598" bIns="34299" numCol="1" anchor="t" anchorCtr="0" compatLnSpc="1">
                <a:prstTxWarp prst="textNoShape">
                  <a:avLst/>
                </a:prstTxWarp>
              </a:bodyPr>
              <a:lstStyle/>
              <a:p>
                <a:endParaRPr lang="en-IN" sz="1350"/>
              </a:p>
            </p:txBody>
          </p:sp>
        </p:grpSp>
        <p:grpSp>
          <p:nvGrpSpPr>
            <p:cNvPr id="179" name="Group 178">
              <a:extLst>
                <a:ext uri="{FF2B5EF4-FFF2-40B4-BE49-F238E27FC236}">
                  <a16:creationId xmlns:a16="http://schemas.microsoft.com/office/drawing/2014/main" id="{F092F018-C269-44D6-9994-FADF76AED0AC}"/>
                </a:ext>
              </a:extLst>
            </p:cNvPr>
            <p:cNvGrpSpPr/>
            <p:nvPr/>
          </p:nvGrpSpPr>
          <p:grpSpPr>
            <a:xfrm>
              <a:off x="4180482" y="3605117"/>
              <a:ext cx="204409" cy="204409"/>
              <a:chOff x="2961988" y="3325174"/>
              <a:chExt cx="482708" cy="482708"/>
            </a:xfrm>
            <a:effectLst>
              <a:outerShdw blurRad="50800" dist="203200" dir="2700000" algn="tl" rotWithShape="0">
                <a:prstClr val="black">
                  <a:alpha val="16000"/>
                </a:prstClr>
              </a:outerShdw>
            </a:effectLst>
          </p:grpSpPr>
          <p:sp>
            <p:nvSpPr>
              <p:cNvPr id="180" name="Oval 179">
                <a:extLst>
                  <a:ext uri="{FF2B5EF4-FFF2-40B4-BE49-F238E27FC236}">
                    <a16:creationId xmlns:a16="http://schemas.microsoft.com/office/drawing/2014/main" id="{EC571F64-5E63-48DC-AFA2-5FE90CD40D4C}"/>
                  </a:ext>
                </a:extLst>
              </p:cNvPr>
              <p:cNvSpPr/>
              <p:nvPr/>
            </p:nvSpPr>
            <p:spPr>
              <a:xfrm>
                <a:off x="2961988" y="3325174"/>
                <a:ext cx="482708" cy="48270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81" name="Freeform 5">
                <a:extLst>
                  <a:ext uri="{FF2B5EF4-FFF2-40B4-BE49-F238E27FC236}">
                    <a16:creationId xmlns:a16="http://schemas.microsoft.com/office/drawing/2014/main" id="{EE67FABA-E94D-49BF-8CB6-0CDDDFF9DF46}"/>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chemeClr val="bg1"/>
              </a:solidFill>
              <a:ln w="9525">
                <a:noFill/>
                <a:round/>
                <a:headEnd/>
                <a:tailEnd/>
              </a:ln>
            </p:spPr>
            <p:txBody>
              <a:bodyPr vert="horz" wrap="square" lIns="68598" tIns="34299" rIns="68598" bIns="34299" numCol="1" anchor="t" anchorCtr="0" compatLnSpc="1">
                <a:prstTxWarp prst="textNoShape">
                  <a:avLst/>
                </a:prstTxWarp>
              </a:bodyPr>
              <a:lstStyle/>
              <a:p>
                <a:endParaRPr lang="en-IN" sz="1350"/>
              </a:p>
            </p:txBody>
          </p:sp>
        </p:grpSp>
        <p:grpSp>
          <p:nvGrpSpPr>
            <p:cNvPr id="197" name="Group 196">
              <a:extLst>
                <a:ext uri="{FF2B5EF4-FFF2-40B4-BE49-F238E27FC236}">
                  <a16:creationId xmlns:a16="http://schemas.microsoft.com/office/drawing/2014/main" id="{A590AF93-CD1C-4E71-86DB-794A25D2407B}"/>
                </a:ext>
              </a:extLst>
            </p:cNvPr>
            <p:cNvGrpSpPr/>
            <p:nvPr/>
          </p:nvGrpSpPr>
          <p:grpSpPr>
            <a:xfrm>
              <a:off x="7137558" y="2863004"/>
              <a:ext cx="204409" cy="204409"/>
              <a:chOff x="2961988" y="3325174"/>
              <a:chExt cx="482708" cy="482708"/>
            </a:xfrm>
            <a:effectLst>
              <a:outerShdw blurRad="50800" dist="203200" dir="2700000" algn="tl" rotWithShape="0">
                <a:prstClr val="black">
                  <a:alpha val="16000"/>
                </a:prstClr>
              </a:outerShdw>
            </a:effectLst>
          </p:grpSpPr>
          <p:sp>
            <p:nvSpPr>
              <p:cNvPr id="198" name="Oval 197">
                <a:extLst>
                  <a:ext uri="{FF2B5EF4-FFF2-40B4-BE49-F238E27FC236}">
                    <a16:creationId xmlns:a16="http://schemas.microsoft.com/office/drawing/2014/main" id="{2E9C8671-EAC2-48FB-8A75-320F9CAA4C18}"/>
                  </a:ext>
                </a:extLst>
              </p:cNvPr>
              <p:cNvSpPr/>
              <p:nvPr/>
            </p:nvSpPr>
            <p:spPr>
              <a:xfrm>
                <a:off x="2961988" y="3325174"/>
                <a:ext cx="482708" cy="482708"/>
              </a:xfrm>
              <a:prstGeom prst="ellipse">
                <a:avLst/>
              </a:prstGeom>
              <a:solidFill>
                <a:schemeClr val="accent2"/>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99" name="Freeform 5">
                <a:extLst>
                  <a:ext uri="{FF2B5EF4-FFF2-40B4-BE49-F238E27FC236}">
                    <a16:creationId xmlns:a16="http://schemas.microsoft.com/office/drawing/2014/main" id="{B11AE556-B5FE-492C-B940-038163FD2BDB}"/>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chemeClr val="bg1"/>
              </a:solidFill>
              <a:ln w="9525">
                <a:noFill/>
                <a:round/>
                <a:headEnd/>
                <a:tailEnd/>
              </a:ln>
            </p:spPr>
            <p:txBody>
              <a:bodyPr vert="horz" wrap="square" lIns="68598" tIns="34299" rIns="68598" bIns="34299" numCol="1" anchor="t" anchorCtr="0" compatLnSpc="1">
                <a:prstTxWarp prst="textNoShape">
                  <a:avLst/>
                </a:prstTxWarp>
              </a:bodyPr>
              <a:lstStyle/>
              <a:p>
                <a:endParaRPr lang="en-IN" sz="1350"/>
              </a:p>
            </p:txBody>
          </p:sp>
        </p:grpSp>
        <p:sp>
          <p:nvSpPr>
            <p:cNvPr id="116" name="Subtitle 2">
              <a:extLst>
                <a:ext uri="{FF2B5EF4-FFF2-40B4-BE49-F238E27FC236}">
                  <a16:creationId xmlns:a16="http://schemas.microsoft.com/office/drawing/2014/main" id="{AFB4E803-DBD8-0C2B-3310-AB7F7C0898A7}"/>
                </a:ext>
              </a:extLst>
            </p:cNvPr>
            <p:cNvSpPr txBox="1">
              <a:spLocks/>
            </p:cNvSpPr>
            <p:nvPr/>
          </p:nvSpPr>
          <p:spPr>
            <a:xfrm>
              <a:off x="662592" y="3274562"/>
              <a:ext cx="1075223" cy="500155"/>
            </a:xfrm>
            <a:prstGeom prst="rect">
              <a:avLst/>
            </a:prstGeom>
          </p:spPr>
          <p:txBody>
            <a:bodyPr vert="horz" wrap="square" lIns="68598" tIns="34299" rIns="68598" bIns="3429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0"/>
                </a:spcBef>
              </a:pPr>
              <a:r>
                <a:rPr lang="en-US" sz="1400" b="1" dirty="0">
                  <a:latin typeface="+mn-lt"/>
                  <a:ea typeface="Lato Light" panose="020F0502020204030203" pitchFamily="34" charset="0"/>
                  <a:cs typeface="Mukta ExtraLight" panose="020B0000000000000000" pitchFamily="34" charset="77"/>
                </a:rPr>
                <a:t>Change Agenda </a:t>
              </a:r>
            </a:p>
          </p:txBody>
        </p:sp>
        <p:sp>
          <p:nvSpPr>
            <p:cNvPr id="122" name="Subtitle 2">
              <a:extLst>
                <a:ext uri="{FF2B5EF4-FFF2-40B4-BE49-F238E27FC236}">
                  <a16:creationId xmlns:a16="http://schemas.microsoft.com/office/drawing/2014/main" id="{F996C906-C3E5-E28C-E10C-08E596AE7B7A}"/>
                </a:ext>
              </a:extLst>
            </p:cNvPr>
            <p:cNvSpPr txBox="1">
              <a:spLocks/>
            </p:cNvSpPr>
            <p:nvPr/>
          </p:nvSpPr>
          <p:spPr>
            <a:xfrm>
              <a:off x="1301471" y="4367363"/>
              <a:ext cx="1264894" cy="500155"/>
            </a:xfrm>
            <a:prstGeom prst="rect">
              <a:avLst/>
            </a:prstGeom>
          </p:spPr>
          <p:txBody>
            <a:bodyPr vert="horz" wrap="square" lIns="68598" tIns="34299" rIns="68598" bIns="3429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400" b="1" dirty="0">
                  <a:latin typeface="+mn-lt"/>
                  <a:ea typeface="Lato Light" panose="020F0502020204030203" pitchFamily="34" charset="0"/>
                  <a:cs typeface="Mukta ExtraLight" panose="020B0000000000000000" pitchFamily="34" charset="77"/>
                </a:rPr>
                <a:t>Mission &amp; Vision</a:t>
              </a:r>
            </a:p>
          </p:txBody>
        </p:sp>
        <p:sp>
          <p:nvSpPr>
            <p:cNvPr id="128" name="Subtitle 2">
              <a:extLst>
                <a:ext uri="{FF2B5EF4-FFF2-40B4-BE49-F238E27FC236}">
                  <a16:creationId xmlns:a16="http://schemas.microsoft.com/office/drawing/2014/main" id="{CB0D4983-F11A-D5ED-30ED-87325840F73A}"/>
                </a:ext>
              </a:extLst>
            </p:cNvPr>
            <p:cNvSpPr txBox="1">
              <a:spLocks/>
            </p:cNvSpPr>
            <p:nvPr/>
          </p:nvSpPr>
          <p:spPr>
            <a:xfrm>
              <a:off x="1570917" y="3815574"/>
              <a:ext cx="1104345" cy="500155"/>
            </a:xfrm>
            <a:prstGeom prst="rect">
              <a:avLst/>
            </a:prstGeom>
          </p:spPr>
          <p:txBody>
            <a:bodyPr vert="horz" wrap="square" lIns="68598" tIns="34299" rIns="68598" bIns="3429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400" b="1" dirty="0">
                  <a:latin typeface="+mn-lt"/>
                  <a:ea typeface="Lato Light" panose="020F0502020204030203" pitchFamily="34" charset="0"/>
                  <a:cs typeface="Mukta ExtraLight" panose="020B0000000000000000" pitchFamily="34" charset="77"/>
                </a:rPr>
                <a:t>Chapter Assessment</a:t>
              </a:r>
            </a:p>
          </p:txBody>
        </p:sp>
        <p:grpSp>
          <p:nvGrpSpPr>
            <p:cNvPr id="139" name="Group 138">
              <a:extLst>
                <a:ext uri="{FF2B5EF4-FFF2-40B4-BE49-F238E27FC236}">
                  <a16:creationId xmlns:a16="http://schemas.microsoft.com/office/drawing/2014/main" id="{7081D65F-8BCF-E2C5-2D15-7D501B0748C9}"/>
                </a:ext>
              </a:extLst>
            </p:cNvPr>
            <p:cNvGrpSpPr/>
            <p:nvPr/>
          </p:nvGrpSpPr>
          <p:grpSpPr>
            <a:xfrm>
              <a:off x="2743880" y="4035975"/>
              <a:ext cx="204409" cy="204409"/>
              <a:chOff x="2961988" y="3325174"/>
              <a:chExt cx="482708" cy="482708"/>
            </a:xfrm>
            <a:effectLst>
              <a:outerShdw blurRad="50800" dist="203200" dir="2700000" algn="tl" rotWithShape="0">
                <a:prstClr val="black">
                  <a:alpha val="16000"/>
                </a:prstClr>
              </a:outerShdw>
            </a:effectLst>
          </p:grpSpPr>
          <p:sp>
            <p:nvSpPr>
              <p:cNvPr id="140" name="Oval 139">
                <a:extLst>
                  <a:ext uri="{FF2B5EF4-FFF2-40B4-BE49-F238E27FC236}">
                    <a16:creationId xmlns:a16="http://schemas.microsoft.com/office/drawing/2014/main" id="{3B5EAD9C-37A5-3C5E-CCC9-771B860A5740}"/>
                  </a:ext>
                </a:extLst>
              </p:cNvPr>
              <p:cNvSpPr/>
              <p:nvPr/>
            </p:nvSpPr>
            <p:spPr>
              <a:xfrm>
                <a:off x="2961988" y="3325174"/>
                <a:ext cx="482708" cy="482708"/>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41" name="Freeform 5">
                <a:extLst>
                  <a:ext uri="{FF2B5EF4-FFF2-40B4-BE49-F238E27FC236}">
                    <a16:creationId xmlns:a16="http://schemas.microsoft.com/office/drawing/2014/main" id="{1FFBD7D3-7228-6C48-418F-FDBF579F0952}"/>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chemeClr val="bg1"/>
              </a:solidFill>
              <a:ln w="9525">
                <a:noFill/>
                <a:round/>
                <a:headEnd/>
                <a:tailEnd/>
              </a:ln>
            </p:spPr>
            <p:txBody>
              <a:bodyPr vert="horz" wrap="square" lIns="68598" tIns="34299" rIns="68598" bIns="34299" numCol="1" anchor="t" anchorCtr="0" compatLnSpc="1">
                <a:prstTxWarp prst="textNoShape">
                  <a:avLst/>
                </a:prstTxWarp>
              </a:bodyPr>
              <a:lstStyle/>
              <a:p>
                <a:endParaRPr lang="en-IN" sz="1350"/>
              </a:p>
            </p:txBody>
          </p:sp>
        </p:grpSp>
        <p:grpSp>
          <p:nvGrpSpPr>
            <p:cNvPr id="142" name="Group 141">
              <a:extLst>
                <a:ext uri="{FF2B5EF4-FFF2-40B4-BE49-F238E27FC236}">
                  <a16:creationId xmlns:a16="http://schemas.microsoft.com/office/drawing/2014/main" id="{39A2325B-9B65-AD35-7A08-6FB6EE6EE20A}"/>
                </a:ext>
              </a:extLst>
            </p:cNvPr>
            <p:cNvGrpSpPr/>
            <p:nvPr/>
          </p:nvGrpSpPr>
          <p:grpSpPr>
            <a:xfrm>
              <a:off x="6483772" y="3402285"/>
              <a:ext cx="204409" cy="204409"/>
              <a:chOff x="2961988" y="3325174"/>
              <a:chExt cx="482708" cy="482708"/>
            </a:xfrm>
            <a:effectLst>
              <a:outerShdw blurRad="50800" dist="203200" dir="2700000" algn="tl" rotWithShape="0">
                <a:prstClr val="black">
                  <a:alpha val="16000"/>
                </a:prstClr>
              </a:outerShdw>
            </a:effectLst>
          </p:grpSpPr>
          <p:sp>
            <p:nvSpPr>
              <p:cNvPr id="143" name="Oval 142">
                <a:extLst>
                  <a:ext uri="{FF2B5EF4-FFF2-40B4-BE49-F238E27FC236}">
                    <a16:creationId xmlns:a16="http://schemas.microsoft.com/office/drawing/2014/main" id="{E8F69C22-76EB-209C-6782-80EE6DA2F0B2}"/>
                  </a:ext>
                </a:extLst>
              </p:cNvPr>
              <p:cNvSpPr/>
              <p:nvPr/>
            </p:nvSpPr>
            <p:spPr>
              <a:xfrm>
                <a:off x="2961988" y="3325174"/>
                <a:ext cx="482708" cy="482708"/>
              </a:xfrm>
              <a:prstGeom prst="ellipse">
                <a:avLst/>
              </a:prstGeom>
              <a:solidFill>
                <a:schemeClr val="accent2"/>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44" name="Freeform 5">
                <a:extLst>
                  <a:ext uri="{FF2B5EF4-FFF2-40B4-BE49-F238E27FC236}">
                    <a16:creationId xmlns:a16="http://schemas.microsoft.com/office/drawing/2014/main" id="{51FC9584-5638-C154-704B-72A5D6444407}"/>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chemeClr val="bg1"/>
              </a:solidFill>
              <a:ln w="9525">
                <a:noFill/>
                <a:round/>
                <a:headEnd/>
                <a:tailEnd/>
              </a:ln>
            </p:spPr>
            <p:txBody>
              <a:bodyPr vert="horz" wrap="square" lIns="68598" tIns="34299" rIns="68598" bIns="34299" numCol="1" anchor="t" anchorCtr="0" compatLnSpc="1">
                <a:prstTxWarp prst="textNoShape">
                  <a:avLst/>
                </a:prstTxWarp>
              </a:bodyPr>
              <a:lstStyle/>
              <a:p>
                <a:endParaRPr lang="en-IN" sz="1350"/>
              </a:p>
            </p:txBody>
          </p:sp>
        </p:grpSp>
        <p:grpSp>
          <p:nvGrpSpPr>
            <p:cNvPr id="145" name="Group 144">
              <a:extLst>
                <a:ext uri="{FF2B5EF4-FFF2-40B4-BE49-F238E27FC236}">
                  <a16:creationId xmlns:a16="http://schemas.microsoft.com/office/drawing/2014/main" id="{0CF492B1-1BA1-7B8E-7855-5D99EC01B89B}"/>
                </a:ext>
              </a:extLst>
            </p:cNvPr>
            <p:cNvGrpSpPr/>
            <p:nvPr/>
          </p:nvGrpSpPr>
          <p:grpSpPr>
            <a:xfrm>
              <a:off x="5576860" y="3872887"/>
              <a:ext cx="204409" cy="204409"/>
              <a:chOff x="2961988" y="3325174"/>
              <a:chExt cx="482708" cy="482708"/>
            </a:xfrm>
            <a:effectLst>
              <a:outerShdw blurRad="50800" dist="203200" dir="2700000" algn="tl" rotWithShape="0">
                <a:prstClr val="black">
                  <a:alpha val="16000"/>
                </a:prstClr>
              </a:outerShdw>
            </a:effectLst>
          </p:grpSpPr>
          <p:sp>
            <p:nvSpPr>
              <p:cNvPr id="146" name="Oval 145">
                <a:extLst>
                  <a:ext uri="{FF2B5EF4-FFF2-40B4-BE49-F238E27FC236}">
                    <a16:creationId xmlns:a16="http://schemas.microsoft.com/office/drawing/2014/main" id="{0FBBBF2E-01BA-E693-2A2D-FB6D2CA5BC45}"/>
                  </a:ext>
                </a:extLst>
              </p:cNvPr>
              <p:cNvSpPr/>
              <p:nvPr/>
            </p:nvSpPr>
            <p:spPr>
              <a:xfrm>
                <a:off x="2961988" y="3325174"/>
                <a:ext cx="482708" cy="482708"/>
              </a:xfrm>
              <a:prstGeom prst="ellipse">
                <a:avLst/>
              </a:prstGeom>
              <a:solidFill>
                <a:schemeClr val="accent2"/>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47" name="Freeform 5">
                <a:extLst>
                  <a:ext uri="{FF2B5EF4-FFF2-40B4-BE49-F238E27FC236}">
                    <a16:creationId xmlns:a16="http://schemas.microsoft.com/office/drawing/2014/main" id="{1F2C9DF4-9B08-1E19-997A-EF1514CE642D}"/>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chemeClr val="bg1"/>
              </a:solidFill>
              <a:ln w="9525">
                <a:noFill/>
                <a:round/>
                <a:headEnd/>
                <a:tailEnd/>
              </a:ln>
            </p:spPr>
            <p:txBody>
              <a:bodyPr vert="horz" wrap="square" lIns="68598" tIns="34299" rIns="68598" bIns="34299" numCol="1" anchor="t" anchorCtr="0" compatLnSpc="1">
                <a:prstTxWarp prst="textNoShape">
                  <a:avLst/>
                </a:prstTxWarp>
              </a:bodyPr>
              <a:lstStyle/>
              <a:p>
                <a:endParaRPr lang="en-IN" sz="1350"/>
              </a:p>
            </p:txBody>
          </p:sp>
        </p:grpSp>
        <p:sp>
          <p:nvSpPr>
            <p:cNvPr id="148" name="Subtitle 2">
              <a:extLst>
                <a:ext uri="{FF2B5EF4-FFF2-40B4-BE49-F238E27FC236}">
                  <a16:creationId xmlns:a16="http://schemas.microsoft.com/office/drawing/2014/main" id="{63E28AEF-43E3-E7B8-9FC7-E2F146E033BD}"/>
                </a:ext>
              </a:extLst>
            </p:cNvPr>
            <p:cNvSpPr txBox="1">
              <a:spLocks/>
            </p:cNvSpPr>
            <p:nvPr/>
          </p:nvSpPr>
          <p:spPr>
            <a:xfrm>
              <a:off x="6470178" y="2787447"/>
              <a:ext cx="645662" cy="284711"/>
            </a:xfrm>
            <a:prstGeom prst="rect">
              <a:avLst/>
            </a:prstGeom>
          </p:spPr>
          <p:txBody>
            <a:bodyPr vert="horz" wrap="none" lIns="68598" tIns="34299" rIns="68598" bIns="3429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400" b="1" dirty="0">
                  <a:latin typeface="+mn-lt"/>
                  <a:ea typeface="Lato Light" panose="020F0502020204030203" pitchFamily="34" charset="0"/>
                  <a:cs typeface="Mukta ExtraLight" panose="020B0000000000000000" pitchFamily="34" charset="77"/>
                </a:rPr>
                <a:t>Report</a:t>
              </a:r>
            </a:p>
          </p:txBody>
        </p:sp>
        <p:sp>
          <p:nvSpPr>
            <p:cNvPr id="149" name="TextBox 148">
              <a:extLst>
                <a:ext uri="{FF2B5EF4-FFF2-40B4-BE49-F238E27FC236}">
                  <a16:creationId xmlns:a16="http://schemas.microsoft.com/office/drawing/2014/main" id="{E14BA142-68FE-EBE2-2FB9-D18F73C81B64}"/>
                </a:ext>
              </a:extLst>
            </p:cNvPr>
            <p:cNvSpPr txBox="1"/>
            <p:nvPr/>
          </p:nvSpPr>
          <p:spPr>
            <a:xfrm>
              <a:off x="-76200" y="5045883"/>
              <a:ext cx="1203610" cy="523220"/>
            </a:xfrm>
            <a:prstGeom prst="rect">
              <a:avLst/>
            </a:prstGeom>
            <a:noFill/>
          </p:spPr>
          <p:txBody>
            <a:bodyPr wrap="square" rtlCol="0" anchor="t" anchorCtr="0">
              <a:spAutoFit/>
            </a:bodyPr>
            <a:lstStyle>
              <a:defPPr>
                <a:defRPr lang="en-US"/>
              </a:defPPr>
              <a:lvl1pPr algn="ctr">
                <a:defRPr sz="800" b="1">
                  <a:solidFill>
                    <a:schemeClr val="tx2"/>
                  </a:solidFill>
                  <a:latin typeface="Arial Black" panose="020B0A04020102020204" pitchFamily="34" charset="0"/>
                  <a:ea typeface="League Spartan" charset="0"/>
                  <a:cs typeface="Poppins" pitchFamily="2" charset="77"/>
                </a:defRPr>
              </a:lvl1pPr>
            </a:lstStyle>
            <a:p>
              <a:r>
                <a:rPr lang="en-US" sz="1400" dirty="0">
                  <a:solidFill>
                    <a:schemeClr val="tx1"/>
                  </a:solidFill>
                  <a:latin typeface="+mn-lt"/>
                </a:rPr>
                <a:t>Outcomes/</a:t>
              </a:r>
            </a:p>
            <a:p>
              <a:r>
                <a:rPr lang="en-US" sz="1400" dirty="0">
                  <a:solidFill>
                    <a:schemeClr val="tx1"/>
                  </a:solidFill>
                  <a:latin typeface="+mn-lt"/>
                </a:rPr>
                <a:t>Deliverables</a:t>
              </a:r>
            </a:p>
          </p:txBody>
        </p:sp>
      </p:grpSp>
    </p:spTree>
    <p:extLst>
      <p:ext uri="{BB962C8B-B14F-4D97-AF65-F5344CB8AC3E}">
        <p14:creationId xmlns:p14="http://schemas.microsoft.com/office/powerpoint/2010/main" val="1730657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origami"/>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239000" cy="1143000"/>
          </a:xfrm>
        </p:spPr>
        <p:txBody>
          <a:bodyPr/>
          <a:lstStyle/>
          <a:p>
            <a:r>
              <a:rPr lang="en-US" dirty="0"/>
              <a:t>Columbia (MD) Chapter Strategic Planning /Budget  Timeline </a:t>
            </a:r>
          </a:p>
        </p:txBody>
      </p:sp>
      <p:sp>
        <p:nvSpPr>
          <p:cNvPr id="6" name="Content Placeholder 5"/>
          <p:cNvSpPr>
            <a:spLocks noGrp="1"/>
          </p:cNvSpPr>
          <p:nvPr>
            <p:ph sz="half" idx="1"/>
          </p:nvPr>
        </p:nvSpPr>
        <p:spPr>
          <a:xfrm>
            <a:off x="381000" y="1447800"/>
            <a:ext cx="4114800" cy="4800600"/>
          </a:xfrm>
        </p:spPr>
        <p:txBody>
          <a:bodyPr>
            <a:noAutofit/>
          </a:bodyPr>
          <a:lstStyle/>
          <a:p>
            <a:r>
              <a:rPr lang="en-US" sz="1400" dirty="0"/>
              <a:t>January</a:t>
            </a:r>
          </a:p>
          <a:p>
            <a:pPr marL="633413" lvl="1" indent="-233363"/>
            <a:r>
              <a:rPr lang="en-US" sz="1400" dirty="0"/>
              <a:t>Market Data Distributed; Goal Setting/Adjustments, Strategic Planning Retreat</a:t>
            </a:r>
          </a:p>
          <a:p>
            <a:pPr marL="633413" lvl="1" indent="-233363"/>
            <a:r>
              <a:rPr lang="en-US" sz="1400" dirty="0"/>
              <a:t>Final Budget Presentation</a:t>
            </a:r>
          </a:p>
          <a:p>
            <a:r>
              <a:rPr lang="en-US" sz="1400" dirty="0"/>
              <a:t>February/March</a:t>
            </a:r>
          </a:p>
          <a:p>
            <a:pPr lvl="1"/>
            <a:r>
              <a:rPr lang="en-US" sz="1400" dirty="0"/>
              <a:t>Refine Strategic Goals and Begin Development of Facet/Committee Plans</a:t>
            </a:r>
          </a:p>
          <a:p>
            <a:pPr lvl="1"/>
            <a:r>
              <a:rPr lang="en-US" sz="1400" dirty="0"/>
              <a:t>Budget Approval</a:t>
            </a:r>
          </a:p>
          <a:p>
            <a:r>
              <a:rPr lang="en-US" sz="1400" dirty="0"/>
              <a:t>April – </a:t>
            </a:r>
          </a:p>
          <a:p>
            <a:pPr lvl="1"/>
            <a:r>
              <a:rPr lang="en-US" sz="1400" dirty="0"/>
              <a:t>Area Conference; </a:t>
            </a:r>
          </a:p>
          <a:p>
            <a:pPr lvl="1"/>
            <a:r>
              <a:rPr lang="en-US" sz="1400" dirty="0"/>
              <a:t>Update Goals in National System</a:t>
            </a:r>
          </a:p>
          <a:p>
            <a:r>
              <a:rPr lang="en-US" sz="1400" dirty="0"/>
              <a:t>May </a:t>
            </a:r>
          </a:p>
          <a:p>
            <a:pPr lvl="1"/>
            <a:r>
              <a:rPr lang="en-US" sz="1400" dirty="0"/>
              <a:t>Chapter Year Begins</a:t>
            </a:r>
          </a:p>
          <a:p>
            <a:pPr lvl="1"/>
            <a:r>
              <a:rPr lang="en-US" sz="1400" dirty="0"/>
              <a:t>Present Strategic Plan To Chapter</a:t>
            </a:r>
          </a:p>
          <a:p>
            <a:r>
              <a:rPr lang="en-US" sz="1400" dirty="0"/>
              <a:t>June/July</a:t>
            </a:r>
          </a:p>
          <a:p>
            <a:pPr lvl="1"/>
            <a:r>
              <a:rPr lang="en-US" sz="1400" dirty="0"/>
              <a:t>National Assembly</a:t>
            </a:r>
          </a:p>
          <a:p>
            <a:pPr lvl="1"/>
            <a:r>
              <a:rPr lang="en-US" sz="1400" dirty="0"/>
              <a:t>Finalize Strategic Plan and Facet/Committee Plans</a:t>
            </a:r>
          </a:p>
          <a:p>
            <a:pPr lvl="1"/>
            <a:r>
              <a:rPr lang="en-US" sz="1400" dirty="0"/>
              <a:t>Review Surveys /Feedback</a:t>
            </a:r>
          </a:p>
          <a:p>
            <a:pPr lvl="1"/>
            <a:r>
              <a:rPr lang="en-US" sz="1400" dirty="0"/>
              <a:t>Measure FY Progress</a:t>
            </a:r>
          </a:p>
        </p:txBody>
      </p:sp>
      <p:sp>
        <p:nvSpPr>
          <p:cNvPr id="3" name="Content Placeholder 2"/>
          <p:cNvSpPr>
            <a:spLocks noGrp="1"/>
          </p:cNvSpPr>
          <p:nvPr>
            <p:ph sz="half" idx="2"/>
          </p:nvPr>
        </p:nvSpPr>
        <p:spPr>
          <a:xfrm>
            <a:off x="4648200" y="1447800"/>
            <a:ext cx="4038600" cy="4525963"/>
          </a:xfrm>
        </p:spPr>
        <p:txBody>
          <a:bodyPr/>
          <a:lstStyle/>
          <a:p>
            <a:r>
              <a:rPr lang="en-US" sz="1400" dirty="0"/>
              <a:t>August</a:t>
            </a:r>
          </a:p>
          <a:p>
            <a:pPr lvl="1"/>
            <a:r>
              <a:rPr lang="en-US" sz="1400" dirty="0"/>
              <a:t>Finalize Measurement</a:t>
            </a:r>
          </a:p>
          <a:p>
            <a:pPr lvl="1"/>
            <a:r>
              <a:rPr lang="en-US" sz="1400" dirty="0"/>
              <a:t>Identify Process Improvement Initiatives</a:t>
            </a:r>
          </a:p>
          <a:p>
            <a:pPr lvl="1"/>
            <a:r>
              <a:rPr lang="en-US" sz="1400" dirty="0"/>
              <a:t>Begin Planning September Retreat</a:t>
            </a:r>
          </a:p>
          <a:p>
            <a:r>
              <a:rPr lang="en-US" sz="1400" dirty="0"/>
              <a:t>September</a:t>
            </a:r>
          </a:p>
          <a:p>
            <a:pPr lvl="1"/>
            <a:r>
              <a:rPr lang="en-US" sz="1400" dirty="0"/>
              <a:t> Chapter Retreat</a:t>
            </a:r>
          </a:p>
          <a:p>
            <a:pPr lvl="1"/>
            <a:r>
              <a:rPr lang="en-US" sz="1400" dirty="0"/>
              <a:t> Assess Programs</a:t>
            </a:r>
          </a:p>
          <a:p>
            <a:r>
              <a:rPr lang="en-US" sz="1400" dirty="0"/>
              <a:t>October – </a:t>
            </a:r>
          </a:p>
          <a:p>
            <a:pPr lvl="1"/>
            <a:r>
              <a:rPr lang="en-US" sz="1400" dirty="0"/>
              <a:t>Budget Planning</a:t>
            </a:r>
          </a:p>
          <a:p>
            <a:pPr lvl="1"/>
            <a:r>
              <a:rPr lang="en-US" sz="1400" dirty="0"/>
              <a:t>Update Goals in National System</a:t>
            </a:r>
          </a:p>
          <a:p>
            <a:r>
              <a:rPr lang="en-US" sz="1400" dirty="0"/>
              <a:t>November – </a:t>
            </a:r>
          </a:p>
          <a:p>
            <a:pPr lvl="1"/>
            <a:r>
              <a:rPr lang="en-US" sz="1400" dirty="0"/>
              <a:t>Initial Budget Presentation</a:t>
            </a:r>
          </a:p>
          <a:p>
            <a:r>
              <a:rPr lang="en-US" sz="1400" dirty="0"/>
              <a:t>December</a:t>
            </a:r>
          </a:p>
          <a:p>
            <a:pPr lvl="1"/>
            <a:r>
              <a:rPr lang="en-US" sz="1400" dirty="0"/>
              <a:t>Begin Annual Planning Process</a:t>
            </a:r>
          </a:p>
          <a:p>
            <a:pPr marL="0" indent="0">
              <a:buNone/>
            </a:pPr>
            <a:endParaRPr lang="en-US" dirty="0"/>
          </a:p>
        </p:txBody>
      </p:sp>
    </p:spTree>
    <p:extLst>
      <p:ext uri="{BB962C8B-B14F-4D97-AF65-F5344CB8AC3E}">
        <p14:creationId xmlns:p14="http://schemas.microsoft.com/office/powerpoint/2010/main" val="2710200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7696200" cy="1066800"/>
          </a:xfrm>
        </p:spPr>
        <p:txBody>
          <a:bodyPr/>
          <a:lstStyle/>
          <a:p>
            <a:r>
              <a:rPr lang="en-US" dirty="0"/>
              <a:t>Fiscal Year Discussion</a:t>
            </a:r>
          </a:p>
        </p:txBody>
      </p:sp>
      <p:sp>
        <p:nvSpPr>
          <p:cNvPr id="5" name="TextBox 4">
            <a:extLst>
              <a:ext uri="{FF2B5EF4-FFF2-40B4-BE49-F238E27FC236}">
                <a16:creationId xmlns:a16="http://schemas.microsoft.com/office/drawing/2014/main" id="{65C2D9EE-9FF5-2D53-E65D-6868AB76A532}"/>
              </a:ext>
            </a:extLst>
          </p:cNvPr>
          <p:cNvSpPr txBox="1"/>
          <p:nvPr/>
        </p:nvSpPr>
        <p:spPr>
          <a:xfrm>
            <a:off x="381000" y="5638800"/>
            <a:ext cx="4572000" cy="707886"/>
          </a:xfrm>
          <a:prstGeom prst="rect">
            <a:avLst/>
          </a:prstGeom>
          <a:noFill/>
        </p:spPr>
        <p:txBody>
          <a:bodyPr wrap="square" rtlCol="0">
            <a:spAutoFit/>
          </a:bodyPr>
          <a:lstStyle/>
          <a:p>
            <a:r>
              <a:rPr lang="en-US" sz="2000" b="1" dirty="0">
                <a:solidFill>
                  <a:schemeClr val="bg1"/>
                </a:solidFill>
              </a:rPr>
              <a:t>Links Shaydra Robinson and Judy L. Smith</a:t>
            </a:r>
          </a:p>
          <a:p>
            <a:r>
              <a:rPr lang="en-US" sz="2000" b="1" dirty="0">
                <a:solidFill>
                  <a:schemeClr val="bg1"/>
                </a:solidFill>
              </a:rPr>
              <a:t>February 10, 2024</a:t>
            </a:r>
          </a:p>
        </p:txBody>
      </p:sp>
    </p:spTree>
    <p:extLst>
      <p:ext uri="{BB962C8B-B14F-4D97-AF65-F5344CB8AC3E}">
        <p14:creationId xmlns:p14="http://schemas.microsoft.com/office/powerpoint/2010/main" val="518459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3DA9-7193-C96B-803C-4EED194D477F}"/>
              </a:ext>
            </a:extLst>
          </p:cNvPr>
          <p:cNvSpPr>
            <a:spLocks noGrp="1"/>
          </p:cNvSpPr>
          <p:nvPr>
            <p:ph type="title"/>
          </p:nvPr>
        </p:nvSpPr>
        <p:spPr/>
        <p:txBody>
          <a:bodyPr/>
          <a:lstStyle/>
          <a:p>
            <a:r>
              <a:rPr lang="en-US" dirty="0"/>
              <a:t>Calendar and Fiscal Years</a:t>
            </a:r>
          </a:p>
        </p:txBody>
      </p:sp>
      <p:sp>
        <p:nvSpPr>
          <p:cNvPr id="3" name="Content Placeholder 2">
            <a:extLst>
              <a:ext uri="{FF2B5EF4-FFF2-40B4-BE49-F238E27FC236}">
                <a16:creationId xmlns:a16="http://schemas.microsoft.com/office/drawing/2014/main" id="{C30CEEEF-6B52-BEFF-662F-893D981D912D}"/>
              </a:ext>
            </a:extLst>
          </p:cNvPr>
          <p:cNvSpPr>
            <a:spLocks noGrp="1"/>
          </p:cNvSpPr>
          <p:nvPr>
            <p:ph idx="1"/>
          </p:nvPr>
        </p:nvSpPr>
        <p:spPr/>
        <p:txBody>
          <a:bodyPr/>
          <a:lstStyle/>
          <a:p>
            <a:r>
              <a:rPr lang="en-US" dirty="0"/>
              <a:t>Currently we are:</a:t>
            </a:r>
          </a:p>
          <a:p>
            <a:pPr lvl="1"/>
            <a:r>
              <a:rPr lang="en-US" dirty="0"/>
              <a:t>The Links, Inc. operates on a fiscal year basis from May 1 through April 30:</a:t>
            </a:r>
          </a:p>
          <a:p>
            <a:pPr lvl="2"/>
            <a:r>
              <a:rPr lang="en-US" dirty="0"/>
              <a:t>We are currently in Fiscal Year 2024 (FY24): May 1, 2023 through April 30, 2024</a:t>
            </a:r>
            <a:endParaRPr lang="en-US" b="1" dirty="0"/>
          </a:p>
          <a:p>
            <a:pPr lvl="1"/>
            <a:r>
              <a:rPr lang="en-US" dirty="0"/>
              <a:t>Links Fiscal Year 2025 (FY25)</a:t>
            </a:r>
          </a:p>
          <a:p>
            <a:pPr lvl="2"/>
            <a:r>
              <a:rPr lang="en-US" dirty="0"/>
              <a:t>May 1, 2024 through April 30, 2025 – The budget approved in January 2024 supports this fiscal year.</a:t>
            </a:r>
          </a:p>
          <a:p>
            <a:pPr lvl="1"/>
            <a:r>
              <a:rPr lang="en-US" dirty="0"/>
              <a:t>Links Fiscal Year 2026 (FY26)</a:t>
            </a:r>
          </a:p>
          <a:p>
            <a:pPr lvl="2"/>
            <a:r>
              <a:rPr lang="en-US" dirty="0"/>
              <a:t>May 1, 2025 through April 30, 2026 – The assessment due in August 2024 will support this fiscal year.</a:t>
            </a:r>
          </a:p>
        </p:txBody>
      </p:sp>
    </p:spTree>
    <p:extLst>
      <p:ext uri="{BB962C8B-B14F-4D97-AF65-F5344CB8AC3E}">
        <p14:creationId xmlns:p14="http://schemas.microsoft.com/office/powerpoint/2010/main" val="797145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95E70-868C-4D90-AFA1-6FF0E8F1A215}"/>
              </a:ext>
            </a:extLst>
          </p:cNvPr>
          <p:cNvSpPr>
            <a:spLocks noGrp="1"/>
          </p:cNvSpPr>
          <p:nvPr>
            <p:ph type="title"/>
          </p:nvPr>
        </p:nvSpPr>
        <p:spPr/>
        <p:txBody>
          <a:bodyPr/>
          <a:lstStyle/>
          <a:p>
            <a:r>
              <a:rPr lang="en-US" dirty="0"/>
              <a:t>FY25 Budget Planning</a:t>
            </a:r>
          </a:p>
        </p:txBody>
      </p:sp>
      <p:sp>
        <p:nvSpPr>
          <p:cNvPr id="3" name="Content Placeholder 2">
            <a:extLst>
              <a:ext uri="{FF2B5EF4-FFF2-40B4-BE49-F238E27FC236}">
                <a16:creationId xmlns:a16="http://schemas.microsoft.com/office/drawing/2014/main" id="{E4F698DA-B485-419F-AAE8-6FB98076EEE9}"/>
              </a:ext>
            </a:extLst>
          </p:cNvPr>
          <p:cNvSpPr>
            <a:spLocks noGrp="1"/>
          </p:cNvSpPr>
          <p:nvPr>
            <p:ph idx="1"/>
          </p:nvPr>
        </p:nvSpPr>
        <p:spPr>
          <a:xfrm>
            <a:off x="429934" y="1295400"/>
            <a:ext cx="8229600" cy="5261765"/>
          </a:xfrm>
        </p:spPr>
        <p:txBody>
          <a:bodyPr/>
          <a:lstStyle/>
          <a:p>
            <a:r>
              <a:rPr lang="en-US" dirty="0"/>
              <a:t>Planning for the upcoming Links Fiscal Year which runs from May 1, 2024 through April 30, 2025</a:t>
            </a:r>
          </a:p>
          <a:p>
            <a:pPr lvl="1"/>
            <a:r>
              <a:rPr lang="en-US" dirty="0"/>
              <a:t>Budget input calls Made September and October 2023</a:t>
            </a:r>
          </a:p>
          <a:p>
            <a:pPr lvl="1"/>
            <a:r>
              <a:rPr lang="en-US" dirty="0"/>
              <a:t>Budget input to Treasurer November 2023</a:t>
            </a:r>
          </a:p>
          <a:p>
            <a:pPr lvl="1"/>
            <a:r>
              <a:rPr lang="en-US" dirty="0"/>
              <a:t>Treasurer draft and presents initial budget during November 2023 Chapter meeting</a:t>
            </a:r>
          </a:p>
          <a:p>
            <a:pPr lvl="1"/>
            <a:r>
              <a:rPr lang="en-US" dirty="0"/>
              <a:t>December 2023 – no Chapter meeting</a:t>
            </a:r>
          </a:p>
          <a:p>
            <a:pPr lvl="1"/>
            <a:r>
              <a:rPr lang="en-US" dirty="0"/>
              <a:t>January 2024 - Treasurer presents final budget and motions for a vote</a:t>
            </a:r>
          </a:p>
          <a:p>
            <a:pPr lvl="1"/>
            <a:r>
              <a:rPr lang="en-US" dirty="0"/>
              <a:t>Latest date for Chapter to approval budget is February 2024</a:t>
            </a:r>
          </a:p>
          <a:p>
            <a:pPr lvl="1"/>
            <a:r>
              <a:rPr lang="en-US" dirty="0"/>
              <a:t>Budget due to Area March 2024</a:t>
            </a:r>
          </a:p>
          <a:p>
            <a:pPr lvl="1"/>
            <a:endParaRPr lang="en-US" dirty="0"/>
          </a:p>
        </p:txBody>
      </p:sp>
    </p:spTree>
    <p:extLst>
      <p:ext uri="{BB962C8B-B14F-4D97-AF65-F5344CB8AC3E}">
        <p14:creationId xmlns:p14="http://schemas.microsoft.com/office/powerpoint/2010/main" val="2504541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81ED5-5292-E38B-1BE4-BE28C5C645F1}"/>
              </a:ext>
            </a:extLst>
          </p:cNvPr>
          <p:cNvSpPr>
            <a:spLocks noGrp="1"/>
          </p:cNvSpPr>
          <p:nvPr>
            <p:ph type="title"/>
          </p:nvPr>
        </p:nvSpPr>
        <p:spPr/>
        <p:txBody>
          <a:bodyPr>
            <a:normAutofit fontScale="90000"/>
          </a:bodyPr>
          <a:lstStyle/>
          <a:p>
            <a:r>
              <a:rPr lang="en-US" dirty="0"/>
              <a:t>Programming and Scholarship Considerations </a:t>
            </a:r>
          </a:p>
        </p:txBody>
      </p:sp>
      <p:sp>
        <p:nvSpPr>
          <p:cNvPr id="3" name="Content Placeholder 2">
            <a:extLst>
              <a:ext uri="{FF2B5EF4-FFF2-40B4-BE49-F238E27FC236}">
                <a16:creationId xmlns:a16="http://schemas.microsoft.com/office/drawing/2014/main" id="{6706C586-3370-A92E-3243-6C6C2792FD31}"/>
              </a:ext>
            </a:extLst>
          </p:cNvPr>
          <p:cNvSpPr>
            <a:spLocks noGrp="1"/>
          </p:cNvSpPr>
          <p:nvPr>
            <p:ph idx="1"/>
          </p:nvPr>
        </p:nvSpPr>
        <p:spPr/>
        <p:txBody>
          <a:bodyPr/>
          <a:lstStyle/>
          <a:p>
            <a:r>
              <a:rPr lang="en-US" dirty="0"/>
              <a:t>All of dollars associated with the awarded four-year scholarships must be raised in its entirety before the scholarships are awarded:</a:t>
            </a:r>
          </a:p>
          <a:p>
            <a:pPr lvl="1"/>
            <a:r>
              <a:rPr lang="en-US" dirty="0"/>
              <a:t>Funds raised from the 2023 Jazz Brunch which occurred on November 13, 2023</a:t>
            </a:r>
          </a:p>
          <a:p>
            <a:pPr lvl="2"/>
            <a:r>
              <a:rPr lang="en-US" dirty="0"/>
              <a:t>Supports our Program and Scholarship budget (approved January 2024) for Fiscal Year 2025: May 1, 2024 – April 30, 2025</a:t>
            </a:r>
          </a:p>
          <a:p>
            <a:pPr marL="514350" lvl="1" indent="0">
              <a:buNone/>
            </a:pPr>
            <a:r>
              <a:rPr lang="en-US" dirty="0"/>
              <a:t>The assessment due in August 2024 will support Programs and Scholarships for Fiscal Year 2026: May 1, 2025 – April 30, 2026</a:t>
            </a:r>
          </a:p>
          <a:p>
            <a:pPr lvl="2"/>
            <a:r>
              <a:rPr lang="en-US" dirty="0"/>
              <a:t>Discussions should begin in February to secure a venue if we choose to hold a Jazz Brunch</a:t>
            </a:r>
          </a:p>
          <a:p>
            <a:pPr marL="914400" lvl="2" indent="0">
              <a:buNone/>
            </a:pPr>
            <a:endParaRPr lang="en-US" dirty="0"/>
          </a:p>
        </p:txBody>
      </p:sp>
    </p:spTree>
    <p:extLst>
      <p:ext uri="{BB962C8B-B14F-4D97-AF65-F5344CB8AC3E}">
        <p14:creationId xmlns:p14="http://schemas.microsoft.com/office/powerpoint/2010/main" val="710049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0F4AB-327C-4E58-839D-55D7D9CB5AC5}"/>
              </a:ext>
            </a:extLst>
          </p:cNvPr>
          <p:cNvSpPr>
            <a:spLocks noGrp="1"/>
          </p:cNvSpPr>
          <p:nvPr>
            <p:ph type="title"/>
          </p:nvPr>
        </p:nvSpPr>
        <p:spPr/>
        <p:txBody>
          <a:bodyPr/>
          <a:lstStyle/>
          <a:p>
            <a:r>
              <a:rPr lang="en-US" dirty="0"/>
              <a:t>Presentation Contents</a:t>
            </a:r>
          </a:p>
        </p:txBody>
      </p:sp>
      <p:sp>
        <p:nvSpPr>
          <p:cNvPr id="3" name="Content Placeholder 2">
            <a:extLst>
              <a:ext uri="{FF2B5EF4-FFF2-40B4-BE49-F238E27FC236}">
                <a16:creationId xmlns:a16="http://schemas.microsoft.com/office/drawing/2014/main" id="{BE2DD601-670E-46AC-9314-D5CC5BF3CB39}"/>
              </a:ext>
            </a:extLst>
          </p:cNvPr>
          <p:cNvSpPr>
            <a:spLocks noGrp="1"/>
          </p:cNvSpPr>
          <p:nvPr>
            <p:ph idx="1"/>
          </p:nvPr>
        </p:nvSpPr>
        <p:spPr/>
        <p:txBody>
          <a:bodyPr/>
          <a:lstStyle/>
          <a:p>
            <a:r>
              <a:rPr lang="en-US" dirty="0"/>
              <a:t>Chapter Budgeting</a:t>
            </a:r>
          </a:p>
          <a:p>
            <a:r>
              <a:rPr lang="en-US" dirty="0"/>
              <a:t>Budget Schedule and Processes</a:t>
            </a:r>
          </a:p>
          <a:p>
            <a:r>
              <a:rPr lang="en-US" dirty="0"/>
              <a:t>Fiscal Year Planning</a:t>
            </a:r>
          </a:p>
          <a:p>
            <a:endParaRPr lang="en-US" dirty="0"/>
          </a:p>
        </p:txBody>
      </p:sp>
    </p:spTree>
    <p:extLst>
      <p:ext uri="{BB962C8B-B14F-4D97-AF65-F5344CB8AC3E}">
        <p14:creationId xmlns:p14="http://schemas.microsoft.com/office/powerpoint/2010/main" val="1561855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90600"/>
            <a:ext cx="5257800" cy="1066800"/>
          </a:xfrm>
        </p:spPr>
        <p:txBody>
          <a:bodyPr/>
          <a:lstStyle/>
          <a:p>
            <a:r>
              <a:rPr lang="en-US" dirty="0"/>
              <a:t>Chapter Budgeting</a:t>
            </a:r>
          </a:p>
        </p:txBody>
      </p:sp>
      <p:sp>
        <p:nvSpPr>
          <p:cNvPr id="3" name="TextBox 2">
            <a:extLst>
              <a:ext uri="{FF2B5EF4-FFF2-40B4-BE49-F238E27FC236}">
                <a16:creationId xmlns:a16="http://schemas.microsoft.com/office/drawing/2014/main" id="{6E171C21-D1B9-FC88-DAA2-A1012A169146}"/>
              </a:ext>
            </a:extLst>
          </p:cNvPr>
          <p:cNvSpPr txBox="1"/>
          <p:nvPr/>
        </p:nvSpPr>
        <p:spPr>
          <a:xfrm>
            <a:off x="762000" y="5715000"/>
            <a:ext cx="4572000" cy="707886"/>
          </a:xfrm>
          <a:prstGeom prst="rect">
            <a:avLst/>
          </a:prstGeom>
          <a:noFill/>
        </p:spPr>
        <p:txBody>
          <a:bodyPr wrap="square" rtlCol="0">
            <a:spAutoFit/>
          </a:bodyPr>
          <a:lstStyle/>
          <a:p>
            <a:r>
              <a:rPr lang="en-US" sz="2000" b="1" dirty="0">
                <a:solidFill>
                  <a:schemeClr val="bg1"/>
                </a:solidFill>
              </a:rPr>
              <a:t>Links Shaydra Robinson and Judy L. Smith</a:t>
            </a:r>
          </a:p>
          <a:p>
            <a:r>
              <a:rPr lang="en-US" sz="2000" b="1" dirty="0">
                <a:solidFill>
                  <a:schemeClr val="bg1"/>
                </a:solidFill>
              </a:rPr>
              <a:t>February 10, 2024</a:t>
            </a:r>
          </a:p>
        </p:txBody>
      </p:sp>
    </p:spTree>
    <p:extLst>
      <p:ext uri="{BB962C8B-B14F-4D97-AF65-F5344CB8AC3E}">
        <p14:creationId xmlns:p14="http://schemas.microsoft.com/office/powerpoint/2010/main" val="3565124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97EF-36C1-4C34-B89F-68F525FE5622}"/>
              </a:ext>
            </a:extLst>
          </p:cNvPr>
          <p:cNvSpPr>
            <a:spLocks noGrp="1"/>
          </p:cNvSpPr>
          <p:nvPr>
            <p:ph type="title"/>
          </p:nvPr>
        </p:nvSpPr>
        <p:spPr>
          <a:xfrm>
            <a:off x="315191" y="0"/>
            <a:ext cx="6167511" cy="1143000"/>
          </a:xfrm>
        </p:spPr>
        <p:txBody>
          <a:bodyPr/>
          <a:lstStyle/>
          <a:p>
            <a:r>
              <a:rPr lang="en-US" dirty="0"/>
              <a:t>Budget Guidance</a:t>
            </a:r>
          </a:p>
        </p:txBody>
      </p:sp>
      <p:sp>
        <p:nvSpPr>
          <p:cNvPr id="3" name="Content Placeholder 2">
            <a:extLst>
              <a:ext uri="{FF2B5EF4-FFF2-40B4-BE49-F238E27FC236}">
                <a16:creationId xmlns:a16="http://schemas.microsoft.com/office/drawing/2014/main" id="{93EE8318-B010-4519-9638-72ED2172B96F}"/>
              </a:ext>
            </a:extLst>
          </p:cNvPr>
          <p:cNvSpPr>
            <a:spLocks noGrp="1"/>
          </p:cNvSpPr>
          <p:nvPr>
            <p:ph idx="1"/>
          </p:nvPr>
        </p:nvSpPr>
        <p:spPr>
          <a:xfrm>
            <a:off x="342900" y="914400"/>
            <a:ext cx="8458200" cy="5486400"/>
          </a:xfrm>
        </p:spPr>
        <p:txBody>
          <a:bodyPr>
            <a:normAutofit/>
          </a:bodyPr>
          <a:lstStyle/>
          <a:p>
            <a:r>
              <a:rPr lang="en-US" sz="1800" b="1" i="0" u="none" strike="noStrike" baseline="0" dirty="0">
                <a:solidFill>
                  <a:srgbClr val="000000"/>
                </a:solidFill>
                <a:latin typeface="Times New Roman" panose="02020603050405020304" pitchFamily="18" charset="0"/>
              </a:rPr>
              <a:t>Our Financial Handbook States (pages 8-9)</a:t>
            </a:r>
            <a:r>
              <a:rPr lang="en-US" sz="1800" b="0" i="0" u="none" strike="noStrike" baseline="0" dirty="0">
                <a:solidFill>
                  <a:srgbClr val="000000"/>
                </a:solidFill>
                <a:latin typeface="Times New Roman" panose="02020603050405020304" pitchFamily="18" charset="0"/>
              </a:rPr>
              <a:t>:</a:t>
            </a:r>
          </a:p>
          <a:p>
            <a:pPr lvl="1"/>
            <a:r>
              <a:rPr lang="en-US" sz="1800" b="0" i="0" u="none" strike="noStrike" baseline="0" dirty="0">
                <a:solidFill>
                  <a:srgbClr val="000000"/>
                </a:solidFill>
                <a:latin typeface="Times New Roman" panose="02020603050405020304" pitchFamily="18" charset="0"/>
              </a:rPr>
              <a:t>A budget is a “financial plan of action or guide” approved by the Chapter that is based on a realistic estimate of revenue over expenses anticipated to be incurred during a specified period of time. </a:t>
            </a:r>
          </a:p>
          <a:p>
            <a:pPr lvl="2"/>
            <a:r>
              <a:rPr lang="en-US" sz="1800" b="0" i="0" u="none" strike="noStrike" baseline="0" dirty="0">
                <a:solidFill>
                  <a:srgbClr val="000000"/>
                </a:solidFill>
                <a:latin typeface="Times New Roman" panose="02020603050405020304" pitchFamily="18" charset="0"/>
              </a:rPr>
              <a:t>Please note that the key requirement for each Chapter is to develop a </a:t>
            </a:r>
            <a:r>
              <a:rPr lang="en-US" sz="1800" b="1" i="0" u="none" strike="noStrike" baseline="0" dirty="0">
                <a:solidFill>
                  <a:srgbClr val="000000"/>
                </a:solidFill>
                <a:latin typeface="Times New Roman" panose="02020603050405020304" pitchFamily="18" charset="0"/>
              </a:rPr>
              <a:t>realistic balanced </a:t>
            </a:r>
            <a:r>
              <a:rPr lang="en-US" sz="1800" b="0" i="0" u="none" strike="noStrike" baseline="0" dirty="0">
                <a:solidFill>
                  <a:srgbClr val="000000"/>
                </a:solidFill>
                <a:latin typeface="Times New Roman" panose="02020603050405020304" pitchFamily="18" charset="0"/>
              </a:rPr>
              <a:t>budget that balances out to zero. </a:t>
            </a:r>
          </a:p>
          <a:p>
            <a:pPr lvl="2"/>
            <a:r>
              <a:rPr lang="en-US" sz="1800" b="0" i="0" u="none" strike="noStrike" baseline="0" dirty="0">
                <a:solidFill>
                  <a:srgbClr val="000000"/>
                </a:solidFill>
                <a:latin typeface="Times New Roman" panose="02020603050405020304" pitchFamily="18" charset="0"/>
              </a:rPr>
              <a:t>In order to cover emergencies or unexpected expenses, Chapters are allowed to have a contingency/reserve amount as a line item in its budget </a:t>
            </a:r>
            <a:r>
              <a:rPr lang="en-US" sz="1800" b="0" i="1" u="none" strike="noStrike" baseline="0" dirty="0">
                <a:solidFill>
                  <a:srgbClr val="000000"/>
                </a:solidFill>
                <a:latin typeface="Times New Roman" panose="02020603050405020304" pitchFamily="18" charset="0"/>
              </a:rPr>
              <a:t>(see Sample Budgets in Appendices A-1 and A-2)</a:t>
            </a:r>
            <a:r>
              <a:rPr lang="en-US" sz="1800" b="0" i="0" u="none" strike="noStrike" baseline="0" dirty="0">
                <a:solidFill>
                  <a:srgbClr val="000000"/>
                </a:solidFill>
                <a:latin typeface="Times New Roman" panose="02020603050405020304" pitchFamily="18" charset="0"/>
              </a:rPr>
              <a:t>. </a:t>
            </a:r>
          </a:p>
          <a:p>
            <a:pPr lvl="1"/>
            <a:r>
              <a:rPr lang="en-US" sz="1800" b="0" i="0" u="none" strike="noStrike" baseline="0" dirty="0">
                <a:solidFill>
                  <a:srgbClr val="000000"/>
                </a:solidFill>
                <a:latin typeface="Times New Roman" panose="02020603050405020304" pitchFamily="18" charset="0"/>
              </a:rPr>
              <a:t>As previously stated, each budget must be realistic. </a:t>
            </a:r>
          </a:p>
          <a:p>
            <a:pPr lvl="2"/>
            <a:r>
              <a:rPr lang="en-US" sz="1800" b="0" i="0" u="none" strike="noStrike" baseline="0" dirty="0">
                <a:solidFill>
                  <a:srgbClr val="000000"/>
                </a:solidFill>
                <a:latin typeface="Times New Roman" panose="02020603050405020304" pitchFamily="18" charset="0"/>
              </a:rPr>
              <a:t>A budget also may cover more than one (1) fiscal year and </a:t>
            </a:r>
            <a:r>
              <a:rPr lang="en-US" sz="1800" b="1" i="0" u="none" strike="noStrike" baseline="0" dirty="0">
                <a:solidFill>
                  <a:srgbClr val="000000"/>
                </a:solidFill>
                <a:latin typeface="Times New Roman" panose="02020603050405020304" pitchFamily="18" charset="0"/>
              </a:rPr>
              <a:t>be adjusted after adoption to meet the needs of the Chapter. </a:t>
            </a:r>
          </a:p>
          <a:p>
            <a:pPr lvl="2"/>
            <a:r>
              <a:rPr lang="en-US" sz="1800" b="0" i="0" u="none" strike="noStrike" baseline="0" dirty="0">
                <a:solidFill>
                  <a:srgbClr val="000000"/>
                </a:solidFill>
                <a:latin typeface="Times New Roman" panose="02020603050405020304" pitchFamily="18" charset="0"/>
              </a:rPr>
              <a:t>The adjusted budget should be presented and approved by the executive council or committee and presented for a vote by the general body. </a:t>
            </a:r>
          </a:p>
          <a:p>
            <a:pPr lvl="2"/>
            <a:r>
              <a:rPr lang="en-US" sz="1800" b="0" i="0" u="none" strike="noStrike" baseline="0" dirty="0">
                <a:solidFill>
                  <a:srgbClr val="000000"/>
                </a:solidFill>
                <a:latin typeface="Times New Roman" panose="02020603050405020304" pitchFamily="18" charset="0"/>
              </a:rPr>
              <a:t>If there is a change in the bottom line of an original adopted budget, that change must be presented to the Chapter members for approval. </a:t>
            </a:r>
          </a:p>
        </p:txBody>
      </p:sp>
    </p:spTree>
    <p:extLst>
      <p:ext uri="{BB962C8B-B14F-4D97-AF65-F5344CB8AC3E}">
        <p14:creationId xmlns:p14="http://schemas.microsoft.com/office/powerpoint/2010/main" val="1076669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97EF-36C1-4C34-B89F-68F525FE5622}"/>
              </a:ext>
            </a:extLst>
          </p:cNvPr>
          <p:cNvSpPr>
            <a:spLocks noGrp="1"/>
          </p:cNvSpPr>
          <p:nvPr>
            <p:ph type="title"/>
          </p:nvPr>
        </p:nvSpPr>
        <p:spPr>
          <a:xfrm>
            <a:off x="315191" y="0"/>
            <a:ext cx="6167511" cy="1143000"/>
          </a:xfrm>
        </p:spPr>
        <p:txBody>
          <a:bodyPr/>
          <a:lstStyle/>
          <a:p>
            <a:r>
              <a:rPr lang="en-US" dirty="0"/>
              <a:t>Budget Guidance</a:t>
            </a:r>
          </a:p>
        </p:txBody>
      </p:sp>
      <p:sp>
        <p:nvSpPr>
          <p:cNvPr id="3" name="Content Placeholder 2">
            <a:extLst>
              <a:ext uri="{FF2B5EF4-FFF2-40B4-BE49-F238E27FC236}">
                <a16:creationId xmlns:a16="http://schemas.microsoft.com/office/drawing/2014/main" id="{93EE8318-B010-4519-9638-72ED2172B96F}"/>
              </a:ext>
            </a:extLst>
          </p:cNvPr>
          <p:cNvSpPr>
            <a:spLocks noGrp="1"/>
          </p:cNvSpPr>
          <p:nvPr>
            <p:ph idx="1"/>
          </p:nvPr>
        </p:nvSpPr>
        <p:spPr>
          <a:xfrm>
            <a:off x="342900" y="914400"/>
            <a:ext cx="8458200" cy="5486400"/>
          </a:xfrm>
        </p:spPr>
        <p:txBody>
          <a:bodyPr>
            <a:normAutofit/>
          </a:bodyPr>
          <a:lstStyle/>
          <a:p>
            <a:r>
              <a:rPr lang="en-US" sz="2400" b="1" i="0" u="none" strike="noStrike" baseline="0" dirty="0">
                <a:solidFill>
                  <a:srgbClr val="000000"/>
                </a:solidFill>
                <a:latin typeface="Times New Roman" panose="02020603050405020304" pitchFamily="18" charset="0"/>
              </a:rPr>
              <a:t>The Budgeting Process </a:t>
            </a:r>
            <a:endParaRPr lang="en-US" sz="2400" b="0" i="0" u="none" strike="noStrike" baseline="0" dirty="0">
              <a:solidFill>
                <a:srgbClr val="000000"/>
              </a:solidFill>
              <a:latin typeface="Times New Roman" panose="02020603050405020304" pitchFamily="18" charset="0"/>
            </a:endParaRPr>
          </a:p>
          <a:p>
            <a:pPr lvl="1"/>
            <a:r>
              <a:rPr lang="en-US" sz="2000" b="1" dirty="0">
                <a:solidFill>
                  <a:srgbClr val="000000"/>
                </a:solidFill>
                <a:latin typeface="Times New Roman" panose="02020603050405020304" pitchFamily="18" charset="0"/>
              </a:rPr>
              <a:t>Unrestricted Operating Budget </a:t>
            </a:r>
            <a:endParaRPr lang="en-US" sz="2000" dirty="0">
              <a:solidFill>
                <a:srgbClr val="000000"/>
              </a:solidFill>
              <a:latin typeface="Times New Roman" panose="02020603050405020304" pitchFamily="18" charset="0"/>
            </a:endParaRPr>
          </a:p>
          <a:p>
            <a:pPr lvl="2"/>
            <a:r>
              <a:rPr lang="en-US" dirty="0">
                <a:solidFill>
                  <a:srgbClr val="000000"/>
                </a:solidFill>
                <a:latin typeface="Times New Roman" panose="02020603050405020304" pitchFamily="18" charset="0"/>
              </a:rPr>
              <a:t>List all operating expenses that the Chapter will need to function for the fiscal year. </a:t>
            </a:r>
            <a:r>
              <a:rPr lang="en-US" b="1" dirty="0">
                <a:solidFill>
                  <a:srgbClr val="000000"/>
                </a:solidFill>
                <a:latin typeface="Times New Roman" panose="02020603050405020304" pitchFamily="18" charset="0"/>
              </a:rPr>
              <a:t>Program funds </a:t>
            </a:r>
            <a:r>
              <a:rPr lang="en-US" dirty="0">
                <a:solidFill>
                  <a:srgbClr val="000000"/>
                </a:solidFill>
                <a:latin typeface="Times New Roman" panose="02020603050405020304" pitchFamily="18" charset="0"/>
              </a:rPr>
              <a:t>are </a:t>
            </a:r>
            <a:r>
              <a:rPr lang="en-US" b="1" dirty="0">
                <a:solidFill>
                  <a:srgbClr val="000000"/>
                </a:solidFill>
                <a:latin typeface="Times New Roman" panose="02020603050405020304" pitchFamily="18" charset="0"/>
              </a:rPr>
              <a:t>not used </a:t>
            </a:r>
            <a:r>
              <a:rPr lang="en-US" dirty="0">
                <a:solidFill>
                  <a:srgbClr val="000000"/>
                </a:solidFill>
                <a:latin typeface="Times New Roman" panose="02020603050405020304" pitchFamily="18" charset="0"/>
              </a:rPr>
              <a:t>for </a:t>
            </a:r>
            <a:r>
              <a:rPr lang="en-US" b="1" dirty="0">
                <a:solidFill>
                  <a:srgbClr val="000000"/>
                </a:solidFill>
                <a:latin typeface="Times New Roman" panose="02020603050405020304" pitchFamily="18" charset="0"/>
              </a:rPr>
              <a:t>operational expenses</a:t>
            </a:r>
            <a:r>
              <a:rPr lang="en-US" dirty="0">
                <a:solidFill>
                  <a:srgbClr val="000000"/>
                </a:solidFill>
                <a:latin typeface="Times New Roman" panose="02020603050405020304" pitchFamily="18" charset="0"/>
              </a:rPr>
              <a:t>. </a:t>
            </a:r>
          </a:p>
          <a:p>
            <a:pPr lvl="1"/>
            <a:r>
              <a:rPr lang="en-US" sz="2000" b="1" i="0" u="none" strike="noStrike" baseline="0" dirty="0">
                <a:solidFill>
                  <a:srgbClr val="000000"/>
                </a:solidFill>
                <a:latin typeface="Times New Roman" panose="02020603050405020304" pitchFamily="18" charset="0"/>
              </a:rPr>
              <a:t>Restricted Budget (for programs) </a:t>
            </a:r>
            <a:endParaRPr lang="en-US" sz="2000" b="0" i="0" u="none" strike="noStrike" baseline="0" dirty="0">
              <a:solidFill>
                <a:srgbClr val="000000"/>
              </a:solidFill>
              <a:latin typeface="Times New Roman" panose="02020603050405020304" pitchFamily="18" charset="0"/>
            </a:endParaRPr>
          </a:p>
          <a:p>
            <a:pPr lvl="2"/>
            <a:r>
              <a:rPr lang="en-US" b="0" i="0" u="none" strike="noStrike" baseline="0" dirty="0">
                <a:solidFill>
                  <a:srgbClr val="000000"/>
                </a:solidFill>
                <a:latin typeface="Times New Roman" panose="02020603050405020304" pitchFamily="18" charset="0"/>
              </a:rPr>
              <a:t>List the facet and signature programs (opportunities, activities) that the Chapter might undertake for a budget period: one year, two years, etc. </a:t>
            </a:r>
          </a:p>
          <a:p>
            <a:pPr lvl="2"/>
            <a:r>
              <a:rPr lang="en-US" b="0" i="0" u="none" strike="noStrike" baseline="0" dirty="0">
                <a:solidFill>
                  <a:srgbClr val="000000"/>
                </a:solidFill>
                <a:latin typeface="Times New Roman" panose="02020603050405020304" pitchFamily="18" charset="0"/>
              </a:rPr>
              <a:t>Rank programs, with objectives, from the list. Usually, the execution of at least three objectives is a major step for a Chapter. The fewer objectives, the better. </a:t>
            </a:r>
          </a:p>
          <a:p>
            <a:pPr lvl="2"/>
            <a:r>
              <a:rPr lang="en-US" b="0" i="0" u="none" strike="noStrike" baseline="0" dirty="0">
                <a:solidFill>
                  <a:srgbClr val="000000"/>
                </a:solidFill>
                <a:latin typeface="Times New Roman" panose="02020603050405020304" pitchFamily="18" charset="0"/>
              </a:rPr>
              <a:t>Prioritize objectives. </a:t>
            </a:r>
          </a:p>
          <a:p>
            <a:pPr lvl="2"/>
            <a:r>
              <a:rPr lang="en-US" b="0" i="0" u="none" strike="noStrike" baseline="0" dirty="0">
                <a:solidFill>
                  <a:srgbClr val="000000"/>
                </a:solidFill>
                <a:latin typeface="Times New Roman" panose="02020603050405020304" pitchFamily="18" charset="0"/>
              </a:rPr>
              <a:t>Compare the cost of the programs/activities in relation to revenue. </a:t>
            </a:r>
          </a:p>
          <a:p>
            <a:pPr lvl="1"/>
            <a:r>
              <a:rPr lang="en-US" sz="2000" b="1" dirty="0">
                <a:solidFill>
                  <a:srgbClr val="000000"/>
                </a:solidFill>
                <a:latin typeface="Times New Roman" panose="02020603050405020304" pitchFamily="18" charset="0"/>
              </a:rPr>
              <a:t>Special Restricted Budget (for fundraising)</a:t>
            </a:r>
            <a:endParaRPr lang="en-US" sz="2000" b="1" dirty="0"/>
          </a:p>
        </p:txBody>
      </p:sp>
    </p:spTree>
    <p:extLst>
      <p:ext uri="{BB962C8B-B14F-4D97-AF65-F5344CB8AC3E}">
        <p14:creationId xmlns:p14="http://schemas.microsoft.com/office/powerpoint/2010/main" val="3819966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758D6-0AB3-7D61-A747-7F66CBED7EBE}"/>
              </a:ext>
            </a:extLst>
          </p:cNvPr>
          <p:cNvSpPr>
            <a:spLocks noGrp="1"/>
          </p:cNvSpPr>
          <p:nvPr>
            <p:ph type="title"/>
          </p:nvPr>
        </p:nvSpPr>
        <p:spPr/>
        <p:txBody>
          <a:bodyPr/>
          <a:lstStyle/>
          <a:p>
            <a:r>
              <a:rPr lang="en-US" dirty="0"/>
              <a:t>Frequently Asked Questions</a:t>
            </a:r>
          </a:p>
        </p:txBody>
      </p:sp>
      <p:sp>
        <p:nvSpPr>
          <p:cNvPr id="3" name="Content Placeholder 2">
            <a:extLst>
              <a:ext uri="{FF2B5EF4-FFF2-40B4-BE49-F238E27FC236}">
                <a16:creationId xmlns:a16="http://schemas.microsoft.com/office/drawing/2014/main" id="{93B0A808-7A42-95CC-8F38-93FDEF91662E}"/>
              </a:ext>
            </a:extLst>
          </p:cNvPr>
          <p:cNvSpPr>
            <a:spLocks noGrp="1"/>
          </p:cNvSpPr>
          <p:nvPr>
            <p:ph idx="1"/>
          </p:nvPr>
        </p:nvSpPr>
        <p:spPr/>
        <p:txBody>
          <a:bodyPr>
            <a:normAutofit/>
          </a:bodyPr>
          <a:lstStyle/>
          <a:p>
            <a:r>
              <a:rPr lang="en-US" dirty="0"/>
              <a:t>Authorized Use of Net Profits from Fundraisers What purpose(s) may Chapters use the net profits from a fundraiser? </a:t>
            </a:r>
          </a:p>
          <a:p>
            <a:pPr lvl="1"/>
            <a:r>
              <a:rPr lang="en-US" dirty="0"/>
              <a:t>ANSWER: The net proceeds from a fundraiser that has been advertised as supporting programming and or scholarships are restricted funds and must be used for purposes for which they were raised and that were communicated to the general public. Any net profits generated by a Chapter in collaboration with The Links Foundation, Incorporated are to be used solely for the charitable purposes identified by the Chapter in its promotion of the fundraiser. </a:t>
            </a:r>
          </a:p>
          <a:p>
            <a:r>
              <a:rPr lang="en-US" dirty="0"/>
              <a:t>.</a:t>
            </a:r>
          </a:p>
        </p:txBody>
      </p:sp>
    </p:spTree>
    <p:extLst>
      <p:ext uri="{BB962C8B-B14F-4D97-AF65-F5344CB8AC3E}">
        <p14:creationId xmlns:p14="http://schemas.microsoft.com/office/powerpoint/2010/main" val="2614717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758D6-0AB3-7D61-A747-7F66CBED7EBE}"/>
              </a:ext>
            </a:extLst>
          </p:cNvPr>
          <p:cNvSpPr>
            <a:spLocks noGrp="1"/>
          </p:cNvSpPr>
          <p:nvPr>
            <p:ph type="title"/>
          </p:nvPr>
        </p:nvSpPr>
        <p:spPr/>
        <p:txBody>
          <a:bodyPr/>
          <a:lstStyle/>
          <a:p>
            <a:r>
              <a:rPr lang="en-US" dirty="0"/>
              <a:t>Frequently Asked Questions</a:t>
            </a:r>
          </a:p>
        </p:txBody>
      </p:sp>
      <p:sp>
        <p:nvSpPr>
          <p:cNvPr id="3" name="Content Placeholder 2">
            <a:extLst>
              <a:ext uri="{FF2B5EF4-FFF2-40B4-BE49-F238E27FC236}">
                <a16:creationId xmlns:a16="http://schemas.microsoft.com/office/drawing/2014/main" id="{93B0A808-7A42-95CC-8F38-93FDEF91662E}"/>
              </a:ext>
            </a:extLst>
          </p:cNvPr>
          <p:cNvSpPr>
            <a:spLocks noGrp="1"/>
          </p:cNvSpPr>
          <p:nvPr>
            <p:ph idx="1"/>
          </p:nvPr>
        </p:nvSpPr>
        <p:spPr/>
        <p:txBody>
          <a:bodyPr>
            <a:normAutofit/>
          </a:bodyPr>
          <a:lstStyle/>
          <a:p>
            <a:r>
              <a:rPr lang="en-US" dirty="0"/>
              <a:t>Authorized Use of Restricted Funds: May restricted funds be used for sending both the delegate and an alternate to Area Conferences and National Assemblies? </a:t>
            </a:r>
          </a:p>
          <a:p>
            <a:pPr lvl="1"/>
            <a:r>
              <a:rPr lang="en-US" dirty="0"/>
              <a:t>ANSWER: No. The Chapter is required to send one delegate to Area Conference and the National Assembly in accordance with the Constitution and Bylaws. The 10% restricted proceeds from fundraising is not approved by Internal Revenue Service to assist a Chapter in handling this cost. The expenses for a delegate to conferences must be placed in the Unrestricted-Operations budget.</a:t>
            </a:r>
          </a:p>
        </p:txBody>
      </p:sp>
    </p:spTree>
    <p:extLst>
      <p:ext uri="{BB962C8B-B14F-4D97-AF65-F5344CB8AC3E}">
        <p14:creationId xmlns:p14="http://schemas.microsoft.com/office/powerpoint/2010/main" val="3454171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D3C00-34A9-4488-A760-4E8FE4D9384E}"/>
              </a:ext>
            </a:extLst>
          </p:cNvPr>
          <p:cNvSpPr>
            <a:spLocks noGrp="1"/>
          </p:cNvSpPr>
          <p:nvPr>
            <p:ph type="title"/>
          </p:nvPr>
        </p:nvSpPr>
        <p:spPr/>
        <p:txBody>
          <a:bodyPr/>
          <a:lstStyle/>
          <a:p>
            <a:r>
              <a:rPr lang="en-US" dirty="0"/>
              <a:t>Item For Consideration.. </a:t>
            </a:r>
          </a:p>
        </p:txBody>
      </p:sp>
      <p:sp>
        <p:nvSpPr>
          <p:cNvPr id="3" name="Content Placeholder 2">
            <a:extLst>
              <a:ext uri="{FF2B5EF4-FFF2-40B4-BE49-F238E27FC236}">
                <a16:creationId xmlns:a16="http://schemas.microsoft.com/office/drawing/2014/main" id="{9E4ECB6E-C324-43A1-BA66-BDEBB847179B}"/>
              </a:ext>
            </a:extLst>
          </p:cNvPr>
          <p:cNvSpPr>
            <a:spLocks noGrp="1"/>
          </p:cNvSpPr>
          <p:nvPr>
            <p:ph idx="1"/>
          </p:nvPr>
        </p:nvSpPr>
        <p:spPr/>
        <p:txBody>
          <a:bodyPr/>
          <a:lstStyle/>
          <a:p>
            <a:r>
              <a:rPr lang="en-US" b="1" dirty="0"/>
              <a:t>Chapter Budget Guidance and Schedule</a:t>
            </a:r>
          </a:p>
          <a:p>
            <a:pPr marL="0" indent="0">
              <a:buNone/>
            </a:pPr>
            <a:endParaRPr lang="en-US" b="1" dirty="0"/>
          </a:p>
          <a:p>
            <a:r>
              <a:rPr lang="en-US" b="1" dirty="0"/>
              <a:t>Fiscal Year Considerations</a:t>
            </a:r>
            <a:endParaRPr lang="en-US" dirty="0"/>
          </a:p>
          <a:p>
            <a:endParaRPr lang="en-US" dirty="0"/>
          </a:p>
          <a:p>
            <a:pPr marL="0" indent="0">
              <a:buNone/>
            </a:pPr>
            <a:endParaRPr lang="en-US" dirty="0"/>
          </a:p>
        </p:txBody>
      </p:sp>
    </p:spTree>
    <p:extLst>
      <p:ext uri="{BB962C8B-B14F-4D97-AF65-F5344CB8AC3E}">
        <p14:creationId xmlns:p14="http://schemas.microsoft.com/office/powerpoint/2010/main" val="4059014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6072E4-72F0-44AD-91FE-4118A3211820}"/>
              </a:ext>
            </a:extLst>
          </p:cNvPr>
          <p:cNvSpPr txBox="1"/>
          <p:nvPr/>
        </p:nvSpPr>
        <p:spPr>
          <a:xfrm>
            <a:off x="228600" y="914400"/>
            <a:ext cx="8382000" cy="5401479"/>
          </a:xfrm>
          <a:prstGeom prst="rect">
            <a:avLst/>
          </a:prstGeom>
          <a:noFill/>
        </p:spPr>
        <p:txBody>
          <a:bodyPr wrap="square">
            <a:spAutoFit/>
          </a:bodyPr>
          <a:lstStyle/>
          <a:p>
            <a:r>
              <a:rPr lang="en-US" sz="2000" b="1" i="0" u="none" strike="noStrike" baseline="0" dirty="0">
                <a:solidFill>
                  <a:srgbClr val="008E41"/>
                </a:solidFill>
                <a:latin typeface="Times New Roman" panose="02020603050405020304" pitchFamily="18" charset="0"/>
              </a:rPr>
              <a:t>LINKS FINANCIAL CALENDAR </a:t>
            </a:r>
            <a:r>
              <a:rPr lang="en-US" sz="2000" b="0" i="0" u="none" strike="noStrike" baseline="0" dirty="0">
                <a:solidFill>
                  <a:srgbClr val="000000"/>
                </a:solidFill>
                <a:latin typeface="Times New Roman" panose="02020603050405020304" pitchFamily="18" charset="0"/>
              </a:rPr>
              <a:t>	</a:t>
            </a:r>
            <a:r>
              <a:rPr lang="en-US" sz="1100" b="0" i="0" u="none" strike="noStrike" baseline="0" dirty="0">
                <a:solidFill>
                  <a:srgbClr val="000000"/>
                </a:solidFill>
                <a:latin typeface="Times New Roman" panose="02020603050405020304" pitchFamily="18" charset="0"/>
              </a:rPr>
              <a:t>	</a:t>
            </a:r>
          </a:p>
          <a:p>
            <a:r>
              <a:rPr lang="en-US" sz="900" b="1" i="0" u="none" strike="noStrike" baseline="0" dirty="0">
                <a:solidFill>
                  <a:srgbClr val="000000"/>
                </a:solidFill>
                <a:latin typeface="Times New Roman" panose="02020603050405020304" pitchFamily="18" charset="0"/>
              </a:rPr>
              <a:t>SEP 15 </a:t>
            </a:r>
            <a:r>
              <a:rPr lang="en-US" sz="900" b="0" i="0" u="none" strike="noStrike" baseline="0" dirty="0">
                <a:solidFill>
                  <a:srgbClr val="000000"/>
                </a:solidFill>
                <a:latin typeface="Times New Roman" panose="02020603050405020304" pitchFamily="18" charset="0"/>
              </a:rPr>
              <a:t>	</a:t>
            </a:r>
          </a:p>
          <a:p>
            <a:pPr marL="171450" indent="-171450">
              <a:buFont typeface="Arial" panose="020B0604020202020204" pitchFamily="34" charset="0"/>
              <a:buChar char="•"/>
            </a:pPr>
            <a:r>
              <a:rPr lang="en-US" sz="1100" b="0" i="0" u="none" strike="noStrike" baseline="0" dirty="0">
                <a:solidFill>
                  <a:srgbClr val="000000"/>
                </a:solidFill>
                <a:latin typeface="Times New Roman" panose="02020603050405020304" pitchFamily="18" charset="0"/>
              </a:rPr>
              <a:t>Deadline for submission of </a:t>
            </a:r>
            <a:r>
              <a:rPr lang="en-US" sz="1100" b="1" i="0" u="none" strike="noStrike" baseline="0" dirty="0">
                <a:solidFill>
                  <a:srgbClr val="000000"/>
                </a:solidFill>
                <a:latin typeface="Times New Roman" panose="02020603050405020304" pitchFamily="18" charset="0"/>
              </a:rPr>
              <a:t>990, 990-EZ, 990-N Tax Form </a:t>
            </a:r>
            <a:r>
              <a:rPr lang="en-US" sz="1100" b="0" i="0" u="none" strike="noStrike" baseline="0" dirty="0">
                <a:solidFill>
                  <a:srgbClr val="000000"/>
                </a:solidFill>
                <a:latin typeface="Times New Roman" panose="02020603050405020304" pitchFamily="18" charset="0"/>
              </a:rPr>
              <a:t>to the IRS, with a copy to The Links, Incorporated. If an extension is filed, a copy of the extension request is to be forwarded to The Links, Incorporated. 	</a:t>
            </a:r>
          </a:p>
          <a:p>
            <a:pPr marL="171450" indent="-171450">
              <a:buFont typeface="Arial" panose="020B0604020202020204" pitchFamily="34" charset="0"/>
              <a:buChar char="•"/>
            </a:pPr>
            <a:r>
              <a:rPr lang="en-US" sz="1100" b="0" i="0" u="none" strike="noStrike" baseline="0" dirty="0">
                <a:solidFill>
                  <a:srgbClr val="000000"/>
                </a:solidFill>
                <a:latin typeface="Times New Roman" panose="02020603050405020304" pitchFamily="18" charset="0"/>
              </a:rPr>
              <a:t>Deadline for submission of </a:t>
            </a:r>
            <a:r>
              <a:rPr lang="en-US" sz="1100" b="1" i="0" u="none" strike="noStrike" baseline="0" dirty="0">
                <a:solidFill>
                  <a:srgbClr val="000000"/>
                </a:solidFill>
                <a:latin typeface="Times New Roman" panose="02020603050405020304" pitchFamily="18" charset="0"/>
              </a:rPr>
              <a:t>Chapter Bonding Insurance</a:t>
            </a:r>
            <a:r>
              <a:rPr lang="en-US" sz="1100" b="0" i="0" u="none" strike="noStrike" baseline="0" dirty="0">
                <a:solidFill>
                  <a:srgbClr val="000000"/>
                </a:solidFill>
                <a:latin typeface="Times New Roman" panose="02020603050405020304" pitchFamily="18" charset="0"/>
              </a:rPr>
              <a:t>, to be processed online. Bonding insurance is due regardless of chapter filing for an extension of Form 990. 	</a:t>
            </a:r>
          </a:p>
          <a:p>
            <a:pPr marL="171450" indent="-171450">
              <a:buFont typeface="Arial" panose="020B0604020202020204" pitchFamily="34" charset="0"/>
              <a:buChar char="•"/>
            </a:pPr>
            <a:r>
              <a:rPr lang="en-US" sz="1100" b="0" i="0" u="none" strike="noStrike" baseline="0" dirty="0">
                <a:solidFill>
                  <a:srgbClr val="000000"/>
                </a:solidFill>
                <a:latin typeface="Times New Roman" panose="02020603050405020304" pitchFamily="18" charset="0"/>
              </a:rPr>
              <a:t>Deadline for submission of </a:t>
            </a:r>
            <a:r>
              <a:rPr lang="en-US" sz="1100" b="1" i="0" u="none" strike="noStrike" baseline="0" dirty="0">
                <a:solidFill>
                  <a:srgbClr val="000000"/>
                </a:solidFill>
                <a:latin typeface="Times New Roman" panose="02020603050405020304" pitchFamily="18" charset="0"/>
              </a:rPr>
              <a:t>Internal Audit Certification Form</a:t>
            </a:r>
            <a:r>
              <a:rPr lang="en-US" sz="1100" b="0" i="0" u="none" strike="noStrike" baseline="0" dirty="0">
                <a:solidFill>
                  <a:srgbClr val="000000"/>
                </a:solidFill>
                <a:latin typeface="Times New Roman" panose="02020603050405020304" pitchFamily="18" charset="0"/>
              </a:rPr>
              <a:t>, with </a:t>
            </a:r>
            <a:r>
              <a:rPr lang="en-US" sz="1100" b="1" i="0" u="none" strike="noStrike" baseline="0" dirty="0">
                <a:solidFill>
                  <a:srgbClr val="000000"/>
                </a:solidFill>
                <a:latin typeface="Times New Roman" panose="02020603050405020304" pitchFamily="18" charset="0"/>
              </a:rPr>
              <a:t>Treasurer Year-End Financial Report </a:t>
            </a:r>
            <a:r>
              <a:rPr lang="en-US" sz="1100" b="0" i="0" u="none" strike="noStrike" baseline="0" dirty="0">
                <a:solidFill>
                  <a:srgbClr val="000000"/>
                </a:solidFill>
                <a:latin typeface="Times New Roman" panose="02020603050405020304" pitchFamily="18" charset="0"/>
              </a:rPr>
              <a:t>attached. </a:t>
            </a:r>
          </a:p>
          <a:p>
            <a:pPr marL="171450" indent="-171450">
              <a:buFont typeface="Arial" panose="020B0604020202020204" pitchFamily="34" charset="0"/>
              <a:buChar char="•"/>
            </a:pPr>
            <a:r>
              <a:rPr lang="en-US" sz="1100" b="0" i="0" u="none" strike="noStrike" baseline="0" dirty="0">
                <a:solidFill>
                  <a:srgbClr val="000000"/>
                </a:solidFill>
                <a:latin typeface="Times New Roman" panose="02020603050405020304" pitchFamily="18" charset="0"/>
              </a:rPr>
              <a:t>Deadline for submission of Chapter </a:t>
            </a:r>
            <a:r>
              <a:rPr lang="en-US" sz="1100" b="1" i="0" u="none" strike="noStrike" baseline="0" dirty="0">
                <a:solidFill>
                  <a:srgbClr val="000000"/>
                </a:solidFill>
                <a:latin typeface="Times New Roman" panose="02020603050405020304" pitchFamily="18" charset="0"/>
              </a:rPr>
              <a:t>External Audits or Financial Statements</a:t>
            </a:r>
            <a:r>
              <a:rPr lang="en-US" sz="1100" b="0" i="0" u="none" strike="noStrike" baseline="0" dirty="0">
                <a:solidFill>
                  <a:srgbClr val="000000"/>
                </a:solidFill>
                <a:latin typeface="Times New Roman" panose="02020603050405020304" pitchFamily="18" charset="0"/>
              </a:rPr>
              <a:t>, if required. 	</a:t>
            </a:r>
          </a:p>
          <a:p>
            <a:pPr marL="171450" indent="-171450">
              <a:buFont typeface="Arial" panose="020B0604020202020204" pitchFamily="34" charset="0"/>
              <a:buChar char="•"/>
            </a:pPr>
            <a:r>
              <a:rPr lang="en-US" sz="1100" b="0" i="0" u="none" strike="noStrike" baseline="0" dirty="0">
                <a:solidFill>
                  <a:srgbClr val="000000"/>
                </a:solidFill>
                <a:latin typeface="Times New Roman" panose="02020603050405020304" pitchFamily="18" charset="0"/>
              </a:rPr>
              <a:t>Chapter financial documents transitioned to new Chapter Treasurer by outgoing Treasurer. 		</a:t>
            </a:r>
          </a:p>
          <a:p>
            <a:r>
              <a:rPr lang="en-US" sz="900" b="1" i="0" u="none" strike="noStrike" baseline="0" dirty="0">
                <a:solidFill>
                  <a:srgbClr val="000000"/>
                </a:solidFill>
                <a:latin typeface="Times New Roman" panose="02020603050405020304" pitchFamily="18" charset="0"/>
              </a:rPr>
              <a:t>NOV 15 </a:t>
            </a:r>
            <a:r>
              <a:rPr lang="en-US" sz="900" b="0" i="0" u="none" strike="noStrike" baseline="0" dirty="0">
                <a:solidFill>
                  <a:srgbClr val="000000"/>
                </a:solidFill>
                <a:latin typeface="Times New Roman" panose="02020603050405020304" pitchFamily="18" charset="0"/>
              </a:rPr>
              <a:t>	</a:t>
            </a:r>
          </a:p>
          <a:p>
            <a:pPr marL="171450" indent="-171450">
              <a:buFont typeface="Arial" panose="020B0604020202020204" pitchFamily="34" charset="0"/>
              <a:buChar char="•"/>
            </a:pPr>
            <a:r>
              <a:rPr lang="en-US" sz="1100" b="0" i="0" u="none" strike="noStrike" baseline="0" dirty="0">
                <a:solidFill>
                  <a:srgbClr val="000000"/>
                </a:solidFill>
                <a:latin typeface="Times New Roman" panose="02020603050405020304" pitchFamily="18" charset="0"/>
              </a:rPr>
              <a:t>External Audit due for all Chapters who were provided an extension from the National Treasurer on or before September 15th. 	</a:t>
            </a:r>
          </a:p>
          <a:p>
            <a:pPr marL="171450" indent="-171450">
              <a:buFont typeface="Arial" panose="020B0604020202020204" pitchFamily="34" charset="0"/>
              <a:buChar char="•"/>
            </a:pPr>
            <a:r>
              <a:rPr lang="en-US" sz="1100" b="0" i="0" u="none" strike="noStrike" baseline="0" dirty="0">
                <a:solidFill>
                  <a:srgbClr val="000000"/>
                </a:solidFill>
                <a:latin typeface="Times New Roman" panose="02020603050405020304" pitchFamily="18" charset="0"/>
              </a:rPr>
              <a:t>Begin presenting Chapter budgets to membership for review and recommended changes. 	</a:t>
            </a:r>
          </a:p>
          <a:p>
            <a:r>
              <a:rPr lang="en-US" sz="900" b="1" i="0" u="none" strike="noStrike" baseline="0" dirty="0">
                <a:solidFill>
                  <a:srgbClr val="000000"/>
                </a:solidFill>
                <a:latin typeface="Times New Roman" panose="02020603050405020304" pitchFamily="18" charset="0"/>
              </a:rPr>
              <a:t>FEB</a:t>
            </a:r>
            <a:r>
              <a:rPr lang="en-US" sz="1100" b="1" i="0" u="none" strike="noStrike" baseline="0" dirty="0">
                <a:solidFill>
                  <a:srgbClr val="000000"/>
                </a:solidFill>
                <a:latin typeface="Times New Roman" panose="02020603050405020304" pitchFamily="18" charset="0"/>
              </a:rPr>
              <a:t> </a:t>
            </a:r>
          </a:p>
          <a:p>
            <a:pPr marL="171450" indent="-171450">
              <a:buFont typeface="Arial" panose="020B0604020202020204" pitchFamily="34" charset="0"/>
              <a:buChar char="•"/>
            </a:pPr>
            <a:r>
              <a:rPr lang="en-US" sz="1100" b="0" i="0" u="none" strike="noStrike" baseline="0" dirty="0">
                <a:solidFill>
                  <a:srgbClr val="000000"/>
                </a:solidFill>
                <a:latin typeface="Times New Roman" panose="02020603050405020304" pitchFamily="18" charset="0"/>
              </a:rPr>
              <a:t>Deadline for all Chapter budgets to be approved by membership. 	</a:t>
            </a:r>
          </a:p>
          <a:p>
            <a:r>
              <a:rPr lang="en-US" sz="900" b="1" i="0" u="none" strike="noStrike" baseline="0" dirty="0">
                <a:solidFill>
                  <a:srgbClr val="000000"/>
                </a:solidFill>
                <a:latin typeface="Times New Roman" panose="02020603050405020304" pitchFamily="18" charset="0"/>
              </a:rPr>
              <a:t>MAR 15 </a:t>
            </a:r>
            <a:r>
              <a:rPr lang="en-US" sz="900" b="0" i="0" u="none" strike="noStrike" baseline="0" dirty="0">
                <a:solidFill>
                  <a:srgbClr val="000000"/>
                </a:solidFill>
                <a:latin typeface="Times New Roman" panose="02020603050405020304" pitchFamily="18" charset="0"/>
              </a:rPr>
              <a:t>	</a:t>
            </a:r>
          </a:p>
          <a:p>
            <a:pPr marL="171450" indent="-171450">
              <a:buFont typeface="Arial" panose="020B0604020202020204" pitchFamily="34" charset="0"/>
              <a:buChar char="•"/>
            </a:pPr>
            <a:r>
              <a:rPr lang="en-US" sz="1100" b="0" i="0" u="none" strike="noStrike" baseline="0" dirty="0">
                <a:solidFill>
                  <a:srgbClr val="000000"/>
                </a:solidFill>
                <a:latin typeface="Times New Roman" panose="02020603050405020304" pitchFamily="18" charset="0"/>
              </a:rPr>
              <a:t>Deadline for submission of Chapter-approved budgets to the Area Treasurer for review. 	</a:t>
            </a:r>
          </a:p>
          <a:p>
            <a:r>
              <a:rPr lang="en-US" sz="900" b="1" i="0" u="none" strike="noStrike" baseline="0" dirty="0">
                <a:solidFill>
                  <a:srgbClr val="000000"/>
                </a:solidFill>
                <a:latin typeface="Times New Roman" panose="02020603050405020304" pitchFamily="18" charset="0"/>
              </a:rPr>
              <a:t>APRIL 1 </a:t>
            </a:r>
            <a:r>
              <a:rPr lang="en-US" sz="900" b="0" i="0" u="none" strike="noStrike" baseline="0" dirty="0">
                <a:solidFill>
                  <a:srgbClr val="000000"/>
                </a:solidFill>
                <a:latin typeface="Times New Roman" panose="02020603050405020304" pitchFamily="18" charset="0"/>
              </a:rPr>
              <a:t>	</a:t>
            </a:r>
            <a:r>
              <a:rPr lang="en-US" sz="900" b="1" i="0" u="none" strike="noStrike" baseline="0" dirty="0">
                <a:solidFill>
                  <a:srgbClr val="000000"/>
                </a:solidFill>
                <a:latin typeface="Times New Roman" panose="02020603050405020304" pitchFamily="18" charset="0"/>
              </a:rPr>
              <a:t>11:59pm </a:t>
            </a:r>
            <a:r>
              <a:rPr lang="en-US" sz="900" b="0" i="0" u="none" strike="noStrike" baseline="0" dirty="0">
                <a:solidFill>
                  <a:srgbClr val="000000"/>
                </a:solidFill>
                <a:latin typeface="Times New Roman" panose="02020603050405020304" pitchFamily="18" charset="0"/>
              </a:rPr>
              <a:t>	</a:t>
            </a:r>
          </a:p>
          <a:p>
            <a:pPr marL="171450" indent="-171450">
              <a:buFont typeface="Arial" panose="020B0604020202020204" pitchFamily="34" charset="0"/>
              <a:buChar char="•"/>
            </a:pPr>
            <a:r>
              <a:rPr lang="en-US" sz="1100" b="0" i="0" u="none" strike="noStrike" baseline="0" dirty="0">
                <a:solidFill>
                  <a:srgbClr val="000000"/>
                </a:solidFill>
                <a:latin typeface="Times New Roman" panose="02020603050405020304" pitchFamily="18" charset="0"/>
              </a:rPr>
              <a:t>Deadline for submission of member dues (without payment of dues late fee). 	</a:t>
            </a:r>
          </a:p>
          <a:p>
            <a:pPr marL="171450" indent="-171450">
              <a:buFont typeface="Arial" panose="020B0604020202020204" pitchFamily="34" charset="0"/>
              <a:buChar char="•"/>
            </a:pPr>
            <a:r>
              <a:rPr lang="en-US" sz="1100" b="0" i="0" u="none" strike="noStrike" baseline="0" dirty="0">
                <a:solidFill>
                  <a:srgbClr val="000000"/>
                </a:solidFill>
                <a:latin typeface="Times New Roman" panose="02020603050405020304" pitchFamily="18" charset="0"/>
              </a:rPr>
              <a:t>Deadline for payment of Building Fund Assessment for new members (due by third year after induction) 	</a:t>
            </a:r>
          </a:p>
          <a:p>
            <a:r>
              <a:rPr lang="en-US" sz="900" b="1" i="0" u="none" strike="noStrike" baseline="0" dirty="0">
                <a:solidFill>
                  <a:srgbClr val="000000"/>
                </a:solidFill>
                <a:latin typeface="Times New Roman" panose="02020603050405020304" pitchFamily="18" charset="0"/>
              </a:rPr>
              <a:t>MAY 1 </a:t>
            </a:r>
            <a:r>
              <a:rPr lang="en-US" sz="900" b="0" i="0" u="none" strike="noStrike" baseline="0" dirty="0">
                <a:solidFill>
                  <a:srgbClr val="000000"/>
                </a:solidFill>
                <a:latin typeface="Times New Roman" panose="02020603050405020304" pitchFamily="18" charset="0"/>
              </a:rPr>
              <a:t>	</a:t>
            </a:r>
            <a:r>
              <a:rPr lang="en-US" sz="900" b="1" i="0" u="none" strike="noStrike" baseline="0" dirty="0">
                <a:solidFill>
                  <a:srgbClr val="000000"/>
                </a:solidFill>
                <a:latin typeface="Times New Roman" panose="02020603050405020304" pitchFamily="18" charset="0"/>
              </a:rPr>
              <a:t>11:59pm </a:t>
            </a:r>
            <a:r>
              <a:rPr lang="en-US" sz="900" b="0" i="0" u="none" strike="noStrike" baseline="0" dirty="0">
                <a:solidFill>
                  <a:srgbClr val="000000"/>
                </a:solidFill>
                <a:latin typeface="Times New Roman" panose="02020603050405020304" pitchFamily="18" charset="0"/>
              </a:rPr>
              <a:t>	</a:t>
            </a:r>
          </a:p>
          <a:p>
            <a:pPr marL="171450" indent="-171450">
              <a:buFont typeface="Arial" panose="020B0604020202020204" pitchFamily="34" charset="0"/>
              <a:buChar char="•"/>
            </a:pPr>
            <a:r>
              <a:rPr lang="en-US" sz="1100" b="0" i="0" u="none" strike="noStrike" baseline="0" dirty="0">
                <a:solidFill>
                  <a:srgbClr val="000000"/>
                </a:solidFill>
                <a:latin typeface="Times New Roman" panose="02020603050405020304" pitchFamily="18" charset="0"/>
              </a:rPr>
              <a:t>Deadline for submission of member dues, with late fee. 	</a:t>
            </a:r>
          </a:p>
          <a:p>
            <a:pPr marL="171450" indent="-171450">
              <a:buFont typeface="Arial" panose="020B0604020202020204" pitchFamily="34" charset="0"/>
              <a:buChar char="•"/>
            </a:pPr>
            <a:r>
              <a:rPr lang="en-US" sz="1100" b="0" i="0" u="none" strike="noStrike" baseline="0" dirty="0">
                <a:solidFill>
                  <a:srgbClr val="000000"/>
                </a:solidFill>
                <a:latin typeface="Times New Roman" panose="02020603050405020304" pitchFamily="18" charset="0"/>
              </a:rPr>
              <a:t>Fiscal Year begins. 	</a:t>
            </a:r>
          </a:p>
          <a:p>
            <a:pPr marL="171450" indent="-171450">
              <a:buFont typeface="Arial" panose="020B0604020202020204" pitchFamily="34" charset="0"/>
              <a:buChar char="•"/>
            </a:pPr>
            <a:r>
              <a:rPr lang="en-US" sz="1100" b="0" i="0" u="none" strike="noStrike" baseline="0" dirty="0">
                <a:solidFill>
                  <a:srgbClr val="000000"/>
                </a:solidFill>
                <a:latin typeface="Times New Roman" panose="02020603050405020304" pitchFamily="18" charset="0"/>
              </a:rPr>
              <a:t>In May, Chapters should begin to prepare IRS Form 990 for tax reporting and to documentation needed for Internal Audits (with the Internal Audit Certification Form) and, if required, External Audits. 	</a:t>
            </a:r>
          </a:p>
          <a:p>
            <a:r>
              <a:rPr lang="en-US" sz="900" b="1" i="0" u="none" strike="noStrike" baseline="0" dirty="0">
                <a:solidFill>
                  <a:srgbClr val="000000"/>
                </a:solidFill>
                <a:latin typeface="Times New Roman" panose="02020603050405020304" pitchFamily="18" charset="0"/>
              </a:rPr>
              <a:t>JUN 1 </a:t>
            </a:r>
            <a:r>
              <a:rPr lang="en-US" sz="900" b="0" i="0" u="none" strike="noStrike" baseline="0" dirty="0">
                <a:solidFill>
                  <a:srgbClr val="000000"/>
                </a:solidFill>
                <a:latin typeface="Times New Roman" panose="02020603050405020304" pitchFamily="18" charset="0"/>
              </a:rPr>
              <a:t>	</a:t>
            </a:r>
          </a:p>
          <a:p>
            <a:pPr marL="171450" indent="-171450">
              <a:buFont typeface="Arial" panose="020B0604020202020204" pitchFamily="34" charset="0"/>
              <a:buChar char="•"/>
            </a:pPr>
            <a:r>
              <a:rPr lang="en-US" sz="1100" b="0" i="0" u="none" strike="noStrike" baseline="0" dirty="0">
                <a:solidFill>
                  <a:srgbClr val="000000"/>
                </a:solidFill>
                <a:latin typeface="Times New Roman" panose="02020603050405020304" pitchFamily="18" charset="0"/>
              </a:rPr>
              <a:t>Deadline for transition of bank accounts to newly elected officers. 	</a:t>
            </a:r>
          </a:p>
          <a:p>
            <a:r>
              <a:rPr lang="en-US" sz="900" b="1" i="0" u="none" strike="noStrike" baseline="0" dirty="0">
                <a:solidFill>
                  <a:srgbClr val="000000"/>
                </a:solidFill>
                <a:latin typeface="Times New Roman" panose="02020603050405020304" pitchFamily="18" charset="0"/>
              </a:rPr>
              <a:t>JUN 30 </a:t>
            </a:r>
            <a:r>
              <a:rPr lang="en-US" sz="900" b="0" i="0" u="none" strike="noStrike" baseline="0" dirty="0">
                <a:solidFill>
                  <a:srgbClr val="000000"/>
                </a:solidFill>
                <a:latin typeface="Times New Roman" panose="02020603050405020304" pitchFamily="18" charset="0"/>
              </a:rPr>
              <a:t>	</a:t>
            </a:r>
          </a:p>
          <a:p>
            <a:pPr marL="171450" indent="-171450">
              <a:buFont typeface="Arial" panose="020B0604020202020204" pitchFamily="34" charset="0"/>
              <a:buChar char="•"/>
            </a:pPr>
            <a:r>
              <a:rPr lang="en-US" sz="1100" b="0" i="0" u="none" strike="noStrike" baseline="0" dirty="0">
                <a:solidFill>
                  <a:srgbClr val="000000"/>
                </a:solidFill>
                <a:latin typeface="Times New Roman" panose="02020603050405020304" pitchFamily="18" charset="0"/>
              </a:rPr>
              <a:t>Complete the collection of all documentation required for the Internal Audit and the determination if a Financial Review is required or if an External Audit will be required and to allow sufficient time for the External Audit to be completed by September 15. 	</a:t>
            </a:r>
          </a:p>
          <a:p>
            <a:r>
              <a:rPr lang="en-US" sz="900" b="1" i="0" u="none" strike="noStrike" baseline="0" dirty="0">
                <a:solidFill>
                  <a:srgbClr val="000000"/>
                </a:solidFill>
                <a:latin typeface="Times New Roman" panose="02020603050405020304" pitchFamily="18" charset="0"/>
              </a:rPr>
              <a:t>AUG 1 </a:t>
            </a:r>
            <a:r>
              <a:rPr lang="en-US" sz="900" b="0" i="0" u="none" strike="noStrike" baseline="0" dirty="0">
                <a:solidFill>
                  <a:srgbClr val="000000"/>
                </a:solidFill>
                <a:latin typeface="Times New Roman" panose="02020603050405020304" pitchFamily="18" charset="0"/>
              </a:rPr>
              <a:t>	</a:t>
            </a:r>
          </a:p>
          <a:p>
            <a:pPr marL="171450" indent="-171450">
              <a:buFont typeface="Arial" panose="020B0604020202020204" pitchFamily="34" charset="0"/>
              <a:buChar char="•"/>
            </a:pPr>
            <a:r>
              <a:rPr lang="en-US" sz="1100" b="0" i="0" u="none" strike="noStrike" baseline="0" dirty="0">
                <a:solidFill>
                  <a:srgbClr val="000000"/>
                </a:solidFill>
                <a:latin typeface="Times New Roman" panose="02020603050405020304" pitchFamily="18" charset="0"/>
              </a:rPr>
              <a:t>IMIS System on the National website available for submission of required fiscal documentation and payment of Bonding Insurance by the due date of September 15th. 	</a:t>
            </a:r>
          </a:p>
        </p:txBody>
      </p:sp>
      <p:sp>
        <p:nvSpPr>
          <p:cNvPr id="3" name="TextBox 2">
            <a:extLst>
              <a:ext uri="{FF2B5EF4-FFF2-40B4-BE49-F238E27FC236}">
                <a16:creationId xmlns:a16="http://schemas.microsoft.com/office/drawing/2014/main" id="{1F26306F-0569-DC75-8C4F-D9E867158EB1}"/>
              </a:ext>
            </a:extLst>
          </p:cNvPr>
          <p:cNvSpPr txBox="1"/>
          <p:nvPr/>
        </p:nvSpPr>
        <p:spPr>
          <a:xfrm>
            <a:off x="2286000" y="3246792"/>
            <a:ext cx="4572000" cy="369332"/>
          </a:xfrm>
          <a:prstGeom prst="rect">
            <a:avLst/>
          </a:prstGeom>
          <a:noFill/>
        </p:spPr>
        <p:txBody>
          <a:bodyPr wrap="square">
            <a:spAutoFit/>
          </a:bodyPr>
          <a:lstStyle/>
          <a:p>
            <a:r>
              <a:rPr lang="en-US" b="0" dirty="0">
                <a:effectLst/>
              </a:rPr>
              <a:t> </a:t>
            </a:r>
            <a:endParaRPr lang="en-US" dirty="0"/>
          </a:p>
        </p:txBody>
      </p:sp>
      <p:sp>
        <p:nvSpPr>
          <p:cNvPr id="6" name="TextBox 5">
            <a:extLst>
              <a:ext uri="{FF2B5EF4-FFF2-40B4-BE49-F238E27FC236}">
                <a16:creationId xmlns:a16="http://schemas.microsoft.com/office/drawing/2014/main" id="{59FF1EB0-2D55-EC66-844B-962BB9A59604}"/>
              </a:ext>
            </a:extLst>
          </p:cNvPr>
          <p:cNvSpPr txBox="1"/>
          <p:nvPr/>
        </p:nvSpPr>
        <p:spPr>
          <a:xfrm>
            <a:off x="2286000" y="3246792"/>
            <a:ext cx="4572000" cy="369332"/>
          </a:xfrm>
          <a:prstGeom prst="rect">
            <a:avLst/>
          </a:prstGeom>
          <a:noFill/>
        </p:spPr>
        <p:txBody>
          <a:bodyPr wrap="square">
            <a:spAutoFit/>
          </a:bodyPr>
          <a:lstStyle/>
          <a:p>
            <a:r>
              <a:rPr lang="en-US" b="0" dirty="0">
                <a:effectLst/>
              </a:rPr>
              <a:t> </a:t>
            </a:r>
            <a:endParaRPr lang="en-US" dirty="0"/>
          </a:p>
        </p:txBody>
      </p:sp>
      <p:sp>
        <p:nvSpPr>
          <p:cNvPr id="8" name="TextBox 7">
            <a:extLst>
              <a:ext uri="{FF2B5EF4-FFF2-40B4-BE49-F238E27FC236}">
                <a16:creationId xmlns:a16="http://schemas.microsoft.com/office/drawing/2014/main" id="{23941AAB-2E00-962F-4FFC-E6E547962026}"/>
              </a:ext>
            </a:extLst>
          </p:cNvPr>
          <p:cNvSpPr txBox="1"/>
          <p:nvPr/>
        </p:nvSpPr>
        <p:spPr>
          <a:xfrm>
            <a:off x="2286000" y="3246792"/>
            <a:ext cx="4572000" cy="369332"/>
          </a:xfrm>
          <a:prstGeom prst="rect">
            <a:avLst/>
          </a:prstGeom>
          <a:noFill/>
        </p:spPr>
        <p:txBody>
          <a:bodyPr wrap="square">
            <a:spAutoFit/>
          </a:bodyPr>
          <a:lstStyle/>
          <a:p>
            <a:r>
              <a:rPr lang="en-US" b="0" dirty="0">
                <a:effectLst/>
              </a:rPr>
              <a:t> </a:t>
            </a:r>
            <a:endParaRPr lang="en-US" dirty="0"/>
          </a:p>
        </p:txBody>
      </p:sp>
      <p:sp>
        <p:nvSpPr>
          <p:cNvPr id="10" name="TextBox 9">
            <a:extLst>
              <a:ext uri="{FF2B5EF4-FFF2-40B4-BE49-F238E27FC236}">
                <a16:creationId xmlns:a16="http://schemas.microsoft.com/office/drawing/2014/main" id="{829B912E-290C-773B-EA66-A46AA5292D77}"/>
              </a:ext>
            </a:extLst>
          </p:cNvPr>
          <p:cNvSpPr txBox="1"/>
          <p:nvPr/>
        </p:nvSpPr>
        <p:spPr>
          <a:xfrm>
            <a:off x="2286000" y="3246792"/>
            <a:ext cx="4572000"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3612577725"/>
      </p:ext>
    </p:extLst>
  </p:cSld>
  <p:clrMapOvr>
    <a:masterClrMapping/>
  </p:clrMapOvr>
</p:sld>
</file>

<file path=ppt/theme/theme1.xml><?xml version="1.0" encoding="utf-8"?>
<a:theme xmlns:a="http://schemas.openxmlformats.org/drawingml/2006/main" name="10232-abstract-wave-dots-green-f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727DD94F15EF4697CD5FDCE9EF8360" ma:contentTypeVersion="4" ma:contentTypeDescription="Create a new document." ma:contentTypeScope="" ma:versionID="de9393cf229e14eefa0b32e67c0258ab">
  <xsd:schema xmlns:xsd="http://www.w3.org/2001/XMLSchema" xmlns:xs="http://www.w3.org/2001/XMLSchema" xmlns:p="http://schemas.microsoft.com/office/2006/metadata/properties" xmlns:ns2="960e52ba-84a1-448d-bb6d-827475fdc38d" targetNamespace="http://schemas.microsoft.com/office/2006/metadata/properties" ma:root="true" ma:fieldsID="63b02cb07b27ef7400e3e5bed6435013" ns2:_="">
    <xsd:import namespace="960e52ba-84a1-448d-bb6d-827475fdc38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0e52ba-84a1-448d-bb6d-827475fdc3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0C7775-1D45-4850-808B-AFC65E1E46F5}"/>
</file>

<file path=customXml/itemProps2.xml><?xml version="1.0" encoding="utf-8"?>
<ds:datastoreItem xmlns:ds="http://schemas.openxmlformats.org/officeDocument/2006/customXml" ds:itemID="{2CCB9F48-82EB-4C0A-92AD-2A1B4BF2C3FF}"/>
</file>

<file path=customXml/itemProps3.xml><?xml version="1.0" encoding="utf-8"?>
<ds:datastoreItem xmlns:ds="http://schemas.openxmlformats.org/officeDocument/2006/customXml" ds:itemID="{95962D19-9D23-4EE8-94D0-CCEB5BB8522D}"/>
</file>

<file path=docProps/app.xml><?xml version="1.0" encoding="utf-8"?>
<Properties xmlns="http://schemas.openxmlformats.org/officeDocument/2006/extended-properties" xmlns:vt="http://schemas.openxmlformats.org/officeDocument/2006/docPropsVTypes">
  <Template/>
  <TotalTime>2207</TotalTime>
  <Words>1448</Words>
  <Application>Microsoft Office PowerPoint</Application>
  <PresentationFormat>On-screen Show (4:3)</PresentationFormat>
  <Paragraphs>160</Paragraphs>
  <Slides>15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League Spartan</vt:lpstr>
      <vt:lpstr>Poppins</vt:lpstr>
      <vt:lpstr>Times New Roman</vt:lpstr>
      <vt:lpstr>10232-abstract-wave-dots-green-fppt</vt:lpstr>
      <vt:lpstr>Budget and Fiscal Year Refresher</vt:lpstr>
      <vt:lpstr>Presentation Contents</vt:lpstr>
      <vt:lpstr>Chapter Budgeting</vt:lpstr>
      <vt:lpstr>Budget Guidance</vt:lpstr>
      <vt:lpstr>Budget Guidance</vt:lpstr>
      <vt:lpstr>Frequently Asked Questions</vt:lpstr>
      <vt:lpstr>Frequently Asked Questions</vt:lpstr>
      <vt:lpstr>Item For Consideration.. </vt:lpstr>
      <vt:lpstr>PowerPoint Presentation</vt:lpstr>
      <vt:lpstr>Strategic Planning Journey Map</vt:lpstr>
      <vt:lpstr>Columbia (MD) Chapter Strategic Planning /Budget  Timeline </vt:lpstr>
      <vt:lpstr>Fiscal Year Discussion</vt:lpstr>
      <vt:lpstr>Calendar and Fiscal Years</vt:lpstr>
      <vt:lpstr>FY25 Budget Planning</vt:lpstr>
      <vt:lpstr>Programming and Scholarship Considerations </vt:lpstr>
    </vt:vector>
  </TitlesOfParts>
  <Company>The Links Founfation,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Links PowerPoint Template</dc:title>
  <dc:creator>Jonpaul Betro</dc:creator>
  <cp:lastModifiedBy>Judy Smith</cp:lastModifiedBy>
  <cp:revision>180</cp:revision>
  <dcterms:created xsi:type="dcterms:W3CDTF">2014-01-21T04:35:43Z</dcterms:created>
  <dcterms:modified xsi:type="dcterms:W3CDTF">2024-02-01T02:21:55Z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0x010100C9727DD94F15EF4697CD5FDCE9EF8360</vt:lpwstr>
  </property>
</Properties>
</file>