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4"/>
  </p:sldMasterIdLst>
  <p:notesMasterIdLst>
    <p:notesMasterId r:id="rId10"/>
  </p:notesMasterIdLst>
  <p:sldIdLst>
    <p:sldId id="565" r:id="rId5"/>
    <p:sldId id="566" r:id="rId6"/>
    <p:sldId id="567" r:id="rId7"/>
    <p:sldId id="558" r:id="rId8"/>
    <p:sldId id="564" r:id="rId9"/>
  </p:sldIdLst>
  <p:sldSz cx="12192000" cy="6858000"/>
  <p:notesSz cx="7102475" cy="93884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578502F-377B-B591-4B55-2ED2822FE7D7}" v="12" dt="2024-09-02T16:02:44.54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/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microsoft.com/office/2016/11/relationships/changesInfo" Target="changesInfos/changesInfo1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udy Smith" userId="1ebc69705d607082" providerId="LiveId" clId="{F37845A5-3B30-4249-9747-C2DBE27DAEFE}"/>
    <pc:docChg chg="undo custSel addSld modSld">
      <pc:chgData name="Judy Smith" userId="1ebc69705d607082" providerId="LiveId" clId="{F37845A5-3B30-4249-9747-C2DBE27DAEFE}" dt="2024-08-30T13:59:21.392" v="1400" actId="20577"/>
      <pc:docMkLst>
        <pc:docMk/>
      </pc:docMkLst>
      <pc:sldChg chg="modSp new mod">
        <pc:chgData name="Judy Smith" userId="1ebc69705d607082" providerId="LiveId" clId="{F37845A5-3B30-4249-9747-C2DBE27DAEFE}" dt="2024-08-30T13:31:59.876" v="636" actId="20577"/>
        <pc:sldMkLst>
          <pc:docMk/>
          <pc:sldMk cId="1606534096" sldId="565"/>
        </pc:sldMkLst>
        <pc:spChg chg="mod">
          <ac:chgData name="Judy Smith" userId="1ebc69705d607082" providerId="LiveId" clId="{F37845A5-3B30-4249-9747-C2DBE27DAEFE}" dt="2024-08-30T13:21:11.666" v="28" actId="20577"/>
          <ac:spMkLst>
            <pc:docMk/>
            <pc:sldMk cId="1606534096" sldId="565"/>
            <ac:spMk id="2" creationId="{0762F0D9-D09C-CA34-BD11-FABF7E5E326D}"/>
          </ac:spMkLst>
        </pc:spChg>
        <pc:spChg chg="mod">
          <ac:chgData name="Judy Smith" userId="1ebc69705d607082" providerId="LiveId" clId="{F37845A5-3B30-4249-9747-C2DBE27DAEFE}" dt="2024-08-30T13:31:59.876" v="636" actId="20577"/>
          <ac:spMkLst>
            <pc:docMk/>
            <pc:sldMk cId="1606534096" sldId="565"/>
            <ac:spMk id="3" creationId="{EA25E2C9-83CD-8716-21EC-D29252067797}"/>
          </ac:spMkLst>
        </pc:spChg>
      </pc:sldChg>
      <pc:sldChg chg="addSp delSp modSp new mod chgLayout">
        <pc:chgData name="Judy Smith" userId="1ebc69705d607082" providerId="LiveId" clId="{F37845A5-3B30-4249-9747-C2DBE27DAEFE}" dt="2024-08-30T13:58:24.569" v="1394" actId="20577"/>
        <pc:sldMkLst>
          <pc:docMk/>
          <pc:sldMk cId="4050176147" sldId="566"/>
        </pc:sldMkLst>
        <pc:spChg chg="del">
          <ac:chgData name="Judy Smith" userId="1ebc69705d607082" providerId="LiveId" clId="{F37845A5-3B30-4249-9747-C2DBE27DAEFE}" dt="2024-08-30T13:21:38.033" v="60" actId="700"/>
          <ac:spMkLst>
            <pc:docMk/>
            <pc:sldMk cId="4050176147" sldId="566"/>
            <ac:spMk id="2" creationId="{E31B510B-2700-7604-6A66-400028A47C4D}"/>
          </ac:spMkLst>
        </pc:spChg>
        <pc:spChg chg="del">
          <ac:chgData name="Judy Smith" userId="1ebc69705d607082" providerId="LiveId" clId="{F37845A5-3B30-4249-9747-C2DBE27DAEFE}" dt="2024-08-30T13:21:38.033" v="60" actId="700"/>
          <ac:spMkLst>
            <pc:docMk/>
            <pc:sldMk cId="4050176147" sldId="566"/>
            <ac:spMk id="3" creationId="{D0CD443C-ED83-38D8-0177-93E6B44ACB32}"/>
          </ac:spMkLst>
        </pc:spChg>
        <pc:spChg chg="add mod ord">
          <ac:chgData name="Judy Smith" userId="1ebc69705d607082" providerId="LiveId" clId="{F37845A5-3B30-4249-9747-C2DBE27DAEFE}" dt="2024-08-30T13:28:57.464" v="373" actId="1076"/>
          <ac:spMkLst>
            <pc:docMk/>
            <pc:sldMk cId="4050176147" sldId="566"/>
            <ac:spMk id="4" creationId="{608B9D35-31D0-229E-A9B5-FBF36C83FA90}"/>
          </ac:spMkLst>
        </pc:spChg>
        <pc:spChg chg="add mod ord">
          <ac:chgData name="Judy Smith" userId="1ebc69705d607082" providerId="LiveId" clId="{F37845A5-3B30-4249-9747-C2DBE27DAEFE}" dt="2024-08-30T13:58:24.569" v="1394" actId="20577"/>
          <ac:spMkLst>
            <pc:docMk/>
            <pc:sldMk cId="4050176147" sldId="566"/>
            <ac:spMk id="5" creationId="{48165CE5-56A7-43BB-6F6D-1CB484E6ED2D}"/>
          </ac:spMkLst>
        </pc:spChg>
      </pc:sldChg>
      <pc:sldChg chg="modSp new mod">
        <pc:chgData name="Judy Smith" userId="1ebc69705d607082" providerId="LiveId" clId="{F37845A5-3B30-4249-9747-C2DBE27DAEFE}" dt="2024-08-30T13:59:21.392" v="1400" actId="20577"/>
        <pc:sldMkLst>
          <pc:docMk/>
          <pc:sldMk cId="2462006025" sldId="567"/>
        </pc:sldMkLst>
        <pc:spChg chg="mod">
          <ac:chgData name="Judy Smith" userId="1ebc69705d607082" providerId="LiveId" clId="{F37845A5-3B30-4249-9747-C2DBE27DAEFE}" dt="2024-08-30T13:36:10.433" v="1128" actId="1076"/>
          <ac:spMkLst>
            <pc:docMk/>
            <pc:sldMk cId="2462006025" sldId="567"/>
            <ac:spMk id="2" creationId="{28F4D381-DC9F-0912-72DB-9FCDA77FCFDF}"/>
          </ac:spMkLst>
        </pc:spChg>
        <pc:spChg chg="mod">
          <ac:chgData name="Judy Smith" userId="1ebc69705d607082" providerId="LiveId" clId="{F37845A5-3B30-4249-9747-C2DBE27DAEFE}" dt="2024-08-30T13:59:21.392" v="1400" actId="20577"/>
          <ac:spMkLst>
            <pc:docMk/>
            <pc:sldMk cId="2462006025" sldId="567"/>
            <ac:spMk id="3" creationId="{1B8B8738-5551-8FB6-0271-349B092E66DE}"/>
          </ac:spMkLst>
        </pc:spChg>
      </pc:sldChg>
    </pc:docChg>
  </pc:docChgLst>
  <pc:docChgLst>
    <pc:chgData name="Guest User" userId="S::urn:spo:anon#e328ba16f38dfa758ee40c1a0af8942fb71e6ab35a260a31c754e42508694b89::" providerId="AD" clId="Web-{5578502F-377B-B591-4B55-2ED2822FE7D7}"/>
    <pc:docChg chg="modSld">
      <pc:chgData name="Guest User" userId="S::urn:spo:anon#e328ba16f38dfa758ee40c1a0af8942fb71e6ab35a260a31c754e42508694b89::" providerId="AD" clId="Web-{5578502F-377B-B591-4B55-2ED2822FE7D7}" dt="2024-09-02T16:02:30.796" v="6" actId="20577"/>
      <pc:docMkLst>
        <pc:docMk/>
      </pc:docMkLst>
      <pc:sldChg chg="modSp">
        <pc:chgData name="Guest User" userId="S::urn:spo:anon#e328ba16f38dfa758ee40c1a0af8942fb71e6ab35a260a31c754e42508694b89::" providerId="AD" clId="Web-{5578502F-377B-B591-4B55-2ED2822FE7D7}" dt="2024-09-02T16:02:30.796" v="6" actId="20577"/>
        <pc:sldMkLst>
          <pc:docMk/>
          <pc:sldMk cId="3621667510" sldId="558"/>
        </pc:sldMkLst>
        <pc:spChg chg="mod">
          <ac:chgData name="Guest User" userId="S::urn:spo:anon#e328ba16f38dfa758ee40c1a0af8942fb71e6ab35a260a31c754e42508694b89::" providerId="AD" clId="Web-{5578502F-377B-B591-4B55-2ED2822FE7D7}" dt="2024-09-02T16:02:30.796" v="6" actId="20577"/>
          <ac:spMkLst>
            <pc:docMk/>
            <pc:sldMk cId="3621667510" sldId="558"/>
            <ac:spMk id="16" creationId="{3A3BD423-99E9-713A-317A-8B2FD55EA38B}"/>
          </ac:spMkLst>
        </pc:spChg>
      </pc:sldChg>
      <pc:sldChg chg="modSp">
        <pc:chgData name="Guest User" userId="S::urn:spo:anon#e328ba16f38dfa758ee40c1a0af8942fb71e6ab35a260a31c754e42508694b89::" providerId="AD" clId="Web-{5578502F-377B-B591-4B55-2ED2822FE7D7}" dt="2024-09-02T16:02:05.577" v="0" actId="20577"/>
        <pc:sldMkLst>
          <pc:docMk/>
          <pc:sldMk cId="4050176147" sldId="566"/>
        </pc:sldMkLst>
        <pc:spChg chg="mod">
          <ac:chgData name="Guest User" userId="S::urn:spo:anon#e328ba16f38dfa758ee40c1a0af8942fb71e6ab35a260a31c754e42508694b89::" providerId="AD" clId="Web-{5578502F-377B-B591-4B55-2ED2822FE7D7}" dt="2024-09-02T16:02:05.577" v="0" actId="20577"/>
          <ac:spMkLst>
            <pc:docMk/>
            <pc:sldMk cId="4050176147" sldId="566"/>
            <ac:spMk id="5" creationId="{48165CE5-56A7-43BB-6F6D-1CB484E6ED2D}"/>
          </ac:spMkLst>
        </pc:spChg>
      </pc:sldChg>
      <pc:sldChg chg="modSp">
        <pc:chgData name="Guest User" userId="S::urn:spo:anon#e328ba16f38dfa758ee40c1a0af8942fb71e6ab35a260a31c754e42508694b89::" providerId="AD" clId="Web-{5578502F-377B-B591-4B55-2ED2822FE7D7}" dt="2024-09-02T16:02:25.983" v="5" actId="20577"/>
        <pc:sldMkLst>
          <pc:docMk/>
          <pc:sldMk cId="2462006025" sldId="567"/>
        </pc:sldMkLst>
        <pc:spChg chg="mod">
          <ac:chgData name="Guest User" userId="S::urn:spo:anon#e328ba16f38dfa758ee40c1a0af8942fb71e6ab35a260a31c754e42508694b89::" providerId="AD" clId="Web-{5578502F-377B-B591-4B55-2ED2822FE7D7}" dt="2024-09-02T16:02:25.983" v="5" actId="20577"/>
          <ac:spMkLst>
            <pc:docMk/>
            <pc:sldMk cId="2462006025" sldId="567"/>
            <ac:spMk id="3" creationId="{1B8B8738-5551-8FB6-0271-349B092E66DE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469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2725" y="0"/>
            <a:ext cx="3078163" cy="469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1A8326E-69D7-416F-AF7C-BB983CF18000}" type="datetimeFigureOut">
              <a:rPr lang="en-US" smtClean="0"/>
              <a:t>9/2/2024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35013" y="1173163"/>
            <a:ext cx="5632450" cy="31686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9613" y="4518025"/>
            <a:ext cx="5683250" cy="369728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918575"/>
            <a:ext cx="3078163" cy="469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2725" y="8918575"/>
            <a:ext cx="3078163" cy="469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98CC7F4-48AE-4BCA-B870-C43B564440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59599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01600" y="838200"/>
            <a:ext cx="7010400" cy="1066800"/>
          </a:xfrm>
        </p:spPr>
        <p:txBody>
          <a:bodyPr>
            <a:noAutofit/>
          </a:bodyPr>
          <a:lstStyle>
            <a:lvl1pPr algn="ctr">
              <a:defRPr sz="4800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/>
              <a:t>Your Master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22775" y="1930400"/>
            <a:ext cx="5768051" cy="3810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3" cstate="print">
            <a:biLevel thresh="2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21600" y="4724401"/>
            <a:ext cx="3657600" cy="1616033"/>
          </a:xfrm>
          <a:prstGeom prst="rect">
            <a:avLst/>
          </a:prstGeom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4066311450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p14:dur="10">
        <p15:prstTrans prst="origami"/>
      </p:transition>
    </mc:Choice>
    <mc:Fallback>
      <p:transition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53" y="152400"/>
            <a:ext cx="8223348" cy="1143000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443836"/>
            <a:ext cx="10972800" cy="5261765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136062667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p14:dur="10">
        <p15:prstTrans prst="origami"/>
      </p:transition>
    </mc:Choice>
    <mc:Fallback>
      <p:transition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609600" y="148130"/>
            <a:ext cx="8229600" cy="1143000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0" name="Content Placeholder 2"/>
          <p:cNvSpPr>
            <a:spLocks noGrp="1"/>
          </p:cNvSpPr>
          <p:nvPr>
            <p:ph idx="1"/>
          </p:nvPr>
        </p:nvSpPr>
        <p:spPr>
          <a:xfrm>
            <a:off x="609600" y="1443836"/>
            <a:ext cx="10972800" cy="5261765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086412779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p14:dur="10">
        <p15:prstTrans prst="origami"/>
      </p:transition>
    </mc:Choice>
    <mc:Fallback>
      <p:transition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000" y="1228726"/>
            <a:ext cx="7366000" cy="1133475"/>
          </a:xfrm>
        </p:spPr>
        <p:txBody>
          <a:bodyPr anchor="t"/>
          <a:lstStyle>
            <a:lvl1pPr algn="ctr">
              <a:defRPr sz="3600" b="1" cap="all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4000" y="774700"/>
            <a:ext cx="7366000" cy="444500"/>
          </a:xfrm>
        </p:spPr>
        <p:txBody>
          <a:bodyPr anchor="b">
            <a:norm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3" cstate="print">
            <a:biLevel thresh="2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21600" y="4724401"/>
            <a:ext cx="3657600" cy="1616033"/>
          </a:xfrm>
          <a:prstGeom prst="rect">
            <a:avLst/>
          </a:prstGeom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2397626267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p14:dur="10">
        <p15:prstTrans prst="origami"/>
      </p:transition>
    </mc:Choice>
    <mc:Fallback>
      <p:transition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52400"/>
            <a:ext cx="8432800" cy="11430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400">
                <a:solidFill>
                  <a:schemeClr val="tx1"/>
                </a:solidFill>
              </a:defRPr>
            </a:lvl2pPr>
            <a:lvl3pPr>
              <a:defRPr sz="2000">
                <a:solidFill>
                  <a:schemeClr val="tx1"/>
                </a:solidFill>
              </a:defRPr>
            </a:lvl3pPr>
            <a:lvl4pPr>
              <a:defRPr sz="1800">
                <a:solidFill>
                  <a:schemeClr val="tx1"/>
                </a:solidFill>
              </a:defRPr>
            </a:lvl4pPr>
            <a:lvl5pPr>
              <a:defRPr sz="180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400">
                <a:solidFill>
                  <a:schemeClr val="tx1"/>
                </a:solidFill>
              </a:defRPr>
            </a:lvl2pPr>
            <a:lvl3pPr>
              <a:defRPr sz="2000">
                <a:solidFill>
                  <a:schemeClr val="tx1"/>
                </a:solidFill>
              </a:defRPr>
            </a:lvl3pPr>
            <a:lvl4pPr>
              <a:defRPr sz="1800">
                <a:solidFill>
                  <a:schemeClr val="tx1"/>
                </a:solidFill>
              </a:defRPr>
            </a:lvl4pPr>
            <a:lvl5pPr>
              <a:defRPr sz="180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97808144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p14:dur="10">
        <p15:prstTrans prst="origami"/>
      </p:transition>
    </mc:Choice>
    <mc:Fallback>
      <p:transition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48130"/>
            <a:ext cx="8331200" cy="1143000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91355"/>
            <a:ext cx="53869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221217"/>
            <a:ext cx="5386917" cy="3798583"/>
          </a:xfrm>
        </p:spPr>
        <p:txBody>
          <a:bodyPr/>
          <a:lstStyle>
            <a:lvl1pPr>
              <a:defRPr sz="2400">
                <a:solidFill>
                  <a:schemeClr val="tx1"/>
                </a:solidFill>
              </a:defRPr>
            </a:lvl1pPr>
            <a:lvl2pPr>
              <a:defRPr sz="2000">
                <a:solidFill>
                  <a:schemeClr val="tx1"/>
                </a:solidFill>
              </a:defRPr>
            </a:lvl2pPr>
            <a:lvl3pPr>
              <a:defRPr sz="18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91355"/>
            <a:ext cx="5389033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221217"/>
            <a:ext cx="5389033" cy="3798583"/>
          </a:xfrm>
        </p:spPr>
        <p:txBody>
          <a:bodyPr/>
          <a:lstStyle>
            <a:lvl1pPr>
              <a:defRPr sz="2400">
                <a:solidFill>
                  <a:schemeClr val="tx1"/>
                </a:solidFill>
              </a:defRPr>
            </a:lvl1pPr>
            <a:lvl2pPr>
              <a:defRPr sz="2000">
                <a:solidFill>
                  <a:schemeClr val="tx1"/>
                </a:solidFill>
              </a:defRPr>
            </a:lvl2pPr>
            <a:lvl3pPr>
              <a:defRPr sz="18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918488219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p14:dur="10">
        <p15:prstTrans prst="origami"/>
      </p:transition>
    </mc:Choice>
    <mc:Fallback>
      <p:transition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52400"/>
            <a:ext cx="8229600" cy="11430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432858240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p14:dur="10">
        <p15:prstTrans prst="origami"/>
      </p:transition>
    </mc:Choice>
    <mc:Fallback>
      <p:transition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34264058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p14:dur="10">
        <p15:prstTrans prst="origami"/>
      </p:transition>
    </mc:Choice>
    <mc:Fallback>
      <p:transition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76875956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p14:dur="10">
        <p15:prstTrans prst="origami"/>
      </p:transition>
    </mc:Choice>
    <mc:Fallback>
      <p:transition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jpe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843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6162298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</p:sldLayoutIdLst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p14:dur="10">
        <p15:prstTrans prst="origami"/>
      </p:transition>
    </mc:Choice>
    <mc:Fallback>
      <p:transition>
        <p:fade/>
      </p:transition>
    </mc:Fallback>
  </mc:AlternateContent>
  <p:hf hdr="0" ftr="0" dt="0"/>
  <p:txStyles>
    <p:titleStyle>
      <a:lvl1pPr algn="l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effectLst/>
          <a:latin typeface="+mj-lt"/>
          <a:ea typeface="Microsoft Himalaya" pitchFamily="2" charset="0"/>
          <a:cs typeface="Microsoft New Tai Lue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effectLst/>
          <a:latin typeface="+mn-lt"/>
          <a:ea typeface="+mn-ea"/>
          <a:cs typeface="Microsoft New Tai Lue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effectLst/>
          <a:latin typeface="+mn-lt"/>
          <a:ea typeface="+mn-ea"/>
          <a:cs typeface="Microsoft New Tai Lue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Microsoft New Tai Lue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effectLst/>
          <a:latin typeface="+mn-lt"/>
          <a:ea typeface="+mn-ea"/>
          <a:cs typeface="Microsoft New Tai Lue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effectLst/>
          <a:latin typeface="+mn-lt"/>
          <a:ea typeface="+mn-ea"/>
          <a:cs typeface="Microsoft New Tai Lue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62F0D9-D09C-CA34-BD11-FABF7E5E326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Strategic Planning Committee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A25E2C9-83CD-8716-21EC-D2925206779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22775" y="2205703"/>
            <a:ext cx="5373226" cy="1550220"/>
          </a:xfrm>
        </p:spPr>
        <p:txBody>
          <a:bodyPr>
            <a:normAutofit/>
          </a:bodyPr>
          <a:lstStyle/>
          <a:p>
            <a:r>
              <a:rPr lang="en-US"/>
              <a:t>September 14, 2024</a:t>
            </a:r>
          </a:p>
          <a:p>
            <a:r>
              <a:rPr lang="en-US"/>
              <a:t>Committee Members: Links Melanie Brown, Vivian Lawyer, Tracey Rogers, Judy L. Smith, Chinyere Watson</a:t>
            </a: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6534096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p14:dur="10">
        <p15:prstTrans prst="origami"/>
      </p:transition>
    </mc:Choice>
    <mc:Fallback>
      <p:transition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608B9D35-31D0-229E-A9B5-FBF36C83FA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0"/>
            <a:ext cx="8223348" cy="1143000"/>
          </a:xfrm>
        </p:spPr>
        <p:txBody>
          <a:bodyPr/>
          <a:lstStyle/>
          <a:p>
            <a:r>
              <a:rPr lang="en-US"/>
              <a:t>Monthly Status Update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48165CE5-56A7-43BB-6F6D-1CB484E6ED2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001385"/>
            <a:ext cx="10972800" cy="5261765"/>
          </a:xfrm>
        </p:spPr>
        <p:txBody>
          <a:bodyPr vert="horz" lIns="91440" tIns="45720" rIns="91440" bIns="45720" rtlCol="0" anchor="t">
            <a:normAutofit lnSpcReduction="10000"/>
          </a:bodyPr>
          <a:lstStyle/>
          <a:p>
            <a:r>
              <a:rPr lang="en-US"/>
              <a:t>Accomplishments:</a:t>
            </a:r>
          </a:p>
          <a:p>
            <a:pPr lvl="1"/>
            <a:r>
              <a:rPr lang="en-US"/>
              <a:t>Established Strategic Planning Committee Monthly Meeting</a:t>
            </a:r>
          </a:p>
          <a:p>
            <a:pPr lvl="2"/>
            <a:r>
              <a:rPr lang="en-US" sz="1600"/>
              <a:t>Second Wednesday of Each Month</a:t>
            </a:r>
          </a:p>
          <a:p>
            <a:pPr lvl="2"/>
            <a:r>
              <a:rPr lang="en-US" sz="1600"/>
              <a:t>Next Meeting (virtual) is Wednesday September 11, 2024</a:t>
            </a:r>
          </a:p>
          <a:p>
            <a:pPr lvl="1"/>
            <a:r>
              <a:rPr lang="en-US"/>
              <a:t>Developed and Vetted the Proposed FY25-FY30 Strategic Themes</a:t>
            </a:r>
          </a:p>
          <a:p>
            <a:pPr lvl="2"/>
            <a:r>
              <a:rPr lang="en-US" sz="1600" i="0">
                <a:solidFill>
                  <a:srgbClr val="333333"/>
                </a:solidFill>
                <a:effectLst/>
                <a:latin typeface="helvetica" panose="020B0604020202020204" pitchFamily="34" charset="0"/>
              </a:rPr>
              <a:t>Membership Consists of 60 (max) Active and Engaged Members</a:t>
            </a:r>
          </a:p>
          <a:p>
            <a:pPr lvl="2"/>
            <a:r>
              <a:rPr lang="en-US" sz="1600" i="0">
                <a:solidFill>
                  <a:srgbClr val="333333"/>
                </a:solidFill>
                <a:effectLst/>
                <a:latin typeface="helvetica" panose="020B0604020202020204" pitchFamily="34" charset="0"/>
              </a:rPr>
              <a:t>All Leadership Positions Filled and Facet and Committees are Highly Productive</a:t>
            </a:r>
          </a:p>
          <a:p>
            <a:pPr lvl="2"/>
            <a:r>
              <a:rPr lang="en-US" sz="1600" i="0">
                <a:solidFill>
                  <a:srgbClr val="333333"/>
                </a:solidFill>
                <a:effectLst/>
                <a:latin typeface="helvetica" panose="020B0604020202020204" pitchFamily="34" charset="0"/>
              </a:rPr>
              <a:t>Provide Vibrant Service to our Target Audience with Engaged Members Supporting a Chapter that is Well Functioning with Fined Tuned Process</a:t>
            </a:r>
          </a:p>
          <a:p>
            <a:pPr lvl="2"/>
            <a:r>
              <a:rPr lang="en-US" sz="1600" i="0">
                <a:solidFill>
                  <a:srgbClr val="333333"/>
                </a:solidFill>
                <a:effectLst/>
                <a:latin typeface="helvetica" panose="020B0604020202020204" pitchFamily="34" charset="0"/>
              </a:rPr>
              <a:t>Collaboration with Other Chapters will be a Routine Part of Activities and Events</a:t>
            </a:r>
          </a:p>
          <a:p>
            <a:pPr lvl="2"/>
            <a:r>
              <a:rPr lang="en-US" sz="1600" i="0">
                <a:solidFill>
                  <a:srgbClr val="333333"/>
                </a:solidFill>
                <a:effectLst/>
                <a:latin typeface="helvetica" panose="020B0604020202020204" pitchFamily="34" charset="0"/>
              </a:rPr>
              <a:t>Partner with community-based organizations to collectively address community needs and enhance our brand within the communities we serve</a:t>
            </a:r>
          </a:p>
          <a:p>
            <a:pPr lvl="2"/>
            <a:r>
              <a:rPr lang="en-US" sz="1600" i="0">
                <a:solidFill>
                  <a:srgbClr val="333333"/>
                </a:solidFill>
                <a:effectLst/>
                <a:latin typeface="helvetica" panose="020B0604020202020204" pitchFamily="34" charset="0"/>
              </a:rPr>
              <a:t>Enhance Our Fiscal Posture by Partnering with Corporations to Underwrite Select Programs and Securing Grants from Aligned Organizations to Support our Programs</a:t>
            </a:r>
          </a:p>
          <a:p>
            <a:pPr lvl="2"/>
            <a:r>
              <a:rPr lang="en-US" sz="1600" i="0">
                <a:solidFill>
                  <a:srgbClr val="333333"/>
                </a:solidFill>
                <a:effectLst/>
                <a:latin typeface="helvetica"/>
                <a:cs typeface="Microsoft New Tai Lue"/>
              </a:rPr>
              <a:t>By FY30 or before, our Chapter will have Won a National Program</a:t>
            </a:r>
            <a:r>
              <a:rPr lang="en-US" sz="1600">
                <a:solidFill>
                  <a:srgbClr val="333333"/>
                </a:solidFill>
                <a:latin typeface="helvetica"/>
                <a:cs typeface="Microsoft New Tai Lue"/>
              </a:rPr>
              <a:t> Award</a:t>
            </a:r>
            <a:endParaRPr lang="en-US" sz="1600" i="0">
              <a:solidFill>
                <a:srgbClr val="333333"/>
              </a:solidFill>
              <a:effectLst/>
              <a:latin typeface="helvetica" panose="020B0604020202020204" pitchFamily="34" charset="0"/>
            </a:endParaRPr>
          </a:p>
          <a:p>
            <a:pPr lvl="1"/>
            <a:r>
              <a:rPr lang="en-US" sz="2000">
                <a:solidFill>
                  <a:srgbClr val="333333"/>
                </a:solidFill>
                <a:latin typeface="helvetica" panose="020B0604020202020204" pitchFamily="34" charset="0"/>
              </a:rPr>
              <a:t>Begin working with the Strategic Priority Points of Contacts (POCs) to discuss development of their Implementation Plans</a:t>
            </a:r>
            <a:endParaRPr lang="en-US" sz="2000" i="0">
              <a:solidFill>
                <a:srgbClr val="333333"/>
              </a:solidFill>
              <a:effectLst/>
              <a:latin typeface="helvetica" panose="020B0604020202020204" pitchFamily="34" charset="0"/>
            </a:endParaRPr>
          </a:p>
          <a:p>
            <a:pPr lvl="2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0176147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p14:dur="10">
        <p15:prstTrans prst="origami"/>
      </p:transition>
    </mc:Choice>
    <mc:Fallback>
      <p:transition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F4D381-DC9F-0912-72DB-9FCDA77FCF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-103238"/>
            <a:ext cx="8223348" cy="1143000"/>
          </a:xfrm>
        </p:spPr>
        <p:txBody>
          <a:bodyPr/>
          <a:lstStyle/>
          <a:p>
            <a:r>
              <a:rPr lang="en-US"/>
              <a:t>Monthly Status Update (continued)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8B8738-5551-8FB6-0271-349B092E66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798117"/>
            <a:ext cx="10972800" cy="5261765"/>
          </a:xfrm>
        </p:spPr>
        <p:txBody>
          <a:bodyPr vert="horz" lIns="91440" tIns="45720" rIns="91440" bIns="45720" rtlCol="0" anchor="t">
            <a:normAutofit fontScale="92500" lnSpcReduction="10000"/>
          </a:bodyPr>
          <a:lstStyle/>
          <a:p>
            <a:r>
              <a:rPr lang="en-US"/>
              <a:t>Upcoming Plans:</a:t>
            </a:r>
          </a:p>
          <a:p>
            <a:pPr lvl="1"/>
            <a:r>
              <a:rPr lang="en-US"/>
              <a:t>Develop material for the September Retreat</a:t>
            </a:r>
          </a:p>
          <a:p>
            <a:pPr lvl="1"/>
            <a:r>
              <a:rPr lang="en-US"/>
              <a:t>Facilitate the Strategic Planning Portion of the Retreat</a:t>
            </a:r>
          </a:p>
          <a:p>
            <a:pPr lvl="1"/>
            <a:r>
              <a:rPr lang="en-US"/>
              <a:t>Hold the September Strategic Planning Meeting</a:t>
            </a:r>
          </a:p>
          <a:p>
            <a:pPr lvl="1"/>
            <a:r>
              <a:rPr lang="en-US">
                <a:cs typeface="Microsoft New Tai Lue"/>
              </a:rPr>
              <a:t>Continue to work with the Strategic Priority POCs to finalize the FY24-FY25 Implementation Plans</a:t>
            </a:r>
            <a:endParaRPr lang="en-US">
              <a:ea typeface="Calibri"/>
              <a:cs typeface="Microsoft New Tai Lue"/>
            </a:endParaRPr>
          </a:p>
          <a:p>
            <a:r>
              <a:rPr lang="en-US"/>
              <a:t>Issues/Concerns</a:t>
            </a:r>
          </a:p>
          <a:p>
            <a:pPr lvl="1"/>
            <a:r>
              <a:rPr lang="en-US"/>
              <a:t>Minimal work has started on:</a:t>
            </a:r>
          </a:p>
          <a:p>
            <a:pPr lvl="2"/>
            <a:r>
              <a:rPr lang="en-US" sz="2200">
                <a:latin typeface="+mj-lt"/>
              </a:rPr>
              <a:t>Strategic Priority #3: Amplify Our Culture of Fiscal Responsibility, POC: Link Elizabeth Adams</a:t>
            </a:r>
          </a:p>
          <a:p>
            <a:pPr lvl="2"/>
            <a:r>
              <a:rPr lang="en-US" sz="2200">
                <a:latin typeface="+mj-lt"/>
              </a:rPr>
              <a:t>Strategic Priority </a:t>
            </a:r>
            <a:r>
              <a:rPr lang="en-US" sz="2200">
                <a:latin typeface="+mj-lt"/>
                <a:cs typeface="Arial" panose="020B0604020202020204" pitchFamily="34" charset="0"/>
              </a:rPr>
              <a:t>#4: </a:t>
            </a:r>
            <a:r>
              <a:rPr lang="en-US" sz="2200" b="0" i="0">
                <a:effectLst/>
                <a:highlight>
                  <a:srgbClr val="FFFFFF"/>
                </a:highlight>
                <a:latin typeface="+mj-lt"/>
                <a:cs typeface="Arial" panose="020B0604020202020204" pitchFamily="34" charset="0"/>
              </a:rPr>
              <a:t>Amplify a Culture of Organizational Excellence and Alignment, POC: Link Lisa Cooper Lucas</a:t>
            </a:r>
            <a:endParaRPr lang="en-US" sz="2200">
              <a:latin typeface="+mj-lt"/>
            </a:endParaRPr>
          </a:p>
          <a:p>
            <a:pPr lvl="1"/>
            <a:r>
              <a:rPr lang="en-US"/>
              <a:t>No POC has been named for:</a:t>
            </a:r>
          </a:p>
          <a:p>
            <a:pPr lvl="2"/>
            <a:r>
              <a:rPr lang="en-US"/>
              <a:t>Strategic Priority #5: Amplify Our Culture of Brand Awareness</a:t>
            </a:r>
          </a:p>
          <a:p>
            <a:pPr lvl="2"/>
            <a:r>
              <a:rPr lang="en-US">
                <a:cs typeface="Microsoft New Tai Lue"/>
              </a:rPr>
              <a:t>Strategic Priority #6: Amplify Our culture of Leadership and Professional Development</a:t>
            </a:r>
            <a:endParaRPr lang="en-US">
              <a:ea typeface="Calibri"/>
              <a:cs typeface="Microsoft New Tai Lue"/>
            </a:endParaRPr>
          </a:p>
          <a:p>
            <a:pPr lvl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2006025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p14:dur="10">
        <p15:prstTrans prst="origami"/>
      </p:transition>
    </mc:Choice>
    <mc:Fallback>
      <p:transition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BE3A5C-45D0-D6EE-BCBA-4B9CD892AE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54995" y="222901"/>
            <a:ext cx="5383731" cy="878632"/>
          </a:xfrm>
        </p:spPr>
        <p:txBody>
          <a:bodyPr>
            <a:normAutofit fontScale="90000"/>
          </a:bodyPr>
          <a:lstStyle/>
          <a:p>
            <a:pPr algn="ctr"/>
            <a:r>
              <a:rPr lang="en-US"/>
              <a:t>Let’s Talk Strategic Planning</a:t>
            </a:r>
            <a:br>
              <a:rPr lang="en-US"/>
            </a:br>
            <a:r>
              <a:rPr lang="en-US" sz="2700"/>
              <a:t>Focusing our Meeting Content</a:t>
            </a:r>
          </a:p>
        </p:txBody>
      </p:sp>
      <p:sp>
        <p:nvSpPr>
          <p:cNvPr id="4" name="Isosceles Triangle 3">
            <a:extLst>
              <a:ext uri="{FF2B5EF4-FFF2-40B4-BE49-F238E27FC236}">
                <a16:creationId xmlns:a16="http://schemas.microsoft.com/office/drawing/2014/main" id="{13DC4537-E9AD-954D-2804-D2C826EAB335}"/>
              </a:ext>
            </a:extLst>
          </p:cNvPr>
          <p:cNvSpPr/>
          <p:nvPr/>
        </p:nvSpPr>
        <p:spPr>
          <a:xfrm>
            <a:off x="3460100" y="1280037"/>
            <a:ext cx="4963885" cy="4553339"/>
          </a:xfrm>
          <a:prstGeom prst="triangle">
            <a:avLst/>
          </a:prstGeom>
          <a:solidFill>
            <a:srgbClr val="00B05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82F7D6CE-C010-5DC9-32EF-E5E8C994AC57}"/>
              </a:ext>
            </a:extLst>
          </p:cNvPr>
          <p:cNvCxnSpPr>
            <a:cxnSpLocks/>
          </p:cNvCxnSpPr>
          <p:nvPr/>
        </p:nvCxnSpPr>
        <p:spPr>
          <a:xfrm>
            <a:off x="5012870" y="3051110"/>
            <a:ext cx="185834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80798A9B-E4B2-75B0-19F3-D60BF33CFB31}"/>
              </a:ext>
            </a:extLst>
          </p:cNvPr>
          <p:cNvCxnSpPr>
            <a:cxnSpLocks/>
          </p:cNvCxnSpPr>
          <p:nvPr/>
        </p:nvCxnSpPr>
        <p:spPr>
          <a:xfrm>
            <a:off x="4323182" y="4310743"/>
            <a:ext cx="3237723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>
            <a:extLst>
              <a:ext uri="{FF2B5EF4-FFF2-40B4-BE49-F238E27FC236}">
                <a16:creationId xmlns:a16="http://schemas.microsoft.com/office/drawing/2014/main" id="{D856052C-D026-8AA9-A262-51518412038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colorTemperature colorTemp="88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69311" y="17107"/>
            <a:ext cx="1828800" cy="1077354"/>
          </a:xfrm>
          <a:prstGeom prst="rect">
            <a:avLst/>
          </a:prstGeom>
          <a:effectLst>
            <a:outerShdw blurRad="50800" dist="12700" dir="16200000" rotWithShape="0">
              <a:prstClr val="black">
                <a:alpha val="25000"/>
              </a:prstClr>
            </a:outerShdw>
          </a:effectLst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B0D10438-07A1-4C2C-032F-0D6A4E342E03}"/>
              </a:ext>
            </a:extLst>
          </p:cNvPr>
          <p:cNvSpPr txBox="1"/>
          <p:nvPr/>
        </p:nvSpPr>
        <p:spPr>
          <a:xfrm>
            <a:off x="5466184" y="2310751"/>
            <a:ext cx="12596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/>
              <a:t>Strategic Planning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8F8B9C62-DF84-6621-7CCA-20E457A65FD4}"/>
              </a:ext>
            </a:extLst>
          </p:cNvPr>
          <p:cNvSpPr txBox="1"/>
          <p:nvPr/>
        </p:nvSpPr>
        <p:spPr>
          <a:xfrm>
            <a:off x="6767804" y="1663136"/>
            <a:ext cx="3051110" cy="1231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/>
              <a:t>Forecasting (in years)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/>
              <a:t>Looking Ahead (year or more)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/>
              <a:t>Are we moving in the right direction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EA9658C7-292F-7AA4-DEE6-EA049EDF0825}"/>
              </a:ext>
            </a:extLst>
          </p:cNvPr>
          <p:cNvSpPr txBox="1"/>
          <p:nvPr/>
        </p:nvSpPr>
        <p:spPr>
          <a:xfrm>
            <a:off x="2556588" y="2101419"/>
            <a:ext cx="269654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/>
              <a:t>Executive Committee Meeting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5EAD29C3-9068-EA55-A50C-DC2A217112D4}"/>
              </a:ext>
            </a:extLst>
          </p:cNvPr>
          <p:cNvSpPr txBox="1"/>
          <p:nvPr/>
        </p:nvSpPr>
        <p:spPr>
          <a:xfrm>
            <a:off x="2594685" y="3322467"/>
            <a:ext cx="173082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/>
              <a:t>Chapter Meeting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DD44E3AF-2163-05EC-D739-D54289BD3DEC}"/>
              </a:ext>
            </a:extLst>
          </p:cNvPr>
          <p:cNvSpPr txBox="1"/>
          <p:nvPr/>
        </p:nvSpPr>
        <p:spPr>
          <a:xfrm>
            <a:off x="4946002" y="4721688"/>
            <a:ext cx="173082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/>
              <a:t>Operational Execution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3A3BD423-99E9-713A-317A-8B2FD55EA38B}"/>
              </a:ext>
            </a:extLst>
          </p:cNvPr>
          <p:cNvSpPr txBox="1"/>
          <p:nvPr/>
        </p:nvSpPr>
        <p:spPr>
          <a:xfrm>
            <a:off x="7429885" y="3315024"/>
            <a:ext cx="3540967" cy="73866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/>
              <a:t>Looking Ahead but in months or quarters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/>
              <a:t>Discuss and Vote on topics that Facet and Committees Bring forth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B87B40BC-E870-8C14-5BD3-CE578D03E989}"/>
              </a:ext>
            </a:extLst>
          </p:cNvPr>
          <p:cNvSpPr txBox="1"/>
          <p:nvPr/>
        </p:nvSpPr>
        <p:spPr>
          <a:xfrm>
            <a:off x="1298115" y="4543515"/>
            <a:ext cx="290493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/>
              <a:t>Facet and Committee Meetings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44847F30-A589-036C-3E47-722FE31416E7}"/>
              </a:ext>
            </a:extLst>
          </p:cNvPr>
          <p:cNvSpPr txBox="1"/>
          <p:nvPr/>
        </p:nvSpPr>
        <p:spPr>
          <a:xfrm>
            <a:off x="5140389" y="3476356"/>
            <a:ext cx="173082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/>
              <a:t>Tactical Decision Making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AB452D9A-DEBD-62EF-7B8A-BB0A87276C11}"/>
              </a:ext>
            </a:extLst>
          </p:cNvPr>
          <p:cNvSpPr txBox="1"/>
          <p:nvPr/>
        </p:nvSpPr>
        <p:spPr>
          <a:xfrm>
            <a:off x="8171864" y="4391530"/>
            <a:ext cx="305111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/>
              <a:t>Operations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/>
              <a:t>This is where the work gets done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/>
              <a:t>Facet/Committee Member engagement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/>
              <a:t>Member Engagement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1667510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p14:dur="10">
        <p15:prstTrans prst="origami"/>
      </p:transition>
    </mc:Choice>
    <mc:Fallback>
      <p:transition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2921C0-5578-EB2B-CEAD-C6886F3009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7191" y="-48539"/>
            <a:ext cx="8808065" cy="1143000"/>
          </a:xfrm>
        </p:spPr>
        <p:txBody>
          <a:bodyPr>
            <a:normAutofit fontScale="90000"/>
          </a:bodyPr>
          <a:lstStyle/>
          <a:p>
            <a:r>
              <a:rPr lang="en-US"/>
              <a:t>Proposed Refinement to How We Operate (draft)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8C5AD1-0CB7-D93B-8075-2183897339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7191" y="939982"/>
            <a:ext cx="10972800" cy="5261765"/>
          </a:xfrm>
        </p:spPr>
        <p:txBody>
          <a:bodyPr>
            <a:normAutofit fontScale="92500" lnSpcReduction="10000"/>
          </a:bodyPr>
          <a:lstStyle/>
          <a:p>
            <a:r>
              <a:rPr lang="en-US"/>
              <a:t>Executive Committee Meeting</a:t>
            </a:r>
          </a:p>
          <a:p>
            <a:pPr lvl="1"/>
            <a:r>
              <a:rPr lang="en-US"/>
              <a:t>Chapter Governance</a:t>
            </a:r>
          </a:p>
          <a:p>
            <a:pPr lvl="1"/>
            <a:r>
              <a:rPr lang="en-US"/>
              <a:t>Discuss Strategic Topic of Concern to the Chapter</a:t>
            </a:r>
          </a:p>
          <a:p>
            <a:pPr lvl="1"/>
            <a:r>
              <a:rPr lang="en-US"/>
              <a:t>Discuss Strategic Programs</a:t>
            </a:r>
          </a:p>
          <a:p>
            <a:pPr lvl="1"/>
            <a:r>
              <a:rPr lang="en-US"/>
              <a:t>Discussion Status of the 5 Chapter Strategic Priorities</a:t>
            </a:r>
          </a:p>
          <a:p>
            <a:r>
              <a:rPr lang="en-US"/>
              <a:t>Chapter Meeting</a:t>
            </a:r>
          </a:p>
          <a:p>
            <a:pPr lvl="1"/>
            <a:r>
              <a:rPr lang="en-US"/>
              <a:t>Facets and Committees Highlight (1 page PowerPoint summary of facet/committee report) the following:</a:t>
            </a:r>
          </a:p>
          <a:p>
            <a:pPr lvl="2"/>
            <a:r>
              <a:rPr lang="en-US"/>
              <a:t>Recent Accomplishments</a:t>
            </a:r>
          </a:p>
          <a:p>
            <a:pPr lvl="2"/>
            <a:r>
              <a:rPr lang="en-US"/>
              <a:t>Any Votes, issues or topic of focus</a:t>
            </a:r>
          </a:p>
          <a:p>
            <a:pPr lvl="2"/>
            <a:r>
              <a:rPr lang="en-US"/>
              <a:t>Plans for Next Month</a:t>
            </a:r>
          </a:p>
          <a:p>
            <a:r>
              <a:rPr lang="en-US"/>
              <a:t>Facet and Committee Meetings</a:t>
            </a:r>
          </a:p>
          <a:p>
            <a:pPr lvl="1"/>
            <a:r>
              <a:rPr lang="en-US"/>
              <a:t>Facet and Committee Business</a:t>
            </a:r>
          </a:p>
          <a:p>
            <a:pPr lvl="1"/>
            <a:r>
              <a:rPr lang="en-US"/>
              <a:t>Answering Questions and Concerns of Chapter Members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E95B33B-6BE1-6D13-08B3-73E5A9ECDAB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colorTemperature colorTemp="88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69311" y="17107"/>
            <a:ext cx="1828800" cy="1077354"/>
          </a:xfrm>
          <a:prstGeom prst="rect">
            <a:avLst/>
          </a:prstGeom>
          <a:effectLst>
            <a:outerShdw blurRad="50800" dist="12700" dir="16200000" rotWithShape="0">
              <a:prstClr val="black">
                <a:alpha val="25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646305529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p14:dur="10">
        <p15:prstTrans prst="origami"/>
      </p:transition>
    </mc:Choice>
    <mc:Fallback>
      <p:transition>
        <p:fade/>
      </p:transition>
    </mc:Fallback>
  </mc:AlternateContent>
</p:sld>
</file>

<file path=ppt/theme/theme1.xml><?xml version="1.0" encoding="utf-8"?>
<a:theme xmlns:a="http://schemas.openxmlformats.org/drawingml/2006/main" name="10232-abstract-wave-dots-green-fppt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9727DD94F15EF4697CD5FDCE9EF8360" ma:contentTypeVersion="10" ma:contentTypeDescription="Create a new document." ma:contentTypeScope="" ma:versionID="aea6f563135d4cd3e823fed2decf1c13">
  <xsd:schema xmlns:xsd="http://www.w3.org/2001/XMLSchema" xmlns:xs="http://www.w3.org/2001/XMLSchema" xmlns:p="http://schemas.microsoft.com/office/2006/metadata/properties" xmlns:ns2="960e52ba-84a1-448d-bb6d-827475fdc38d" xmlns:ns3="1d0a8e35-7604-45dd-aa1f-b904d1d178e3" targetNamespace="http://schemas.microsoft.com/office/2006/metadata/properties" ma:root="true" ma:fieldsID="d12c66574f33025eba8cb20a0d7bdd32" ns2:_="" ns3:_="">
    <xsd:import namespace="960e52ba-84a1-448d-bb6d-827475fdc38d"/>
    <xsd:import namespace="1d0a8e35-7604-45dd-aa1f-b904d1d178e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MediaServiceSearchPropertie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60e52ba-84a1-448d-bb6d-827475fdc38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d0a8e35-7604-45dd-aa1f-b904d1d178e3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D3CD38D5-7195-477F-8AEC-22D4C7074B2F}">
  <ds:schemaRefs>
    <ds:schemaRef ds:uri="1d0a8e35-7604-45dd-aa1f-b904d1d178e3"/>
    <ds:schemaRef ds:uri="960e52ba-84a1-448d-bb6d-827475fdc38d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45FF4F3C-A7C3-4B28-B687-F089595ACE30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FF49A460-A92F-4183-B7E5-235A5C8BA9B7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Widescreen</PresentationFormat>
  <Slides>5</Slides>
  <Notes>0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10232-abstract-wave-dots-green-fppt</vt:lpstr>
      <vt:lpstr>Strategic Planning Committee</vt:lpstr>
      <vt:lpstr>Monthly Status Update</vt:lpstr>
      <vt:lpstr>Monthly Status Update (continued)</vt:lpstr>
      <vt:lpstr>Let’s Talk Strategic Planning Focusing our Meeting Content</vt:lpstr>
      <vt:lpstr>Proposed Refinement to How We Operate (draft)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Strategic Priority #1</dc:title>
  <dc:creator>Judy Smith</dc:creator>
  <cp:revision>1</cp:revision>
  <cp:lastPrinted>2023-10-14T16:27:57Z</cp:lastPrinted>
  <dcterms:created xsi:type="dcterms:W3CDTF">2023-06-25T20:12:35Z</dcterms:created>
  <dcterms:modified xsi:type="dcterms:W3CDTF">2024-09-02T16:03:05Z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0x010100C9727DD94F15EF4697CD5FDCE9EF8360</vt:lpwstr>
  </property>
</Properties>
</file>