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7"/>
  </p:notesMasterIdLst>
  <p:handoutMasterIdLst>
    <p:handoutMasterId r:id="rId38"/>
  </p:handoutMasterIdLst>
  <p:sldIdLst>
    <p:sldId id="275" r:id="rId3"/>
    <p:sldId id="572" r:id="rId4"/>
    <p:sldId id="538" r:id="rId5"/>
    <p:sldId id="257" r:id="rId6"/>
    <p:sldId id="540" r:id="rId7"/>
    <p:sldId id="541" r:id="rId8"/>
    <p:sldId id="542" r:id="rId9"/>
    <p:sldId id="543" r:id="rId10"/>
    <p:sldId id="544" r:id="rId11"/>
    <p:sldId id="545" r:id="rId12"/>
    <p:sldId id="546" r:id="rId13"/>
    <p:sldId id="547" r:id="rId14"/>
    <p:sldId id="549" r:id="rId15"/>
    <p:sldId id="548" r:id="rId16"/>
    <p:sldId id="558" r:id="rId17"/>
    <p:sldId id="564" r:id="rId18"/>
    <p:sldId id="576" r:id="rId19"/>
    <p:sldId id="579" r:id="rId20"/>
    <p:sldId id="571" r:id="rId21"/>
    <p:sldId id="577" r:id="rId22"/>
    <p:sldId id="578" r:id="rId23"/>
    <p:sldId id="565" r:id="rId24"/>
    <p:sldId id="567" r:id="rId25"/>
    <p:sldId id="568" r:id="rId26"/>
    <p:sldId id="566" r:id="rId27"/>
    <p:sldId id="570" r:id="rId28"/>
    <p:sldId id="569" r:id="rId29"/>
    <p:sldId id="422" r:id="rId30"/>
    <p:sldId id="550" r:id="rId31"/>
    <p:sldId id="524" r:id="rId32"/>
    <p:sldId id="525" r:id="rId33"/>
    <p:sldId id="526" r:id="rId34"/>
    <p:sldId id="528" r:id="rId35"/>
    <p:sldId id="527"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17D92F-F724-063D-8DE4-73C02DB70A8B}" name="Rhonda Ricks" initials="RR" userId="813df23e7a72eb22" providerId="Windows Live"/>
  <p188:author id="{A0AEE134-DBA0-B0A7-0022-D6EE30022017}" name="Regina Little" initials="RL" userId="c1a8a28b0f516c0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4E863A"/>
    <a:srgbClr val="18A1E6"/>
    <a:srgbClr val="75F3F3"/>
    <a:srgbClr val="EE8E0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5761" autoAdjust="0"/>
  </p:normalViewPr>
  <p:slideViewPr>
    <p:cSldViewPr>
      <p:cViewPr varScale="1">
        <p:scale>
          <a:sx n="74" d="100"/>
          <a:sy n="74" d="100"/>
        </p:scale>
        <p:origin x="2088" y="58"/>
      </p:cViewPr>
      <p:guideLst>
        <p:guide orient="horz" pos="2160"/>
        <p:guide pos="2880"/>
      </p:guideLst>
    </p:cSldViewPr>
  </p:slideViewPr>
  <p:notesTextViewPr>
    <p:cViewPr>
      <p:scale>
        <a:sx n="1" d="1"/>
        <a:sy n="1" d="1"/>
      </p:scale>
      <p:origin x="0" y="0"/>
    </p:cViewPr>
  </p:notesTextViewPr>
  <p:sorterViewPr>
    <p:cViewPr>
      <p:scale>
        <a:sx n="1" d="1"/>
        <a:sy n="1" d="1"/>
      </p:scale>
      <p:origin x="0" y="-4882"/>
    </p:cViewPr>
  </p:sorterViewPr>
  <p:notesViewPr>
    <p:cSldViewPr showGuides="1">
      <p:cViewPr varScale="1">
        <p:scale>
          <a:sx n="83" d="100"/>
          <a:sy n="83" d="100"/>
        </p:scale>
        <p:origin x="3928" y="2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Smith" userId="1ebc69705d607082" providerId="LiveId" clId="{B459C3A0-2F63-4451-B618-5C8D7723941B}"/>
    <pc:docChg chg="undo custSel addSld delSld modSld sldOrd">
      <pc:chgData name="Judy Smith" userId="1ebc69705d607082" providerId="LiveId" clId="{B459C3A0-2F63-4451-B618-5C8D7723941B}" dt="2024-09-12T18:11:12.171" v="392" actId="27636"/>
      <pc:docMkLst>
        <pc:docMk/>
      </pc:docMkLst>
      <pc:sldChg chg="modSp add mod modTransition">
        <pc:chgData name="Judy Smith" userId="1ebc69705d607082" providerId="LiveId" clId="{B459C3A0-2F63-4451-B618-5C8D7723941B}" dt="2024-09-12T18:02:34.355" v="386" actId="14100"/>
        <pc:sldMkLst>
          <pc:docMk/>
          <pc:sldMk cId="3460608918" sldId="257"/>
        </pc:sldMkLst>
        <pc:spChg chg="mod">
          <ac:chgData name="Judy Smith" userId="1ebc69705d607082" providerId="LiveId" clId="{B459C3A0-2F63-4451-B618-5C8D7723941B}" dt="2024-09-12T18:02:34.355" v="386" actId="14100"/>
          <ac:spMkLst>
            <pc:docMk/>
            <pc:sldMk cId="3460608918" sldId="257"/>
            <ac:spMk id="5" creationId="{A681A2ED-832E-4B9A-EF83-DC58E85F92AA}"/>
          </ac:spMkLst>
        </pc:spChg>
      </pc:sldChg>
      <pc:sldChg chg="add">
        <pc:chgData name="Judy Smith" userId="1ebc69705d607082" providerId="LiveId" clId="{B459C3A0-2F63-4451-B618-5C8D7723941B}" dt="2024-09-12T18:11:11.998" v="387"/>
        <pc:sldMkLst>
          <pc:docMk/>
          <pc:sldMk cId="1063971701" sldId="422"/>
        </pc:sldMkLst>
      </pc:sldChg>
      <pc:sldChg chg="modSp add mod">
        <pc:chgData name="Judy Smith" userId="1ebc69705d607082" providerId="LiveId" clId="{B459C3A0-2F63-4451-B618-5C8D7723941B}" dt="2024-09-12T18:11:12.146" v="388" actId="27636"/>
        <pc:sldMkLst>
          <pc:docMk/>
          <pc:sldMk cId="3805294110" sldId="524"/>
        </pc:sldMkLst>
        <pc:spChg chg="mod">
          <ac:chgData name="Judy Smith" userId="1ebc69705d607082" providerId="LiveId" clId="{B459C3A0-2F63-4451-B618-5C8D7723941B}" dt="2024-09-12T18:11:12.146" v="388" actId="27636"/>
          <ac:spMkLst>
            <pc:docMk/>
            <pc:sldMk cId="3805294110" sldId="524"/>
            <ac:spMk id="2" creationId="{2B8D8BE5-DBF8-E441-6342-179F47A054D5}"/>
          </ac:spMkLst>
        </pc:spChg>
      </pc:sldChg>
      <pc:sldChg chg="modSp add mod">
        <pc:chgData name="Judy Smith" userId="1ebc69705d607082" providerId="LiveId" clId="{B459C3A0-2F63-4451-B618-5C8D7723941B}" dt="2024-09-12T18:11:12.146" v="389" actId="27636"/>
        <pc:sldMkLst>
          <pc:docMk/>
          <pc:sldMk cId="2352478068" sldId="525"/>
        </pc:sldMkLst>
        <pc:spChg chg="mod">
          <ac:chgData name="Judy Smith" userId="1ebc69705d607082" providerId="LiveId" clId="{B459C3A0-2F63-4451-B618-5C8D7723941B}" dt="2024-09-12T18:11:12.146" v="389" actId="27636"/>
          <ac:spMkLst>
            <pc:docMk/>
            <pc:sldMk cId="2352478068" sldId="525"/>
            <ac:spMk id="2" creationId="{CD10D2D1-B4DB-85EE-D5F8-88D97D96AFBC}"/>
          </ac:spMkLst>
        </pc:spChg>
      </pc:sldChg>
      <pc:sldChg chg="modSp add mod">
        <pc:chgData name="Judy Smith" userId="1ebc69705d607082" providerId="LiveId" clId="{B459C3A0-2F63-4451-B618-5C8D7723941B}" dt="2024-09-12T18:11:12.146" v="390" actId="27636"/>
        <pc:sldMkLst>
          <pc:docMk/>
          <pc:sldMk cId="3812239845" sldId="526"/>
        </pc:sldMkLst>
        <pc:spChg chg="mod">
          <ac:chgData name="Judy Smith" userId="1ebc69705d607082" providerId="LiveId" clId="{B459C3A0-2F63-4451-B618-5C8D7723941B}" dt="2024-09-12T18:11:12.146" v="390" actId="27636"/>
          <ac:spMkLst>
            <pc:docMk/>
            <pc:sldMk cId="3812239845" sldId="526"/>
            <ac:spMk id="2" creationId="{589A0D76-9ACD-BEF3-B61D-07CAD1451579}"/>
          </ac:spMkLst>
        </pc:spChg>
      </pc:sldChg>
      <pc:sldChg chg="modSp add mod">
        <pc:chgData name="Judy Smith" userId="1ebc69705d607082" providerId="LiveId" clId="{B459C3A0-2F63-4451-B618-5C8D7723941B}" dt="2024-09-12T18:11:12.171" v="392" actId="27636"/>
        <pc:sldMkLst>
          <pc:docMk/>
          <pc:sldMk cId="2377545632" sldId="527"/>
        </pc:sldMkLst>
        <pc:spChg chg="mod">
          <ac:chgData name="Judy Smith" userId="1ebc69705d607082" providerId="LiveId" clId="{B459C3A0-2F63-4451-B618-5C8D7723941B}" dt="2024-09-12T18:11:12.171" v="392" actId="27636"/>
          <ac:spMkLst>
            <pc:docMk/>
            <pc:sldMk cId="2377545632" sldId="527"/>
            <ac:spMk id="2" creationId="{2F596EA0-4F2D-C444-4F0B-BD52AFB74981}"/>
          </ac:spMkLst>
        </pc:spChg>
      </pc:sldChg>
      <pc:sldChg chg="modSp add mod">
        <pc:chgData name="Judy Smith" userId="1ebc69705d607082" providerId="LiveId" clId="{B459C3A0-2F63-4451-B618-5C8D7723941B}" dt="2024-09-12T18:11:12.146" v="391" actId="27636"/>
        <pc:sldMkLst>
          <pc:docMk/>
          <pc:sldMk cId="1108566906" sldId="528"/>
        </pc:sldMkLst>
        <pc:spChg chg="mod">
          <ac:chgData name="Judy Smith" userId="1ebc69705d607082" providerId="LiveId" clId="{B459C3A0-2F63-4451-B618-5C8D7723941B}" dt="2024-09-12T18:11:12.146" v="391" actId="27636"/>
          <ac:spMkLst>
            <pc:docMk/>
            <pc:sldMk cId="1108566906" sldId="528"/>
            <ac:spMk id="2" creationId="{79B3ECA8-1A5A-B9C7-A7DE-06AC27943F71}"/>
          </ac:spMkLst>
        </pc:spChg>
      </pc:sldChg>
      <pc:sldChg chg="modSp mod">
        <pc:chgData name="Judy Smith" userId="1ebc69705d607082" providerId="LiveId" clId="{B459C3A0-2F63-4451-B618-5C8D7723941B}" dt="2024-09-12T15:15:57.452" v="234" actId="20577"/>
        <pc:sldMkLst>
          <pc:docMk/>
          <pc:sldMk cId="3911965590" sldId="540"/>
        </pc:sldMkLst>
        <pc:spChg chg="mod">
          <ac:chgData name="Judy Smith" userId="1ebc69705d607082" providerId="LiveId" clId="{B459C3A0-2F63-4451-B618-5C8D7723941B}" dt="2024-09-12T15:15:57.452" v="234" actId="20577"/>
          <ac:spMkLst>
            <pc:docMk/>
            <pc:sldMk cId="3911965590" sldId="540"/>
            <ac:spMk id="6" creationId="{870247DA-09CA-2EF9-DF20-E2B06B4666C0}"/>
          </ac:spMkLst>
        </pc:spChg>
      </pc:sldChg>
      <pc:sldChg chg="modSp mod">
        <pc:chgData name="Judy Smith" userId="1ebc69705d607082" providerId="LiveId" clId="{B459C3A0-2F63-4451-B618-5C8D7723941B}" dt="2024-09-12T15:15:28.630" v="227" actId="20577"/>
        <pc:sldMkLst>
          <pc:docMk/>
          <pc:sldMk cId="1070070402" sldId="541"/>
        </pc:sldMkLst>
        <pc:spChg chg="mod">
          <ac:chgData name="Judy Smith" userId="1ebc69705d607082" providerId="LiveId" clId="{B459C3A0-2F63-4451-B618-5C8D7723941B}" dt="2024-09-12T15:15:28.630" v="227" actId="20577"/>
          <ac:spMkLst>
            <pc:docMk/>
            <pc:sldMk cId="1070070402" sldId="541"/>
            <ac:spMk id="5" creationId="{0AA18E7E-3524-BB46-2517-1BDA62590802}"/>
          </ac:spMkLst>
        </pc:spChg>
      </pc:sldChg>
      <pc:sldChg chg="modSp mod">
        <pc:chgData name="Judy Smith" userId="1ebc69705d607082" providerId="LiveId" clId="{B459C3A0-2F63-4451-B618-5C8D7723941B}" dt="2024-09-12T15:16:26.241" v="241" actId="20577"/>
        <pc:sldMkLst>
          <pc:docMk/>
          <pc:sldMk cId="175400806" sldId="542"/>
        </pc:sldMkLst>
        <pc:spChg chg="mod">
          <ac:chgData name="Judy Smith" userId="1ebc69705d607082" providerId="LiveId" clId="{B459C3A0-2F63-4451-B618-5C8D7723941B}" dt="2024-09-12T15:16:26.241" v="241" actId="20577"/>
          <ac:spMkLst>
            <pc:docMk/>
            <pc:sldMk cId="175400806" sldId="542"/>
            <ac:spMk id="6" creationId="{870247DA-09CA-2EF9-DF20-E2B06B4666C0}"/>
          </ac:spMkLst>
        </pc:spChg>
      </pc:sldChg>
      <pc:sldChg chg="modSp mod">
        <pc:chgData name="Judy Smith" userId="1ebc69705d607082" providerId="LiveId" clId="{B459C3A0-2F63-4451-B618-5C8D7723941B}" dt="2024-09-12T15:16:45.568" v="256" actId="14100"/>
        <pc:sldMkLst>
          <pc:docMk/>
          <pc:sldMk cId="4171551399" sldId="543"/>
        </pc:sldMkLst>
        <pc:spChg chg="mod">
          <ac:chgData name="Judy Smith" userId="1ebc69705d607082" providerId="LiveId" clId="{B459C3A0-2F63-4451-B618-5C8D7723941B}" dt="2024-09-12T15:16:45.568" v="256" actId="14100"/>
          <ac:spMkLst>
            <pc:docMk/>
            <pc:sldMk cId="4171551399" sldId="543"/>
            <ac:spMk id="6" creationId="{870247DA-09CA-2EF9-DF20-E2B06B4666C0}"/>
          </ac:spMkLst>
        </pc:spChg>
      </pc:sldChg>
      <pc:sldChg chg="delSp mod">
        <pc:chgData name="Judy Smith" userId="1ebc69705d607082" providerId="LiveId" clId="{B459C3A0-2F63-4451-B618-5C8D7723941B}" dt="2024-09-12T15:04:55.514" v="0" actId="478"/>
        <pc:sldMkLst>
          <pc:docMk/>
          <pc:sldMk cId="1653729361" sldId="548"/>
        </pc:sldMkLst>
        <pc:spChg chg="del">
          <ac:chgData name="Judy Smith" userId="1ebc69705d607082" providerId="LiveId" clId="{B459C3A0-2F63-4451-B618-5C8D7723941B}" dt="2024-09-12T15:04:55.514" v="0" actId="478"/>
          <ac:spMkLst>
            <pc:docMk/>
            <pc:sldMk cId="1653729361" sldId="548"/>
            <ac:spMk id="6" creationId="{9EBF750A-A546-1A41-8EBD-D7C3DC6A3545}"/>
          </ac:spMkLst>
        </pc:spChg>
      </pc:sldChg>
      <pc:sldChg chg="add">
        <pc:chgData name="Judy Smith" userId="1ebc69705d607082" providerId="LiveId" clId="{B459C3A0-2F63-4451-B618-5C8D7723941B}" dt="2024-09-12T18:11:11.998" v="387"/>
        <pc:sldMkLst>
          <pc:docMk/>
          <pc:sldMk cId="3721890784" sldId="550"/>
        </pc:sldMkLst>
      </pc:sldChg>
      <pc:sldChg chg="delSp modSp mod">
        <pc:chgData name="Judy Smith" userId="1ebc69705d607082" providerId="LiveId" clId="{B459C3A0-2F63-4451-B618-5C8D7723941B}" dt="2024-09-12T15:30:11.994" v="321" actId="1076"/>
        <pc:sldMkLst>
          <pc:docMk/>
          <pc:sldMk cId="3621667510" sldId="558"/>
        </pc:sldMkLst>
        <pc:spChg chg="mod">
          <ac:chgData name="Judy Smith" userId="1ebc69705d607082" providerId="LiveId" clId="{B459C3A0-2F63-4451-B618-5C8D7723941B}" dt="2024-09-12T15:29:57.618" v="319" actId="255"/>
          <ac:spMkLst>
            <pc:docMk/>
            <pc:sldMk cId="3621667510" sldId="558"/>
            <ac:spMk id="2" creationId="{9ABE3A5C-45D0-D6EE-BCBA-4B9CD892AE11}"/>
          </ac:spMkLst>
        </pc:spChg>
        <pc:spChg chg="del">
          <ac:chgData name="Judy Smith" userId="1ebc69705d607082" providerId="LiveId" clId="{B459C3A0-2F63-4451-B618-5C8D7723941B}" dt="2024-09-12T15:09:02.072" v="52" actId="478"/>
          <ac:spMkLst>
            <pc:docMk/>
            <pc:sldMk cId="3621667510" sldId="558"/>
            <ac:spMk id="3" creationId="{E2546E68-5481-0910-B19D-E400B6B14D49}"/>
          </ac:spMkLst>
        </pc:spChg>
        <pc:spChg chg="mod">
          <ac:chgData name="Judy Smith" userId="1ebc69705d607082" providerId="LiveId" clId="{B459C3A0-2F63-4451-B618-5C8D7723941B}" dt="2024-09-12T15:08:27.418" v="44" actId="1076"/>
          <ac:spMkLst>
            <pc:docMk/>
            <pc:sldMk cId="3621667510" sldId="558"/>
            <ac:spMk id="4" creationId="{13DC4537-E9AD-954D-2804-D2C826EAB335}"/>
          </ac:spMkLst>
        </pc:spChg>
        <pc:spChg chg="mod">
          <ac:chgData name="Judy Smith" userId="1ebc69705d607082" providerId="LiveId" clId="{B459C3A0-2F63-4451-B618-5C8D7723941B}" dt="2024-09-12T15:09:54.368" v="65" actId="1076"/>
          <ac:spMkLst>
            <pc:docMk/>
            <pc:sldMk cId="3621667510" sldId="558"/>
            <ac:spMk id="11" creationId="{B0D10438-07A1-4C2C-032F-0D6A4E342E03}"/>
          </ac:spMkLst>
        </pc:spChg>
        <pc:spChg chg="mod">
          <ac:chgData name="Judy Smith" userId="1ebc69705d607082" providerId="LiveId" clId="{B459C3A0-2F63-4451-B618-5C8D7723941B}" dt="2024-09-12T15:09:50.832" v="64" actId="1076"/>
          <ac:spMkLst>
            <pc:docMk/>
            <pc:sldMk cId="3621667510" sldId="558"/>
            <ac:spMk id="12" creationId="{8F8B9C62-DF84-6621-7CCA-20E457A65FD4}"/>
          </ac:spMkLst>
        </pc:spChg>
        <pc:spChg chg="mod">
          <ac:chgData name="Judy Smith" userId="1ebc69705d607082" providerId="LiveId" clId="{B459C3A0-2F63-4451-B618-5C8D7723941B}" dt="2024-09-12T15:30:11.994" v="321" actId="1076"/>
          <ac:spMkLst>
            <pc:docMk/>
            <pc:sldMk cId="3621667510" sldId="558"/>
            <ac:spMk id="13" creationId="{EA9658C7-292F-7AA4-DEE6-EA049EDF0825}"/>
          </ac:spMkLst>
        </pc:spChg>
        <pc:spChg chg="mod">
          <ac:chgData name="Judy Smith" userId="1ebc69705d607082" providerId="LiveId" clId="{B459C3A0-2F63-4451-B618-5C8D7723941B}" dt="2024-09-12T15:10:06.512" v="68" actId="1076"/>
          <ac:spMkLst>
            <pc:docMk/>
            <pc:sldMk cId="3621667510" sldId="558"/>
            <ac:spMk id="14" creationId="{5EAD29C3-9068-EA55-A50C-DC2A217112D4}"/>
          </ac:spMkLst>
        </pc:spChg>
        <pc:spChg chg="mod">
          <ac:chgData name="Judy Smith" userId="1ebc69705d607082" providerId="LiveId" clId="{B459C3A0-2F63-4451-B618-5C8D7723941B}" dt="2024-09-12T15:10:16.809" v="70" actId="1076"/>
          <ac:spMkLst>
            <pc:docMk/>
            <pc:sldMk cId="3621667510" sldId="558"/>
            <ac:spMk id="15" creationId="{DD44E3AF-2163-05EC-D739-D54289BD3DEC}"/>
          </ac:spMkLst>
        </pc:spChg>
        <pc:spChg chg="mod">
          <ac:chgData name="Judy Smith" userId="1ebc69705d607082" providerId="LiveId" clId="{B459C3A0-2F63-4451-B618-5C8D7723941B}" dt="2024-09-12T15:09:58.019" v="66" actId="1076"/>
          <ac:spMkLst>
            <pc:docMk/>
            <pc:sldMk cId="3621667510" sldId="558"/>
            <ac:spMk id="16" creationId="{3A3BD423-99E9-713A-317A-8B2FD55EA38B}"/>
          </ac:spMkLst>
        </pc:spChg>
        <pc:spChg chg="mod">
          <ac:chgData name="Judy Smith" userId="1ebc69705d607082" providerId="LiveId" clId="{B459C3A0-2F63-4451-B618-5C8D7723941B}" dt="2024-09-12T15:30:04.269" v="320" actId="1076"/>
          <ac:spMkLst>
            <pc:docMk/>
            <pc:sldMk cId="3621667510" sldId="558"/>
            <ac:spMk id="18" creationId="{B87B40BC-E870-8C14-5BD3-CE578D03E989}"/>
          </ac:spMkLst>
        </pc:spChg>
        <pc:spChg chg="mod">
          <ac:chgData name="Judy Smith" userId="1ebc69705d607082" providerId="LiveId" clId="{B459C3A0-2F63-4451-B618-5C8D7723941B}" dt="2024-09-12T15:09:37.723" v="60" actId="1076"/>
          <ac:spMkLst>
            <pc:docMk/>
            <pc:sldMk cId="3621667510" sldId="558"/>
            <ac:spMk id="19" creationId="{44847F30-A589-036C-3E47-722FE31416E7}"/>
          </ac:spMkLst>
        </pc:spChg>
        <pc:spChg chg="mod">
          <ac:chgData name="Judy Smith" userId="1ebc69705d607082" providerId="LiveId" clId="{B459C3A0-2F63-4451-B618-5C8D7723941B}" dt="2024-09-12T15:10:01.625" v="67" actId="1076"/>
          <ac:spMkLst>
            <pc:docMk/>
            <pc:sldMk cId="3621667510" sldId="558"/>
            <ac:spMk id="22" creationId="{AB452D9A-DEBD-62EF-7B8A-BB0A87276C11}"/>
          </ac:spMkLst>
        </pc:spChg>
        <pc:cxnChg chg="mod">
          <ac:chgData name="Judy Smith" userId="1ebc69705d607082" providerId="LiveId" clId="{B459C3A0-2F63-4451-B618-5C8D7723941B}" dt="2024-09-12T15:09:34.017" v="59" actId="14100"/>
          <ac:cxnSpMkLst>
            <pc:docMk/>
            <pc:sldMk cId="3621667510" sldId="558"/>
            <ac:cxnSpMk id="6" creationId="{82F7D6CE-C010-5DC9-32EF-E5E8C994AC57}"/>
          </ac:cxnSpMkLst>
        </pc:cxnChg>
        <pc:cxnChg chg="mod">
          <ac:chgData name="Judy Smith" userId="1ebc69705d607082" providerId="LiveId" clId="{B459C3A0-2F63-4451-B618-5C8D7723941B}" dt="2024-09-12T15:09:46.956" v="63" actId="1076"/>
          <ac:cxnSpMkLst>
            <pc:docMk/>
            <pc:sldMk cId="3621667510" sldId="558"/>
            <ac:cxnSpMk id="7" creationId="{80798A9B-E4B2-75B0-19F3-D60BF33CFB31}"/>
          </ac:cxnSpMkLst>
        </pc:cxnChg>
      </pc:sldChg>
      <pc:sldChg chg="modSp mod">
        <pc:chgData name="Judy Smith" userId="1ebc69705d607082" providerId="LiveId" clId="{B459C3A0-2F63-4451-B618-5C8D7723941B}" dt="2024-09-12T15:30:54.457" v="356" actId="1076"/>
        <pc:sldMkLst>
          <pc:docMk/>
          <pc:sldMk cId="646305529" sldId="564"/>
        </pc:sldMkLst>
        <pc:spChg chg="mod">
          <ac:chgData name="Judy Smith" userId="1ebc69705d607082" providerId="LiveId" clId="{B459C3A0-2F63-4451-B618-5C8D7723941B}" dt="2024-09-12T15:30:51.774" v="355" actId="1076"/>
          <ac:spMkLst>
            <pc:docMk/>
            <pc:sldMk cId="646305529" sldId="564"/>
            <ac:spMk id="2" creationId="{042921C0-5578-EB2B-CEAD-C6886F300999}"/>
          </ac:spMkLst>
        </pc:spChg>
        <pc:spChg chg="mod">
          <ac:chgData name="Judy Smith" userId="1ebc69705d607082" providerId="LiveId" clId="{B459C3A0-2F63-4451-B618-5C8D7723941B}" dt="2024-09-12T15:30:54.457" v="356" actId="1076"/>
          <ac:spMkLst>
            <pc:docMk/>
            <pc:sldMk cId="646305529" sldId="564"/>
            <ac:spMk id="3" creationId="{4F8C5AD1-0CB7-D93B-8075-21838973394F}"/>
          </ac:spMkLst>
        </pc:spChg>
      </pc:sldChg>
      <pc:sldChg chg="ord">
        <pc:chgData name="Judy Smith" userId="1ebc69705d607082" providerId="LiveId" clId="{B459C3A0-2F63-4451-B618-5C8D7723941B}" dt="2024-09-12T15:13:10.781" v="180"/>
        <pc:sldMkLst>
          <pc:docMk/>
          <pc:sldMk cId="284405816" sldId="571"/>
        </pc:sldMkLst>
      </pc:sldChg>
      <pc:sldChg chg="modSp mod">
        <pc:chgData name="Judy Smith" userId="1ebc69705d607082" providerId="LiveId" clId="{B459C3A0-2F63-4451-B618-5C8D7723941B}" dt="2024-09-12T15:19:11.845" v="318" actId="313"/>
        <pc:sldMkLst>
          <pc:docMk/>
          <pc:sldMk cId="657889688" sldId="572"/>
        </pc:sldMkLst>
        <pc:spChg chg="mod">
          <ac:chgData name="Judy Smith" userId="1ebc69705d607082" providerId="LiveId" clId="{B459C3A0-2F63-4451-B618-5C8D7723941B}" dt="2024-09-12T15:19:11.845" v="318" actId="313"/>
          <ac:spMkLst>
            <pc:docMk/>
            <pc:sldMk cId="657889688" sldId="572"/>
            <ac:spMk id="3" creationId="{CF063742-2FE0-5224-3DEA-D99232D241AD}"/>
          </ac:spMkLst>
        </pc:spChg>
      </pc:sldChg>
      <pc:sldChg chg="del">
        <pc:chgData name="Judy Smith" userId="1ebc69705d607082" providerId="LiveId" clId="{B459C3A0-2F63-4451-B618-5C8D7723941B}" dt="2024-09-12T15:12:21.296" v="176" actId="47"/>
        <pc:sldMkLst>
          <pc:docMk/>
          <pc:sldMk cId="1285646228" sldId="573"/>
        </pc:sldMkLst>
      </pc:sldChg>
      <pc:sldChg chg="del">
        <pc:chgData name="Judy Smith" userId="1ebc69705d607082" providerId="LiveId" clId="{B459C3A0-2F63-4451-B618-5C8D7723941B}" dt="2024-09-12T15:12:03.288" v="174" actId="47"/>
        <pc:sldMkLst>
          <pc:docMk/>
          <pc:sldMk cId="1868768734" sldId="574"/>
        </pc:sldMkLst>
      </pc:sldChg>
      <pc:sldChg chg="del">
        <pc:chgData name="Judy Smith" userId="1ebc69705d607082" providerId="LiveId" clId="{B459C3A0-2F63-4451-B618-5C8D7723941B}" dt="2024-09-12T15:12:13.555" v="175" actId="47"/>
        <pc:sldMkLst>
          <pc:docMk/>
          <pc:sldMk cId="492792089" sldId="575"/>
        </pc:sldMkLst>
      </pc:sldChg>
      <pc:sldChg chg="modSp mod ord">
        <pc:chgData name="Judy Smith" userId="1ebc69705d607082" providerId="LiveId" clId="{B459C3A0-2F63-4451-B618-5C8D7723941B}" dt="2024-09-12T15:32:26.453" v="382" actId="20577"/>
        <pc:sldMkLst>
          <pc:docMk/>
          <pc:sldMk cId="3356015972" sldId="576"/>
        </pc:sldMkLst>
        <pc:spChg chg="mod">
          <ac:chgData name="Judy Smith" userId="1ebc69705d607082" providerId="LiveId" clId="{B459C3A0-2F63-4451-B618-5C8D7723941B}" dt="2024-09-12T15:18:07.560" v="282" actId="14100"/>
          <ac:spMkLst>
            <pc:docMk/>
            <pc:sldMk cId="3356015972" sldId="576"/>
            <ac:spMk id="2" creationId="{F5B19612-7B36-125A-9E0E-097FE01E40BD}"/>
          </ac:spMkLst>
        </pc:spChg>
        <pc:spChg chg="mod">
          <ac:chgData name="Judy Smith" userId="1ebc69705d607082" providerId="LiveId" clId="{B459C3A0-2F63-4451-B618-5C8D7723941B}" dt="2024-09-12T15:32:26.453" v="382" actId="20577"/>
          <ac:spMkLst>
            <pc:docMk/>
            <pc:sldMk cId="3356015972" sldId="576"/>
            <ac:spMk id="3" creationId="{FD024411-86C5-6C66-5595-554F14E8C385}"/>
          </ac:spMkLst>
        </pc:spChg>
      </pc:sldChg>
      <pc:sldChg chg="addSp delSp modSp new mod modClrScheme chgLayout">
        <pc:chgData name="Judy Smith" userId="1ebc69705d607082" providerId="LiveId" clId="{B459C3A0-2F63-4451-B618-5C8D7723941B}" dt="2024-09-12T15:13:40.555" v="192" actId="122"/>
        <pc:sldMkLst>
          <pc:docMk/>
          <pc:sldMk cId="3651955170" sldId="577"/>
        </pc:sldMkLst>
        <pc:spChg chg="del mod ord">
          <ac:chgData name="Judy Smith" userId="1ebc69705d607082" providerId="LiveId" clId="{B459C3A0-2F63-4451-B618-5C8D7723941B}" dt="2024-09-12T15:13:18.042" v="182" actId="700"/>
          <ac:spMkLst>
            <pc:docMk/>
            <pc:sldMk cId="3651955170" sldId="577"/>
            <ac:spMk id="2" creationId="{D5B83E28-682D-8CF2-91EB-D3DC6E1C5F53}"/>
          </ac:spMkLst>
        </pc:spChg>
        <pc:spChg chg="del mod ord">
          <ac:chgData name="Judy Smith" userId="1ebc69705d607082" providerId="LiveId" clId="{B459C3A0-2F63-4451-B618-5C8D7723941B}" dt="2024-09-12T15:13:18.042" v="182" actId="700"/>
          <ac:spMkLst>
            <pc:docMk/>
            <pc:sldMk cId="3651955170" sldId="577"/>
            <ac:spMk id="3" creationId="{05D20CF9-37B6-EBC5-1A4E-8C45A1F07ABC}"/>
          </ac:spMkLst>
        </pc:spChg>
        <pc:spChg chg="mod ord">
          <ac:chgData name="Judy Smith" userId="1ebc69705d607082" providerId="LiveId" clId="{B459C3A0-2F63-4451-B618-5C8D7723941B}" dt="2024-09-12T15:13:18.042" v="182" actId="700"/>
          <ac:spMkLst>
            <pc:docMk/>
            <pc:sldMk cId="3651955170" sldId="577"/>
            <ac:spMk id="4" creationId="{003A61BD-7030-0424-E627-2B84DF639F20}"/>
          </ac:spMkLst>
        </pc:spChg>
        <pc:spChg chg="add mod ord">
          <ac:chgData name="Judy Smith" userId="1ebc69705d607082" providerId="LiveId" clId="{B459C3A0-2F63-4451-B618-5C8D7723941B}" dt="2024-09-12T15:13:40.555" v="192" actId="122"/>
          <ac:spMkLst>
            <pc:docMk/>
            <pc:sldMk cId="3651955170" sldId="577"/>
            <ac:spMk id="5" creationId="{1AC4628B-0CE3-CCFE-0972-5B73BD9050B8}"/>
          </ac:spMkLst>
        </pc:spChg>
        <pc:spChg chg="add del mod ord">
          <ac:chgData name="Judy Smith" userId="1ebc69705d607082" providerId="LiveId" clId="{B459C3A0-2F63-4451-B618-5C8D7723941B}" dt="2024-09-12T15:13:28.023" v="189" actId="478"/>
          <ac:spMkLst>
            <pc:docMk/>
            <pc:sldMk cId="3651955170" sldId="577"/>
            <ac:spMk id="6" creationId="{1B0A9EA6-19FC-B0CF-32F6-86362E7DDBB0}"/>
          </ac:spMkLst>
        </pc:spChg>
      </pc:sldChg>
      <pc:sldChg chg="modSp add mod">
        <pc:chgData name="Judy Smith" userId="1ebc69705d607082" providerId="LiveId" clId="{B459C3A0-2F63-4451-B618-5C8D7723941B}" dt="2024-09-12T15:14:31.299" v="220" actId="122"/>
        <pc:sldMkLst>
          <pc:docMk/>
          <pc:sldMk cId="583428423" sldId="578"/>
        </pc:sldMkLst>
        <pc:spChg chg="mod">
          <ac:chgData name="Judy Smith" userId="1ebc69705d607082" providerId="LiveId" clId="{B459C3A0-2F63-4451-B618-5C8D7723941B}" dt="2024-09-12T15:14:31.299" v="220" actId="122"/>
          <ac:spMkLst>
            <pc:docMk/>
            <pc:sldMk cId="583428423" sldId="578"/>
            <ac:spMk id="5" creationId="{6C1772B0-CB90-A258-297D-173C5A9B9DD5}"/>
          </ac:spMkLst>
        </pc:spChg>
      </pc:sldChg>
      <pc:sldChg chg="delSp modSp new mod">
        <pc:chgData name="Judy Smith" userId="1ebc69705d607082" providerId="LiveId" clId="{B459C3A0-2F63-4451-B618-5C8D7723941B}" dt="2024-09-12T15:18:22.305" v="301" actId="478"/>
        <pc:sldMkLst>
          <pc:docMk/>
          <pc:sldMk cId="3467322739" sldId="579"/>
        </pc:sldMkLst>
        <pc:spChg chg="mod">
          <ac:chgData name="Judy Smith" userId="1ebc69705d607082" providerId="LiveId" clId="{B459C3A0-2F63-4451-B618-5C8D7723941B}" dt="2024-09-12T15:18:18.083" v="300" actId="20577"/>
          <ac:spMkLst>
            <pc:docMk/>
            <pc:sldMk cId="3467322739" sldId="579"/>
            <ac:spMk id="2" creationId="{ADA7094D-2E07-3EE6-2411-FA8F638284A2}"/>
          </ac:spMkLst>
        </pc:spChg>
        <pc:spChg chg="del">
          <ac:chgData name="Judy Smith" userId="1ebc69705d607082" providerId="LiveId" clId="{B459C3A0-2F63-4451-B618-5C8D7723941B}" dt="2024-09-12T15:18:22.305" v="301" actId="478"/>
          <ac:spMkLst>
            <pc:docMk/>
            <pc:sldMk cId="3467322739" sldId="579"/>
            <ac:spMk id="3" creationId="{8AFF4E0C-F4E3-F9AC-085E-3EA5F9D81DA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9A990B0-5BEE-466B-853C-9608DB6BC8FB}" type="datetimeFigureOut">
              <a:rPr lang="en-US" smtClean="0"/>
              <a:t>9/12/2024</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4C188CF-D49B-46CE-9D2C-173C289C5CB8}" type="slidenum">
              <a:rPr lang="en-US" smtClean="0"/>
              <a:t>‹#›</a:t>
            </a:fld>
            <a:endParaRPr lang="en-US" dirty="0"/>
          </a:p>
        </p:txBody>
      </p:sp>
    </p:spTree>
    <p:extLst>
      <p:ext uri="{BB962C8B-B14F-4D97-AF65-F5344CB8AC3E}">
        <p14:creationId xmlns:p14="http://schemas.microsoft.com/office/powerpoint/2010/main" val="290252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45B8DFF-3B96-41A0-9B28-6E55A2E48E01}" type="datetimeFigureOut">
              <a:rPr lang="en-US" smtClean="0"/>
              <a:t>9/12/2024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6DAC6CA-E053-4EC7-B801-A64BBB9841B3}" type="slidenum">
              <a:rPr lang="en-US" smtClean="0"/>
              <a:t>‹#›</a:t>
            </a:fld>
            <a:endParaRPr lang="en-US" dirty="0"/>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AC6CA-E053-4EC7-B801-A64BBB9841B3}" type="slidenum">
              <a:rPr lang="en-US" smtClean="0"/>
              <a:t>1</a:t>
            </a:fld>
            <a:endParaRPr lang="en-US" dirty="0"/>
          </a:p>
        </p:txBody>
      </p:sp>
    </p:spTree>
    <p:extLst>
      <p:ext uri="{BB962C8B-B14F-4D97-AF65-F5344CB8AC3E}">
        <p14:creationId xmlns:p14="http://schemas.microsoft.com/office/powerpoint/2010/main" val="34360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AC6CA-E053-4EC7-B801-A64BBB9841B3}" type="slidenum">
              <a:rPr lang="en-US" smtClean="0"/>
              <a:t>28</a:t>
            </a:fld>
            <a:endParaRPr lang="en-US" dirty="0"/>
          </a:p>
        </p:txBody>
      </p:sp>
    </p:spTree>
    <p:extLst>
      <p:ext uri="{BB962C8B-B14F-4D97-AF65-F5344CB8AC3E}">
        <p14:creationId xmlns:p14="http://schemas.microsoft.com/office/powerpoint/2010/main" val="3169165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 y="838200"/>
            <a:ext cx="5257800" cy="1066800"/>
          </a:xfrm>
        </p:spPr>
        <p:txBody>
          <a:bodyPr>
            <a:noAutofit/>
          </a:bodyPr>
          <a:lstStyle>
            <a:lvl1pPr algn="ctr">
              <a:defRPr sz="4800" baseline="0">
                <a:solidFill>
                  <a:schemeClr val="tx1"/>
                </a:solidFill>
                <a:effectLst/>
              </a:defRPr>
            </a:lvl1pPr>
          </a:lstStyle>
          <a:p>
            <a:r>
              <a:rPr lang="en-US" dirty="0"/>
              <a:t>Your Master Title</a:t>
            </a:r>
          </a:p>
        </p:txBody>
      </p:sp>
      <p:sp>
        <p:nvSpPr>
          <p:cNvPr id="3" name="Subtitle 2"/>
          <p:cNvSpPr>
            <a:spLocks noGrp="1"/>
          </p:cNvSpPr>
          <p:nvPr>
            <p:ph type="subTitle" idx="1"/>
          </p:nvPr>
        </p:nvSpPr>
        <p:spPr>
          <a:xfrm>
            <a:off x="542081" y="1930400"/>
            <a:ext cx="4326038" cy="381000"/>
          </a:xfrm>
        </p:spPr>
        <p:txBody>
          <a:bodyPr>
            <a:normAutofit/>
          </a:bodyPr>
          <a:lstStyle>
            <a:lvl1pPr marL="0" indent="0" algn="ctr">
              <a:buNone/>
              <a:defRPr sz="200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5791200" y="4724400"/>
            <a:ext cx="2743200" cy="161603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8A853D-39E5-4EB9-8B4D-5D6E7207D1C3}"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328161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C3C75-16F5-4786-B995-9B688237CACA}"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32537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EADB49-AD68-40C4-AF95-FB627DF45AD3}"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123509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D935D-D489-4EB3-8ED8-C69116796F24}" type="datetime1">
              <a:rPr lang="en-US" smtClean="0"/>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1387439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1E1CA8-907E-463C-A1A0-09C259A50966}" type="datetime1">
              <a:rPr lang="en-US" smtClean="0"/>
              <a:t>9/12/2024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21053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1AACF2-C60E-4E6D-948C-1F7DD961341C}" type="datetime1">
              <a:rPr lang="en-US" smtClean="0"/>
              <a:t>9/12/2024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273419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69A72-006F-4FA6-803B-9C3B7D0B5FB4}" type="datetime1">
              <a:rPr lang="en-US" smtClean="0"/>
              <a:t>9/12/2024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551651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FDADC9D8-8A41-454B-8D39-44F5626754DB}" type="datetime1">
              <a:rPr lang="en-US" smtClean="0"/>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2188602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EF35A63-3A34-49EB-B272-FA2F7C5F2A39}" type="datetime1">
              <a:rPr lang="en-US" smtClean="0"/>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2056189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BAB6C5-4D45-4147-A20B-6D7EFBC2DD97}"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324455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889" y="152400"/>
            <a:ext cx="6167511" cy="1143000"/>
          </a:xfrm>
        </p:spPr>
        <p:txBody>
          <a:bodyPr>
            <a:normAutofit/>
          </a:bodyPr>
          <a:lstStyle>
            <a:lvl1pPr algn="l">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43835"/>
            <a:ext cx="8229600" cy="526176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7AFB21-CD0A-4509-B4C9-1B6E174C7F40}"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4510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093B5D-E732-420F-9E70-DC8D2F9BC636}"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1965443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52E2F3-C03E-475A-BE2E-B221525B8A1D}"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5192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26134-DFDB-4CA0-A0B9-E53FD9CBB7BF}"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3562091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C33A2-96FC-45DF-BEFD-8ED61DFF042A}"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1320781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5E565-15D1-4F4D-A04F-74671EACF90B}" type="datetime1">
              <a:rPr lang="en-US" smtClean="0"/>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183004-C8B6-49A5-9F23-3180723EAD3C}" type="slidenum">
              <a:rPr lang="en-US" smtClean="0"/>
              <a:t>‹#›</a:t>
            </a:fld>
            <a:endParaRPr lang="en-US" dirty="0"/>
          </a:p>
        </p:txBody>
      </p:sp>
    </p:spTree>
    <p:extLst>
      <p:ext uri="{BB962C8B-B14F-4D97-AF65-F5344CB8AC3E}">
        <p14:creationId xmlns:p14="http://schemas.microsoft.com/office/powerpoint/2010/main" val="185506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148130"/>
            <a:ext cx="6172200" cy="1143000"/>
          </a:xfrm>
        </p:spPr>
        <p:txBody>
          <a:bodyPr>
            <a:normAutofit/>
          </a:bodyPr>
          <a:lstStyle>
            <a:lvl1pPr algn="l">
              <a:defRPr sz="3600">
                <a:solidFill>
                  <a:schemeClr val="tx1"/>
                </a:solidFill>
              </a:defRPr>
            </a:lvl1pPr>
          </a:lstStyle>
          <a:p>
            <a:r>
              <a:rPr lang="en-US" dirty="0"/>
              <a:t>Click to edit Master title style</a:t>
            </a:r>
          </a:p>
        </p:txBody>
      </p:sp>
      <p:sp>
        <p:nvSpPr>
          <p:cNvPr id="10" name="Content Placeholder 2"/>
          <p:cNvSpPr>
            <a:spLocks noGrp="1"/>
          </p:cNvSpPr>
          <p:nvPr>
            <p:ph idx="1"/>
          </p:nvPr>
        </p:nvSpPr>
        <p:spPr>
          <a:xfrm>
            <a:off x="457200" y="1443835"/>
            <a:ext cx="8229600" cy="526176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1228725"/>
            <a:ext cx="5524500" cy="1133475"/>
          </a:xfrm>
        </p:spPr>
        <p:txBody>
          <a:bodyPr anchor="t"/>
          <a:lstStyle>
            <a:lvl1pPr algn="ctr">
              <a:defRPr sz="36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90500" y="774700"/>
            <a:ext cx="5524500" cy="444500"/>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5791200" y="4724400"/>
            <a:ext cx="2743200" cy="161603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246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6248400" cy="1143000"/>
          </a:xfrm>
        </p:spPr>
        <p:txBody>
          <a:bodyPr>
            <a:normAutofit/>
          </a:bodyPr>
          <a:lstStyle>
            <a:lvl1pPr algn="l">
              <a:defRPr sz="36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91355"/>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2121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91355"/>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2121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172200" cy="11430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77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324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cstate="print">
            <a:extLst>
              <a:ext uri="{BEBA8EAE-BF5A-486C-A8C5-ECC9F3942E4B}">
                <a14:imgProps xmlns:a14="http://schemas.microsoft.com/office/drawing/2010/main">
                  <a14:imgLayer r:embed="rId1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858000" y="308632"/>
            <a:ext cx="1828800" cy="1077354"/>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Lst>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hf hdr="0" ftr="0" dt="0"/>
  <p:txStyles>
    <p:titleStyle>
      <a:lvl1pPr algn="l" defTabSz="914400" rtl="0" eaLnBrk="1" latinLnBrk="0" hangingPunct="1">
        <a:spcBef>
          <a:spcPct val="0"/>
        </a:spcBef>
        <a:buNone/>
        <a:defRPr sz="3600" b="1" kern="1200">
          <a:solidFill>
            <a:schemeClr val="tx1"/>
          </a:solidFill>
          <a:effectLst/>
          <a:latin typeface="+mj-lt"/>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effectLst/>
          <a:latin typeface="+mn-lt"/>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effectLst/>
          <a:latin typeface="+mn-lt"/>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F557DB3-C781-4D49-8EBA-694BA7F8B1C0}" type="datetime1">
              <a:rPr lang="en-US" smtClean="0"/>
              <a:t>9/12/2024</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675">
                <a:solidFill>
                  <a:schemeClr val="accent1"/>
                </a:solidFill>
              </a:defRPr>
            </a:lvl1pPr>
          </a:lstStyle>
          <a:p>
            <a:fld id="{B5183004-C8B6-49A5-9F23-3180723EAD3C}" type="slidenum">
              <a:rPr lang="en-US" smtClean="0"/>
              <a:t>‹#›</a:t>
            </a:fld>
            <a:endParaRPr lang="en-US" dirty="0"/>
          </a:p>
        </p:txBody>
      </p:sp>
    </p:spTree>
    <p:extLst>
      <p:ext uri="{BB962C8B-B14F-4D97-AF65-F5344CB8AC3E}">
        <p14:creationId xmlns:p14="http://schemas.microsoft.com/office/powerpoint/2010/main" val="2038364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cid:7d8c96a27495400884010ae1b9bbe6c7@open-xchange.com" TargetMode="Externa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57400"/>
            <a:ext cx="8534400" cy="1066800"/>
          </a:xfrm>
        </p:spPr>
        <p:txBody>
          <a:bodyPr/>
          <a:lstStyle/>
          <a:p>
            <a:r>
              <a:rPr lang="en-US" sz="3600" dirty="0"/>
              <a:t>Columbia (MD) Chapter Links Incorporated</a:t>
            </a:r>
            <a:br>
              <a:rPr lang="en-US" sz="3600" dirty="0"/>
            </a:br>
            <a:br>
              <a:rPr lang="en-US" sz="3600" dirty="0"/>
            </a:br>
            <a:r>
              <a:rPr lang="en-US" sz="3600" dirty="0"/>
              <a:t>Strategic Planning</a:t>
            </a:r>
            <a:br>
              <a:rPr lang="en-US" sz="3600" dirty="0"/>
            </a:br>
            <a:r>
              <a:rPr lang="en-US" sz="3600" dirty="0"/>
              <a:t>FY25 Retreat</a:t>
            </a:r>
            <a:br>
              <a:rPr lang="en-US" sz="3600" dirty="0"/>
            </a:br>
            <a:br>
              <a:rPr lang="en-US" sz="3600" dirty="0"/>
            </a:br>
            <a:endParaRPr lang="en-US" sz="3600" dirty="0"/>
          </a:p>
        </p:txBody>
      </p:sp>
      <p:sp>
        <p:nvSpPr>
          <p:cNvPr id="3" name="TextBox 2"/>
          <p:cNvSpPr txBox="1"/>
          <p:nvPr/>
        </p:nvSpPr>
        <p:spPr>
          <a:xfrm>
            <a:off x="762000" y="5715000"/>
            <a:ext cx="3267919" cy="400110"/>
          </a:xfrm>
          <a:prstGeom prst="rect">
            <a:avLst/>
          </a:prstGeom>
          <a:noFill/>
        </p:spPr>
        <p:txBody>
          <a:bodyPr wrap="square" rtlCol="0">
            <a:spAutoFit/>
          </a:bodyPr>
          <a:lstStyle/>
          <a:p>
            <a:r>
              <a:rPr lang="en-US" sz="2000" b="1" dirty="0">
                <a:solidFill>
                  <a:schemeClr val="bg1"/>
                </a:solidFill>
              </a:rPr>
              <a:t>September 14, 2024</a:t>
            </a:r>
          </a:p>
        </p:txBody>
      </p:sp>
    </p:spTree>
    <p:extLst>
      <p:ext uri="{BB962C8B-B14F-4D97-AF65-F5344CB8AC3E}">
        <p14:creationId xmlns:p14="http://schemas.microsoft.com/office/powerpoint/2010/main" val="322150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2362E1-5DFF-4E0D-A07F-EC9ABE152271}"/>
              </a:ext>
            </a:extLst>
          </p:cNvPr>
          <p:cNvSpPr>
            <a:spLocks noGrp="1"/>
          </p:cNvSpPr>
          <p:nvPr>
            <p:ph type="title"/>
          </p:nvPr>
        </p:nvSpPr>
        <p:spPr>
          <a:xfrm>
            <a:off x="145791" y="1059510"/>
            <a:ext cx="6347713" cy="640380"/>
          </a:xfrm>
        </p:spPr>
        <p:txBody>
          <a:bodyPr/>
          <a:lstStyle/>
          <a:p>
            <a:r>
              <a:rPr lang="en-US" dirty="0"/>
              <a:t>Strategic Priority #6</a:t>
            </a:r>
          </a:p>
        </p:txBody>
      </p:sp>
      <p:pic>
        <p:nvPicPr>
          <p:cNvPr id="9" name="Picture 12">
            <a:extLst>
              <a:ext uri="{FF2B5EF4-FFF2-40B4-BE49-F238E27FC236}">
                <a16:creationId xmlns:a16="http://schemas.microsoft.com/office/drawing/2014/main" id="{BD7E044B-B169-473C-A44F-26C84821B88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79" y="4908992"/>
            <a:ext cx="1694407" cy="95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0788FB08-6314-4013-8A23-6BE8839CFA2E}"/>
              </a:ext>
            </a:extLst>
          </p:cNvPr>
          <p:cNvSpPr>
            <a:spLocks noGrp="1"/>
          </p:cNvSpPr>
          <p:nvPr>
            <p:ph type="sldNum" sz="quarter" idx="12"/>
          </p:nvPr>
        </p:nvSpPr>
        <p:spPr/>
        <p:txBody>
          <a:bodyPr/>
          <a:lstStyle/>
          <a:p>
            <a:pPr defTabSz="342900"/>
            <a:fld id="{B5183004-C8B6-49A5-9F23-3180723EAD3C}" type="slidenum">
              <a:rPr lang="en-US">
                <a:solidFill>
                  <a:srgbClr val="90C226"/>
                </a:solidFill>
                <a:latin typeface="Trebuchet MS" panose="020B0603020202020204"/>
              </a:rPr>
              <a:pPr defTabSz="342900"/>
              <a:t>10</a:t>
            </a:fld>
            <a:endParaRPr lang="en-US" dirty="0">
              <a:solidFill>
                <a:srgbClr val="90C226"/>
              </a:solidFill>
              <a:latin typeface="Trebuchet MS" panose="020B0603020202020204"/>
            </a:endParaRPr>
          </a:p>
        </p:txBody>
      </p:sp>
      <p:sp>
        <p:nvSpPr>
          <p:cNvPr id="5" name="Content Placeholder 4">
            <a:extLst>
              <a:ext uri="{FF2B5EF4-FFF2-40B4-BE49-F238E27FC236}">
                <a16:creationId xmlns:a16="http://schemas.microsoft.com/office/drawing/2014/main" id="{0AA18E7E-3524-BB46-2517-1BDA62590802}"/>
              </a:ext>
            </a:extLst>
          </p:cNvPr>
          <p:cNvSpPr txBox="1">
            <a:spLocks/>
          </p:cNvSpPr>
          <p:nvPr/>
        </p:nvSpPr>
        <p:spPr>
          <a:xfrm>
            <a:off x="145790" y="1751760"/>
            <a:ext cx="3943350" cy="30534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sysClr val="windowText" lastClr="000000"/>
                </a:solidFill>
                <a:latin typeface="Calibri" panose="020F0502020204030204"/>
              </a:rPr>
              <a:t>Amplify a Culture of Leadership and Professional Development</a:t>
            </a:r>
            <a:endParaRPr lang="en-US" sz="1800" dirty="0">
              <a:solidFill>
                <a:sysClr val="windowText" lastClr="000000"/>
              </a:solidFill>
              <a:latin typeface="Calibri" panose="020F0502020204030204"/>
            </a:endParaRPr>
          </a:p>
          <a:p>
            <a:pPr marL="514350" lvl="1" indent="-171450" defTabSz="685800">
              <a:spcBef>
                <a:spcPts val="375"/>
              </a:spcBef>
              <a:defRPr/>
            </a:pPr>
            <a:r>
              <a:rPr lang="en-US" sz="1800" dirty="0">
                <a:solidFill>
                  <a:sysClr val="windowText" lastClr="000000"/>
                </a:solidFill>
                <a:latin typeface="Calibri" panose="020F0502020204030204"/>
              </a:rPr>
              <a:t>TBD</a:t>
            </a:r>
          </a:p>
          <a:p>
            <a:pPr marL="514350" lvl="1" indent="-171450" defTabSz="685800">
              <a:spcBef>
                <a:spcPts val="375"/>
              </a:spcBef>
              <a:defRPr/>
            </a:pPr>
            <a:endParaRPr lang="en-US" sz="1800" dirty="0">
              <a:solidFill>
                <a:sysClr val="windowText" lastClr="000000"/>
              </a:solidFill>
              <a:latin typeface="Calibri" panose="020F0502020204030204"/>
            </a:endParaRPr>
          </a:p>
        </p:txBody>
      </p:sp>
      <p:sp>
        <p:nvSpPr>
          <p:cNvPr id="6" name="Rectangle 5">
            <a:extLst>
              <a:ext uri="{FF2B5EF4-FFF2-40B4-BE49-F238E27FC236}">
                <a16:creationId xmlns:a16="http://schemas.microsoft.com/office/drawing/2014/main" id="{870247DA-09CA-2EF9-DF20-E2B06B4666C0}"/>
              </a:ext>
            </a:extLst>
          </p:cNvPr>
          <p:cNvSpPr/>
          <p:nvPr/>
        </p:nvSpPr>
        <p:spPr>
          <a:xfrm>
            <a:off x="4343400" y="1129991"/>
            <a:ext cx="3505200" cy="31528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b="1" u="sng" dirty="0">
                <a:solidFill>
                  <a:prstClr val="white"/>
                </a:solidFill>
                <a:latin typeface="Trebuchet MS" panose="020B0603020202020204"/>
              </a:rPr>
              <a:t>Primary Responsibility</a:t>
            </a:r>
          </a:p>
          <a:p>
            <a:pPr algn="ctr" defTabSz="685800"/>
            <a:r>
              <a:rPr lang="en-US" sz="1350" dirty="0">
                <a:solidFill>
                  <a:prstClr val="white"/>
                </a:solidFill>
                <a:latin typeface="Trebuchet MS" panose="020B0603020202020204"/>
              </a:rPr>
              <a:t>Leadership and Profession POC(??)</a:t>
            </a:r>
          </a:p>
          <a:p>
            <a:pPr algn="ctr" defTabSz="685800"/>
            <a:endParaRPr lang="en-US" sz="1350" dirty="0">
              <a:solidFill>
                <a:prstClr val="white"/>
              </a:solidFill>
              <a:latin typeface="Trebuchet MS" panose="020B0603020202020204"/>
            </a:endParaRPr>
          </a:p>
          <a:p>
            <a:pPr algn="ctr" defTabSz="685800"/>
            <a:r>
              <a:rPr lang="en-US" sz="1350" b="1" u="sng" dirty="0">
                <a:solidFill>
                  <a:prstClr val="white"/>
                </a:solidFill>
                <a:latin typeface="Trebuchet MS" panose="020B0603020202020204"/>
              </a:rPr>
              <a:t>Secondary Responsibility</a:t>
            </a:r>
          </a:p>
          <a:p>
            <a:pPr algn="ctr" defTabSz="685800"/>
            <a:endParaRPr lang="en-US" sz="1350" b="1" u="sng" dirty="0">
              <a:solidFill>
                <a:prstClr val="white"/>
              </a:solidFill>
              <a:latin typeface="Trebuchet MS" panose="020B0603020202020204"/>
            </a:endParaRPr>
          </a:p>
          <a:p>
            <a:pPr algn="ctr" defTabSz="685800"/>
            <a:r>
              <a:rPr lang="en-US" sz="1350" dirty="0">
                <a:solidFill>
                  <a:prstClr val="white"/>
                </a:solidFill>
                <a:latin typeface="Trebuchet MS" panose="020B0603020202020204"/>
              </a:rPr>
              <a:t>Membership Committee Representative</a:t>
            </a:r>
          </a:p>
          <a:p>
            <a:pPr algn="ctr" defTabSz="685800"/>
            <a:r>
              <a:rPr lang="en-US" sz="1350" dirty="0">
                <a:solidFill>
                  <a:prstClr val="white"/>
                </a:solidFill>
                <a:latin typeface="Trebuchet MS" panose="020B0603020202020204"/>
              </a:rPr>
              <a:t>Nominating Committee Representative</a:t>
            </a:r>
          </a:p>
          <a:p>
            <a:pPr algn="ctr" defTabSz="685800"/>
            <a:r>
              <a:rPr lang="en-US" sz="1350" dirty="0">
                <a:solidFill>
                  <a:prstClr val="white"/>
                </a:solidFill>
                <a:latin typeface="Trebuchet MS" panose="020B0603020202020204"/>
              </a:rPr>
              <a:t>Past Presidents Council (TBD)</a:t>
            </a:r>
          </a:p>
          <a:p>
            <a:pPr algn="ctr" defTabSz="685800"/>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228393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AE44-CD90-10B9-62D4-565E1EEAA864}"/>
              </a:ext>
            </a:extLst>
          </p:cNvPr>
          <p:cNvSpPr>
            <a:spLocks noGrp="1"/>
          </p:cNvSpPr>
          <p:nvPr>
            <p:ph type="title"/>
          </p:nvPr>
        </p:nvSpPr>
        <p:spPr>
          <a:xfrm>
            <a:off x="228600" y="462020"/>
            <a:ext cx="6347713" cy="1320800"/>
          </a:xfrm>
        </p:spPr>
        <p:txBody>
          <a:bodyPr/>
          <a:lstStyle/>
          <a:p>
            <a:r>
              <a:rPr lang="en-US" dirty="0"/>
              <a:t>FY24 to FY25 Implementation Plan</a:t>
            </a:r>
          </a:p>
        </p:txBody>
      </p:sp>
      <p:sp>
        <p:nvSpPr>
          <p:cNvPr id="4" name="Slide Number Placeholder 3">
            <a:extLst>
              <a:ext uri="{FF2B5EF4-FFF2-40B4-BE49-F238E27FC236}">
                <a16:creationId xmlns:a16="http://schemas.microsoft.com/office/drawing/2014/main" id="{10941931-28EB-8286-219B-A620087F785A}"/>
              </a:ext>
            </a:extLst>
          </p:cNvPr>
          <p:cNvSpPr>
            <a:spLocks noGrp="1"/>
          </p:cNvSpPr>
          <p:nvPr>
            <p:ph type="sldNum" sz="quarter" idx="12"/>
          </p:nvPr>
        </p:nvSpPr>
        <p:spPr/>
        <p:txBody>
          <a:bodyPr/>
          <a:lstStyle/>
          <a:p>
            <a:fld id="{B5183004-C8B6-49A5-9F23-3180723EAD3C}" type="slidenum">
              <a:rPr lang="en-US" smtClean="0"/>
              <a:t>11</a:t>
            </a:fld>
            <a:endParaRPr lang="en-US" dirty="0"/>
          </a:p>
        </p:txBody>
      </p:sp>
      <p:pic>
        <p:nvPicPr>
          <p:cNvPr id="5" name="Picture 4">
            <a:extLst>
              <a:ext uri="{FF2B5EF4-FFF2-40B4-BE49-F238E27FC236}">
                <a16:creationId xmlns:a16="http://schemas.microsoft.com/office/drawing/2014/main" id="{D71F2579-043E-7662-680D-238840B7112D}"/>
              </a:ext>
            </a:extLst>
          </p:cNvPr>
          <p:cNvPicPr>
            <a:picLocks noChangeAspect="1"/>
          </p:cNvPicPr>
          <p:nvPr/>
        </p:nvPicPr>
        <p:blipFill>
          <a:blip r:embed="rId2"/>
          <a:stretch>
            <a:fillRect/>
          </a:stretch>
        </p:blipFill>
        <p:spPr>
          <a:xfrm>
            <a:off x="304800" y="1360950"/>
            <a:ext cx="7848600" cy="4136099"/>
          </a:xfrm>
          <a:prstGeom prst="rect">
            <a:avLst/>
          </a:prstGeom>
        </p:spPr>
      </p:pic>
    </p:spTree>
    <p:extLst>
      <p:ext uri="{BB962C8B-B14F-4D97-AF65-F5344CB8AC3E}">
        <p14:creationId xmlns:p14="http://schemas.microsoft.com/office/powerpoint/2010/main" val="421308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11DA-9C66-560E-A883-32C87C59D31E}"/>
              </a:ext>
            </a:extLst>
          </p:cNvPr>
          <p:cNvSpPr>
            <a:spLocks noGrp="1"/>
          </p:cNvSpPr>
          <p:nvPr>
            <p:ph type="title"/>
          </p:nvPr>
        </p:nvSpPr>
        <p:spPr/>
        <p:txBody>
          <a:bodyPr/>
          <a:lstStyle/>
          <a:p>
            <a:r>
              <a:rPr lang="en-US" dirty="0"/>
              <a:t>FY24 to FY25 Implementation Plan (Continued)</a:t>
            </a:r>
          </a:p>
        </p:txBody>
      </p:sp>
      <p:sp>
        <p:nvSpPr>
          <p:cNvPr id="4" name="Slide Number Placeholder 3">
            <a:extLst>
              <a:ext uri="{FF2B5EF4-FFF2-40B4-BE49-F238E27FC236}">
                <a16:creationId xmlns:a16="http://schemas.microsoft.com/office/drawing/2014/main" id="{482B6DB3-A71E-9C8A-04DC-00B90EC02DD4}"/>
              </a:ext>
            </a:extLst>
          </p:cNvPr>
          <p:cNvSpPr>
            <a:spLocks noGrp="1"/>
          </p:cNvSpPr>
          <p:nvPr>
            <p:ph type="sldNum" sz="quarter" idx="12"/>
          </p:nvPr>
        </p:nvSpPr>
        <p:spPr/>
        <p:txBody>
          <a:bodyPr/>
          <a:lstStyle/>
          <a:p>
            <a:fld id="{B5183004-C8B6-49A5-9F23-3180723EAD3C}" type="slidenum">
              <a:rPr lang="en-US" smtClean="0"/>
              <a:t>12</a:t>
            </a:fld>
            <a:endParaRPr lang="en-US" dirty="0"/>
          </a:p>
        </p:txBody>
      </p:sp>
      <p:pic>
        <p:nvPicPr>
          <p:cNvPr id="5" name="Picture 4">
            <a:extLst>
              <a:ext uri="{FF2B5EF4-FFF2-40B4-BE49-F238E27FC236}">
                <a16:creationId xmlns:a16="http://schemas.microsoft.com/office/drawing/2014/main" id="{CD1C88C2-7E01-BED7-EE44-AC39199734B4}"/>
              </a:ext>
            </a:extLst>
          </p:cNvPr>
          <p:cNvPicPr>
            <a:picLocks noChangeAspect="1"/>
          </p:cNvPicPr>
          <p:nvPr/>
        </p:nvPicPr>
        <p:blipFill>
          <a:blip r:embed="rId2"/>
          <a:stretch>
            <a:fillRect/>
          </a:stretch>
        </p:blipFill>
        <p:spPr>
          <a:xfrm>
            <a:off x="228600" y="1919890"/>
            <a:ext cx="8271520" cy="2896302"/>
          </a:xfrm>
          <a:prstGeom prst="rect">
            <a:avLst/>
          </a:prstGeom>
        </p:spPr>
      </p:pic>
    </p:spTree>
    <p:extLst>
      <p:ext uri="{BB962C8B-B14F-4D97-AF65-F5344CB8AC3E}">
        <p14:creationId xmlns:p14="http://schemas.microsoft.com/office/powerpoint/2010/main" val="337268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11DA-9C66-560E-A883-32C87C59D31E}"/>
              </a:ext>
            </a:extLst>
          </p:cNvPr>
          <p:cNvSpPr>
            <a:spLocks noGrp="1"/>
          </p:cNvSpPr>
          <p:nvPr>
            <p:ph type="title"/>
          </p:nvPr>
        </p:nvSpPr>
        <p:spPr/>
        <p:txBody>
          <a:bodyPr/>
          <a:lstStyle/>
          <a:p>
            <a:r>
              <a:rPr lang="en-US" dirty="0"/>
              <a:t>FY24 to FY25 Implementation Plan (Continued)</a:t>
            </a:r>
          </a:p>
        </p:txBody>
      </p:sp>
      <p:sp>
        <p:nvSpPr>
          <p:cNvPr id="4" name="Slide Number Placeholder 3">
            <a:extLst>
              <a:ext uri="{FF2B5EF4-FFF2-40B4-BE49-F238E27FC236}">
                <a16:creationId xmlns:a16="http://schemas.microsoft.com/office/drawing/2014/main" id="{482B6DB3-A71E-9C8A-04DC-00B90EC02DD4}"/>
              </a:ext>
            </a:extLst>
          </p:cNvPr>
          <p:cNvSpPr>
            <a:spLocks noGrp="1"/>
          </p:cNvSpPr>
          <p:nvPr>
            <p:ph type="sldNum" sz="quarter" idx="12"/>
          </p:nvPr>
        </p:nvSpPr>
        <p:spPr/>
        <p:txBody>
          <a:bodyPr/>
          <a:lstStyle/>
          <a:p>
            <a:fld id="{B5183004-C8B6-49A5-9F23-3180723EAD3C}" type="slidenum">
              <a:rPr lang="en-US" smtClean="0"/>
              <a:t>13</a:t>
            </a:fld>
            <a:endParaRPr lang="en-US" dirty="0"/>
          </a:p>
        </p:txBody>
      </p:sp>
      <p:pic>
        <p:nvPicPr>
          <p:cNvPr id="3" name="Picture 2">
            <a:extLst>
              <a:ext uri="{FF2B5EF4-FFF2-40B4-BE49-F238E27FC236}">
                <a16:creationId xmlns:a16="http://schemas.microsoft.com/office/drawing/2014/main" id="{485D5F62-4C28-D4C9-10DD-E56F1740491D}"/>
              </a:ext>
            </a:extLst>
          </p:cNvPr>
          <p:cNvPicPr>
            <a:picLocks noChangeAspect="1"/>
          </p:cNvPicPr>
          <p:nvPr/>
        </p:nvPicPr>
        <p:blipFill>
          <a:blip r:embed="rId2"/>
          <a:stretch>
            <a:fillRect/>
          </a:stretch>
        </p:blipFill>
        <p:spPr>
          <a:xfrm>
            <a:off x="228600" y="1939565"/>
            <a:ext cx="8077200" cy="2590800"/>
          </a:xfrm>
          <a:prstGeom prst="rect">
            <a:avLst/>
          </a:prstGeom>
        </p:spPr>
      </p:pic>
    </p:spTree>
    <p:extLst>
      <p:ext uri="{BB962C8B-B14F-4D97-AF65-F5344CB8AC3E}">
        <p14:creationId xmlns:p14="http://schemas.microsoft.com/office/powerpoint/2010/main" val="376528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772B0-CB90-A258-297D-173C5A9B9DD5}"/>
              </a:ext>
            </a:extLst>
          </p:cNvPr>
          <p:cNvSpPr>
            <a:spLocks noGrp="1"/>
          </p:cNvSpPr>
          <p:nvPr>
            <p:ph type="ctrTitle"/>
          </p:nvPr>
        </p:nvSpPr>
        <p:spPr/>
        <p:txBody>
          <a:bodyPr/>
          <a:lstStyle/>
          <a:p>
            <a:r>
              <a:rPr lang="en-US" dirty="0"/>
              <a:t>Strategic Planning Pivot</a:t>
            </a:r>
          </a:p>
        </p:txBody>
      </p:sp>
      <p:sp>
        <p:nvSpPr>
          <p:cNvPr id="4" name="Slide Number Placeholder 3">
            <a:extLst>
              <a:ext uri="{FF2B5EF4-FFF2-40B4-BE49-F238E27FC236}">
                <a16:creationId xmlns:a16="http://schemas.microsoft.com/office/drawing/2014/main" id="{FDA347D4-0EB0-00A4-EC47-9703CFA4350B}"/>
              </a:ext>
            </a:extLst>
          </p:cNvPr>
          <p:cNvSpPr>
            <a:spLocks noGrp="1"/>
          </p:cNvSpPr>
          <p:nvPr>
            <p:ph type="sldNum" sz="quarter" idx="12"/>
          </p:nvPr>
        </p:nvSpPr>
        <p:spPr/>
        <p:txBody>
          <a:bodyPr/>
          <a:lstStyle/>
          <a:p>
            <a:fld id="{B5183004-C8B6-49A5-9F23-3180723EAD3C}" type="slidenum">
              <a:rPr lang="en-US" smtClean="0"/>
              <a:t>14</a:t>
            </a:fld>
            <a:endParaRPr lang="en-US" dirty="0"/>
          </a:p>
        </p:txBody>
      </p:sp>
    </p:spTree>
    <p:extLst>
      <p:ext uri="{BB962C8B-B14F-4D97-AF65-F5344CB8AC3E}">
        <p14:creationId xmlns:p14="http://schemas.microsoft.com/office/powerpoint/2010/main" val="165372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3A5C-45D0-D6EE-BCBA-4B9CD892AE11}"/>
              </a:ext>
            </a:extLst>
          </p:cNvPr>
          <p:cNvSpPr>
            <a:spLocks noGrp="1"/>
          </p:cNvSpPr>
          <p:nvPr>
            <p:ph type="title"/>
          </p:nvPr>
        </p:nvSpPr>
        <p:spPr>
          <a:xfrm>
            <a:off x="1066800" y="222486"/>
            <a:ext cx="5251189" cy="1159621"/>
          </a:xfrm>
        </p:spPr>
        <p:txBody>
          <a:bodyPr>
            <a:normAutofit/>
          </a:bodyPr>
          <a:lstStyle/>
          <a:p>
            <a:pPr algn="ctr"/>
            <a:r>
              <a:rPr lang="en-US" sz="2800" dirty="0"/>
              <a:t>Let’s Talk Strategic Planning</a:t>
            </a:r>
            <a:br>
              <a:rPr lang="en-US" sz="2800" dirty="0"/>
            </a:br>
            <a:r>
              <a:rPr lang="en-US" sz="2800" dirty="0"/>
              <a:t>Focusing our Meeting Content</a:t>
            </a:r>
          </a:p>
        </p:txBody>
      </p:sp>
      <p:sp>
        <p:nvSpPr>
          <p:cNvPr id="4" name="Isosceles Triangle 3">
            <a:extLst>
              <a:ext uri="{FF2B5EF4-FFF2-40B4-BE49-F238E27FC236}">
                <a16:creationId xmlns:a16="http://schemas.microsoft.com/office/drawing/2014/main" id="{13DC4537-E9AD-954D-2804-D2C826EAB335}"/>
              </a:ext>
            </a:extLst>
          </p:cNvPr>
          <p:cNvSpPr/>
          <p:nvPr/>
        </p:nvSpPr>
        <p:spPr>
          <a:xfrm flipV="1">
            <a:off x="1757363" y="2098679"/>
            <a:ext cx="3722914" cy="3415004"/>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82F7D6CE-C010-5DC9-32EF-E5E8C994AC57}"/>
              </a:ext>
            </a:extLst>
          </p:cNvPr>
          <p:cNvCxnSpPr>
            <a:cxnSpLocks/>
          </p:cNvCxnSpPr>
          <p:nvPr/>
        </p:nvCxnSpPr>
        <p:spPr>
          <a:xfrm>
            <a:off x="2923983" y="4269739"/>
            <a:ext cx="13698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798A9B-E4B2-75B0-19F3-D60BF33CFB31}"/>
              </a:ext>
            </a:extLst>
          </p:cNvPr>
          <p:cNvCxnSpPr>
            <a:cxnSpLocks/>
          </p:cNvCxnSpPr>
          <p:nvPr/>
        </p:nvCxnSpPr>
        <p:spPr>
          <a:xfrm>
            <a:off x="2424264" y="3326041"/>
            <a:ext cx="2363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856052C-D026-8AA9-A262-515184120389}"/>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626983" y="870080"/>
            <a:ext cx="1371600" cy="808016"/>
          </a:xfrm>
          <a:prstGeom prst="rect">
            <a:avLst/>
          </a:prstGeom>
          <a:effectLst>
            <a:outerShdw blurRad="50800" dist="12700" dir="16200000" rotWithShape="0">
              <a:prstClr val="black">
                <a:alpha val="25000"/>
              </a:prstClr>
            </a:outerShdw>
          </a:effectLst>
        </p:spPr>
      </p:pic>
      <p:sp>
        <p:nvSpPr>
          <p:cNvPr id="11" name="TextBox 10">
            <a:extLst>
              <a:ext uri="{FF2B5EF4-FFF2-40B4-BE49-F238E27FC236}">
                <a16:creationId xmlns:a16="http://schemas.microsoft.com/office/drawing/2014/main" id="{B0D10438-07A1-4C2C-032F-0D6A4E342E03}"/>
              </a:ext>
            </a:extLst>
          </p:cNvPr>
          <p:cNvSpPr txBox="1"/>
          <p:nvPr/>
        </p:nvSpPr>
        <p:spPr>
          <a:xfrm>
            <a:off x="3197314" y="4333077"/>
            <a:ext cx="944724" cy="507831"/>
          </a:xfrm>
          <a:prstGeom prst="rect">
            <a:avLst/>
          </a:prstGeom>
          <a:noFill/>
        </p:spPr>
        <p:txBody>
          <a:bodyPr wrap="square" rtlCol="0">
            <a:spAutoFit/>
          </a:bodyPr>
          <a:lstStyle/>
          <a:p>
            <a:r>
              <a:rPr lang="en-US" sz="1350" dirty="0"/>
              <a:t>Strategic Planning</a:t>
            </a:r>
          </a:p>
        </p:txBody>
      </p:sp>
      <p:sp>
        <p:nvSpPr>
          <p:cNvPr id="12" name="TextBox 11">
            <a:extLst>
              <a:ext uri="{FF2B5EF4-FFF2-40B4-BE49-F238E27FC236}">
                <a16:creationId xmlns:a16="http://schemas.microsoft.com/office/drawing/2014/main" id="{8F8B9C62-DF84-6621-7CCA-20E457A65FD4}"/>
              </a:ext>
            </a:extLst>
          </p:cNvPr>
          <p:cNvSpPr txBox="1"/>
          <p:nvPr/>
        </p:nvSpPr>
        <p:spPr>
          <a:xfrm>
            <a:off x="4265297" y="4425410"/>
            <a:ext cx="2288333" cy="946413"/>
          </a:xfrm>
          <a:prstGeom prst="rect">
            <a:avLst/>
          </a:prstGeom>
          <a:noFill/>
        </p:spPr>
        <p:txBody>
          <a:bodyPr wrap="square" rtlCol="0">
            <a:spAutoFit/>
          </a:bodyPr>
          <a:lstStyle/>
          <a:p>
            <a:pPr marL="214313" indent="-214313">
              <a:buFont typeface="Arial" panose="020B0604020202020204" pitchFamily="34" charset="0"/>
              <a:buChar char="•"/>
            </a:pPr>
            <a:r>
              <a:rPr lang="en-US" sz="1050" dirty="0"/>
              <a:t>Forecasting (in years)</a:t>
            </a:r>
          </a:p>
          <a:p>
            <a:pPr marL="214313" indent="-214313">
              <a:buFont typeface="Arial" panose="020B0604020202020204" pitchFamily="34" charset="0"/>
              <a:buChar char="•"/>
            </a:pPr>
            <a:r>
              <a:rPr lang="en-US" sz="1050" dirty="0"/>
              <a:t>Looking Ahead (year or more)</a:t>
            </a:r>
          </a:p>
          <a:p>
            <a:pPr marL="214313" indent="-214313">
              <a:buFont typeface="Arial" panose="020B0604020202020204" pitchFamily="34" charset="0"/>
              <a:buChar char="•"/>
            </a:pPr>
            <a:r>
              <a:rPr lang="en-US" sz="1050" dirty="0"/>
              <a:t>Are we moving in the right direction</a:t>
            </a:r>
          </a:p>
          <a:p>
            <a:pPr marL="214313" indent="-214313">
              <a:buFont typeface="Arial" panose="020B0604020202020204" pitchFamily="34" charset="0"/>
              <a:buChar char="•"/>
            </a:pPr>
            <a:endParaRPr lang="en-US" sz="1350" dirty="0"/>
          </a:p>
        </p:txBody>
      </p:sp>
      <p:sp>
        <p:nvSpPr>
          <p:cNvPr id="13" name="TextBox 12">
            <a:extLst>
              <a:ext uri="{FF2B5EF4-FFF2-40B4-BE49-F238E27FC236}">
                <a16:creationId xmlns:a16="http://schemas.microsoft.com/office/drawing/2014/main" id="{EA9658C7-292F-7AA4-DEE6-EA049EDF0825}"/>
              </a:ext>
            </a:extLst>
          </p:cNvPr>
          <p:cNvSpPr txBox="1"/>
          <p:nvPr/>
        </p:nvSpPr>
        <p:spPr>
          <a:xfrm>
            <a:off x="1195174" y="4683962"/>
            <a:ext cx="2022410" cy="415498"/>
          </a:xfrm>
          <a:prstGeom prst="rect">
            <a:avLst/>
          </a:prstGeom>
          <a:noFill/>
        </p:spPr>
        <p:txBody>
          <a:bodyPr wrap="square" rtlCol="0">
            <a:spAutoFit/>
          </a:bodyPr>
          <a:lstStyle/>
          <a:p>
            <a:pPr marL="214313" indent="-214313">
              <a:buFont typeface="Arial" panose="020B0604020202020204" pitchFamily="34" charset="0"/>
              <a:buChar char="•"/>
            </a:pPr>
            <a:r>
              <a:rPr lang="en-US" sz="1050" dirty="0"/>
              <a:t>Executive Committee Meeting</a:t>
            </a:r>
          </a:p>
        </p:txBody>
      </p:sp>
      <p:sp>
        <p:nvSpPr>
          <p:cNvPr id="14" name="TextBox 13">
            <a:extLst>
              <a:ext uri="{FF2B5EF4-FFF2-40B4-BE49-F238E27FC236}">
                <a16:creationId xmlns:a16="http://schemas.microsoft.com/office/drawing/2014/main" id="{5EAD29C3-9068-EA55-A50C-DC2A217112D4}"/>
              </a:ext>
            </a:extLst>
          </p:cNvPr>
          <p:cNvSpPr txBox="1"/>
          <p:nvPr/>
        </p:nvSpPr>
        <p:spPr>
          <a:xfrm>
            <a:off x="977660" y="3653366"/>
            <a:ext cx="1298122" cy="415498"/>
          </a:xfrm>
          <a:prstGeom prst="rect">
            <a:avLst/>
          </a:prstGeom>
          <a:noFill/>
        </p:spPr>
        <p:txBody>
          <a:bodyPr wrap="square" rtlCol="0">
            <a:spAutoFit/>
          </a:bodyPr>
          <a:lstStyle/>
          <a:p>
            <a:pPr marL="214313" indent="-214313">
              <a:buFont typeface="Arial" panose="020B0604020202020204" pitchFamily="34" charset="0"/>
              <a:buChar char="•"/>
            </a:pPr>
            <a:r>
              <a:rPr lang="en-US" sz="1050" dirty="0"/>
              <a:t>Chapter Meeting</a:t>
            </a:r>
          </a:p>
        </p:txBody>
      </p:sp>
      <p:sp>
        <p:nvSpPr>
          <p:cNvPr id="15" name="TextBox 14">
            <a:extLst>
              <a:ext uri="{FF2B5EF4-FFF2-40B4-BE49-F238E27FC236}">
                <a16:creationId xmlns:a16="http://schemas.microsoft.com/office/drawing/2014/main" id="{DD44E3AF-2163-05EC-D739-D54289BD3DEC}"/>
              </a:ext>
            </a:extLst>
          </p:cNvPr>
          <p:cNvSpPr txBox="1"/>
          <p:nvPr/>
        </p:nvSpPr>
        <p:spPr>
          <a:xfrm>
            <a:off x="2946506" y="2399350"/>
            <a:ext cx="1298122" cy="507831"/>
          </a:xfrm>
          <a:prstGeom prst="rect">
            <a:avLst/>
          </a:prstGeom>
          <a:noFill/>
        </p:spPr>
        <p:txBody>
          <a:bodyPr wrap="square" rtlCol="0">
            <a:spAutoFit/>
          </a:bodyPr>
          <a:lstStyle/>
          <a:p>
            <a:pPr algn="ctr"/>
            <a:r>
              <a:rPr lang="en-US" sz="1350" dirty="0"/>
              <a:t>Operational Execution</a:t>
            </a:r>
          </a:p>
        </p:txBody>
      </p:sp>
      <p:sp>
        <p:nvSpPr>
          <p:cNvPr id="16" name="TextBox 15">
            <a:extLst>
              <a:ext uri="{FF2B5EF4-FFF2-40B4-BE49-F238E27FC236}">
                <a16:creationId xmlns:a16="http://schemas.microsoft.com/office/drawing/2014/main" id="{3A3BD423-99E9-713A-317A-8B2FD55EA38B}"/>
              </a:ext>
            </a:extLst>
          </p:cNvPr>
          <p:cNvSpPr txBox="1"/>
          <p:nvPr/>
        </p:nvSpPr>
        <p:spPr>
          <a:xfrm>
            <a:off x="4730912" y="3462089"/>
            <a:ext cx="2655725" cy="738664"/>
          </a:xfrm>
          <a:prstGeom prst="rect">
            <a:avLst/>
          </a:prstGeom>
          <a:noFill/>
        </p:spPr>
        <p:txBody>
          <a:bodyPr wrap="square" rtlCol="0">
            <a:spAutoFit/>
          </a:bodyPr>
          <a:lstStyle/>
          <a:p>
            <a:pPr marL="214313" indent="-214313">
              <a:buFont typeface="Arial" panose="020B0604020202020204" pitchFamily="34" charset="0"/>
              <a:buChar char="•"/>
            </a:pPr>
            <a:r>
              <a:rPr lang="en-US" sz="1050" dirty="0"/>
              <a:t>Looking Ahead but in months or quarters</a:t>
            </a:r>
          </a:p>
          <a:p>
            <a:pPr marL="214313" indent="-214313">
              <a:buFont typeface="Arial" panose="020B0604020202020204" pitchFamily="34" charset="0"/>
              <a:buChar char="•"/>
            </a:pPr>
            <a:r>
              <a:rPr lang="en-US" sz="1050" dirty="0"/>
              <a:t>Discuss and Vote on topics that that Facet and Committees Bring forth</a:t>
            </a:r>
          </a:p>
        </p:txBody>
      </p:sp>
      <p:sp>
        <p:nvSpPr>
          <p:cNvPr id="18" name="TextBox 17">
            <a:extLst>
              <a:ext uri="{FF2B5EF4-FFF2-40B4-BE49-F238E27FC236}">
                <a16:creationId xmlns:a16="http://schemas.microsoft.com/office/drawing/2014/main" id="{B87B40BC-E870-8C14-5BD3-CE578D03E989}"/>
              </a:ext>
            </a:extLst>
          </p:cNvPr>
          <p:cNvSpPr txBox="1"/>
          <p:nvPr/>
        </p:nvSpPr>
        <p:spPr>
          <a:xfrm>
            <a:off x="300823" y="2552257"/>
            <a:ext cx="2178702" cy="415498"/>
          </a:xfrm>
          <a:prstGeom prst="rect">
            <a:avLst/>
          </a:prstGeom>
          <a:noFill/>
        </p:spPr>
        <p:txBody>
          <a:bodyPr wrap="square" rtlCol="0">
            <a:spAutoFit/>
          </a:bodyPr>
          <a:lstStyle/>
          <a:p>
            <a:pPr marL="214313" indent="-214313">
              <a:buFont typeface="Arial" panose="020B0604020202020204" pitchFamily="34" charset="0"/>
              <a:buChar char="•"/>
            </a:pPr>
            <a:r>
              <a:rPr lang="en-US" sz="1050" dirty="0"/>
              <a:t>Facet and Committee Meetings</a:t>
            </a:r>
          </a:p>
        </p:txBody>
      </p:sp>
      <p:sp>
        <p:nvSpPr>
          <p:cNvPr id="19" name="TextBox 18">
            <a:extLst>
              <a:ext uri="{FF2B5EF4-FFF2-40B4-BE49-F238E27FC236}">
                <a16:creationId xmlns:a16="http://schemas.microsoft.com/office/drawing/2014/main" id="{44847F30-A589-036C-3E47-722FE31416E7}"/>
              </a:ext>
            </a:extLst>
          </p:cNvPr>
          <p:cNvSpPr txBox="1"/>
          <p:nvPr/>
        </p:nvSpPr>
        <p:spPr>
          <a:xfrm>
            <a:off x="2995713" y="3339179"/>
            <a:ext cx="1298122" cy="715581"/>
          </a:xfrm>
          <a:prstGeom prst="rect">
            <a:avLst/>
          </a:prstGeom>
          <a:noFill/>
        </p:spPr>
        <p:txBody>
          <a:bodyPr wrap="square" rtlCol="0">
            <a:spAutoFit/>
          </a:bodyPr>
          <a:lstStyle/>
          <a:p>
            <a:pPr algn="ctr"/>
            <a:r>
              <a:rPr lang="en-US" sz="1350" dirty="0"/>
              <a:t>Tactical Decision Making</a:t>
            </a:r>
          </a:p>
        </p:txBody>
      </p:sp>
      <p:sp>
        <p:nvSpPr>
          <p:cNvPr id="22" name="TextBox 21">
            <a:extLst>
              <a:ext uri="{FF2B5EF4-FFF2-40B4-BE49-F238E27FC236}">
                <a16:creationId xmlns:a16="http://schemas.microsoft.com/office/drawing/2014/main" id="{AB452D9A-DEBD-62EF-7B8A-BB0A87276C11}"/>
              </a:ext>
            </a:extLst>
          </p:cNvPr>
          <p:cNvSpPr txBox="1"/>
          <p:nvPr/>
        </p:nvSpPr>
        <p:spPr>
          <a:xfrm>
            <a:off x="5380388" y="2295315"/>
            <a:ext cx="2495413" cy="1107996"/>
          </a:xfrm>
          <a:prstGeom prst="rect">
            <a:avLst/>
          </a:prstGeom>
          <a:noFill/>
        </p:spPr>
        <p:txBody>
          <a:bodyPr wrap="square" rtlCol="0">
            <a:spAutoFit/>
          </a:bodyPr>
          <a:lstStyle/>
          <a:p>
            <a:pPr marL="214313" indent="-214313">
              <a:buFont typeface="Arial" panose="020B0604020202020204" pitchFamily="34" charset="0"/>
              <a:buChar char="•"/>
            </a:pPr>
            <a:r>
              <a:rPr lang="en-US" sz="1050" dirty="0"/>
              <a:t>Operations</a:t>
            </a:r>
          </a:p>
          <a:p>
            <a:pPr marL="214313" indent="-214313">
              <a:buFont typeface="Arial" panose="020B0604020202020204" pitchFamily="34" charset="0"/>
              <a:buChar char="•"/>
            </a:pPr>
            <a:r>
              <a:rPr lang="en-US" sz="1050" dirty="0"/>
              <a:t>This is where the work gets done</a:t>
            </a:r>
          </a:p>
          <a:p>
            <a:pPr marL="214313" indent="-214313">
              <a:buFont typeface="Arial" panose="020B0604020202020204" pitchFamily="34" charset="0"/>
              <a:buChar char="•"/>
            </a:pPr>
            <a:r>
              <a:rPr lang="en-US" sz="1050" dirty="0"/>
              <a:t>Facet/Committee Member engagement</a:t>
            </a:r>
          </a:p>
          <a:p>
            <a:pPr marL="214313" indent="-214313">
              <a:buFont typeface="Arial" panose="020B0604020202020204" pitchFamily="34" charset="0"/>
              <a:buChar char="•"/>
            </a:pPr>
            <a:r>
              <a:rPr lang="en-US" sz="1050" dirty="0"/>
              <a:t>Member Engagement</a:t>
            </a:r>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62166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21C0-5578-EB2B-CEAD-C6886F300999}"/>
              </a:ext>
            </a:extLst>
          </p:cNvPr>
          <p:cNvSpPr>
            <a:spLocks noGrp="1"/>
          </p:cNvSpPr>
          <p:nvPr>
            <p:ph type="title"/>
          </p:nvPr>
        </p:nvSpPr>
        <p:spPr>
          <a:xfrm>
            <a:off x="228600" y="12830"/>
            <a:ext cx="6606049" cy="857250"/>
          </a:xfrm>
        </p:spPr>
        <p:txBody>
          <a:bodyPr>
            <a:normAutofit fontScale="90000"/>
          </a:bodyPr>
          <a:lstStyle/>
          <a:p>
            <a:r>
              <a:rPr lang="en-US" dirty="0"/>
              <a:t>Proposed Refinement to How We Operate (draft)</a:t>
            </a:r>
          </a:p>
        </p:txBody>
      </p:sp>
      <p:sp>
        <p:nvSpPr>
          <p:cNvPr id="3" name="Content Placeholder 2">
            <a:extLst>
              <a:ext uri="{FF2B5EF4-FFF2-40B4-BE49-F238E27FC236}">
                <a16:creationId xmlns:a16="http://schemas.microsoft.com/office/drawing/2014/main" id="{4F8C5AD1-0CB7-D93B-8075-21838973394F}"/>
              </a:ext>
            </a:extLst>
          </p:cNvPr>
          <p:cNvSpPr>
            <a:spLocks noGrp="1"/>
          </p:cNvSpPr>
          <p:nvPr>
            <p:ph idx="1"/>
          </p:nvPr>
        </p:nvSpPr>
        <p:spPr>
          <a:xfrm>
            <a:off x="228600" y="1066800"/>
            <a:ext cx="8622237" cy="5327644"/>
          </a:xfrm>
        </p:spPr>
        <p:txBody>
          <a:bodyPr>
            <a:noAutofit/>
          </a:bodyPr>
          <a:lstStyle/>
          <a:p>
            <a:r>
              <a:rPr lang="en-US" sz="1400" dirty="0"/>
              <a:t>Facet and Committee Meetings</a:t>
            </a:r>
          </a:p>
          <a:p>
            <a:pPr lvl="1"/>
            <a:r>
              <a:rPr lang="en-US" sz="1400" dirty="0"/>
              <a:t>Facet and Committee Business</a:t>
            </a:r>
          </a:p>
          <a:p>
            <a:pPr lvl="1"/>
            <a:r>
              <a:rPr lang="en-US" sz="1400" dirty="0"/>
              <a:t>Answering Questions and Concerns of Chapter Members</a:t>
            </a:r>
          </a:p>
          <a:p>
            <a:pPr lvl="1"/>
            <a:r>
              <a:rPr lang="en-US" sz="1400" dirty="0"/>
              <a:t>Sending out Meeting Agendas in Advance</a:t>
            </a:r>
          </a:p>
          <a:p>
            <a:pPr lvl="1"/>
            <a:r>
              <a:rPr lang="en-US" sz="1400" dirty="0"/>
              <a:t>Submitting a Monthly Report</a:t>
            </a:r>
          </a:p>
          <a:p>
            <a:r>
              <a:rPr lang="en-US" sz="1400" dirty="0"/>
              <a:t>Chapter Meeting</a:t>
            </a:r>
          </a:p>
          <a:p>
            <a:pPr lvl="1"/>
            <a:r>
              <a:rPr lang="en-US" sz="1400" dirty="0"/>
              <a:t>Governance and Special Topics</a:t>
            </a:r>
          </a:p>
          <a:p>
            <a:pPr lvl="1"/>
            <a:r>
              <a:rPr lang="en-US" sz="1400" dirty="0"/>
              <a:t>Facets and Committees Highlight (1 page PowerPoint summary of facet/committee report) the following:</a:t>
            </a:r>
          </a:p>
          <a:p>
            <a:pPr lvl="2"/>
            <a:r>
              <a:rPr lang="en-US" sz="1400" dirty="0"/>
              <a:t>Recent Accomplishments</a:t>
            </a:r>
          </a:p>
          <a:p>
            <a:pPr lvl="2"/>
            <a:r>
              <a:rPr lang="en-US" sz="1400" dirty="0"/>
              <a:t>Any Votes, issues or topic of focus</a:t>
            </a:r>
          </a:p>
          <a:p>
            <a:pPr lvl="2"/>
            <a:r>
              <a:rPr lang="en-US" sz="1400" dirty="0"/>
              <a:t>Plans for Next Month</a:t>
            </a:r>
          </a:p>
          <a:p>
            <a:r>
              <a:rPr lang="en-US" sz="1400" dirty="0"/>
              <a:t>Executive Committee Meeting</a:t>
            </a:r>
          </a:p>
          <a:p>
            <a:pPr lvl="1"/>
            <a:r>
              <a:rPr lang="en-US" sz="1400" dirty="0"/>
              <a:t>Chapter Governance</a:t>
            </a:r>
          </a:p>
          <a:p>
            <a:pPr lvl="1"/>
            <a:r>
              <a:rPr lang="en-US" sz="1400" dirty="0"/>
              <a:t>Discuss Strategic Topic of Concern to the Chapter</a:t>
            </a:r>
          </a:p>
          <a:p>
            <a:pPr lvl="1"/>
            <a:r>
              <a:rPr lang="en-US" sz="1400" dirty="0"/>
              <a:t>Discuss Strategic Programs</a:t>
            </a:r>
          </a:p>
          <a:p>
            <a:pPr lvl="1"/>
            <a:r>
              <a:rPr lang="en-US" sz="1400" dirty="0"/>
              <a:t>Discussion Status of the 5 Chapter Strategic Priorities</a:t>
            </a:r>
          </a:p>
          <a:p>
            <a:pPr lvl="1"/>
            <a:r>
              <a:rPr lang="en-US" sz="1400" dirty="0"/>
              <a:t>Chapter Culture Change</a:t>
            </a:r>
          </a:p>
        </p:txBody>
      </p:sp>
      <p:pic>
        <p:nvPicPr>
          <p:cNvPr id="4" name="Picture 3">
            <a:extLst>
              <a:ext uri="{FF2B5EF4-FFF2-40B4-BE49-F238E27FC236}">
                <a16:creationId xmlns:a16="http://schemas.microsoft.com/office/drawing/2014/main" id="{2E95B33B-6BE1-6D13-08B3-73E5A9ECDAB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626983" y="870080"/>
            <a:ext cx="1371600" cy="808016"/>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646305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9612-7B36-125A-9E0E-097FE01E40BD}"/>
              </a:ext>
            </a:extLst>
          </p:cNvPr>
          <p:cNvSpPr>
            <a:spLocks noGrp="1"/>
          </p:cNvSpPr>
          <p:nvPr>
            <p:ph type="title"/>
          </p:nvPr>
        </p:nvSpPr>
        <p:spPr>
          <a:xfrm>
            <a:off x="533400" y="185325"/>
            <a:ext cx="6347713" cy="729075"/>
          </a:xfrm>
        </p:spPr>
        <p:txBody>
          <a:bodyPr/>
          <a:lstStyle/>
          <a:p>
            <a:r>
              <a:rPr lang="en-US" dirty="0"/>
              <a:t>Breakout Group Exercise</a:t>
            </a:r>
            <a:endParaRPr lang="en-US" dirty="0">
              <a:solidFill>
                <a:srgbClr val="FF0000"/>
              </a:solidFill>
            </a:endParaRPr>
          </a:p>
        </p:txBody>
      </p:sp>
      <p:sp>
        <p:nvSpPr>
          <p:cNvPr id="3" name="Content Placeholder 2">
            <a:extLst>
              <a:ext uri="{FF2B5EF4-FFF2-40B4-BE49-F238E27FC236}">
                <a16:creationId xmlns:a16="http://schemas.microsoft.com/office/drawing/2014/main" id="{FD024411-86C5-6C66-5595-554F14E8C385}"/>
              </a:ext>
            </a:extLst>
          </p:cNvPr>
          <p:cNvSpPr>
            <a:spLocks noGrp="1"/>
          </p:cNvSpPr>
          <p:nvPr>
            <p:ph idx="1"/>
          </p:nvPr>
        </p:nvSpPr>
        <p:spPr>
          <a:xfrm>
            <a:off x="381000" y="1066800"/>
            <a:ext cx="7848600" cy="5339690"/>
          </a:xfrm>
        </p:spPr>
        <p:txBody>
          <a:bodyPr>
            <a:noAutofit/>
          </a:bodyPr>
          <a:lstStyle/>
          <a:p>
            <a:r>
              <a:rPr lang="en-US" sz="2000" dirty="0"/>
              <a:t>Move to Your Breakout Group Per assignment spreadsheet</a:t>
            </a:r>
          </a:p>
          <a:p>
            <a:r>
              <a:rPr lang="en-US" sz="2000" dirty="0"/>
              <a:t>Identify a Recorder</a:t>
            </a:r>
          </a:p>
          <a:p>
            <a:r>
              <a:rPr lang="en-US" sz="2000" dirty="0"/>
              <a:t>Identify a Report Out Person</a:t>
            </a:r>
          </a:p>
          <a:p>
            <a:r>
              <a:rPr lang="en-US" sz="2000" dirty="0"/>
              <a:t>Review your Assigned Strategic The Triangle in Your Group</a:t>
            </a:r>
          </a:p>
          <a:p>
            <a:pPr lvl="1"/>
            <a:r>
              <a:rPr lang="en-US" sz="2000" dirty="0"/>
              <a:t>Identify What Strengths Our Chapter Has to Ensure Successful Implementation of the Triangle</a:t>
            </a:r>
          </a:p>
          <a:p>
            <a:pPr lvl="1"/>
            <a:r>
              <a:rPr lang="en-US" sz="2000" dirty="0"/>
              <a:t>Identify Inhibitors that will have to be Addressed that are Associated with the Triangle Pivot</a:t>
            </a:r>
          </a:p>
          <a:p>
            <a:pPr lvl="1"/>
            <a:r>
              <a:rPr lang="en-US" sz="2000" dirty="0"/>
              <a:t>Identify Keys to Success for Successful implementation of the Triangle</a:t>
            </a:r>
          </a:p>
          <a:p>
            <a:pPr lvl="1"/>
            <a:r>
              <a:rPr lang="en-US" sz="2000" dirty="0"/>
              <a:t>List any Activity that Comes to Mind that Would be Needed to Ensure Successful Implementation</a:t>
            </a:r>
          </a:p>
          <a:p>
            <a:r>
              <a:rPr lang="en-US" sz="2000" dirty="0"/>
              <a:t>Report Out Highlight of your Breakout Session</a:t>
            </a:r>
          </a:p>
          <a:p>
            <a:pPr lvl="1"/>
            <a:endParaRPr lang="en-US" sz="1850" dirty="0"/>
          </a:p>
        </p:txBody>
      </p:sp>
      <p:sp>
        <p:nvSpPr>
          <p:cNvPr id="4" name="Slide Number Placeholder 3">
            <a:extLst>
              <a:ext uri="{FF2B5EF4-FFF2-40B4-BE49-F238E27FC236}">
                <a16:creationId xmlns:a16="http://schemas.microsoft.com/office/drawing/2014/main" id="{B4A5FB50-B33C-71EF-9501-391CD16809F9}"/>
              </a:ext>
            </a:extLst>
          </p:cNvPr>
          <p:cNvSpPr>
            <a:spLocks noGrp="1"/>
          </p:cNvSpPr>
          <p:nvPr>
            <p:ph type="sldNum" sz="quarter" idx="12"/>
          </p:nvPr>
        </p:nvSpPr>
        <p:spPr/>
        <p:txBody>
          <a:bodyPr/>
          <a:lstStyle/>
          <a:p>
            <a:fld id="{B5183004-C8B6-49A5-9F23-3180723EAD3C}" type="slidenum">
              <a:rPr lang="en-US" smtClean="0"/>
              <a:t>17</a:t>
            </a:fld>
            <a:endParaRPr lang="en-US" dirty="0"/>
          </a:p>
        </p:txBody>
      </p:sp>
    </p:spTree>
    <p:extLst>
      <p:ext uri="{BB962C8B-B14F-4D97-AF65-F5344CB8AC3E}">
        <p14:creationId xmlns:p14="http://schemas.microsoft.com/office/powerpoint/2010/main" val="335601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094D-2E07-3EE6-2411-FA8F638284A2}"/>
              </a:ext>
            </a:extLst>
          </p:cNvPr>
          <p:cNvSpPr>
            <a:spLocks noGrp="1"/>
          </p:cNvSpPr>
          <p:nvPr>
            <p:ph type="title"/>
          </p:nvPr>
        </p:nvSpPr>
        <p:spPr/>
        <p:txBody>
          <a:bodyPr/>
          <a:lstStyle/>
          <a:p>
            <a:r>
              <a:rPr lang="en-US" dirty="0"/>
              <a:t>Report Out Format</a:t>
            </a:r>
          </a:p>
        </p:txBody>
      </p:sp>
      <p:sp>
        <p:nvSpPr>
          <p:cNvPr id="4" name="Slide Number Placeholder 3">
            <a:extLst>
              <a:ext uri="{FF2B5EF4-FFF2-40B4-BE49-F238E27FC236}">
                <a16:creationId xmlns:a16="http://schemas.microsoft.com/office/drawing/2014/main" id="{7D64744C-1E3C-94CC-B079-A7501E0DE1CB}"/>
              </a:ext>
            </a:extLst>
          </p:cNvPr>
          <p:cNvSpPr>
            <a:spLocks noGrp="1"/>
          </p:cNvSpPr>
          <p:nvPr>
            <p:ph type="sldNum" sz="quarter" idx="12"/>
          </p:nvPr>
        </p:nvSpPr>
        <p:spPr/>
        <p:txBody>
          <a:bodyPr/>
          <a:lstStyle/>
          <a:p>
            <a:fld id="{B5183004-C8B6-49A5-9F23-3180723EAD3C}" type="slidenum">
              <a:rPr lang="en-US" smtClean="0"/>
              <a:t>18</a:t>
            </a:fld>
            <a:endParaRPr lang="en-US" dirty="0"/>
          </a:p>
        </p:txBody>
      </p:sp>
    </p:spTree>
    <p:extLst>
      <p:ext uri="{BB962C8B-B14F-4D97-AF65-F5344CB8AC3E}">
        <p14:creationId xmlns:p14="http://schemas.microsoft.com/office/powerpoint/2010/main" val="346732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1B01-050B-1C8D-CADE-D32C7BD1617F}"/>
              </a:ext>
            </a:extLst>
          </p:cNvPr>
          <p:cNvSpPr>
            <a:spLocks noGrp="1"/>
          </p:cNvSpPr>
          <p:nvPr>
            <p:ph type="title"/>
          </p:nvPr>
        </p:nvSpPr>
        <p:spPr/>
        <p:txBody>
          <a:bodyPr/>
          <a:lstStyle/>
          <a:p>
            <a:r>
              <a:rPr lang="en-US" dirty="0"/>
              <a:t>Summary and Next Steps</a:t>
            </a:r>
          </a:p>
        </p:txBody>
      </p:sp>
      <p:sp>
        <p:nvSpPr>
          <p:cNvPr id="3" name="Content Placeholder 2">
            <a:extLst>
              <a:ext uri="{FF2B5EF4-FFF2-40B4-BE49-F238E27FC236}">
                <a16:creationId xmlns:a16="http://schemas.microsoft.com/office/drawing/2014/main" id="{E3ED7EF1-65CE-37D3-FFC6-2A3AA46C74A7}"/>
              </a:ext>
            </a:extLst>
          </p:cNvPr>
          <p:cNvSpPr>
            <a:spLocks noGrp="1"/>
          </p:cNvSpPr>
          <p:nvPr>
            <p:ph idx="1"/>
          </p:nvPr>
        </p:nvSpPr>
        <p:spPr>
          <a:xfrm>
            <a:off x="609600" y="1488613"/>
            <a:ext cx="6347714" cy="3880773"/>
          </a:xfrm>
        </p:spPr>
        <p:txBody>
          <a:bodyPr>
            <a:normAutofit/>
          </a:bodyPr>
          <a:lstStyle/>
          <a:p>
            <a:r>
              <a:rPr lang="en-US" sz="2000" dirty="0"/>
              <a:t>Strategic Planning will be:</a:t>
            </a:r>
          </a:p>
          <a:p>
            <a:pPr lvl="1"/>
            <a:r>
              <a:rPr lang="en-US" sz="1850" dirty="0"/>
              <a:t>Integrating Results from Breakout Group into FY24-FY30 Planning Activities</a:t>
            </a:r>
          </a:p>
          <a:p>
            <a:pPr lvl="1"/>
            <a:r>
              <a:rPr lang="en-US" sz="2000" dirty="0"/>
              <a:t>Assisting with FY24-FY25 Implementation</a:t>
            </a:r>
          </a:p>
          <a:p>
            <a:pPr lvl="2"/>
            <a:r>
              <a:rPr lang="en-US" sz="1850" dirty="0"/>
              <a:t>Strategic Priorities #1-3</a:t>
            </a:r>
          </a:p>
          <a:p>
            <a:pPr lvl="1"/>
            <a:r>
              <a:rPr lang="en-US" sz="2000" dirty="0"/>
              <a:t>Continue to work with the Strategic Priority POCs to finalize the FY24-FY25 Implementation Plans</a:t>
            </a:r>
          </a:p>
          <a:p>
            <a:pPr lvl="2"/>
            <a:r>
              <a:rPr lang="en-US" sz="2000" dirty="0"/>
              <a:t>Strategic Priorities #4-6</a:t>
            </a:r>
          </a:p>
          <a:p>
            <a:pPr lvl="1"/>
            <a:r>
              <a:rPr lang="en-US" sz="2000" dirty="0"/>
              <a:t>Drafting the FY25-FY30 Plan</a:t>
            </a:r>
          </a:p>
        </p:txBody>
      </p:sp>
      <p:sp>
        <p:nvSpPr>
          <p:cNvPr id="4" name="Slide Number Placeholder 3">
            <a:extLst>
              <a:ext uri="{FF2B5EF4-FFF2-40B4-BE49-F238E27FC236}">
                <a16:creationId xmlns:a16="http://schemas.microsoft.com/office/drawing/2014/main" id="{0D1728F5-0362-EEAB-0559-1A3372B925F9}"/>
              </a:ext>
            </a:extLst>
          </p:cNvPr>
          <p:cNvSpPr>
            <a:spLocks noGrp="1"/>
          </p:cNvSpPr>
          <p:nvPr>
            <p:ph type="sldNum" sz="quarter" idx="12"/>
          </p:nvPr>
        </p:nvSpPr>
        <p:spPr/>
        <p:txBody>
          <a:bodyPr/>
          <a:lstStyle/>
          <a:p>
            <a:fld id="{B5183004-C8B6-49A5-9F23-3180723EAD3C}" type="slidenum">
              <a:rPr lang="en-US" smtClean="0"/>
              <a:t>19</a:t>
            </a:fld>
            <a:endParaRPr lang="en-US" dirty="0"/>
          </a:p>
        </p:txBody>
      </p:sp>
    </p:spTree>
    <p:extLst>
      <p:ext uri="{BB962C8B-B14F-4D97-AF65-F5344CB8AC3E}">
        <p14:creationId xmlns:p14="http://schemas.microsoft.com/office/powerpoint/2010/main" val="28440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0AAF-6ABD-B159-420C-BB41147BC1EE}"/>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CF063742-2FE0-5224-3DEA-D99232D241AD}"/>
              </a:ext>
            </a:extLst>
          </p:cNvPr>
          <p:cNvSpPr>
            <a:spLocks noGrp="1"/>
          </p:cNvSpPr>
          <p:nvPr>
            <p:ph idx="1"/>
          </p:nvPr>
        </p:nvSpPr>
        <p:spPr/>
        <p:txBody>
          <a:bodyPr/>
          <a:lstStyle/>
          <a:p>
            <a:r>
              <a:rPr lang="en-US" dirty="0"/>
              <a:t>Review the FY24-FY25 Goals</a:t>
            </a:r>
          </a:p>
          <a:p>
            <a:r>
              <a:rPr lang="en-US" dirty="0"/>
              <a:t>Review the FY24-FY25 Implementation Plan</a:t>
            </a:r>
          </a:p>
          <a:p>
            <a:r>
              <a:rPr lang="en-US" dirty="0"/>
              <a:t>Present the Chapter Meeting Pivot</a:t>
            </a:r>
          </a:p>
          <a:p>
            <a:r>
              <a:rPr lang="en-US" dirty="0"/>
              <a:t>Breakout Exercise</a:t>
            </a:r>
          </a:p>
          <a:p>
            <a:r>
              <a:rPr lang="en-US" dirty="0"/>
              <a:t>Summary and Next Steps</a:t>
            </a:r>
          </a:p>
          <a:p>
            <a:endParaRPr lang="en-US" dirty="0"/>
          </a:p>
          <a:p>
            <a:endParaRPr lang="en-US" dirty="0"/>
          </a:p>
          <a:p>
            <a:endParaRPr lang="en-US" dirty="0"/>
          </a:p>
        </p:txBody>
      </p:sp>
    </p:spTree>
    <p:extLst>
      <p:ext uri="{BB962C8B-B14F-4D97-AF65-F5344CB8AC3E}">
        <p14:creationId xmlns:p14="http://schemas.microsoft.com/office/powerpoint/2010/main" val="65788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C4628B-0CE3-CCFE-0972-5B73BD9050B8}"/>
              </a:ext>
            </a:extLst>
          </p:cNvPr>
          <p:cNvSpPr>
            <a:spLocks noGrp="1"/>
          </p:cNvSpPr>
          <p:nvPr>
            <p:ph type="ctrTitle"/>
          </p:nvPr>
        </p:nvSpPr>
        <p:spPr>
          <a:xfrm>
            <a:off x="1981200" y="2819400"/>
            <a:ext cx="3147315" cy="1002836"/>
          </a:xfrm>
        </p:spPr>
        <p:txBody>
          <a:bodyPr/>
          <a:lstStyle/>
          <a:p>
            <a:pPr algn="ctr"/>
            <a:r>
              <a:rPr lang="en-US" dirty="0"/>
              <a:t>BACKUP</a:t>
            </a:r>
          </a:p>
        </p:txBody>
      </p:sp>
      <p:sp>
        <p:nvSpPr>
          <p:cNvPr id="4" name="Slide Number Placeholder 3">
            <a:extLst>
              <a:ext uri="{FF2B5EF4-FFF2-40B4-BE49-F238E27FC236}">
                <a16:creationId xmlns:a16="http://schemas.microsoft.com/office/drawing/2014/main" id="{003A61BD-7030-0424-E627-2B84DF639F20}"/>
              </a:ext>
            </a:extLst>
          </p:cNvPr>
          <p:cNvSpPr>
            <a:spLocks noGrp="1"/>
          </p:cNvSpPr>
          <p:nvPr>
            <p:ph type="sldNum" sz="quarter" idx="12"/>
          </p:nvPr>
        </p:nvSpPr>
        <p:spPr/>
        <p:txBody>
          <a:bodyPr/>
          <a:lstStyle/>
          <a:p>
            <a:fld id="{B5183004-C8B6-49A5-9F23-3180723EAD3C}" type="slidenum">
              <a:rPr lang="en-US" smtClean="0"/>
              <a:t>20</a:t>
            </a:fld>
            <a:endParaRPr lang="en-US" dirty="0"/>
          </a:p>
        </p:txBody>
      </p:sp>
    </p:spTree>
    <p:extLst>
      <p:ext uri="{BB962C8B-B14F-4D97-AF65-F5344CB8AC3E}">
        <p14:creationId xmlns:p14="http://schemas.microsoft.com/office/powerpoint/2010/main" val="365195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772B0-CB90-A258-297D-173C5A9B9DD5}"/>
              </a:ext>
            </a:extLst>
          </p:cNvPr>
          <p:cNvSpPr>
            <a:spLocks noGrp="1"/>
          </p:cNvSpPr>
          <p:nvPr>
            <p:ph type="ctrTitle"/>
          </p:nvPr>
        </p:nvSpPr>
        <p:spPr/>
        <p:txBody>
          <a:bodyPr/>
          <a:lstStyle/>
          <a:p>
            <a:pPr algn="ctr"/>
            <a:r>
              <a:rPr lang="en-US" dirty="0"/>
              <a:t>Strategic Planning </a:t>
            </a:r>
            <a:br>
              <a:rPr lang="en-US" dirty="0"/>
            </a:br>
            <a:r>
              <a:rPr lang="en-US" dirty="0"/>
              <a:t>FY25-FY30 Discussion</a:t>
            </a:r>
          </a:p>
        </p:txBody>
      </p:sp>
      <p:sp>
        <p:nvSpPr>
          <p:cNvPr id="4" name="Slide Number Placeholder 3">
            <a:extLst>
              <a:ext uri="{FF2B5EF4-FFF2-40B4-BE49-F238E27FC236}">
                <a16:creationId xmlns:a16="http://schemas.microsoft.com/office/drawing/2014/main" id="{FDA347D4-0EB0-00A4-EC47-9703CFA4350B}"/>
              </a:ext>
            </a:extLst>
          </p:cNvPr>
          <p:cNvSpPr>
            <a:spLocks noGrp="1"/>
          </p:cNvSpPr>
          <p:nvPr>
            <p:ph type="sldNum" sz="quarter" idx="12"/>
          </p:nvPr>
        </p:nvSpPr>
        <p:spPr/>
        <p:txBody>
          <a:bodyPr/>
          <a:lstStyle/>
          <a:p>
            <a:fld id="{B5183004-C8B6-49A5-9F23-3180723EAD3C}" type="slidenum">
              <a:rPr lang="en-US" smtClean="0"/>
              <a:t>21</a:t>
            </a:fld>
            <a:endParaRPr lang="en-US" dirty="0"/>
          </a:p>
        </p:txBody>
      </p:sp>
    </p:spTree>
    <p:extLst>
      <p:ext uri="{BB962C8B-B14F-4D97-AF65-F5344CB8AC3E}">
        <p14:creationId xmlns:p14="http://schemas.microsoft.com/office/powerpoint/2010/main" val="58342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B41C-168E-2655-E589-DA5A205B9E47}"/>
              </a:ext>
            </a:extLst>
          </p:cNvPr>
          <p:cNvSpPr>
            <a:spLocks noGrp="1"/>
          </p:cNvSpPr>
          <p:nvPr>
            <p:ph type="title"/>
          </p:nvPr>
        </p:nvSpPr>
        <p:spPr>
          <a:xfrm>
            <a:off x="353282" y="483041"/>
            <a:ext cx="6347713" cy="1320800"/>
          </a:xfrm>
        </p:spPr>
        <p:txBody>
          <a:bodyPr/>
          <a:lstStyle/>
          <a:p>
            <a:r>
              <a:rPr lang="en-US" dirty="0"/>
              <a:t>FY25-FY30 Strategic Plan Development</a:t>
            </a:r>
            <a:br>
              <a:rPr lang="en-US" dirty="0"/>
            </a:br>
            <a:r>
              <a:rPr lang="en-US" dirty="0"/>
              <a:t>Strategic Themes</a:t>
            </a:r>
          </a:p>
        </p:txBody>
      </p:sp>
      <p:sp>
        <p:nvSpPr>
          <p:cNvPr id="3" name="Content Placeholder 2">
            <a:extLst>
              <a:ext uri="{FF2B5EF4-FFF2-40B4-BE49-F238E27FC236}">
                <a16:creationId xmlns:a16="http://schemas.microsoft.com/office/drawing/2014/main" id="{34CD647D-9955-0859-0C54-2FAFFE33CDB2}"/>
              </a:ext>
            </a:extLst>
          </p:cNvPr>
          <p:cNvSpPr>
            <a:spLocks noGrp="1"/>
          </p:cNvSpPr>
          <p:nvPr>
            <p:ph idx="1"/>
          </p:nvPr>
        </p:nvSpPr>
        <p:spPr>
          <a:xfrm>
            <a:off x="353282" y="1752600"/>
            <a:ext cx="7190518" cy="3880773"/>
          </a:xfrm>
        </p:spPr>
        <p:txBody>
          <a:bodyPr>
            <a:normAutofit fontScale="92500" lnSpcReduction="20000"/>
          </a:bodyPr>
          <a:lstStyle/>
          <a:p>
            <a:pPr algn="l">
              <a:buFont typeface="Arial" panose="020B0604020202020204" pitchFamily="34" charset="0"/>
              <a:buChar char="•"/>
            </a:pPr>
            <a:r>
              <a:rPr lang="en-US" sz="1800" b="0" i="0" dirty="0">
                <a:solidFill>
                  <a:srgbClr val="333333"/>
                </a:solidFill>
                <a:effectLst/>
                <a:latin typeface="helvetica" panose="020B0604020202020204" pitchFamily="34" charset="0"/>
              </a:rPr>
              <a:t>60 (max) Active and Engaged Members</a:t>
            </a:r>
          </a:p>
          <a:p>
            <a:pPr lvl="1">
              <a:buFont typeface="Arial" panose="020B0604020202020204" pitchFamily="34" charset="0"/>
              <a:buChar char="•"/>
            </a:pPr>
            <a:r>
              <a:rPr lang="en-US" sz="1650" dirty="0">
                <a:solidFill>
                  <a:srgbClr val="FF0000"/>
                </a:solidFill>
                <a:latin typeface="helvetica" panose="020B0604020202020204" pitchFamily="34" charset="0"/>
              </a:rPr>
              <a:t>Add the current number and Percentage</a:t>
            </a:r>
            <a:endParaRPr lang="en-US" sz="1650" b="0" i="0" dirty="0">
              <a:solidFill>
                <a:srgbClr val="FF0000"/>
              </a:solidFill>
              <a:effectLst/>
              <a:latin typeface="helvetica" panose="020B0604020202020204" pitchFamily="34" charset="0"/>
            </a:endParaRPr>
          </a:p>
          <a:p>
            <a:pPr algn="l">
              <a:buFont typeface="Arial" panose="020B0604020202020204" pitchFamily="34" charset="0"/>
              <a:buChar char="•"/>
            </a:pPr>
            <a:r>
              <a:rPr lang="en-US" sz="1800" b="0" i="0" dirty="0">
                <a:solidFill>
                  <a:srgbClr val="283F73"/>
                </a:solidFill>
                <a:effectLst/>
                <a:latin typeface="helvetica" panose="020B0604020202020204" pitchFamily="34" charset="0"/>
              </a:rPr>
              <a:t>All Leadership Positions Filled</a:t>
            </a:r>
          </a:p>
          <a:p>
            <a:pPr algn="l">
              <a:buFont typeface="Arial" panose="020B0604020202020204" pitchFamily="34" charset="0"/>
              <a:buChar char="•"/>
            </a:pPr>
            <a:r>
              <a:rPr lang="en-US" sz="1800" b="0" i="0" dirty="0">
                <a:solidFill>
                  <a:srgbClr val="283F73"/>
                </a:solidFill>
                <a:effectLst/>
                <a:latin typeface="helvetica" panose="020B0604020202020204" pitchFamily="34" charset="0"/>
              </a:rPr>
              <a:t>Facet and Committees are highly productive</a:t>
            </a:r>
            <a:endParaRPr lang="en-US" b="0" i="0" dirty="0">
              <a:solidFill>
                <a:srgbClr val="283F73"/>
              </a:solidFill>
              <a:effectLst/>
              <a:latin typeface="-apple-system"/>
            </a:endParaRPr>
          </a:p>
          <a:p>
            <a:pPr algn="l">
              <a:buFont typeface="Arial" panose="020B0604020202020204" pitchFamily="34" charset="0"/>
              <a:buChar char="•"/>
            </a:pPr>
            <a:r>
              <a:rPr lang="en-US" sz="1800" b="0" i="0" dirty="0">
                <a:solidFill>
                  <a:srgbClr val="283F73"/>
                </a:solidFill>
                <a:effectLst/>
                <a:latin typeface="helvetica" panose="020B0604020202020204" pitchFamily="34" charset="0"/>
              </a:rPr>
              <a:t>Vibrant Service to our target Audience with Engaged Members Supporting a Chapter that is Well Functioning with Fined Tuned Processes</a:t>
            </a:r>
            <a:endParaRPr lang="en-US" b="0" i="0" dirty="0">
              <a:solidFill>
                <a:srgbClr val="283F73"/>
              </a:solidFill>
              <a:effectLst/>
              <a:latin typeface="-apple-system"/>
            </a:endParaRPr>
          </a:p>
          <a:p>
            <a:pPr algn="l">
              <a:buFont typeface="Arial" panose="020B0604020202020204" pitchFamily="34" charset="0"/>
              <a:buChar char="•"/>
            </a:pPr>
            <a:r>
              <a:rPr lang="en-US" sz="1800" b="0" i="0" dirty="0">
                <a:solidFill>
                  <a:srgbClr val="333333"/>
                </a:solidFill>
                <a:effectLst/>
                <a:latin typeface="helvetica" panose="020B0604020202020204" pitchFamily="34" charset="0"/>
              </a:rPr>
              <a:t>Collaboration with Other chapters will be a Routine Part of Activities and Events</a:t>
            </a:r>
          </a:p>
          <a:p>
            <a:pPr algn="l">
              <a:buFont typeface="Arial" panose="020B0604020202020204" pitchFamily="34" charset="0"/>
              <a:buChar char="•"/>
            </a:pPr>
            <a:r>
              <a:rPr lang="en-US" sz="1800" b="0" i="0" dirty="0">
                <a:solidFill>
                  <a:srgbClr val="333333"/>
                </a:solidFill>
                <a:effectLst/>
                <a:latin typeface="helvetica" panose="020B0604020202020204" pitchFamily="34" charset="0"/>
              </a:rPr>
              <a:t>We Will Partner with Corporations to Underwrite our Programs</a:t>
            </a:r>
          </a:p>
          <a:p>
            <a:pPr algn="l">
              <a:buFont typeface="Arial" panose="020B0604020202020204" pitchFamily="34" charset="0"/>
              <a:buChar char="•"/>
            </a:pPr>
            <a:r>
              <a:rPr lang="en-US" sz="1800" b="0" i="0" dirty="0">
                <a:solidFill>
                  <a:srgbClr val="333333"/>
                </a:solidFill>
                <a:effectLst/>
                <a:latin typeface="helvetica" panose="020B0604020202020204" pitchFamily="34" charset="0"/>
              </a:rPr>
              <a:t>We Will  Have Grants from Organizations to Support our Programs</a:t>
            </a:r>
          </a:p>
          <a:p>
            <a:pPr algn="l">
              <a:buFont typeface="Arial" panose="020B0604020202020204" pitchFamily="34" charset="0"/>
              <a:buChar char="•"/>
            </a:pPr>
            <a:r>
              <a:rPr lang="en-US" sz="1800" b="0" i="0" dirty="0">
                <a:solidFill>
                  <a:srgbClr val="333333"/>
                </a:solidFill>
                <a:effectLst/>
                <a:latin typeface="helvetica" panose="020B0604020202020204" pitchFamily="34" charset="0"/>
              </a:rPr>
              <a:t>By FY30 or before, our Chapter will have Won a National Programming Award</a:t>
            </a:r>
          </a:p>
          <a:p>
            <a:endParaRPr lang="en-US" dirty="0"/>
          </a:p>
        </p:txBody>
      </p:sp>
      <p:sp>
        <p:nvSpPr>
          <p:cNvPr id="4" name="Slide Number Placeholder 3">
            <a:extLst>
              <a:ext uri="{FF2B5EF4-FFF2-40B4-BE49-F238E27FC236}">
                <a16:creationId xmlns:a16="http://schemas.microsoft.com/office/drawing/2014/main" id="{EAC58529-22E9-9160-CDB4-C201A6153DBC}"/>
              </a:ext>
            </a:extLst>
          </p:cNvPr>
          <p:cNvSpPr>
            <a:spLocks noGrp="1"/>
          </p:cNvSpPr>
          <p:nvPr>
            <p:ph type="sldNum" sz="quarter" idx="12"/>
          </p:nvPr>
        </p:nvSpPr>
        <p:spPr/>
        <p:txBody>
          <a:bodyPr/>
          <a:lstStyle/>
          <a:p>
            <a:fld id="{B5183004-C8B6-49A5-9F23-3180723EAD3C}" type="slidenum">
              <a:rPr lang="en-US" smtClean="0"/>
              <a:t>22</a:t>
            </a:fld>
            <a:endParaRPr lang="en-US" dirty="0"/>
          </a:p>
        </p:txBody>
      </p:sp>
    </p:spTree>
    <p:extLst>
      <p:ext uri="{BB962C8B-B14F-4D97-AF65-F5344CB8AC3E}">
        <p14:creationId xmlns:p14="http://schemas.microsoft.com/office/powerpoint/2010/main" val="237383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288E-C3B5-A165-55B6-57C7CB5B3189}"/>
              </a:ext>
            </a:extLst>
          </p:cNvPr>
          <p:cNvSpPr>
            <a:spLocks noGrp="1"/>
          </p:cNvSpPr>
          <p:nvPr>
            <p:ph type="title"/>
          </p:nvPr>
        </p:nvSpPr>
        <p:spPr/>
        <p:txBody>
          <a:bodyPr/>
          <a:lstStyle/>
          <a:p>
            <a:r>
              <a:rPr lang="en-US" dirty="0"/>
              <a:t>FY25-FY30 Themes Related to Membership</a:t>
            </a:r>
          </a:p>
        </p:txBody>
      </p:sp>
      <p:sp>
        <p:nvSpPr>
          <p:cNvPr id="3" name="Content Placeholder 2">
            <a:extLst>
              <a:ext uri="{FF2B5EF4-FFF2-40B4-BE49-F238E27FC236}">
                <a16:creationId xmlns:a16="http://schemas.microsoft.com/office/drawing/2014/main" id="{B6DD0935-9982-C592-83E4-0D13D9129D69}"/>
              </a:ext>
            </a:extLst>
          </p:cNvPr>
          <p:cNvSpPr>
            <a:spLocks noGrp="1"/>
          </p:cNvSpPr>
          <p:nvPr>
            <p:ph idx="1"/>
          </p:nvPr>
        </p:nvSpPr>
        <p:spPr/>
        <p:txBody>
          <a:bodyPr/>
          <a:lstStyle/>
          <a:p>
            <a:pPr algn="l">
              <a:buFont typeface="Arial" panose="020B0604020202020204" pitchFamily="34" charset="0"/>
              <a:buChar char="•"/>
            </a:pPr>
            <a:r>
              <a:rPr lang="en-US" sz="2400" i="0" dirty="0">
                <a:solidFill>
                  <a:srgbClr val="333333"/>
                </a:solidFill>
                <a:effectLst/>
                <a:latin typeface="helvetica" panose="020B0604020202020204" pitchFamily="34" charset="0"/>
              </a:rPr>
              <a:t>Membership Consists of 60 (max) Active and Engaged Members</a:t>
            </a:r>
          </a:p>
          <a:p>
            <a:pPr algn="l">
              <a:buFont typeface="Arial" panose="020B0604020202020204" pitchFamily="34" charset="0"/>
              <a:buChar char="•"/>
            </a:pPr>
            <a:r>
              <a:rPr lang="en-US" sz="2400" i="0" dirty="0">
                <a:solidFill>
                  <a:srgbClr val="333333"/>
                </a:solidFill>
                <a:effectLst/>
                <a:latin typeface="helvetica" panose="020B0604020202020204" pitchFamily="34" charset="0"/>
              </a:rPr>
              <a:t>Provide Vibrant Service to our Target Audience with Engaged Members Supporting a Chapter that is Well Functioning with Fined Tuned Process</a:t>
            </a:r>
          </a:p>
          <a:p>
            <a:endParaRPr lang="en-US" dirty="0"/>
          </a:p>
        </p:txBody>
      </p:sp>
      <p:sp>
        <p:nvSpPr>
          <p:cNvPr id="4" name="Slide Number Placeholder 3">
            <a:extLst>
              <a:ext uri="{FF2B5EF4-FFF2-40B4-BE49-F238E27FC236}">
                <a16:creationId xmlns:a16="http://schemas.microsoft.com/office/drawing/2014/main" id="{5EDCC39A-B8CF-EA58-7E9A-563D78479DCA}"/>
              </a:ext>
            </a:extLst>
          </p:cNvPr>
          <p:cNvSpPr>
            <a:spLocks noGrp="1"/>
          </p:cNvSpPr>
          <p:nvPr>
            <p:ph type="sldNum" sz="quarter" idx="12"/>
          </p:nvPr>
        </p:nvSpPr>
        <p:spPr/>
        <p:txBody>
          <a:bodyPr/>
          <a:lstStyle/>
          <a:p>
            <a:fld id="{B5183004-C8B6-49A5-9F23-3180723EAD3C}" type="slidenum">
              <a:rPr lang="en-US" smtClean="0"/>
              <a:t>23</a:t>
            </a:fld>
            <a:endParaRPr lang="en-US" dirty="0"/>
          </a:p>
        </p:txBody>
      </p:sp>
    </p:spTree>
    <p:extLst>
      <p:ext uri="{BB962C8B-B14F-4D97-AF65-F5344CB8AC3E}">
        <p14:creationId xmlns:p14="http://schemas.microsoft.com/office/powerpoint/2010/main" val="339309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90C0-4D2B-D2B4-E67F-64C57D30678D}"/>
              </a:ext>
            </a:extLst>
          </p:cNvPr>
          <p:cNvSpPr>
            <a:spLocks noGrp="1"/>
          </p:cNvSpPr>
          <p:nvPr>
            <p:ph type="title"/>
          </p:nvPr>
        </p:nvSpPr>
        <p:spPr>
          <a:xfrm>
            <a:off x="533400" y="156237"/>
            <a:ext cx="7370638" cy="1320800"/>
          </a:xfrm>
        </p:spPr>
        <p:txBody>
          <a:bodyPr>
            <a:normAutofit fontScale="90000"/>
          </a:bodyPr>
          <a:lstStyle/>
          <a:p>
            <a:r>
              <a:rPr lang="en-US" dirty="0"/>
              <a:t>FY25- FY30 Strategic Activities Related to Membership Goals (Example) (</a:t>
            </a:r>
            <a:r>
              <a:rPr lang="en-US" dirty="0">
                <a:solidFill>
                  <a:srgbClr val="FF0000"/>
                </a:solidFill>
              </a:rPr>
              <a:t>Emphasize that this will have to be done with other Strategic Priorities)</a:t>
            </a:r>
          </a:p>
        </p:txBody>
      </p:sp>
      <p:sp>
        <p:nvSpPr>
          <p:cNvPr id="3" name="Content Placeholder 2">
            <a:extLst>
              <a:ext uri="{FF2B5EF4-FFF2-40B4-BE49-F238E27FC236}">
                <a16:creationId xmlns:a16="http://schemas.microsoft.com/office/drawing/2014/main" id="{F478D592-15F2-E0E1-AB7B-0F3B50ED18E8}"/>
              </a:ext>
            </a:extLst>
          </p:cNvPr>
          <p:cNvSpPr>
            <a:spLocks noGrp="1"/>
          </p:cNvSpPr>
          <p:nvPr>
            <p:ph idx="1"/>
          </p:nvPr>
        </p:nvSpPr>
        <p:spPr>
          <a:xfrm>
            <a:off x="354456" y="1447800"/>
            <a:ext cx="6858000" cy="4593563"/>
          </a:xfrm>
        </p:spPr>
        <p:txBody>
          <a:bodyPr>
            <a:normAutofit fontScale="92500" lnSpcReduction="20000"/>
          </a:bodyPr>
          <a:lstStyle/>
          <a:p>
            <a:pPr algn="l">
              <a:buFont typeface="Arial" panose="020B0604020202020204" pitchFamily="34" charset="0"/>
              <a:buChar char="•"/>
            </a:pPr>
            <a:r>
              <a:rPr lang="en-US" sz="1300" b="0" i="0" dirty="0">
                <a:solidFill>
                  <a:srgbClr val="333333"/>
                </a:solidFill>
                <a:effectLst/>
                <a:latin typeface="helvetica" panose="020B0604020202020204" pitchFamily="34" charset="0"/>
              </a:rPr>
              <a:t>Step 1: Discovery (FY24-FY25)</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Using the results of the green table discussion during the retreat, review the observations, recommendations, etc. that were documented</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Overlay the results of the membership survey on the findings in item number 1 above</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Prioritize any actions related to membership</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Develop some guiding principles for our membership that are consistent with our core values and LINKDOM</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Document those guiding principles and vet with the Chapter</a:t>
            </a:r>
          </a:p>
          <a:p>
            <a:pPr marL="1143000" lvl="2" indent="-228600" algn="l">
              <a:buFont typeface="Arial" panose="020B0604020202020204" pitchFamily="34" charset="0"/>
              <a:buChar char="•"/>
            </a:pPr>
            <a:r>
              <a:rPr lang="en-US" sz="1300" b="0" i="0" dirty="0">
                <a:solidFill>
                  <a:srgbClr val="333333"/>
                </a:solidFill>
                <a:effectLst/>
                <a:latin typeface="helvetica" panose="020B0604020202020204" pitchFamily="34" charset="0"/>
              </a:rPr>
              <a:t>An example would be - " If a member does something that is inconsistent with the LINKDOM, we call them out immediately on that behavior“</a:t>
            </a:r>
          </a:p>
          <a:p>
            <a:pPr marL="1143000" lvl="2" indent="-228600" algn="l">
              <a:buFont typeface="Arial" panose="020B0604020202020204" pitchFamily="34" charset="0"/>
              <a:buChar char="•"/>
            </a:pPr>
            <a:r>
              <a:rPr lang="en-US" sz="1300" dirty="0">
                <a:solidFill>
                  <a:srgbClr val="333333"/>
                </a:solidFill>
                <a:latin typeface="helvetica" panose="020B0604020202020204" pitchFamily="34" charset="0"/>
              </a:rPr>
              <a:t>See Something , Say Something</a:t>
            </a:r>
            <a:endParaRPr lang="en-US" sz="1300" b="0" i="0" dirty="0">
              <a:solidFill>
                <a:srgbClr val="333333"/>
              </a:solidFill>
              <a:effectLst/>
              <a:latin typeface="helvetica" panose="020B0604020202020204" pitchFamily="34" charset="0"/>
            </a:endParaRP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Formalize and Send to the Chapter</a:t>
            </a:r>
          </a:p>
          <a:p>
            <a:pPr algn="l">
              <a:buFont typeface="Arial" panose="020B0604020202020204" pitchFamily="34" charset="0"/>
              <a:buChar char="•"/>
            </a:pPr>
            <a:r>
              <a:rPr lang="en-US" sz="1300" b="0" i="0" dirty="0">
                <a:solidFill>
                  <a:srgbClr val="333333"/>
                </a:solidFill>
                <a:effectLst/>
                <a:latin typeface="helvetica" panose="020B0604020202020204" pitchFamily="34" charset="0"/>
              </a:rPr>
              <a:t>Step 2: Gap Analysis (FY25-FY26)</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Identify the Gap between the current Chapter culture (in general) and the vision of what an engaged chapter culture would look like</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Document the gap</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Develop actionable steps to close the gap</a:t>
            </a:r>
          </a:p>
          <a:p>
            <a:pPr marL="1143000" lvl="2" indent="-228600" algn="l">
              <a:buFont typeface="Arial" panose="020B0604020202020204" pitchFamily="34" charset="0"/>
              <a:buChar char="•"/>
            </a:pPr>
            <a:r>
              <a:rPr lang="en-US" sz="1300" b="0" i="0" dirty="0">
                <a:solidFill>
                  <a:srgbClr val="333333"/>
                </a:solidFill>
                <a:effectLst/>
                <a:latin typeface="helvetica" panose="020B0604020202020204" pitchFamily="34" charset="0"/>
              </a:rPr>
              <a:t>This may involve establishing new processes, updating standing rules etc.</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Document any new processes building on the current processes, etc.</a:t>
            </a:r>
          </a:p>
          <a:p>
            <a:pPr marL="742950" lvl="1" indent="-285750" algn="l">
              <a:buFont typeface="Arial" panose="020B0604020202020204" pitchFamily="34" charset="0"/>
              <a:buChar char="•"/>
            </a:pPr>
            <a:r>
              <a:rPr lang="en-US" sz="1300" b="0" i="0" dirty="0">
                <a:solidFill>
                  <a:srgbClr val="333333"/>
                </a:solidFill>
                <a:effectLst/>
                <a:latin typeface="helvetica" panose="020B0604020202020204" pitchFamily="34" charset="0"/>
              </a:rPr>
              <a:t>Distribute to the Chapter</a:t>
            </a:r>
          </a:p>
          <a:p>
            <a:endParaRPr lang="en-US" dirty="0"/>
          </a:p>
        </p:txBody>
      </p:sp>
      <p:sp>
        <p:nvSpPr>
          <p:cNvPr id="4" name="Slide Number Placeholder 3">
            <a:extLst>
              <a:ext uri="{FF2B5EF4-FFF2-40B4-BE49-F238E27FC236}">
                <a16:creationId xmlns:a16="http://schemas.microsoft.com/office/drawing/2014/main" id="{E0697C2B-280D-3960-1CE2-63A23A217FD1}"/>
              </a:ext>
            </a:extLst>
          </p:cNvPr>
          <p:cNvSpPr>
            <a:spLocks noGrp="1"/>
          </p:cNvSpPr>
          <p:nvPr>
            <p:ph type="sldNum" sz="quarter" idx="12"/>
          </p:nvPr>
        </p:nvSpPr>
        <p:spPr>
          <a:xfrm>
            <a:off x="7467600" y="6461344"/>
            <a:ext cx="512638" cy="365125"/>
          </a:xfrm>
        </p:spPr>
        <p:txBody>
          <a:bodyPr/>
          <a:lstStyle/>
          <a:p>
            <a:fld id="{B5183004-C8B6-49A5-9F23-3180723EAD3C}" type="slidenum">
              <a:rPr lang="en-US" smtClean="0"/>
              <a:t>24</a:t>
            </a:fld>
            <a:endParaRPr lang="en-US" dirty="0"/>
          </a:p>
        </p:txBody>
      </p:sp>
    </p:spTree>
    <p:extLst>
      <p:ext uri="{BB962C8B-B14F-4D97-AF65-F5344CB8AC3E}">
        <p14:creationId xmlns:p14="http://schemas.microsoft.com/office/powerpoint/2010/main" val="1042778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90C0-4D2B-D2B4-E67F-64C57D30678D}"/>
              </a:ext>
            </a:extLst>
          </p:cNvPr>
          <p:cNvSpPr>
            <a:spLocks noGrp="1"/>
          </p:cNvSpPr>
          <p:nvPr>
            <p:ph type="title"/>
          </p:nvPr>
        </p:nvSpPr>
        <p:spPr>
          <a:xfrm>
            <a:off x="609600" y="228600"/>
            <a:ext cx="6347713" cy="1320800"/>
          </a:xfrm>
        </p:spPr>
        <p:txBody>
          <a:bodyPr/>
          <a:lstStyle/>
          <a:p>
            <a:r>
              <a:rPr lang="en-US" dirty="0"/>
              <a:t>FY25- FY30 Strategic Activities Related to Membership Goals (Example)</a:t>
            </a:r>
          </a:p>
        </p:txBody>
      </p:sp>
      <p:sp>
        <p:nvSpPr>
          <p:cNvPr id="3" name="Content Placeholder 2">
            <a:extLst>
              <a:ext uri="{FF2B5EF4-FFF2-40B4-BE49-F238E27FC236}">
                <a16:creationId xmlns:a16="http://schemas.microsoft.com/office/drawing/2014/main" id="{F478D592-15F2-E0E1-AB7B-0F3B50ED18E8}"/>
              </a:ext>
            </a:extLst>
          </p:cNvPr>
          <p:cNvSpPr>
            <a:spLocks noGrp="1"/>
          </p:cNvSpPr>
          <p:nvPr>
            <p:ph idx="1"/>
          </p:nvPr>
        </p:nvSpPr>
        <p:spPr>
          <a:xfrm>
            <a:off x="609600" y="1371600"/>
            <a:ext cx="6347713" cy="4669763"/>
          </a:xfrm>
        </p:spPr>
        <p:txBody>
          <a:bodyPr>
            <a:normAutofit/>
          </a:bodyPr>
          <a:lstStyle/>
          <a:p>
            <a:pPr algn="l">
              <a:buFont typeface="Arial" panose="020B0604020202020204" pitchFamily="34" charset="0"/>
              <a:buChar char="•"/>
            </a:pPr>
            <a:r>
              <a:rPr lang="en-US" sz="2000" b="0" i="0" dirty="0">
                <a:solidFill>
                  <a:srgbClr val="333333"/>
                </a:solidFill>
                <a:effectLst/>
                <a:latin typeface="helvetica" panose="020B0604020202020204" pitchFamily="34" charset="0"/>
              </a:rPr>
              <a:t>Step 3: Develop and implement plan to close the culture gap (FY26-FY27)</a:t>
            </a:r>
          </a:p>
          <a:p>
            <a:pPr marL="1143000" lvl="2" indent="-228600" algn="l">
              <a:buFont typeface="Arial" panose="020B0604020202020204" pitchFamily="34" charset="0"/>
              <a:buChar char="•"/>
            </a:pPr>
            <a:r>
              <a:rPr lang="en-US" sz="2000" b="0" i="0" dirty="0">
                <a:solidFill>
                  <a:srgbClr val="333333"/>
                </a:solidFill>
                <a:effectLst/>
                <a:latin typeface="helvetica" panose="020B0604020202020204" pitchFamily="34" charset="0"/>
              </a:rPr>
              <a:t>What resources (people and cost) do we did need</a:t>
            </a:r>
          </a:p>
          <a:p>
            <a:pPr marL="1143000" lvl="2" indent="-228600" algn="l">
              <a:buFont typeface="Arial" panose="020B0604020202020204" pitchFamily="34" charset="0"/>
              <a:buChar char="•"/>
            </a:pPr>
            <a:r>
              <a:rPr lang="en-US" sz="2000" b="0" i="0" dirty="0">
                <a:solidFill>
                  <a:srgbClr val="333333"/>
                </a:solidFill>
                <a:effectLst/>
                <a:latin typeface="helvetica" panose="020B0604020202020204" pitchFamily="34" charset="0"/>
              </a:rPr>
              <a:t>What change management is needed</a:t>
            </a:r>
          </a:p>
          <a:p>
            <a:pPr marL="1143000" lvl="2" indent="-228600" algn="l">
              <a:buFont typeface="Arial" panose="020B0604020202020204" pitchFamily="34" charset="0"/>
              <a:buChar char="•"/>
            </a:pPr>
            <a:r>
              <a:rPr lang="en-US" sz="2000" b="0" i="0" dirty="0">
                <a:solidFill>
                  <a:srgbClr val="333333"/>
                </a:solidFill>
                <a:effectLst/>
                <a:latin typeface="helvetica" panose="020B0604020202020204" pitchFamily="34" charset="0"/>
              </a:rPr>
              <a:t>What are activities and schedule</a:t>
            </a:r>
          </a:p>
          <a:p>
            <a:pPr marL="1143000" lvl="2" indent="-228600" algn="l">
              <a:buFont typeface="Arial" panose="020B0604020202020204" pitchFamily="34" charset="0"/>
              <a:buChar char="•"/>
            </a:pPr>
            <a:r>
              <a:rPr lang="en-US" sz="2000" b="0" i="0" dirty="0">
                <a:solidFill>
                  <a:srgbClr val="333333"/>
                </a:solidFill>
                <a:effectLst/>
                <a:latin typeface="helvetica" panose="020B0604020202020204" pitchFamily="34" charset="0"/>
              </a:rPr>
              <a:t>etc.</a:t>
            </a:r>
          </a:p>
          <a:p>
            <a:pPr algn="l">
              <a:buFont typeface="Arial" panose="020B0604020202020204" pitchFamily="34" charset="0"/>
              <a:buChar char="•"/>
            </a:pPr>
            <a:r>
              <a:rPr lang="en-US" sz="2000" b="0" i="0" dirty="0">
                <a:solidFill>
                  <a:srgbClr val="333333"/>
                </a:solidFill>
                <a:effectLst/>
                <a:latin typeface="helvetica" panose="020B0604020202020204" pitchFamily="34" charset="0"/>
              </a:rPr>
              <a:t>Step 4: Continue Implementation of the plan to shift the culture (FY27-FY28)</a:t>
            </a:r>
          </a:p>
          <a:p>
            <a:pPr marL="742950" lvl="1" indent="-285750" algn="l">
              <a:buFont typeface="Arial" panose="020B0604020202020204" pitchFamily="34" charset="0"/>
              <a:buChar char="•"/>
            </a:pPr>
            <a:r>
              <a:rPr lang="en-US" sz="2000" b="0" i="0" dirty="0">
                <a:solidFill>
                  <a:srgbClr val="333333"/>
                </a:solidFill>
                <a:effectLst/>
                <a:latin typeface="helvetica" panose="020B0604020202020204" pitchFamily="34" charset="0"/>
              </a:rPr>
              <a:t>Implement and Monitor the Plan</a:t>
            </a:r>
          </a:p>
          <a:p>
            <a:pPr algn="l">
              <a:buFont typeface="Arial" panose="020B0604020202020204" pitchFamily="34" charset="0"/>
              <a:buChar char="•"/>
            </a:pPr>
            <a:r>
              <a:rPr lang="en-US" sz="2000" b="0" i="0" dirty="0">
                <a:solidFill>
                  <a:srgbClr val="333333"/>
                </a:solidFill>
                <a:effectLst/>
                <a:latin typeface="helvetica" panose="020B0604020202020204" pitchFamily="34" charset="0"/>
              </a:rPr>
              <a:t>Step 5: Update the Plan to make adjustments based on the results of the monitoring (FY28-FY29)</a:t>
            </a:r>
          </a:p>
          <a:p>
            <a:endParaRPr lang="en-US" dirty="0"/>
          </a:p>
        </p:txBody>
      </p:sp>
      <p:sp>
        <p:nvSpPr>
          <p:cNvPr id="4" name="Slide Number Placeholder 3">
            <a:extLst>
              <a:ext uri="{FF2B5EF4-FFF2-40B4-BE49-F238E27FC236}">
                <a16:creationId xmlns:a16="http://schemas.microsoft.com/office/drawing/2014/main" id="{E0697C2B-280D-3960-1CE2-63A23A217FD1}"/>
              </a:ext>
            </a:extLst>
          </p:cNvPr>
          <p:cNvSpPr>
            <a:spLocks noGrp="1"/>
          </p:cNvSpPr>
          <p:nvPr>
            <p:ph type="sldNum" sz="quarter" idx="12"/>
          </p:nvPr>
        </p:nvSpPr>
        <p:spPr/>
        <p:txBody>
          <a:bodyPr/>
          <a:lstStyle/>
          <a:p>
            <a:fld id="{B5183004-C8B6-49A5-9F23-3180723EAD3C}" type="slidenum">
              <a:rPr lang="en-US" smtClean="0"/>
              <a:t>25</a:t>
            </a:fld>
            <a:endParaRPr lang="en-US" dirty="0"/>
          </a:p>
        </p:txBody>
      </p:sp>
    </p:spTree>
    <p:extLst>
      <p:ext uri="{BB962C8B-B14F-4D97-AF65-F5344CB8AC3E}">
        <p14:creationId xmlns:p14="http://schemas.microsoft.com/office/powerpoint/2010/main" val="164899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9612-7B36-125A-9E0E-097FE01E40BD}"/>
              </a:ext>
            </a:extLst>
          </p:cNvPr>
          <p:cNvSpPr>
            <a:spLocks noGrp="1"/>
          </p:cNvSpPr>
          <p:nvPr>
            <p:ph type="title"/>
          </p:nvPr>
        </p:nvSpPr>
        <p:spPr>
          <a:xfrm>
            <a:off x="533400" y="185325"/>
            <a:ext cx="6347713" cy="1320800"/>
          </a:xfrm>
        </p:spPr>
        <p:txBody>
          <a:bodyPr/>
          <a:lstStyle/>
          <a:p>
            <a:r>
              <a:rPr lang="en-US" dirty="0"/>
              <a:t>Breakout Group Exercise</a:t>
            </a:r>
          </a:p>
        </p:txBody>
      </p:sp>
      <p:sp>
        <p:nvSpPr>
          <p:cNvPr id="3" name="Content Placeholder 2">
            <a:extLst>
              <a:ext uri="{FF2B5EF4-FFF2-40B4-BE49-F238E27FC236}">
                <a16:creationId xmlns:a16="http://schemas.microsoft.com/office/drawing/2014/main" id="{FD024411-86C5-6C66-5595-554F14E8C385}"/>
              </a:ext>
            </a:extLst>
          </p:cNvPr>
          <p:cNvSpPr>
            <a:spLocks noGrp="1"/>
          </p:cNvSpPr>
          <p:nvPr>
            <p:ph idx="1"/>
          </p:nvPr>
        </p:nvSpPr>
        <p:spPr>
          <a:xfrm>
            <a:off x="533400" y="990600"/>
            <a:ext cx="6347714" cy="3880773"/>
          </a:xfrm>
        </p:spPr>
        <p:txBody>
          <a:bodyPr>
            <a:noAutofit/>
          </a:bodyPr>
          <a:lstStyle/>
          <a:p>
            <a:r>
              <a:rPr lang="en-US" sz="2000" dirty="0"/>
              <a:t>Move to your breakout Group Per assignment spreadsheet</a:t>
            </a:r>
          </a:p>
          <a:p>
            <a:r>
              <a:rPr lang="en-US" sz="2000" dirty="0"/>
              <a:t>Identify a Recorder</a:t>
            </a:r>
          </a:p>
          <a:p>
            <a:r>
              <a:rPr lang="en-US" sz="2000" dirty="0"/>
              <a:t>Identify a Report Out Person</a:t>
            </a:r>
          </a:p>
          <a:p>
            <a:r>
              <a:rPr lang="en-US" sz="2000" dirty="0"/>
              <a:t>Review your Assigned Strategic Theme Within Your Group</a:t>
            </a:r>
          </a:p>
          <a:p>
            <a:pPr lvl="1"/>
            <a:r>
              <a:rPr lang="en-US" sz="2000" dirty="0"/>
              <a:t>Identify What Strengths Our Chapter Has to Ensure success</a:t>
            </a:r>
          </a:p>
          <a:p>
            <a:pPr lvl="1"/>
            <a:r>
              <a:rPr lang="en-US" sz="2000" dirty="0"/>
              <a:t>Identify Inhibitors that will have to be addressed</a:t>
            </a:r>
          </a:p>
          <a:p>
            <a:pPr lvl="1"/>
            <a:r>
              <a:rPr lang="en-US" sz="2000" dirty="0"/>
              <a:t>Identify Keys to Success for Successful implementation by FY30</a:t>
            </a:r>
          </a:p>
          <a:p>
            <a:pPr lvl="1"/>
            <a:r>
              <a:rPr lang="en-US" sz="2000" dirty="0"/>
              <a:t>List any activity that comes to mind that would be needed to ensure successful implementation by FY30</a:t>
            </a:r>
          </a:p>
          <a:p>
            <a:r>
              <a:rPr lang="en-US" sz="2000" dirty="0"/>
              <a:t>Take Notes and Report Out</a:t>
            </a:r>
          </a:p>
        </p:txBody>
      </p:sp>
      <p:sp>
        <p:nvSpPr>
          <p:cNvPr id="4" name="Slide Number Placeholder 3">
            <a:extLst>
              <a:ext uri="{FF2B5EF4-FFF2-40B4-BE49-F238E27FC236}">
                <a16:creationId xmlns:a16="http://schemas.microsoft.com/office/drawing/2014/main" id="{B4A5FB50-B33C-71EF-9501-391CD16809F9}"/>
              </a:ext>
            </a:extLst>
          </p:cNvPr>
          <p:cNvSpPr>
            <a:spLocks noGrp="1"/>
          </p:cNvSpPr>
          <p:nvPr>
            <p:ph type="sldNum" sz="quarter" idx="12"/>
          </p:nvPr>
        </p:nvSpPr>
        <p:spPr/>
        <p:txBody>
          <a:bodyPr/>
          <a:lstStyle/>
          <a:p>
            <a:fld id="{B5183004-C8B6-49A5-9F23-3180723EAD3C}" type="slidenum">
              <a:rPr lang="en-US" smtClean="0"/>
              <a:t>26</a:t>
            </a:fld>
            <a:endParaRPr lang="en-US" dirty="0"/>
          </a:p>
        </p:txBody>
      </p:sp>
    </p:spTree>
    <p:extLst>
      <p:ext uri="{BB962C8B-B14F-4D97-AF65-F5344CB8AC3E}">
        <p14:creationId xmlns:p14="http://schemas.microsoft.com/office/powerpoint/2010/main" val="413080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DFF8-6401-02B0-AEEF-43A6BEE08F13}"/>
              </a:ext>
            </a:extLst>
          </p:cNvPr>
          <p:cNvSpPr>
            <a:spLocks noGrp="1"/>
          </p:cNvSpPr>
          <p:nvPr>
            <p:ph type="title"/>
          </p:nvPr>
        </p:nvSpPr>
        <p:spPr/>
        <p:txBody>
          <a:bodyPr/>
          <a:lstStyle/>
          <a:p>
            <a:r>
              <a:rPr lang="en-US" dirty="0"/>
              <a:t>Success Criteria (Examples)</a:t>
            </a:r>
          </a:p>
        </p:txBody>
      </p:sp>
      <p:sp>
        <p:nvSpPr>
          <p:cNvPr id="3" name="Content Placeholder 2">
            <a:extLst>
              <a:ext uri="{FF2B5EF4-FFF2-40B4-BE49-F238E27FC236}">
                <a16:creationId xmlns:a16="http://schemas.microsoft.com/office/drawing/2014/main" id="{CFC84102-495E-FA2B-1A9A-34BD5208E8F8}"/>
              </a:ext>
            </a:extLst>
          </p:cNvPr>
          <p:cNvSpPr>
            <a:spLocks noGrp="1"/>
          </p:cNvSpPr>
          <p:nvPr>
            <p:ph idx="1"/>
          </p:nvPr>
        </p:nvSpPr>
        <p:spPr>
          <a:xfrm>
            <a:off x="585952" y="1488613"/>
            <a:ext cx="6347714" cy="3880773"/>
          </a:xfrm>
        </p:spPr>
        <p:txBody>
          <a:bodyPr>
            <a:normAutofit fontScale="77500" lnSpcReduction="20000"/>
          </a:bodyPr>
          <a:lstStyle/>
          <a:p>
            <a:r>
              <a:rPr lang="en-US" sz="1800" b="1" i="0" u="none" strike="noStrike" baseline="0" dirty="0">
                <a:solidFill>
                  <a:srgbClr val="008000"/>
                </a:solidFill>
                <a:latin typeface="Georgia" panose="02040502050405020303" pitchFamily="18" charset="0"/>
              </a:rPr>
              <a:t>#1 Member Relationships </a:t>
            </a:r>
            <a:endParaRPr lang="en-US" sz="1800" b="0" i="0" u="none" strike="noStrike" baseline="0" dirty="0">
              <a:solidFill>
                <a:srgbClr val="008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The heart of Linkdom is its members. The organization’s primary focus is recruiting and retaining members of varied ages, backgrounds and skills who through their friendship are committed to providing quality, impactful service. </a:t>
            </a:r>
          </a:p>
          <a:p>
            <a:r>
              <a:rPr lang="en-US" sz="1800" b="1" i="0" u="none" strike="noStrike" baseline="0" dirty="0">
                <a:solidFill>
                  <a:srgbClr val="008000"/>
                </a:solidFill>
                <a:latin typeface="Georgia" panose="02040502050405020303" pitchFamily="18" charset="0"/>
              </a:rPr>
              <a:t>#2 Valued Service </a:t>
            </a:r>
            <a:endParaRPr lang="en-US" sz="1800" b="0" i="0" u="none" strike="noStrike" baseline="0" dirty="0">
              <a:solidFill>
                <a:srgbClr val="008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Links serve their communities by providing programs that impact the quality of life of African Americans and persons of African descent. </a:t>
            </a:r>
          </a:p>
          <a:p>
            <a:r>
              <a:rPr lang="en-US" sz="1800" b="1" i="0" u="none" strike="noStrike" baseline="0" dirty="0">
                <a:solidFill>
                  <a:srgbClr val="008000"/>
                </a:solidFill>
                <a:latin typeface="Georgia" panose="02040502050405020303" pitchFamily="18" charset="0"/>
              </a:rPr>
              <a:t>#3 Organizational Effectiveness </a:t>
            </a:r>
            <a:endParaRPr lang="en-US" sz="1800" b="0" i="0" u="none" strike="noStrike" baseline="0" dirty="0">
              <a:solidFill>
                <a:srgbClr val="008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The Links, Incorporated establishes direction, develops tools and defines processes that facilitate continual organizational transformation for the purpose of achieving its mission, outcomes and goals. </a:t>
            </a:r>
          </a:p>
          <a:p>
            <a:r>
              <a:rPr lang="en-US" sz="1800" b="1" i="0" u="none" strike="noStrike" baseline="0" dirty="0">
                <a:solidFill>
                  <a:srgbClr val="008000"/>
                </a:solidFill>
                <a:latin typeface="Georgia" panose="02040502050405020303" pitchFamily="18" charset="0"/>
              </a:rPr>
              <a:t>#4 Leverage Partners </a:t>
            </a:r>
            <a:endParaRPr lang="en-US" sz="1800" b="0" i="0" u="none" strike="noStrike" baseline="0" dirty="0">
              <a:solidFill>
                <a:srgbClr val="008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The Links, Incorporated cultivates and maintains mutually beneficial relationships with member networks, community based organizations and institutions to achieve its mission, outcomes and goals. </a:t>
            </a:r>
            <a:endParaRPr lang="en-US" dirty="0"/>
          </a:p>
        </p:txBody>
      </p:sp>
      <p:sp>
        <p:nvSpPr>
          <p:cNvPr id="4" name="Slide Number Placeholder 3">
            <a:extLst>
              <a:ext uri="{FF2B5EF4-FFF2-40B4-BE49-F238E27FC236}">
                <a16:creationId xmlns:a16="http://schemas.microsoft.com/office/drawing/2014/main" id="{F54BF6D5-C01E-67E8-0FCD-186532471517}"/>
              </a:ext>
            </a:extLst>
          </p:cNvPr>
          <p:cNvSpPr>
            <a:spLocks noGrp="1"/>
          </p:cNvSpPr>
          <p:nvPr>
            <p:ph type="sldNum" sz="quarter" idx="12"/>
          </p:nvPr>
        </p:nvSpPr>
        <p:spPr/>
        <p:txBody>
          <a:bodyPr/>
          <a:lstStyle/>
          <a:p>
            <a:fld id="{B5183004-C8B6-49A5-9F23-3180723EAD3C}" type="slidenum">
              <a:rPr lang="en-US" smtClean="0"/>
              <a:t>27</a:t>
            </a:fld>
            <a:endParaRPr lang="en-US" dirty="0"/>
          </a:p>
        </p:txBody>
      </p:sp>
    </p:spTree>
    <p:extLst>
      <p:ext uri="{BB962C8B-B14F-4D97-AF65-F5344CB8AC3E}">
        <p14:creationId xmlns:p14="http://schemas.microsoft.com/office/powerpoint/2010/main" val="328127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838200"/>
            <a:ext cx="6629400" cy="1066800"/>
          </a:xfrm>
        </p:spPr>
        <p:txBody>
          <a:bodyPr/>
          <a:lstStyle/>
          <a:p>
            <a:r>
              <a:rPr lang="en-US" sz="3200" dirty="0"/>
              <a:t>2023-2024 Strategic Plan Results</a:t>
            </a:r>
          </a:p>
        </p:txBody>
      </p:sp>
    </p:spTree>
    <p:extLst>
      <p:ext uri="{BB962C8B-B14F-4D97-AF65-F5344CB8AC3E}">
        <p14:creationId xmlns:p14="http://schemas.microsoft.com/office/powerpoint/2010/main" val="1063971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0AD6C-4FEF-9C94-7CC2-853EA2AF34B9}"/>
              </a:ext>
            </a:extLst>
          </p:cNvPr>
          <p:cNvSpPr>
            <a:spLocks noGrp="1"/>
          </p:cNvSpPr>
          <p:nvPr>
            <p:ph type="title"/>
          </p:nvPr>
        </p:nvSpPr>
        <p:spPr/>
        <p:txBody>
          <a:bodyPr/>
          <a:lstStyle/>
          <a:p>
            <a:r>
              <a:rPr lang="en-US" dirty="0"/>
              <a:t>Strategic Plan Rating Scale</a:t>
            </a:r>
          </a:p>
        </p:txBody>
      </p:sp>
      <p:pic>
        <p:nvPicPr>
          <p:cNvPr id="6" name="Picture 5">
            <a:extLst>
              <a:ext uri="{FF2B5EF4-FFF2-40B4-BE49-F238E27FC236}">
                <a16:creationId xmlns:a16="http://schemas.microsoft.com/office/drawing/2014/main" id="{2EBF660C-6D79-8B7E-4B8A-7F28A9CDB2F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95400" y="1811151"/>
            <a:ext cx="5753100" cy="3235698"/>
          </a:xfrm>
          <a:prstGeom prst="rect">
            <a:avLst/>
          </a:prstGeom>
          <a:noFill/>
          <a:ln>
            <a:noFill/>
          </a:ln>
        </p:spPr>
      </p:pic>
    </p:spTree>
    <p:extLst>
      <p:ext uri="{BB962C8B-B14F-4D97-AF65-F5344CB8AC3E}">
        <p14:creationId xmlns:p14="http://schemas.microsoft.com/office/powerpoint/2010/main" val="372189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39F8-1CAD-3283-637C-E02AACF7E63E}"/>
              </a:ext>
            </a:extLst>
          </p:cNvPr>
          <p:cNvSpPr>
            <a:spLocks noGrp="1"/>
          </p:cNvSpPr>
          <p:nvPr>
            <p:ph type="title"/>
          </p:nvPr>
        </p:nvSpPr>
        <p:spPr/>
        <p:txBody>
          <a:bodyPr/>
          <a:lstStyle/>
          <a:p>
            <a:r>
              <a:rPr lang="en-US" dirty="0"/>
              <a:t>Strategic Planning Committee</a:t>
            </a:r>
          </a:p>
        </p:txBody>
      </p:sp>
      <p:sp>
        <p:nvSpPr>
          <p:cNvPr id="3" name="Content Placeholder 2">
            <a:extLst>
              <a:ext uri="{FF2B5EF4-FFF2-40B4-BE49-F238E27FC236}">
                <a16:creationId xmlns:a16="http://schemas.microsoft.com/office/drawing/2014/main" id="{CC613879-5240-4EE5-29D6-CC22BD35DB62}"/>
              </a:ext>
            </a:extLst>
          </p:cNvPr>
          <p:cNvSpPr>
            <a:spLocks noGrp="1"/>
          </p:cNvSpPr>
          <p:nvPr>
            <p:ph idx="1"/>
          </p:nvPr>
        </p:nvSpPr>
        <p:spPr>
          <a:xfrm>
            <a:off x="461889" y="1443835"/>
            <a:ext cx="8229600" cy="5261765"/>
          </a:xfrm>
        </p:spPr>
        <p:txBody>
          <a:bodyPr/>
          <a:lstStyle/>
          <a:p>
            <a:r>
              <a:rPr lang="en-US" dirty="0"/>
              <a:t>Melanie Brown</a:t>
            </a:r>
          </a:p>
          <a:p>
            <a:r>
              <a:rPr lang="en-US" dirty="0"/>
              <a:t>Vivian Lawyer</a:t>
            </a:r>
          </a:p>
          <a:p>
            <a:r>
              <a:rPr lang="en-US" dirty="0"/>
              <a:t>Tracey Rogers</a:t>
            </a:r>
          </a:p>
          <a:p>
            <a:r>
              <a:rPr lang="en-US" dirty="0"/>
              <a:t>Chinyere Watson</a:t>
            </a:r>
          </a:p>
          <a:p>
            <a:r>
              <a:rPr lang="en-US" dirty="0"/>
              <a:t>Judy L. Smith (Chair)</a:t>
            </a:r>
          </a:p>
          <a:p>
            <a:endParaRPr lang="en-US" dirty="0"/>
          </a:p>
          <a:p>
            <a:pPr marL="0" indent="0">
              <a:buNone/>
            </a:pPr>
            <a:r>
              <a:rPr lang="en-US" dirty="0"/>
              <a:t>Meetings- 2nd Wednesday of the month and/or as needed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9267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BE5-DBF8-E441-6342-179F47A054D5}"/>
              </a:ext>
            </a:extLst>
          </p:cNvPr>
          <p:cNvSpPr>
            <a:spLocks noGrp="1"/>
          </p:cNvSpPr>
          <p:nvPr>
            <p:ph type="title"/>
          </p:nvPr>
        </p:nvSpPr>
        <p:spPr>
          <a:xfrm>
            <a:off x="37322" y="330990"/>
            <a:ext cx="6777111" cy="1143000"/>
          </a:xfrm>
        </p:spPr>
        <p:txBody>
          <a:bodyPr>
            <a:normAutofit/>
          </a:bodyPr>
          <a:lstStyle/>
          <a:p>
            <a:r>
              <a:rPr lang="en-US" dirty="0"/>
              <a:t>Strategic Priority 1 – Promote a Culture of Friendship and Engagement</a:t>
            </a:r>
          </a:p>
        </p:txBody>
      </p:sp>
      <p:graphicFrame>
        <p:nvGraphicFramePr>
          <p:cNvPr id="10" name="Table 9">
            <a:extLst>
              <a:ext uri="{FF2B5EF4-FFF2-40B4-BE49-F238E27FC236}">
                <a16:creationId xmlns:a16="http://schemas.microsoft.com/office/drawing/2014/main" id="{0419A51C-2119-7F29-A633-7C691F765FFA}"/>
              </a:ext>
            </a:extLst>
          </p:cNvPr>
          <p:cNvGraphicFramePr>
            <a:graphicFrameLocks noGrp="1"/>
          </p:cNvGraphicFramePr>
          <p:nvPr/>
        </p:nvGraphicFramePr>
        <p:xfrm>
          <a:off x="342899" y="1752600"/>
          <a:ext cx="8458201" cy="3980988"/>
        </p:xfrm>
        <a:graphic>
          <a:graphicData uri="http://schemas.openxmlformats.org/drawingml/2006/table">
            <a:tbl>
              <a:tblPr/>
              <a:tblGrid>
                <a:gridCol w="3897908">
                  <a:extLst>
                    <a:ext uri="{9D8B030D-6E8A-4147-A177-3AD203B41FA5}">
                      <a16:colId xmlns:a16="http://schemas.microsoft.com/office/drawing/2014/main" val="866227667"/>
                    </a:ext>
                  </a:extLst>
                </a:gridCol>
                <a:gridCol w="1362952">
                  <a:extLst>
                    <a:ext uri="{9D8B030D-6E8A-4147-A177-3AD203B41FA5}">
                      <a16:colId xmlns:a16="http://schemas.microsoft.com/office/drawing/2014/main" val="872754483"/>
                    </a:ext>
                  </a:extLst>
                </a:gridCol>
                <a:gridCol w="165925">
                  <a:extLst>
                    <a:ext uri="{9D8B030D-6E8A-4147-A177-3AD203B41FA5}">
                      <a16:colId xmlns:a16="http://schemas.microsoft.com/office/drawing/2014/main" val="282413143"/>
                    </a:ext>
                  </a:extLst>
                </a:gridCol>
                <a:gridCol w="165925">
                  <a:extLst>
                    <a:ext uri="{9D8B030D-6E8A-4147-A177-3AD203B41FA5}">
                      <a16:colId xmlns:a16="http://schemas.microsoft.com/office/drawing/2014/main" val="3232343918"/>
                    </a:ext>
                  </a:extLst>
                </a:gridCol>
                <a:gridCol w="165925">
                  <a:extLst>
                    <a:ext uri="{9D8B030D-6E8A-4147-A177-3AD203B41FA5}">
                      <a16:colId xmlns:a16="http://schemas.microsoft.com/office/drawing/2014/main" val="805296753"/>
                    </a:ext>
                  </a:extLst>
                </a:gridCol>
                <a:gridCol w="165925">
                  <a:extLst>
                    <a:ext uri="{9D8B030D-6E8A-4147-A177-3AD203B41FA5}">
                      <a16:colId xmlns:a16="http://schemas.microsoft.com/office/drawing/2014/main" val="2018903549"/>
                    </a:ext>
                  </a:extLst>
                </a:gridCol>
                <a:gridCol w="355552">
                  <a:extLst>
                    <a:ext uri="{9D8B030D-6E8A-4147-A177-3AD203B41FA5}">
                      <a16:colId xmlns:a16="http://schemas.microsoft.com/office/drawing/2014/main" val="3653758687"/>
                    </a:ext>
                  </a:extLst>
                </a:gridCol>
                <a:gridCol w="426664">
                  <a:extLst>
                    <a:ext uri="{9D8B030D-6E8A-4147-A177-3AD203B41FA5}">
                      <a16:colId xmlns:a16="http://schemas.microsoft.com/office/drawing/2014/main" val="557848457"/>
                    </a:ext>
                  </a:extLst>
                </a:gridCol>
                <a:gridCol w="1000814">
                  <a:extLst>
                    <a:ext uri="{9D8B030D-6E8A-4147-A177-3AD203B41FA5}">
                      <a16:colId xmlns:a16="http://schemas.microsoft.com/office/drawing/2014/main" val="119870247"/>
                    </a:ext>
                  </a:extLst>
                </a:gridCol>
                <a:gridCol w="750611">
                  <a:extLst>
                    <a:ext uri="{9D8B030D-6E8A-4147-A177-3AD203B41FA5}">
                      <a16:colId xmlns:a16="http://schemas.microsoft.com/office/drawing/2014/main" val="1486324382"/>
                    </a:ext>
                  </a:extLst>
                </a:gridCol>
              </a:tblGrid>
              <a:tr h="169842">
                <a:tc gridSpan="10">
                  <a:txBody>
                    <a:bodyPr/>
                    <a:lstStyle/>
                    <a:p>
                      <a:pPr algn="l" fontAlgn="b"/>
                      <a:r>
                        <a:rPr lang="en-US" sz="1000" b="1" i="0" u="none" strike="noStrike">
                          <a:solidFill>
                            <a:srgbClr val="000000"/>
                          </a:solidFill>
                          <a:effectLst/>
                          <a:latin typeface="Calibri" panose="020F0502020204030204" pitchFamily="34" charset="0"/>
                        </a:rPr>
                        <a:t>Columbia (MD) Chapter Implementation Plan - Year 1 </a:t>
                      </a:r>
                      <a:r>
                        <a:rPr lang="en-US" sz="1000" b="1" i="0" u="none" strike="noStrike">
                          <a:solidFill>
                            <a:srgbClr val="FF0000"/>
                          </a:solidFill>
                          <a:effectLst/>
                          <a:latin typeface="Calibri" panose="020F0502020204030204" pitchFamily="34" charset="0"/>
                        </a:rPr>
                        <a:t>(DRAFT)</a:t>
                      </a:r>
                      <a:endParaRPr lang="en-US" sz="1000" b="0"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4756537"/>
                  </a:ext>
                </a:extLst>
              </a:tr>
              <a:tr h="301942">
                <a:tc gridSpan="10">
                  <a:txBody>
                    <a:bodyPr/>
                    <a:lstStyle/>
                    <a:p>
                      <a:pPr algn="l" fontAlgn="t"/>
                      <a:r>
                        <a:rPr lang="en-US" sz="1000" b="1" i="0" u="none" strike="noStrike">
                          <a:solidFill>
                            <a:srgbClr val="000000"/>
                          </a:solidFill>
                          <a:effectLst/>
                          <a:highlight>
                            <a:srgbClr val="A9D08E"/>
                          </a:highlight>
                          <a:latin typeface="Calibri" panose="020F0502020204030204" pitchFamily="34" charset="0"/>
                        </a:rPr>
                        <a:t>Priority 1 - Promote a culture of friendship and engagement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1114980"/>
                  </a:ext>
                </a:extLst>
              </a:tr>
              <a:tr h="301942">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1:  Promote a culture of friendship and engagement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8723437"/>
                  </a:ext>
                </a:extLst>
              </a:tr>
              <a:tr h="301942">
                <a:tc>
                  <a:txBody>
                    <a:bodyPr/>
                    <a:lstStyle/>
                    <a:p>
                      <a:pPr algn="ctr" fontAlgn="b"/>
                      <a:r>
                        <a:rPr lang="en-US" sz="1000" b="1" i="0" u="none" strike="noStrike">
                          <a:solidFill>
                            <a:srgbClr val="000000"/>
                          </a:solidFill>
                          <a:effectLst/>
                          <a:highlight>
                            <a:srgbClr val="BDD7EE"/>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1" i="0" u="none" strike="noStrike">
                          <a:solidFill>
                            <a:srgbClr val="000000"/>
                          </a:solidFill>
                          <a:effectLst/>
                          <a:highlight>
                            <a:srgbClr val="BDD7EE"/>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fontAlgn="b"/>
                      <a:r>
                        <a:rPr lang="en-US" sz="1000" b="1" i="0" u="none" strike="noStrike">
                          <a:solidFill>
                            <a:srgbClr val="000000"/>
                          </a:solidFill>
                          <a:effectLst/>
                          <a:highlight>
                            <a:srgbClr val="BDD7EE"/>
                          </a:highlight>
                          <a:latin typeface="Calibri" panose="020F0502020204030204" pitchFamily="34" charset="0"/>
                        </a:rPr>
                        <a:t>Year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1" i="0" u="none" strike="noStrike">
                          <a:solidFill>
                            <a:srgbClr val="000000"/>
                          </a:solidFill>
                          <a:effectLst/>
                          <a:highlight>
                            <a:srgbClr val="BDD7EE"/>
                          </a:highlight>
                          <a:latin typeface="Calibri" panose="020F0502020204030204" pitchFamily="34" charset="0"/>
                        </a:rPr>
                        <a:t>Year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1" i="0" u="none" strike="noStrike">
                          <a:solidFill>
                            <a:srgbClr val="000000"/>
                          </a:solidFill>
                          <a:effectLst/>
                          <a:highlight>
                            <a:srgbClr val="BDD7EE"/>
                          </a:highlight>
                          <a:latin typeface="Calibri" panose="020F0502020204030204" pitchFamily="34" charset="0"/>
                        </a:rPr>
                        <a:t>Year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1" i="0" u="none" strike="noStrike">
                          <a:solidFill>
                            <a:srgbClr val="000000"/>
                          </a:solidFill>
                          <a:effectLst/>
                          <a:highlight>
                            <a:srgbClr val="BDD7EE"/>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1" i="0" u="none" strike="noStrike">
                          <a:solidFill>
                            <a:srgbClr val="000000"/>
                          </a:solidFill>
                          <a:effectLst/>
                          <a:highlight>
                            <a:srgbClr val="BDD7EE"/>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53385769"/>
                  </a:ext>
                </a:extLst>
              </a:tr>
              <a:tr h="150970">
                <a:tc>
                  <a:txBody>
                    <a:bodyPr/>
                    <a:lstStyle/>
                    <a:p>
                      <a:pPr algn="l" fontAlgn="b"/>
                      <a:r>
                        <a:rPr lang="en-US" sz="1000" b="1" i="0" u="none" strike="noStrike">
                          <a:solidFill>
                            <a:srgbClr val="000000"/>
                          </a:solidFill>
                          <a:effectLst/>
                          <a:latin typeface="Calibri" panose="020F0502020204030204" pitchFamily="34" charset="0"/>
                        </a:rPr>
                        <a:t>Key Activities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34090"/>
                  </a:ext>
                </a:extLst>
              </a:tr>
              <a:tr h="150970">
                <a:tc>
                  <a:txBody>
                    <a:bodyPr/>
                    <a:lstStyle/>
                    <a:p>
                      <a:pPr algn="l" fontAlgn="t"/>
                      <a:r>
                        <a:rPr lang="en-US" sz="1000" b="0" i="0" u="none" strike="noStrike">
                          <a:solidFill>
                            <a:srgbClr val="000000"/>
                          </a:solidFill>
                          <a:effectLst/>
                          <a:latin typeface="Calibri" panose="020F0502020204030204" pitchFamily="34" charset="0"/>
                        </a:rPr>
                        <a:t>  - Identify friendship activities ( e.g., happy hour, card night, bowling, etc.,) that the Chapter can participant in about every 6 to 8 weeks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4951758"/>
                  </a:ext>
                </a:extLst>
              </a:tr>
              <a:tr h="150970">
                <a:tc>
                  <a:txBody>
                    <a:bodyPr/>
                    <a:lstStyle/>
                    <a:p>
                      <a:pPr algn="l" fontAlgn="t"/>
                      <a:r>
                        <a:rPr lang="en-US" sz="1000" b="0" i="0" u="none" strike="noStrike">
                          <a:solidFill>
                            <a:srgbClr val="000000"/>
                          </a:solidFill>
                          <a:effectLst/>
                          <a:latin typeface="Calibri" panose="020F0502020204030204" pitchFamily="34" charset="0"/>
                        </a:rPr>
                        <a:t>  - Identify a POC for each activity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635831"/>
                  </a:ext>
                </a:extLst>
              </a:tr>
              <a:tr h="150970">
                <a:tc>
                  <a:txBody>
                    <a:bodyPr/>
                    <a:lstStyle/>
                    <a:p>
                      <a:pPr algn="l" fontAlgn="t"/>
                      <a:r>
                        <a:rPr lang="en-US" sz="1000" b="0" i="0" u="none" strike="noStrike">
                          <a:solidFill>
                            <a:srgbClr val="000000"/>
                          </a:solidFill>
                          <a:effectLst/>
                          <a:latin typeface="Calibri" panose="020F0502020204030204" pitchFamily="34" charset="0"/>
                        </a:rPr>
                        <a:t>  - Generate activity plans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67976"/>
                  </a:ext>
                </a:extLst>
              </a:tr>
              <a:tr h="150970">
                <a:tc>
                  <a:txBody>
                    <a:bodyPr/>
                    <a:lstStyle/>
                    <a:p>
                      <a:pPr algn="l" fontAlgn="t"/>
                      <a:r>
                        <a:rPr lang="en-US" sz="1000" b="0" i="0" u="none" strike="noStrike">
                          <a:solidFill>
                            <a:srgbClr val="000000"/>
                          </a:solidFill>
                          <a:effectLst/>
                          <a:latin typeface="Calibri" panose="020F0502020204030204" pitchFamily="34" charset="0"/>
                        </a:rPr>
                        <a:t>  - Review and approve activity plans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51859"/>
                  </a:ext>
                </a:extLst>
              </a:tr>
              <a:tr h="150970">
                <a:tc>
                  <a:txBody>
                    <a:bodyPr/>
                    <a:lstStyle/>
                    <a:p>
                      <a:pPr algn="l" fontAlgn="t"/>
                      <a:r>
                        <a:rPr lang="en-US" sz="1000" b="0" i="0" u="none" strike="noStrike">
                          <a:solidFill>
                            <a:srgbClr val="000000"/>
                          </a:solidFill>
                          <a:effectLst/>
                          <a:latin typeface="Calibri" panose="020F0502020204030204" pitchFamily="34" charset="0"/>
                        </a:rPr>
                        <a:t>  - Implement activity plans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30382"/>
                  </a:ext>
                </a:extLst>
              </a:tr>
              <a:tr h="157260">
                <a:tc gridSpan="10">
                  <a:txBody>
                    <a:bodyPr/>
                    <a:lstStyle/>
                    <a:p>
                      <a:pPr algn="ctr" fontAlgn="b"/>
                      <a:r>
                        <a:rPr lang="en-US" sz="1000" b="1" i="0" u="none" strike="noStrike">
                          <a:solidFill>
                            <a:srgbClr val="000000"/>
                          </a:solidFill>
                          <a:effectLst/>
                          <a:highlight>
                            <a:srgbClr val="BDD7EE"/>
                          </a:highlight>
                          <a:latin typeface="Calibri" panose="020F0502020204030204" pitchFamily="34" charset="0"/>
                        </a:rPr>
                        <a:t>Goal 2: Increase participation in membership Chapter meetings, average 80% in attendance in 2023-2025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2187933"/>
                  </a:ext>
                </a:extLst>
              </a:tr>
              <a:tr h="150970">
                <a:tc>
                  <a:txBody>
                    <a:bodyPr/>
                    <a:lstStyle/>
                    <a:p>
                      <a:pPr algn="l" fontAlgn="b"/>
                      <a:r>
                        <a:rPr lang="en-US" sz="1000" b="1" i="0" u="none" strike="noStrike">
                          <a:solidFill>
                            <a:srgbClr val="000000"/>
                          </a:solidFill>
                          <a:effectLst/>
                          <a:latin typeface="Calibri" panose="020F0502020204030204" pitchFamily="34" charset="0"/>
                        </a:rPr>
                        <a:t>Key Activities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411453"/>
                  </a:ext>
                </a:extLst>
              </a:tr>
              <a:tr h="150970">
                <a:tc>
                  <a:txBody>
                    <a:bodyPr/>
                    <a:lstStyle/>
                    <a:p>
                      <a:pPr algn="l" fontAlgn="b"/>
                      <a:r>
                        <a:rPr lang="en-US" sz="1000" b="0" i="0" u="none" strike="noStrike">
                          <a:solidFill>
                            <a:srgbClr val="000000"/>
                          </a:solidFill>
                          <a:effectLst/>
                          <a:latin typeface="Calibri" panose="020F0502020204030204" pitchFamily="34" charset="0"/>
                        </a:rPr>
                        <a:t>  - Identify activities and/or ice breakers to add to Chapter meetings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highlight>
                            <a:srgbClr val="00B050"/>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476719"/>
                  </a:ext>
                </a:extLst>
              </a:tr>
              <a:tr h="301942">
                <a:tc>
                  <a:txBody>
                    <a:bodyPr/>
                    <a:lstStyle/>
                    <a:p>
                      <a:pPr algn="l" fontAlgn="b"/>
                      <a:r>
                        <a:rPr lang="en-US" sz="1000" b="0" i="0" u="none" strike="noStrike">
                          <a:solidFill>
                            <a:srgbClr val="000000"/>
                          </a:solidFill>
                          <a:effectLst/>
                          <a:latin typeface="Calibri" panose="020F0502020204030204" pitchFamily="34" charset="0"/>
                        </a:rPr>
                        <a:t>  - Work with the President to modify the Chapter meeting agenda to include some type of networking and/or activity into each meeting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highlight>
                            <a:srgbClr val="00B050"/>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910302"/>
                  </a:ext>
                </a:extLst>
              </a:tr>
              <a:tr h="150970">
                <a:tc>
                  <a:txBody>
                    <a:bodyPr/>
                    <a:lstStyle/>
                    <a:p>
                      <a:pPr algn="l" fontAlgn="b"/>
                      <a:r>
                        <a:rPr lang="en-US" sz="1000" b="0" i="0" u="none" strike="noStrike">
                          <a:solidFill>
                            <a:srgbClr val="000000"/>
                          </a:solidFill>
                          <a:effectLst/>
                          <a:latin typeface="Calibri" panose="020F0502020204030204" pitchFamily="34" charset="0"/>
                        </a:rPr>
                        <a:t>  - Implement the new agenda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highlight>
                            <a:srgbClr val="00B050"/>
                          </a:highligh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25154"/>
                  </a:ext>
                </a:extLst>
              </a:tr>
              <a:tr h="150970">
                <a:tc>
                  <a:txBody>
                    <a:bodyPr/>
                    <a:lstStyle/>
                    <a:p>
                      <a:pPr algn="l" fontAlgn="t"/>
                      <a:r>
                        <a:rPr lang="en-US" sz="1000" b="0" i="0" u="none" strike="noStrike">
                          <a:solidFill>
                            <a:srgbClr val="000000"/>
                          </a:solidFill>
                          <a:effectLst/>
                          <a:latin typeface="Calibri" panose="020F0502020204030204" pitchFamily="34" charset="0"/>
                        </a:rPr>
                        <a:t>  - Develop a measurement method to gauge the success of the added activities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0369456"/>
                  </a:ext>
                </a:extLst>
              </a:tr>
              <a:tr h="150970">
                <a:tc>
                  <a:txBody>
                    <a:bodyPr/>
                    <a:lstStyle/>
                    <a:p>
                      <a:pPr algn="l" fontAlgn="t"/>
                      <a:r>
                        <a:rPr lang="en-US" sz="1000" b="0" i="0" u="none" strike="noStrike">
                          <a:solidFill>
                            <a:srgbClr val="000000"/>
                          </a:solidFill>
                          <a:effectLst/>
                          <a:latin typeface="Calibri" panose="020F0502020204030204" pitchFamily="34" charset="0"/>
                        </a:rPr>
                        <a:t>  -  Measure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1907188"/>
                  </a:ext>
                </a:extLst>
              </a:tr>
              <a:tr h="157260">
                <a:tc>
                  <a:txBody>
                    <a:bodyPr/>
                    <a:lstStyle/>
                    <a:p>
                      <a:pPr algn="l" fontAlgn="t"/>
                      <a:r>
                        <a:rPr lang="en-US" sz="1000" b="0" i="0" u="none" strike="noStrike">
                          <a:solidFill>
                            <a:srgbClr val="000000"/>
                          </a:solidFill>
                          <a:effectLst/>
                          <a:latin typeface="Calibri" panose="020F0502020204030204" pitchFamily="34" charset="0"/>
                        </a:rPr>
                        <a:t>  - Adjust agenda as needed</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50243"/>
                  </a:ext>
                </a:extLst>
              </a:tr>
            </a:tbl>
          </a:graphicData>
        </a:graphic>
      </p:graphicFrame>
      <p:sp>
        <p:nvSpPr>
          <p:cNvPr id="11" name="TextBox 2">
            <a:extLst>
              <a:ext uri="{FF2B5EF4-FFF2-40B4-BE49-F238E27FC236}">
                <a16:creationId xmlns:a16="http://schemas.microsoft.com/office/drawing/2014/main" id="{51C9D837-8BAA-70BE-721E-A3707A623A9F}"/>
              </a:ext>
            </a:extLst>
          </p:cNvPr>
          <p:cNvSpPr txBox="1"/>
          <p:nvPr/>
        </p:nvSpPr>
        <p:spPr>
          <a:xfrm>
            <a:off x="11053526" y="2972265"/>
            <a:ext cx="189265"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200"/>
          </a:p>
        </p:txBody>
      </p:sp>
      <p:pic>
        <p:nvPicPr>
          <p:cNvPr id="12" name="Picture 11">
            <a:extLst>
              <a:ext uri="{FF2B5EF4-FFF2-40B4-BE49-F238E27FC236}">
                <a16:creationId xmlns:a16="http://schemas.microsoft.com/office/drawing/2014/main" id="{BA7316FF-FF57-3F5A-DD50-034136FE8128}"/>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162800" y="51477"/>
            <a:ext cx="1828800" cy="1077354"/>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380529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D2D1-B4DB-85EE-D5F8-88D97D96AFBC}"/>
              </a:ext>
            </a:extLst>
          </p:cNvPr>
          <p:cNvSpPr>
            <a:spLocks noGrp="1"/>
          </p:cNvSpPr>
          <p:nvPr>
            <p:ph type="title"/>
          </p:nvPr>
        </p:nvSpPr>
        <p:spPr>
          <a:xfrm>
            <a:off x="152400" y="21771"/>
            <a:ext cx="7005711" cy="1371600"/>
          </a:xfrm>
        </p:spPr>
        <p:txBody>
          <a:bodyPr>
            <a:normAutofit/>
          </a:bodyPr>
          <a:lstStyle/>
          <a:p>
            <a:r>
              <a:rPr lang="en-US" dirty="0"/>
              <a:t>Strategic Priority 2 – Promote a Culture of Transformational Community Service</a:t>
            </a:r>
          </a:p>
        </p:txBody>
      </p:sp>
      <p:graphicFrame>
        <p:nvGraphicFramePr>
          <p:cNvPr id="5" name="Table 4">
            <a:extLst>
              <a:ext uri="{FF2B5EF4-FFF2-40B4-BE49-F238E27FC236}">
                <a16:creationId xmlns:a16="http://schemas.microsoft.com/office/drawing/2014/main" id="{D05FC9EE-03E2-66C7-40CC-007D9C36EF15}"/>
              </a:ext>
            </a:extLst>
          </p:cNvPr>
          <p:cNvGraphicFramePr>
            <a:graphicFrameLocks noGrp="1"/>
          </p:cNvGraphicFramePr>
          <p:nvPr/>
        </p:nvGraphicFramePr>
        <p:xfrm>
          <a:off x="380999" y="1387151"/>
          <a:ext cx="8382002" cy="5038945"/>
        </p:xfrm>
        <a:graphic>
          <a:graphicData uri="http://schemas.openxmlformats.org/drawingml/2006/table">
            <a:tbl>
              <a:tblPr/>
              <a:tblGrid>
                <a:gridCol w="3862793">
                  <a:extLst>
                    <a:ext uri="{9D8B030D-6E8A-4147-A177-3AD203B41FA5}">
                      <a16:colId xmlns:a16="http://schemas.microsoft.com/office/drawing/2014/main" val="1814146383"/>
                    </a:ext>
                  </a:extLst>
                </a:gridCol>
                <a:gridCol w="1350673">
                  <a:extLst>
                    <a:ext uri="{9D8B030D-6E8A-4147-A177-3AD203B41FA5}">
                      <a16:colId xmlns:a16="http://schemas.microsoft.com/office/drawing/2014/main" val="3569744232"/>
                    </a:ext>
                  </a:extLst>
                </a:gridCol>
                <a:gridCol w="164430">
                  <a:extLst>
                    <a:ext uri="{9D8B030D-6E8A-4147-A177-3AD203B41FA5}">
                      <a16:colId xmlns:a16="http://schemas.microsoft.com/office/drawing/2014/main" val="2032718952"/>
                    </a:ext>
                  </a:extLst>
                </a:gridCol>
                <a:gridCol w="164430">
                  <a:extLst>
                    <a:ext uri="{9D8B030D-6E8A-4147-A177-3AD203B41FA5}">
                      <a16:colId xmlns:a16="http://schemas.microsoft.com/office/drawing/2014/main" val="251295042"/>
                    </a:ext>
                  </a:extLst>
                </a:gridCol>
                <a:gridCol w="164430">
                  <a:extLst>
                    <a:ext uri="{9D8B030D-6E8A-4147-A177-3AD203B41FA5}">
                      <a16:colId xmlns:a16="http://schemas.microsoft.com/office/drawing/2014/main" val="2811854548"/>
                    </a:ext>
                  </a:extLst>
                </a:gridCol>
                <a:gridCol w="164430">
                  <a:extLst>
                    <a:ext uri="{9D8B030D-6E8A-4147-A177-3AD203B41FA5}">
                      <a16:colId xmlns:a16="http://schemas.microsoft.com/office/drawing/2014/main" val="3624382506"/>
                    </a:ext>
                  </a:extLst>
                </a:gridCol>
                <a:gridCol w="352349">
                  <a:extLst>
                    <a:ext uri="{9D8B030D-6E8A-4147-A177-3AD203B41FA5}">
                      <a16:colId xmlns:a16="http://schemas.microsoft.com/office/drawing/2014/main" val="2048665603"/>
                    </a:ext>
                  </a:extLst>
                </a:gridCol>
                <a:gridCol w="422820">
                  <a:extLst>
                    <a:ext uri="{9D8B030D-6E8A-4147-A177-3AD203B41FA5}">
                      <a16:colId xmlns:a16="http://schemas.microsoft.com/office/drawing/2014/main" val="3601762371"/>
                    </a:ext>
                  </a:extLst>
                </a:gridCol>
                <a:gridCol w="991798">
                  <a:extLst>
                    <a:ext uri="{9D8B030D-6E8A-4147-A177-3AD203B41FA5}">
                      <a16:colId xmlns:a16="http://schemas.microsoft.com/office/drawing/2014/main" val="2712470074"/>
                    </a:ext>
                  </a:extLst>
                </a:gridCol>
                <a:gridCol w="743849">
                  <a:extLst>
                    <a:ext uri="{9D8B030D-6E8A-4147-A177-3AD203B41FA5}">
                      <a16:colId xmlns:a16="http://schemas.microsoft.com/office/drawing/2014/main" val="3863128201"/>
                    </a:ext>
                  </a:extLst>
                </a:gridCol>
              </a:tblGrid>
              <a:tr h="231354">
                <a:tc gridSpan="10">
                  <a:txBody>
                    <a:bodyPr/>
                    <a:lstStyle/>
                    <a:p>
                      <a:pPr algn="l" fontAlgn="ctr"/>
                      <a:r>
                        <a:rPr lang="en-US" sz="1000" b="1" i="0" u="none" strike="noStrike" dirty="0">
                          <a:solidFill>
                            <a:srgbClr val="000000"/>
                          </a:solidFill>
                          <a:effectLst/>
                          <a:highlight>
                            <a:srgbClr val="A9D08E"/>
                          </a:highlight>
                          <a:latin typeface="Calibri" panose="020F0502020204030204" pitchFamily="34" charset="0"/>
                        </a:rPr>
                        <a:t>Priority 2 -Promote a culture of transformational community service</a:t>
                      </a:r>
                    </a:p>
                  </a:txBody>
                  <a:tcPr marL="3617" marR="3617" marT="3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0148834"/>
                  </a:ext>
                </a:extLst>
              </a:tr>
              <a:tr h="115677">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1: Plan, implement an umbrella program; align with National priorities by 2023-2025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41269"/>
                  </a:ext>
                </a:extLst>
              </a:tr>
              <a:tr h="115677">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2994593"/>
                  </a:ext>
                </a:extLst>
              </a:tr>
              <a:tr h="115677">
                <a:tc>
                  <a:txBody>
                    <a:bodyPr/>
                    <a:lstStyle/>
                    <a:p>
                      <a:pPr algn="l" fontAlgn="t"/>
                      <a:r>
                        <a:rPr lang="en-US" sz="1000" b="0" i="0" u="none" strike="noStrike">
                          <a:solidFill>
                            <a:srgbClr val="000000"/>
                          </a:solidFill>
                          <a:effectLst/>
                          <a:latin typeface="Calibri" panose="020F0502020204030204" pitchFamily="34" charset="0"/>
                        </a:rPr>
                        <a:t>  - Look at the environmental data and community needs and identify a project that is relevant and value added</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239280"/>
                  </a:ext>
                </a:extLst>
              </a:tr>
              <a:tr h="115677">
                <a:tc>
                  <a:txBody>
                    <a:bodyPr/>
                    <a:lstStyle/>
                    <a:p>
                      <a:pPr algn="l" fontAlgn="t"/>
                      <a:r>
                        <a:rPr lang="en-US" sz="1000" b="0" i="0" u="none" strike="noStrike">
                          <a:solidFill>
                            <a:srgbClr val="000000"/>
                          </a:solidFill>
                          <a:effectLst/>
                          <a:latin typeface="Calibri" panose="020F0502020204030204" pitchFamily="34" charset="0"/>
                        </a:rPr>
                        <a:t>  - Identify programming that is relevant and value-added </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50958"/>
                  </a:ext>
                </a:extLst>
              </a:tr>
              <a:tr h="115677">
                <a:tc>
                  <a:txBody>
                    <a:bodyPr/>
                    <a:lstStyle/>
                    <a:p>
                      <a:pPr algn="l" fontAlgn="t"/>
                      <a:r>
                        <a:rPr lang="en-US" sz="1000" b="0" i="0" u="none" strike="noStrike">
                          <a:solidFill>
                            <a:srgbClr val="000000"/>
                          </a:solidFill>
                          <a:effectLst/>
                          <a:latin typeface="Calibri" panose="020F0502020204030204" pitchFamily="34" charset="0"/>
                        </a:rPr>
                        <a:t>  -  Determine the need and if it is fundable</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146302"/>
                  </a:ext>
                </a:extLst>
              </a:tr>
              <a:tr h="115677">
                <a:tc>
                  <a:txBody>
                    <a:bodyPr/>
                    <a:lstStyle/>
                    <a:p>
                      <a:pPr algn="l" fontAlgn="t"/>
                      <a:r>
                        <a:rPr lang="en-US" sz="1000" b="0" i="0" u="none" strike="noStrike">
                          <a:solidFill>
                            <a:srgbClr val="000000"/>
                          </a:solidFill>
                          <a:effectLst/>
                          <a:latin typeface="Calibri" panose="020F0502020204030204" pitchFamily="34" charset="0"/>
                        </a:rPr>
                        <a:t>  - Determine an associated funding plan</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2786022"/>
                  </a:ext>
                </a:extLst>
              </a:tr>
              <a:tr h="115677">
                <a:tc>
                  <a:txBody>
                    <a:bodyPr/>
                    <a:lstStyle/>
                    <a:p>
                      <a:pPr algn="l" fontAlgn="t"/>
                      <a:r>
                        <a:rPr lang="en-US" sz="1000" b="0" i="0" u="none" strike="noStrike">
                          <a:solidFill>
                            <a:srgbClr val="000000"/>
                          </a:solidFill>
                          <a:effectLst/>
                          <a:latin typeface="Calibri" panose="020F0502020204030204" pitchFamily="34" charset="0"/>
                        </a:rPr>
                        <a:t>  - Test to see if the funding plan is reasonable</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1060719"/>
                  </a:ext>
                </a:extLst>
              </a:tr>
              <a:tr h="115677">
                <a:tc>
                  <a:txBody>
                    <a:bodyPr/>
                    <a:lstStyle/>
                    <a:p>
                      <a:pPr algn="l" fontAlgn="t"/>
                      <a:r>
                        <a:rPr lang="en-US" sz="1000" b="0" i="0" u="none" strike="noStrike">
                          <a:solidFill>
                            <a:srgbClr val="000000"/>
                          </a:solidFill>
                          <a:effectLst/>
                          <a:latin typeface="Calibri" panose="020F0502020204030204" pitchFamily="34" charset="0"/>
                        </a:rPr>
                        <a:t> - If yes, work with the Finance Committee for the budget and the fundraising committee for ways to raise the money</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3757083"/>
                  </a:ext>
                </a:extLst>
              </a:tr>
              <a:tr h="115677">
                <a:tc>
                  <a:txBody>
                    <a:bodyPr/>
                    <a:lstStyle/>
                    <a:p>
                      <a:pPr algn="l" fontAlgn="t"/>
                      <a:r>
                        <a:rPr lang="en-US" sz="1000" b="0" i="0" u="none" strike="noStrike">
                          <a:solidFill>
                            <a:srgbClr val="000000"/>
                          </a:solidFill>
                          <a:effectLst/>
                          <a:latin typeface="Calibri" panose="020F0502020204030204" pitchFamily="34" charset="0"/>
                        </a:rPr>
                        <a:t>  - If no, start over from step 1</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98822"/>
                  </a:ext>
                </a:extLst>
              </a:tr>
              <a:tr h="115677">
                <a:tc>
                  <a:txBody>
                    <a:bodyPr/>
                    <a:lstStyle/>
                    <a:p>
                      <a:pPr algn="l" fontAlgn="t"/>
                      <a:r>
                        <a:rPr lang="en-US" sz="1000" b="0" i="0" u="none" strike="noStrike">
                          <a:solidFill>
                            <a:srgbClr val="000000"/>
                          </a:solidFill>
                          <a:effectLst/>
                          <a:latin typeface="Calibri" panose="020F0502020204030204" pitchFamily="34" charset="0"/>
                        </a:rPr>
                        <a:t>  - Develop and present a plan to the Executive Committee and Chapter</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216995"/>
                  </a:ext>
                </a:extLst>
              </a:tr>
              <a:tr h="115677">
                <a:tc>
                  <a:txBody>
                    <a:bodyPr/>
                    <a:lstStyle/>
                    <a:p>
                      <a:pPr algn="l" fontAlgn="t"/>
                      <a:r>
                        <a:rPr lang="en-US" sz="1000" b="0" i="0" u="none" strike="noStrike">
                          <a:solidFill>
                            <a:srgbClr val="000000"/>
                          </a:solidFill>
                          <a:effectLst/>
                          <a:latin typeface="Calibri" panose="020F0502020204030204" pitchFamily="34" charset="0"/>
                        </a:rPr>
                        <a:t>  - Begin Executing the plan ( Identify fundraising sources and develop those sources)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509941"/>
                  </a:ext>
                </a:extLst>
              </a:tr>
              <a:tr h="120496">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741624"/>
                  </a:ext>
                </a:extLst>
              </a:tr>
              <a:tr h="120496">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2: Plan, implement one or more integrated programs, align with National priorities 2023-2025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160918"/>
                  </a:ext>
                </a:extLst>
              </a:tr>
              <a:tr h="115677">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035013"/>
                  </a:ext>
                </a:extLst>
              </a:tr>
              <a:tr h="115677">
                <a:tc>
                  <a:txBody>
                    <a:bodyPr/>
                    <a:lstStyle/>
                    <a:p>
                      <a:pPr algn="l" fontAlgn="t"/>
                      <a:r>
                        <a:rPr lang="en-US" sz="1000" b="0" i="0" u="none" strike="noStrike">
                          <a:solidFill>
                            <a:srgbClr val="000000"/>
                          </a:solidFill>
                          <a:effectLst/>
                          <a:latin typeface="Calibri" panose="020F0502020204030204" pitchFamily="34" charset="0"/>
                        </a:rPr>
                        <a:t>  - Look at the environmental data and determine community gaps and compare against Chapter goals and interests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797767"/>
                  </a:ext>
                </a:extLst>
              </a:tr>
              <a:tr h="115677">
                <a:tc>
                  <a:txBody>
                    <a:bodyPr/>
                    <a:lstStyle/>
                    <a:p>
                      <a:pPr algn="l" fontAlgn="t"/>
                      <a:r>
                        <a:rPr lang="en-US" sz="1000" b="0" i="0" u="none" strike="noStrike">
                          <a:solidFill>
                            <a:srgbClr val="000000"/>
                          </a:solidFill>
                          <a:effectLst/>
                          <a:latin typeface="Calibri" panose="020F0502020204030204" pitchFamily="34" charset="0"/>
                        </a:rPr>
                        <a:t>  - Identify an umbrella program </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585105"/>
                  </a:ext>
                </a:extLst>
              </a:tr>
              <a:tr h="115677">
                <a:tc>
                  <a:txBody>
                    <a:bodyPr/>
                    <a:lstStyle/>
                    <a:p>
                      <a:pPr algn="l" fontAlgn="t"/>
                      <a:r>
                        <a:rPr lang="en-US" sz="1000" b="0" i="0" u="none" strike="noStrike">
                          <a:solidFill>
                            <a:srgbClr val="000000"/>
                          </a:solidFill>
                          <a:effectLst/>
                          <a:latin typeface="Calibri" panose="020F0502020204030204" pitchFamily="34" charset="0"/>
                        </a:rPr>
                        <a:t>_ working with Facets and Committees, determine if all Facets have a role</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766111"/>
                  </a:ext>
                </a:extLst>
              </a:tr>
              <a:tr h="115677">
                <a:tc>
                  <a:txBody>
                    <a:bodyPr/>
                    <a:lstStyle/>
                    <a:p>
                      <a:pPr algn="l" fontAlgn="t"/>
                      <a:r>
                        <a:rPr lang="en-US" sz="1000" b="0" i="0" u="none" strike="noStrike">
                          <a:solidFill>
                            <a:srgbClr val="000000"/>
                          </a:solidFill>
                          <a:effectLst/>
                          <a:latin typeface="Calibri" panose="020F0502020204030204" pitchFamily="34" charset="0"/>
                        </a:rPr>
                        <a:t>  - If so, begin to define program</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919687"/>
                  </a:ext>
                </a:extLst>
              </a:tr>
              <a:tr h="115677">
                <a:tc>
                  <a:txBody>
                    <a:bodyPr/>
                    <a:lstStyle/>
                    <a:p>
                      <a:pPr algn="l" fontAlgn="t"/>
                      <a:r>
                        <a:rPr lang="en-US" sz="1000" b="0" i="0" u="none" strike="noStrike">
                          <a:solidFill>
                            <a:srgbClr val="000000"/>
                          </a:solidFill>
                          <a:effectLst/>
                          <a:latin typeface="Calibri" panose="020F0502020204030204" pitchFamily="34" charset="0"/>
                        </a:rPr>
                        <a:t>  - If not, start over and find another program</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7475040"/>
                  </a:ext>
                </a:extLst>
              </a:tr>
              <a:tr h="115677">
                <a:tc>
                  <a:txBody>
                    <a:bodyPr/>
                    <a:lstStyle/>
                    <a:p>
                      <a:pPr algn="l" fontAlgn="t"/>
                      <a:r>
                        <a:rPr lang="en-US" sz="1000" b="0" i="0" u="none" strike="noStrike">
                          <a:solidFill>
                            <a:srgbClr val="000000"/>
                          </a:solidFill>
                          <a:effectLst/>
                          <a:latin typeface="Calibri" panose="020F0502020204030204" pitchFamily="34" charset="0"/>
                        </a:rPr>
                        <a:t>  - Work with Finance Committee and Fundraising Committee to develop a budget and activities for the integrated program</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0003602"/>
                  </a:ext>
                </a:extLst>
              </a:tr>
              <a:tr h="221714">
                <a:tc>
                  <a:txBody>
                    <a:bodyPr/>
                    <a:lstStyle/>
                    <a:p>
                      <a:pPr algn="l" fontAlgn="t"/>
                      <a:r>
                        <a:rPr lang="en-US" sz="1000" b="0" i="0" u="none" strike="noStrike">
                          <a:solidFill>
                            <a:srgbClr val="000000"/>
                          </a:solidFill>
                          <a:effectLst/>
                          <a:latin typeface="Calibri" panose="020F0502020204030204" pitchFamily="34" charset="0"/>
                        </a:rPr>
                        <a:t>  - Work with each Facet and Committee to determine what activities will be started, stopped, and continued as a result of the integrated program</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1841713"/>
                  </a:ext>
                </a:extLst>
              </a:tr>
              <a:tr h="115677">
                <a:tc>
                  <a:txBody>
                    <a:bodyPr/>
                    <a:lstStyle/>
                    <a:p>
                      <a:pPr algn="l" fontAlgn="t"/>
                      <a:r>
                        <a:rPr lang="en-US" sz="1000" b="0" i="0" u="none" strike="noStrike">
                          <a:solidFill>
                            <a:srgbClr val="000000"/>
                          </a:solidFill>
                          <a:effectLst/>
                          <a:latin typeface="Calibri" panose="020F0502020204030204" pitchFamily="34" charset="0"/>
                        </a:rPr>
                        <a:t>  - Adjust Committee and Facet activities and align </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1992859"/>
                  </a:ext>
                </a:extLst>
              </a:tr>
              <a:tr h="120496">
                <a:tc>
                  <a:txBody>
                    <a:bodyPr/>
                    <a:lstStyle/>
                    <a:p>
                      <a:pPr algn="l" fontAlgn="t"/>
                      <a:r>
                        <a:rPr lang="en-US" sz="1000" b="0" i="0" u="none" strike="noStrike" dirty="0">
                          <a:solidFill>
                            <a:srgbClr val="000000"/>
                          </a:solidFill>
                          <a:effectLst/>
                          <a:latin typeface="Calibri" panose="020F0502020204030204" pitchFamily="34" charset="0"/>
                        </a:rPr>
                        <a:t>  - Begin Execution</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9182391"/>
                  </a:ext>
                </a:extLst>
              </a:tr>
            </a:tbl>
          </a:graphicData>
        </a:graphic>
      </p:graphicFrame>
      <p:pic>
        <p:nvPicPr>
          <p:cNvPr id="6" name="Picture 5">
            <a:extLst>
              <a:ext uri="{FF2B5EF4-FFF2-40B4-BE49-F238E27FC236}">
                <a16:creationId xmlns:a16="http://schemas.microsoft.com/office/drawing/2014/main" id="{2CBF4B2C-3192-ADAB-E8B7-4E2746474A91}"/>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162800" y="55983"/>
            <a:ext cx="1828800" cy="1077354"/>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2352478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0D76-9ACD-BEF3-B61D-07CAD1451579}"/>
              </a:ext>
            </a:extLst>
          </p:cNvPr>
          <p:cNvSpPr>
            <a:spLocks noGrp="1"/>
          </p:cNvSpPr>
          <p:nvPr>
            <p:ph type="title"/>
          </p:nvPr>
        </p:nvSpPr>
        <p:spPr/>
        <p:txBody>
          <a:bodyPr>
            <a:normAutofit/>
          </a:bodyPr>
          <a:lstStyle/>
          <a:p>
            <a:r>
              <a:rPr lang="en-US" dirty="0"/>
              <a:t>Strategic Priority 3 – Promote a Culture of Fiscal Responsibility</a:t>
            </a:r>
          </a:p>
        </p:txBody>
      </p:sp>
      <p:graphicFrame>
        <p:nvGraphicFramePr>
          <p:cNvPr id="5" name="Table 4">
            <a:extLst>
              <a:ext uri="{FF2B5EF4-FFF2-40B4-BE49-F238E27FC236}">
                <a16:creationId xmlns:a16="http://schemas.microsoft.com/office/drawing/2014/main" id="{64209DDD-B46C-6321-42A7-08C06CE0F685}"/>
              </a:ext>
            </a:extLst>
          </p:cNvPr>
          <p:cNvGraphicFramePr>
            <a:graphicFrameLocks noGrp="1"/>
          </p:cNvGraphicFramePr>
          <p:nvPr/>
        </p:nvGraphicFramePr>
        <p:xfrm>
          <a:off x="381000" y="1828800"/>
          <a:ext cx="8229599" cy="3577074"/>
        </p:xfrm>
        <a:graphic>
          <a:graphicData uri="http://schemas.openxmlformats.org/drawingml/2006/table">
            <a:tbl>
              <a:tblPr/>
              <a:tblGrid>
                <a:gridCol w="3792560">
                  <a:extLst>
                    <a:ext uri="{9D8B030D-6E8A-4147-A177-3AD203B41FA5}">
                      <a16:colId xmlns:a16="http://schemas.microsoft.com/office/drawing/2014/main" val="2259535766"/>
                    </a:ext>
                  </a:extLst>
                </a:gridCol>
                <a:gridCol w="1326115">
                  <a:extLst>
                    <a:ext uri="{9D8B030D-6E8A-4147-A177-3AD203B41FA5}">
                      <a16:colId xmlns:a16="http://schemas.microsoft.com/office/drawing/2014/main" val="1718520564"/>
                    </a:ext>
                  </a:extLst>
                </a:gridCol>
                <a:gridCol w="161440">
                  <a:extLst>
                    <a:ext uri="{9D8B030D-6E8A-4147-A177-3AD203B41FA5}">
                      <a16:colId xmlns:a16="http://schemas.microsoft.com/office/drawing/2014/main" val="2820236885"/>
                    </a:ext>
                  </a:extLst>
                </a:gridCol>
                <a:gridCol w="161440">
                  <a:extLst>
                    <a:ext uri="{9D8B030D-6E8A-4147-A177-3AD203B41FA5}">
                      <a16:colId xmlns:a16="http://schemas.microsoft.com/office/drawing/2014/main" val="3501840197"/>
                    </a:ext>
                  </a:extLst>
                </a:gridCol>
                <a:gridCol w="161440">
                  <a:extLst>
                    <a:ext uri="{9D8B030D-6E8A-4147-A177-3AD203B41FA5}">
                      <a16:colId xmlns:a16="http://schemas.microsoft.com/office/drawing/2014/main" val="302928210"/>
                    </a:ext>
                  </a:extLst>
                </a:gridCol>
                <a:gridCol w="161440">
                  <a:extLst>
                    <a:ext uri="{9D8B030D-6E8A-4147-A177-3AD203B41FA5}">
                      <a16:colId xmlns:a16="http://schemas.microsoft.com/office/drawing/2014/main" val="1512821443"/>
                    </a:ext>
                  </a:extLst>
                </a:gridCol>
                <a:gridCol w="345943">
                  <a:extLst>
                    <a:ext uri="{9D8B030D-6E8A-4147-A177-3AD203B41FA5}">
                      <a16:colId xmlns:a16="http://schemas.microsoft.com/office/drawing/2014/main" val="1789610193"/>
                    </a:ext>
                  </a:extLst>
                </a:gridCol>
                <a:gridCol w="415132">
                  <a:extLst>
                    <a:ext uri="{9D8B030D-6E8A-4147-A177-3AD203B41FA5}">
                      <a16:colId xmlns:a16="http://schemas.microsoft.com/office/drawing/2014/main" val="2749993723"/>
                    </a:ext>
                  </a:extLst>
                </a:gridCol>
                <a:gridCol w="973765">
                  <a:extLst>
                    <a:ext uri="{9D8B030D-6E8A-4147-A177-3AD203B41FA5}">
                      <a16:colId xmlns:a16="http://schemas.microsoft.com/office/drawing/2014/main" val="4196193316"/>
                    </a:ext>
                  </a:extLst>
                </a:gridCol>
                <a:gridCol w="730324">
                  <a:extLst>
                    <a:ext uri="{9D8B030D-6E8A-4147-A177-3AD203B41FA5}">
                      <a16:colId xmlns:a16="http://schemas.microsoft.com/office/drawing/2014/main" val="2642666185"/>
                    </a:ext>
                  </a:extLst>
                </a:gridCol>
              </a:tblGrid>
              <a:tr h="173636">
                <a:tc gridSpan="10">
                  <a:txBody>
                    <a:bodyPr/>
                    <a:lstStyle/>
                    <a:p>
                      <a:pPr algn="l" fontAlgn="ctr"/>
                      <a:r>
                        <a:rPr lang="en-US" sz="1000" b="1" i="0" u="none" strike="noStrike" dirty="0">
                          <a:solidFill>
                            <a:srgbClr val="000000"/>
                          </a:solidFill>
                          <a:effectLst/>
                          <a:highlight>
                            <a:srgbClr val="A9D08E"/>
                          </a:highlight>
                          <a:latin typeface="Calibri" panose="020F0502020204030204" pitchFamily="34" charset="0"/>
                        </a:rPr>
                        <a:t>Priority 3 - Promote a culture of fiscal responsibility</a:t>
                      </a:r>
                    </a:p>
                  </a:txBody>
                  <a:tcPr marL="3617" marR="3617" marT="3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6329974"/>
                  </a:ext>
                </a:extLst>
              </a:tr>
              <a:tr h="86818">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1: Double our existing programs budget by 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2629081"/>
                  </a:ext>
                </a:extLst>
              </a:tr>
              <a:tr h="86818">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8453270"/>
                  </a:ext>
                </a:extLst>
              </a:tr>
              <a:tr h="173636">
                <a:tc>
                  <a:txBody>
                    <a:bodyPr/>
                    <a:lstStyle/>
                    <a:p>
                      <a:pPr algn="l" fontAlgn="b"/>
                      <a:r>
                        <a:rPr lang="en-US" sz="1000" b="0" i="0" u="none" strike="noStrike">
                          <a:solidFill>
                            <a:srgbClr val="000000"/>
                          </a:solidFill>
                          <a:effectLst/>
                          <a:latin typeface="Calibri" panose="020F0502020204030204" pitchFamily="34" charset="0"/>
                        </a:rPr>
                        <a:t> - Work with the Facet and Fundraising Chair to determine a roadmap for creating programming that satisfies community need and Chapter interest</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670682"/>
                  </a:ext>
                </a:extLst>
              </a:tr>
              <a:tr h="86818">
                <a:tc>
                  <a:txBody>
                    <a:bodyPr/>
                    <a:lstStyle/>
                    <a:p>
                      <a:pPr algn="l" fontAlgn="b"/>
                      <a:r>
                        <a:rPr lang="en-US" sz="1000" b="0" i="0" u="none" strike="noStrike">
                          <a:solidFill>
                            <a:srgbClr val="000000"/>
                          </a:solidFill>
                          <a:effectLst/>
                          <a:latin typeface="Calibri" panose="020F0502020204030204" pitchFamily="34" charset="0"/>
                        </a:rPr>
                        <a:t>  - Develop a budget for those 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458340"/>
                  </a:ext>
                </a:extLst>
              </a:tr>
              <a:tr h="86818">
                <a:tc>
                  <a:txBody>
                    <a:bodyPr/>
                    <a:lstStyle/>
                    <a:p>
                      <a:pPr algn="l" fontAlgn="b"/>
                      <a:r>
                        <a:rPr lang="en-US" sz="1000" b="0" i="0" u="none" strike="noStrike">
                          <a:solidFill>
                            <a:srgbClr val="000000"/>
                          </a:solidFill>
                          <a:effectLst/>
                          <a:latin typeface="Calibri" panose="020F0502020204030204" pitchFamily="34" charset="0"/>
                        </a:rPr>
                        <a:t>  - facets and Committeess inctegrate these activites into their current plans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752013"/>
                  </a:ext>
                </a:extLst>
              </a:tr>
              <a:tr h="86818">
                <a:tc>
                  <a:txBody>
                    <a:bodyPr/>
                    <a:lstStyle/>
                    <a:p>
                      <a:pPr algn="l" fontAlgn="b"/>
                      <a:r>
                        <a:rPr lang="en-US" sz="1000" b="0" i="0" u="none" strike="noStrike">
                          <a:solidFill>
                            <a:srgbClr val="000000"/>
                          </a:solidFill>
                          <a:effectLst/>
                          <a:latin typeface="Calibri" panose="020F0502020204030204" pitchFamily="34" charset="0"/>
                        </a:rPr>
                        <a:t>  Begin to execute that programming</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196911"/>
                  </a:ext>
                </a:extLst>
              </a:tr>
              <a:tr h="86818">
                <a:tc>
                  <a:txBody>
                    <a:bodyPr/>
                    <a:lstStyle/>
                    <a:p>
                      <a:pPr algn="l" fontAlgn="b"/>
                      <a:r>
                        <a:rPr lang="en-US" sz="1000" b="0" i="0" u="none" strike="noStrike">
                          <a:solidFill>
                            <a:srgbClr val="000000"/>
                          </a:solidFill>
                          <a:effectLst/>
                          <a:latin typeface="Calibri" panose="020F0502020204030204" pitchFamily="34" charset="0"/>
                        </a:rPr>
                        <a:t> - At the end of the Discal year Evaluate Program</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893251"/>
                  </a:ext>
                </a:extLst>
              </a:tr>
              <a:tr h="90435">
                <a:tc>
                  <a:txBody>
                    <a:bodyPr/>
                    <a:lstStyle/>
                    <a:p>
                      <a:pPr algn="l" fontAlgn="b"/>
                      <a:r>
                        <a:rPr lang="en-US" sz="1000" b="0" i="0" u="none" strike="noStrike">
                          <a:solidFill>
                            <a:srgbClr val="000000"/>
                          </a:solidFill>
                          <a:effectLst/>
                          <a:latin typeface="Calibri" panose="020F0502020204030204" pitchFamily="34" charset="0"/>
                        </a:rPr>
                        <a:t> - Adjust the Programming for the Upcoming Year</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600577"/>
                  </a:ext>
                </a:extLst>
              </a:tr>
              <a:tr h="90435">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2: Double our existing scholarship budget by 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0516580"/>
                  </a:ext>
                </a:extLst>
              </a:tr>
              <a:tr h="86818">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4658835"/>
                  </a:ext>
                </a:extLst>
              </a:tr>
              <a:tr h="86818">
                <a:tc>
                  <a:txBody>
                    <a:bodyPr/>
                    <a:lstStyle/>
                    <a:p>
                      <a:pPr algn="l" fontAlgn="t"/>
                      <a:r>
                        <a:rPr lang="en-US" sz="1000" b="1" i="0" u="none" strike="noStrike">
                          <a:solidFill>
                            <a:srgbClr val="000000"/>
                          </a:solidFill>
                          <a:effectLst/>
                          <a:latin typeface="Calibri" panose="020F0502020204030204" pitchFamily="34" charset="0"/>
                        </a:rPr>
                        <a:t> </a:t>
                      </a:r>
                      <a:r>
                        <a:rPr lang="en-US" sz="1000" b="0" i="0" u="none" strike="noStrike">
                          <a:solidFill>
                            <a:srgbClr val="000000"/>
                          </a:solidFill>
                          <a:effectLst/>
                          <a:latin typeface="Calibri" panose="020F0502020204030204" pitchFamily="34" charset="0"/>
                        </a:rPr>
                        <a:t> - Work with the Service to Youth Facet Chair to update the fundraising plan to identify the types of new scholarships</a:t>
                      </a:r>
                      <a:endParaRPr lang="en-US" sz="1000" b="1" i="0" u="none" strike="noStrike">
                        <a:solidFill>
                          <a:srgbClr val="000000"/>
                        </a:solidFill>
                        <a:effectLst/>
                        <a:latin typeface="Calibri" panose="020F0502020204030204" pitchFamily="34" charset="0"/>
                      </a:endParaRP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271787"/>
                  </a:ext>
                </a:extLst>
              </a:tr>
              <a:tr h="86818">
                <a:tc>
                  <a:txBody>
                    <a:bodyPr/>
                    <a:lstStyle/>
                    <a:p>
                      <a:pPr algn="l" fontAlgn="t"/>
                      <a:r>
                        <a:rPr lang="en-US" sz="1000" b="0" i="0" u="none" strike="noStrike">
                          <a:solidFill>
                            <a:srgbClr val="000000"/>
                          </a:solidFill>
                          <a:effectLst/>
                          <a:latin typeface="Calibri" panose="020F0502020204030204" pitchFamily="34" charset="0"/>
                        </a:rPr>
                        <a:t>  - Develop a plan ( see old scholarship plan - e.g., 3 new $15,000 scholarships) and time phase the plan</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1235514"/>
                  </a:ext>
                </a:extLst>
              </a:tr>
              <a:tr h="86818">
                <a:tc>
                  <a:txBody>
                    <a:bodyPr/>
                    <a:lstStyle/>
                    <a:p>
                      <a:pPr algn="l" fontAlgn="t"/>
                      <a:r>
                        <a:rPr lang="en-US" sz="1000" b="0" i="0" u="none" strike="noStrike">
                          <a:solidFill>
                            <a:srgbClr val="000000"/>
                          </a:solidFill>
                          <a:effectLst/>
                          <a:latin typeface="Calibri" panose="020F0502020204030204" pitchFamily="34" charset="0"/>
                        </a:rPr>
                        <a:t>  - Work with the Fundraising Committee to identify new fundraising activities that will lead to raising the identified new funds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15501"/>
                  </a:ext>
                </a:extLst>
              </a:tr>
              <a:tr h="86818">
                <a:tc>
                  <a:txBody>
                    <a:bodyPr/>
                    <a:lstStyle/>
                    <a:p>
                      <a:pPr algn="l" fontAlgn="t"/>
                      <a:r>
                        <a:rPr lang="en-US" sz="1000" b="0" i="0" u="none" strike="noStrike">
                          <a:solidFill>
                            <a:srgbClr val="000000"/>
                          </a:solidFill>
                          <a:effectLst/>
                          <a:latin typeface="Calibri" panose="020F0502020204030204" pitchFamily="34" charset="0"/>
                        </a:rPr>
                        <a:t>  - Develop and finalize the new scholarship and fundraising plans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945857"/>
                  </a:ext>
                </a:extLst>
              </a:tr>
            </a:tbl>
          </a:graphicData>
        </a:graphic>
      </p:graphicFrame>
      <p:pic>
        <p:nvPicPr>
          <p:cNvPr id="7" name="Picture 6">
            <a:extLst>
              <a:ext uri="{FF2B5EF4-FFF2-40B4-BE49-F238E27FC236}">
                <a16:creationId xmlns:a16="http://schemas.microsoft.com/office/drawing/2014/main" id="{7D9D35F5-5891-B14A-D9A2-C1608A64AF7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010400" y="149290"/>
            <a:ext cx="1828800" cy="1077354"/>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381223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ECA8-1A5A-B9C7-A7DE-06AC27943F71}"/>
              </a:ext>
            </a:extLst>
          </p:cNvPr>
          <p:cNvSpPr>
            <a:spLocks noGrp="1"/>
          </p:cNvSpPr>
          <p:nvPr>
            <p:ph type="title"/>
          </p:nvPr>
        </p:nvSpPr>
        <p:spPr>
          <a:xfrm>
            <a:off x="461889" y="152400"/>
            <a:ext cx="6624711" cy="1676400"/>
          </a:xfrm>
        </p:spPr>
        <p:txBody>
          <a:bodyPr>
            <a:normAutofit/>
          </a:bodyPr>
          <a:lstStyle/>
          <a:p>
            <a:r>
              <a:rPr lang="en-US" dirty="0"/>
              <a:t>Strategic Priority 4 - Promote a Culture of Organizational Excellence and Alignment</a:t>
            </a:r>
          </a:p>
        </p:txBody>
      </p:sp>
      <p:graphicFrame>
        <p:nvGraphicFramePr>
          <p:cNvPr id="6" name="Table 5">
            <a:extLst>
              <a:ext uri="{FF2B5EF4-FFF2-40B4-BE49-F238E27FC236}">
                <a16:creationId xmlns:a16="http://schemas.microsoft.com/office/drawing/2014/main" id="{8B8FF806-A84E-EC3C-7727-24E567EB7E43}"/>
              </a:ext>
            </a:extLst>
          </p:cNvPr>
          <p:cNvGraphicFramePr>
            <a:graphicFrameLocks noGrp="1"/>
          </p:cNvGraphicFramePr>
          <p:nvPr/>
        </p:nvGraphicFramePr>
        <p:xfrm>
          <a:off x="304800" y="2362200"/>
          <a:ext cx="8229599" cy="2329404"/>
        </p:xfrm>
        <a:graphic>
          <a:graphicData uri="http://schemas.openxmlformats.org/drawingml/2006/table">
            <a:tbl>
              <a:tblPr/>
              <a:tblGrid>
                <a:gridCol w="3792560">
                  <a:extLst>
                    <a:ext uri="{9D8B030D-6E8A-4147-A177-3AD203B41FA5}">
                      <a16:colId xmlns:a16="http://schemas.microsoft.com/office/drawing/2014/main" val="2435665963"/>
                    </a:ext>
                  </a:extLst>
                </a:gridCol>
                <a:gridCol w="1326115">
                  <a:extLst>
                    <a:ext uri="{9D8B030D-6E8A-4147-A177-3AD203B41FA5}">
                      <a16:colId xmlns:a16="http://schemas.microsoft.com/office/drawing/2014/main" val="445880629"/>
                    </a:ext>
                  </a:extLst>
                </a:gridCol>
                <a:gridCol w="161440">
                  <a:extLst>
                    <a:ext uri="{9D8B030D-6E8A-4147-A177-3AD203B41FA5}">
                      <a16:colId xmlns:a16="http://schemas.microsoft.com/office/drawing/2014/main" val="4074954889"/>
                    </a:ext>
                  </a:extLst>
                </a:gridCol>
                <a:gridCol w="161440">
                  <a:extLst>
                    <a:ext uri="{9D8B030D-6E8A-4147-A177-3AD203B41FA5}">
                      <a16:colId xmlns:a16="http://schemas.microsoft.com/office/drawing/2014/main" val="4016749437"/>
                    </a:ext>
                  </a:extLst>
                </a:gridCol>
                <a:gridCol w="161440">
                  <a:extLst>
                    <a:ext uri="{9D8B030D-6E8A-4147-A177-3AD203B41FA5}">
                      <a16:colId xmlns:a16="http://schemas.microsoft.com/office/drawing/2014/main" val="3992125083"/>
                    </a:ext>
                  </a:extLst>
                </a:gridCol>
                <a:gridCol w="161440">
                  <a:extLst>
                    <a:ext uri="{9D8B030D-6E8A-4147-A177-3AD203B41FA5}">
                      <a16:colId xmlns:a16="http://schemas.microsoft.com/office/drawing/2014/main" val="4055826000"/>
                    </a:ext>
                  </a:extLst>
                </a:gridCol>
                <a:gridCol w="345943">
                  <a:extLst>
                    <a:ext uri="{9D8B030D-6E8A-4147-A177-3AD203B41FA5}">
                      <a16:colId xmlns:a16="http://schemas.microsoft.com/office/drawing/2014/main" val="3452525095"/>
                    </a:ext>
                  </a:extLst>
                </a:gridCol>
                <a:gridCol w="415132">
                  <a:extLst>
                    <a:ext uri="{9D8B030D-6E8A-4147-A177-3AD203B41FA5}">
                      <a16:colId xmlns:a16="http://schemas.microsoft.com/office/drawing/2014/main" val="1093639934"/>
                    </a:ext>
                  </a:extLst>
                </a:gridCol>
                <a:gridCol w="973765">
                  <a:extLst>
                    <a:ext uri="{9D8B030D-6E8A-4147-A177-3AD203B41FA5}">
                      <a16:colId xmlns:a16="http://schemas.microsoft.com/office/drawing/2014/main" val="22368888"/>
                    </a:ext>
                  </a:extLst>
                </a:gridCol>
                <a:gridCol w="730324">
                  <a:extLst>
                    <a:ext uri="{9D8B030D-6E8A-4147-A177-3AD203B41FA5}">
                      <a16:colId xmlns:a16="http://schemas.microsoft.com/office/drawing/2014/main" val="4251151174"/>
                    </a:ext>
                  </a:extLst>
                </a:gridCol>
              </a:tblGrid>
              <a:tr h="97670">
                <a:tc gridSpan="10">
                  <a:txBody>
                    <a:bodyPr/>
                    <a:lstStyle/>
                    <a:p>
                      <a:pPr algn="l" fontAlgn="ctr"/>
                      <a:r>
                        <a:rPr lang="en-US" sz="1000" b="1" i="0" u="none" strike="noStrike">
                          <a:solidFill>
                            <a:srgbClr val="000000"/>
                          </a:solidFill>
                          <a:effectLst/>
                          <a:highlight>
                            <a:srgbClr val="A9D08E"/>
                          </a:highlight>
                          <a:latin typeface="Calibri" panose="020F0502020204030204" pitchFamily="34" charset="0"/>
                        </a:rPr>
                        <a:t>Priority 4 - Promote a culture of organizational excellence and alignment</a:t>
                      </a:r>
                    </a:p>
                  </a:txBody>
                  <a:tcPr marL="3617" marR="3617" marT="3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8953341"/>
                  </a:ext>
                </a:extLst>
              </a:tr>
              <a:tr h="86818">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1: Create an environment that fosters engagement, measured by 90% engagement satisfaction of the chapter by 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3143109"/>
                  </a:ext>
                </a:extLst>
              </a:tr>
              <a:tr h="86818">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215216"/>
                  </a:ext>
                </a:extLst>
              </a:tr>
              <a:tr h="86818">
                <a:tc>
                  <a:txBody>
                    <a:bodyPr/>
                    <a:lstStyle/>
                    <a:p>
                      <a:pPr algn="l" fontAlgn="t"/>
                      <a:r>
                        <a:rPr lang="en-US" sz="1000" b="0" i="0" u="none" strike="noStrike">
                          <a:solidFill>
                            <a:srgbClr val="000000"/>
                          </a:solidFill>
                          <a:effectLst/>
                          <a:latin typeface="Calibri" panose="020F0502020204030204" pitchFamily="34" charset="0"/>
                        </a:rPr>
                        <a:t>  - Identify a consultant ( preferably a Link)</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0640759"/>
                  </a:ext>
                </a:extLst>
              </a:tr>
              <a:tr h="86818">
                <a:tc>
                  <a:txBody>
                    <a:bodyPr/>
                    <a:lstStyle/>
                    <a:p>
                      <a:pPr algn="l" fontAlgn="t"/>
                      <a:r>
                        <a:rPr lang="en-US" sz="1000" b="0" i="0" u="none" strike="noStrike">
                          <a:solidFill>
                            <a:srgbClr val="000000"/>
                          </a:solidFill>
                          <a:effectLst/>
                          <a:latin typeface="Calibri" panose="020F0502020204030204" pitchFamily="34" charset="0"/>
                        </a:rPr>
                        <a:t>  - Develop a training approach (team building)</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554974"/>
                  </a:ext>
                </a:extLst>
              </a:tr>
              <a:tr h="86818">
                <a:tc>
                  <a:txBody>
                    <a:bodyPr/>
                    <a:lstStyle/>
                    <a:p>
                      <a:pPr algn="l" fontAlgn="t"/>
                      <a:r>
                        <a:rPr lang="en-US" sz="1000" b="0" i="0" u="none" strike="noStrike">
                          <a:solidFill>
                            <a:srgbClr val="000000"/>
                          </a:solidFill>
                          <a:effectLst/>
                          <a:latin typeface="Calibri" panose="020F0502020204030204" pitchFamily="34" charset="0"/>
                        </a:rPr>
                        <a:t>  - Develop a after training satisfaction questionnaire</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5907121"/>
                  </a:ext>
                </a:extLst>
              </a:tr>
              <a:tr h="86818">
                <a:tc>
                  <a:txBody>
                    <a:bodyPr/>
                    <a:lstStyle/>
                    <a:p>
                      <a:pPr algn="l" fontAlgn="t"/>
                      <a:r>
                        <a:rPr lang="en-US" sz="1000" b="0" i="0" u="none" strike="noStrike">
                          <a:solidFill>
                            <a:srgbClr val="000000"/>
                          </a:solidFill>
                          <a:effectLst/>
                          <a:latin typeface="Calibri" panose="020F0502020204030204" pitchFamily="34" charset="0"/>
                        </a:rPr>
                        <a:t> - Administer the training (team building event, maybe one like DISC or Strength Finder)</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039278"/>
                  </a:ext>
                </a:extLst>
              </a:tr>
              <a:tr h="86818">
                <a:tc>
                  <a:txBody>
                    <a:bodyPr/>
                    <a:lstStyle/>
                    <a:p>
                      <a:pPr algn="l" fontAlgn="t"/>
                      <a:r>
                        <a:rPr lang="en-US" sz="1000" b="0" i="0" u="none" strike="noStrike">
                          <a:solidFill>
                            <a:srgbClr val="000000"/>
                          </a:solidFill>
                          <a:effectLst/>
                          <a:latin typeface="Calibri" panose="020F0502020204030204" pitchFamily="34" charset="0"/>
                        </a:rPr>
                        <a:t> - Administer the training questionnaire, analyze the questionnaire, report results to executive Committee and Chapter</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FF0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730007"/>
                  </a:ext>
                </a:extLst>
              </a:tr>
              <a:tr h="86818">
                <a:tc>
                  <a:txBody>
                    <a:bodyPr/>
                    <a:lstStyle/>
                    <a:p>
                      <a:pPr algn="l" fontAlgn="t"/>
                      <a:r>
                        <a:rPr lang="en-US" sz="1000" b="0" i="0" u="none" strike="noStrike">
                          <a:solidFill>
                            <a:srgbClr val="000000"/>
                          </a:solidFill>
                          <a:effectLst/>
                          <a:latin typeface="Calibri" panose="020F0502020204030204" pitchFamily="34" charset="0"/>
                        </a:rPr>
                        <a:t>  - Identify any "quick hits" to implement</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0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2588423"/>
                  </a:ext>
                </a:extLst>
              </a:tr>
              <a:tr h="86818">
                <a:tc>
                  <a:txBody>
                    <a:bodyPr/>
                    <a:lstStyle/>
                    <a:p>
                      <a:pPr algn="l" fontAlgn="t"/>
                      <a:r>
                        <a:rPr lang="en-US" sz="1000" b="0" i="0" u="none" strike="noStrike">
                          <a:solidFill>
                            <a:srgbClr val="000000"/>
                          </a:solidFill>
                          <a:effectLst/>
                          <a:latin typeface="Calibri" panose="020F0502020204030204" pitchFamily="34" charset="0"/>
                        </a:rPr>
                        <a:t>  - Work with the appropriate Facet/Committee to implement</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0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7763185"/>
                  </a:ext>
                </a:extLst>
              </a:tr>
              <a:tr h="86818">
                <a:tc>
                  <a:txBody>
                    <a:bodyPr/>
                    <a:lstStyle/>
                    <a:p>
                      <a:pPr algn="l" fontAlgn="t"/>
                      <a:r>
                        <a:rPr lang="en-US" sz="1000" b="0" i="0" u="none" strike="noStrike">
                          <a:solidFill>
                            <a:srgbClr val="000000"/>
                          </a:solidFill>
                          <a:effectLst/>
                          <a:latin typeface="Calibri" panose="020F0502020204030204" pitchFamily="34" charset="0"/>
                        </a:rPr>
                        <a:t>  - Retake the engagement survey</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0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8577480"/>
                  </a:ext>
                </a:extLst>
              </a:tr>
              <a:tr h="90435">
                <a:tc>
                  <a:txBody>
                    <a:bodyPr/>
                    <a:lstStyle/>
                    <a:p>
                      <a:pPr algn="l" fontAlgn="t"/>
                      <a:r>
                        <a:rPr lang="en-US" sz="1000" b="0" i="0" u="none" strike="noStrike">
                          <a:solidFill>
                            <a:srgbClr val="000000"/>
                          </a:solidFill>
                          <a:effectLst/>
                          <a:latin typeface="Calibri" panose="020F0502020204030204" pitchFamily="34" charset="0"/>
                        </a:rPr>
                        <a:t>  - Determine if improvement since last survey</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0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t"/>
                      <a:endParaRPr lang="en-US" sz="1000" b="0"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3617" marR="3617" marT="3617"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04461702"/>
                  </a:ext>
                </a:extLst>
              </a:tr>
            </a:tbl>
          </a:graphicData>
        </a:graphic>
      </p:graphicFrame>
      <p:pic>
        <p:nvPicPr>
          <p:cNvPr id="7" name="Picture 6">
            <a:extLst>
              <a:ext uri="{FF2B5EF4-FFF2-40B4-BE49-F238E27FC236}">
                <a16:creationId xmlns:a16="http://schemas.microsoft.com/office/drawing/2014/main" id="{6AB2C656-9329-3B81-4CAE-498051A010B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086600" y="15551"/>
            <a:ext cx="1828800" cy="1077354"/>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110856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6EA0-4F2D-C444-4F0B-BD52AFB74981}"/>
              </a:ext>
            </a:extLst>
          </p:cNvPr>
          <p:cNvSpPr>
            <a:spLocks noGrp="1"/>
          </p:cNvSpPr>
          <p:nvPr>
            <p:ph type="title"/>
          </p:nvPr>
        </p:nvSpPr>
        <p:spPr>
          <a:xfrm>
            <a:off x="228600" y="152400"/>
            <a:ext cx="6548511" cy="1143000"/>
          </a:xfrm>
        </p:spPr>
        <p:txBody>
          <a:bodyPr>
            <a:normAutofit/>
          </a:bodyPr>
          <a:lstStyle/>
          <a:p>
            <a:r>
              <a:rPr lang="en-US" dirty="0"/>
              <a:t>Strategic Priority 5 – Promote a Culture of Brand Awareness</a:t>
            </a:r>
          </a:p>
        </p:txBody>
      </p:sp>
      <p:graphicFrame>
        <p:nvGraphicFramePr>
          <p:cNvPr id="4" name="Table 3">
            <a:extLst>
              <a:ext uri="{FF2B5EF4-FFF2-40B4-BE49-F238E27FC236}">
                <a16:creationId xmlns:a16="http://schemas.microsoft.com/office/drawing/2014/main" id="{3D1A5CBA-7F1C-CC8D-4CC0-5E5EEA64DADC}"/>
              </a:ext>
            </a:extLst>
          </p:cNvPr>
          <p:cNvGraphicFramePr>
            <a:graphicFrameLocks noGrp="1"/>
          </p:cNvGraphicFramePr>
          <p:nvPr/>
        </p:nvGraphicFramePr>
        <p:xfrm>
          <a:off x="304800" y="1676400"/>
          <a:ext cx="8229599" cy="4335923"/>
        </p:xfrm>
        <a:graphic>
          <a:graphicData uri="http://schemas.openxmlformats.org/drawingml/2006/table">
            <a:tbl>
              <a:tblPr/>
              <a:tblGrid>
                <a:gridCol w="3792560">
                  <a:extLst>
                    <a:ext uri="{9D8B030D-6E8A-4147-A177-3AD203B41FA5}">
                      <a16:colId xmlns:a16="http://schemas.microsoft.com/office/drawing/2014/main" val="425884160"/>
                    </a:ext>
                  </a:extLst>
                </a:gridCol>
                <a:gridCol w="1326115">
                  <a:extLst>
                    <a:ext uri="{9D8B030D-6E8A-4147-A177-3AD203B41FA5}">
                      <a16:colId xmlns:a16="http://schemas.microsoft.com/office/drawing/2014/main" val="4083551436"/>
                    </a:ext>
                  </a:extLst>
                </a:gridCol>
                <a:gridCol w="161440">
                  <a:extLst>
                    <a:ext uri="{9D8B030D-6E8A-4147-A177-3AD203B41FA5}">
                      <a16:colId xmlns:a16="http://schemas.microsoft.com/office/drawing/2014/main" val="715646344"/>
                    </a:ext>
                  </a:extLst>
                </a:gridCol>
                <a:gridCol w="161440">
                  <a:extLst>
                    <a:ext uri="{9D8B030D-6E8A-4147-A177-3AD203B41FA5}">
                      <a16:colId xmlns:a16="http://schemas.microsoft.com/office/drawing/2014/main" val="1986100499"/>
                    </a:ext>
                  </a:extLst>
                </a:gridCol>
                <a:gridCol w="161440">
                  <a:extLst>
                    <a:ext uri="{9D8B030D-6E8A-4147-A177-3AD203B41FA5}">
                      <a16:colId xmlns:a16="http://schemas.microsoft.com/office/drawing/2014/main" val="3881252010"/>
                    </a:ext>
                  </a:extLst>
                </a:gridCol>
                <a:gridCol w="161440">
                  <a:extLst>
                    <a:ext uri="{9D8B030D-6E8A-4147-A177-3AD203B41FA5}">
                      <a16:colId xmlns:a16="http://schemas.microsoft.com/office/drawing/2014/main" val="1372265974"/>
                    </a:ext>
                  </a:extLst>
                </a:gridCol>
                <a:gridCol w="345943">
                  <a:extLst>
                    <a:ext uri="{9D8B030D-6E8A-4147-A177-3AD203B41FA5}">
                      <a16:colId xmlns:a16="http://schemas.microsoft.com/office/drawing/2014/main" val="2285189270"/>
                    </a:ext>
                  </a:extLst>
                </a:gridCol>
                <a:gridCol w="415132">
                  <a:extLst>
                    <a:ext uri="{9D8B030D-6E8A-4147-A177-3AD203B41FA5}">
                      <a16:colId xmlns:a16="http://schemas.microsoft.com/office/drawing/2014/main" val="3423028345"/>
                    </a:ext>
                  </a:extLst>
                </a:gridCol>
                <a:gridCol w="973765">
                  <a:extLst>
                    <a:ext uri="{9D8B030D-6E8A-4147-A177-3AD203B41FA5}">
                      <a16:colId xmlns:a16="http://schemas.microsoft.com/office/drawing/2014/main" val="3564867470"/>
                    </a:ext>
                  </a:extLst>
                </a:gridCol>
                <a:gridCol w="730324">
                  <a:extLst>
                    <a:ext uri="{9D8B030D-6E8A-4147-A177-3AD203B41FA5}">
                      <a16:colId xmlns:a16="http://schemas.microsoft.com/office/drawing/2014/main" val="2656040393"/>
                    </a:ext>
                  </a:extLst>
                </a:gridCol>
              </a:tblGrid>
              <a:tr h="97670">
                <a:tc gridSpan="10">
                  <a:txBody>
                    <a:bodyPr/>
                    <a:lstStyle/>
                    <a:p>
                      <a:pPr algn="l" fontAlgn="ctr"/>
                      <a:r>
                        <a:rPr lang="en-US" sz="1000" b="1" i="0" u="none" strike="noStrike">
                          <a:solidFill>
                            <a:srgbClr val="000000"/>
                          </a:solidFill>
                          <a:effectLst/>
                          <a:highlight>
                            <a:srgbClr val="A9D08E"/>
                          </a:highlight>
                          <a:latin typeface="Calibri" panose="020F0502020204030204" pitchFamily="34" charset="0"/>
                        </a:rPr>
                        <a:t>Priority 5 - Promote a culture of brand awareness</a:t>
                      </a:r>
                    </a:p>
                  </a:txBody>
                  <a:tcPr marL="3617" marR="3617" marT="3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035268"/>
                  </a:ext>
                </a:extLst>
              </a:tr>
              <a:tr h="86818">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1: Increase utilization of strategically targeted media by 20% from 2023-2025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4783144"/>
                  </a:ext>
                </a:extLst>
              </a:tr>
              <a:tr h="86818">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053866"/>
                  </a:ext>
                </a:extLst>
              </a:tr>
              <a:tr h="86818">
                <a:tc>
                  <a:txBody>
                    <a:bodyPr/>
                    <a:lstStyle/>
                    <a:p>
                      <a:pPr algn="l" fontAlgn="t"/>
                      <a:r>
                        <a:rPr lang="en-US" sz="1000" b="0" i="0" u="none" strike="noStrike">
                          <a:solidFill>
                            <a:srgbClr val="000000"/>
                          </a:solidFill>
                          <a:effectLst/>
                          <a:latin typeface="Calibri" panose="020F0502020204030204" pitchFamily="34" charset="0"/>
                        </a:rPr>
                        <a:t>  - Identify a Marketing and Communications Chair</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00B05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5688876"/>
                  </a:ext>
                </a:extLst>
              </a:tr>
              <a:tr h="86818">
                <a:tc>
                  <a:txBody>
                    <a:bodyPr/>
                    <a:lstStyle/>
                    <a:p>
                      <a:pPr algn="l" fontAlgn="t"/>
                      <a:r>
                        <a:rPr lang="en-US" sz="1000" b="0" i="0" u="none" strike="noStrike">
                          <a:solidFill>
                            <a:srgbClr val="000000"/>
                          </a:solidFill>
                          <a:effectLst/>
                          <a:latin typeface="Calibri" panose="020F0502020204030204" pitchFamily="34" charset="0"/>
                        </a:rPr>
                        <a:t>  - Identify Committee Members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8078881"/>
                  </a:ext>
                </a:extLst>
              </a:tr>
              <a:tr h="86818">
                <a:tc>
                  <a:txBody>
                    <a:bodyPr/>
                    <a:lstStyle/>
                    <a:p>
                      <a:pPr algn="l" fontAlgn="t"/>
                      <a:r>
                        <a:rPr lang="en-US" sz="1000" b="0" i="0" u="none" strike="noStrike">
                          <a:solidFill>
                            <a:srgbClr val="000000"/>
                          </a:solidFill>
                          <a:effectLst/>
                          <a:latin typeface="Calibri" panose="020F0502020204030204" pitchFamily="34" charset="0"/>
                        </a:rPr>
                        <a:t>  - Baseline current media outlets, to include, audience reached and usage metrics; tie to programs and fundraising</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1173443"/>
                  </a:ext>
                </a:extLst>
              </a:tr>
              <a:tr h="86818">
                <a:tc>
                  <a:txBody>
                    <a:bodyPr/>
                    <a:lstStyle/>
                    <a:p>
                      <a:pPr algn="l" fontAlgn="t"/>
                      <a:r>
                        <a:rPr lang="en-US" sz="1000" b="0" i="0" u="none" strike="noStrike">
                          <a:solidFill>
                            <a:srgbClr val="000000"/>
                          </a:solidFill>
                          <a:effectLst/>
                          <a:latin typeface="Calibri" panose="020F0502020204030204" pitchFamily="34" charset="0"/>
                        </a:rPr>
                        <a:t>  - Prioritize media outlets based on programming and fundraising goals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339652"/>
                  </a:ext>
                </a:extLst>
              </a:tr>
              <a:tr h="86818">
                <a:tc>
                  <a:txBody>
                    <a:bodyPr/>
                    <a:lstStyle/>
                    <a:p>
                      <a:pPr algn="l" fontAlgn="t"/>
                      <a:r>
                        <a:rPr lang="en-US" sz="1000" b="0" i="0" u="none" strike="noStrike">
                          <a:solidFill>
                            <a:srgbClr val="000000"/>
                          </a:solidFill>
                          <a:effectLst/>
                          <a:latin typeface="Calibri" panose="020F0502020204030204" pitchFamily="34" charset="0"/>
                        </a:rPr>
                        <a:t>  - Develop a media communications toolkit</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046259"/>
                  </a:ext>
                </a:extLst>
              </a:tr>
              <a:tr h="86818">
                <a:tc>
                  <a:txBody>
                    <a:bodyPr/>
                    <a:lstStyle/>
                    <a:p>
                      <a:pPr algn="l" fontAlgn="t"/>
                      <a:r>
                        <a:rPr lang="en-US" sz="1000" b="0" i="0" u="none" strike="noStrike">
                          <a:solidFill>
                            <a:srgbClr val="000000"/>
                          </a:solidFill>
                          <a:effectLst/>
                          <a:latin typeface="Calibri" panose="020F0502020204030204" pitchFamily="34" charset="0"/>
                        </a:rPr>
                        <a:t>  - Develop a communications approach to include measures of success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699823"/>
                  </a:ext>
                </a:extLst>
              </a:tr>
              <a:tr h="86818">
                <a:tc>
                  <a:txBody>
                    <a:bodyPr/>
                    <a:lstStyle/>
                    <a:p>
                      <a:pPr algn="l" fontAlgn="t"/>
                      <a:r>
                        <a:rPr lang="en-US" sz="1000" b="0" i="0" u="none" strike="noStrike">
                          <a:solidFill>
                            <a:srgbClr val="000000"/>
                          </a:solidFill>
                          <a:effectLst/>
                          <a:latin typeface="Calibri" panose="020F0502020204030204" pitchFamily="34" charset="0"/>
                        </a:rPr>
                        <a:t>  - Begin outreach to 50% of media outlets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1121884"/>
                  </a:ext>
                </a:extLst>
              </a:tr>
              <a:tr h="86818">
                <a:tc>
                  <a:txBody>
                    <a:bodyPr/>
                    <a:lstStyle/>
                    <a:p>
                      <a:pPr algn="l" fontAlgn="t"/>
                      <a:r>
                        <a:rPr lang="en-US" sz="1000" b="0" i="0" u="none" strike="noStrike">
                          <a:solidFill>
                            <a:srgbClr val="000000"/>
                          </a:solidFill>
                          <a:effectLst/>
                          <a:latin typeface="Calibri" panose="020F0502020204030204" pitchFamily="34" charset="0"/>
                        </a:rPr>
                        <a:t>  - Measure success; adjust approach and materials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863262"/>
                  </a:ext>
                </a:extLst>
              </a:tr>
              <a:tr h="90435">
                <a:tc>
                  <a:txBody>
                    <a:bodyPr/>
                    <a:lstStyle/>
                    <a:p>
                      <a:pPr algn="l" fontAlgn="t"/>
                      <a:r>
                        <a:rPr lang="en-US" sz="1000" b="0" i="0" u="none" strike="noStrike">
                          <a:solidFill>
                            <a:srgbClr val="000000"/>
                          </a:solidFill>
                          <a:effectLst/>
                          <a:latin typeface="Calibri" panose="020F0502020204030204" pitchFamily="34" charset="0"/>
                        </a:rPr>
                        <a:t>  - Outreach to the remaining 50% of media outlets</a:t>
                      </a:r>
                    </a:p>
                  </a:txBody>
                  <a:tcPr marL="3617" marR="3617" marT="3617"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endParaRPr lang="en-US" sz="1000" b="1"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en-US" sz="1000" b="0" i="0" u="none" strike="noStrike">
                        <a:solidFill>
                          <a:srgbClr val="000000"/>
                        </a:solidFill>
                        <a:effectLst/>
                        <a:latin typeface="Calibri" panose="020F0502020204030204" pitchFamily="34" charset="0"/>
                      </a:endParaRPr>
                    </a:p>
                  </a:txBody>
                  <a:tcPr marL="3617" marR="3617" marT="3617"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348141"/>
                  </a:ext>
                </a:extLst>
              </a:tr>
              <a:tr h="90435">
                <a:tc gridSpan="10">
                  <a:txBody>
                    <a:bodyPr/>
                    <a:lstStyle/>
                    <a:p>
                      <a:pPr algn="l" fontAlgn="b"/>
                      <a:r>
                        <a:rPr lang="en-US" sz="1000" b="1" i="0" u="none" strike="noStrike">
                          <a:solidFill>
                            <a:srgbClr val="000000"/>
                          </a:solidFill>
                          <a:effectLst/>
                          <a:highlight>
                            <a:srgbClr val="BDD7EE"/>
                          </a:highlight>
                          <a:latin typeface="Calibri" panose="020F0502020204030204" pitchFamily="34" charset="0"/>
                        </a:rPr>
                        <a:t>Goal 2: Increase our social media followers by 10% by 2025</a:t>
                      </a:r>
                    </a:p>
                  </a:txBody>
                  <a:tcPr marL="3617" marR="3617" marT="36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8369645"/>
                  </a:ext>
                </a:extLst>
              </a:tr>
              <a:tr h="86818">
                <a:tc>
                  <a:txBody>
                    <a:bodyPr/>
                    <a:lstStyle/>
                    <a:p>
                      <a:pPr algn="l" fontAlgn="b"/>
                      <a:r>
                        <a:rPr lang="en-US" sz="1000" b="1" i="0" u="none" strike="noStrike">
                          <a:solidFill>
                            <a:srgbClr val="000000"/>
                          </a:solidFill>
                          <a:effectLst/>
                          <a:latin typeface="Calibri" panose="020F0502020204030204" pitchFamily="34" charset="0"/>
                        </a:rPr>
                        <a:t>Key Activities</a:t>
                      </a:r>
                    </a:p>
                  </a:txBody>
                  <a:tcPr marL="3617" marR="3617" marT="36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Current State/Activities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Q1</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Q4</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2</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Year 3</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Outcomes</a:t>
                      </a:r>
                    </a:p>
                  </a:txBody>
                  <a:tcPr marL="3617" marR="3617" marT="36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panose="020F0502020204030204" pitchFamily="34" charset="0"/>
                        </a:rPr>
                        <a:t>Responsible Person(s)</a:t>
                      </a:r>
                    </a:p>
                  </a:txBody>
                  <a:tcPr marL="3617" marR="3617" marT="3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83867"/>
                  </a:ext>
                </a:extLst>
              </a:tr>
              <a:tr h="86818">
                <a:tc>
                  <a:txBody>
                    <a:bodyPr/>
                    <a:lstStyle/>
                    <a:p>
                      <a:pPr algn="l" fontAlgn="t"/>
                      <a:r>
                        <a:rPr lang="en-US" sz="1000" b="0" i="0" u="none" strike="noStrike">
                          <a:solidFill>
                            <a:srgbClr val="000000"/>
                          </a:solidFill>
                          <a:effectLst/>
                          <a:latin typeface="Calibri" panose="020F0502020204030204" pitchFamily="34" charset="0"/>
                        </a:rPr>
                        <a:t>  - Using the engagement survey, identify three major themes such as positivity, accountability and transparency</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C0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308544"/>
                  </a:ext>
                </a:extLst>
              </a:tr>
              <a:tr h="86818">
                <a:tc>
                  <a:txBody>
                    <a:bodyPr/>
                    <a:lstStyle/>
                    <a:p>
                      <a:pPr algn="l" fontAlgn="t"/>
                      <a:r>
                        <a:rPr lang="en-US" sz="1000" b="0" i="0" u="none" strike="noStrike">
                          <a:solidFill>
                            <a:srgbClr val="000000"/>
                          </a:solidFill>
                          <a:effectLst/>
                          <a:latin typeface="Calibri" panose="020F0502020204030204" pitchFamily="34" charset="0"/>
                        </a:rPr>
                        <a:t>  - Working with Marketing and Communications Committee, create messaging for the three major these</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4956995"/>
                  </a:ext>
                </a:extLst>
              </a:tr>
              <a:tr h="86818">
                <a:tc>
                  <a:txBody>
                    <a:bodyPr/>
                    <a:lstStyle/>
                    <a:p>
                      <a:pPr algn="l" fontAlgn="t"/>
                      <a:r>
                        <a:rPr lang="en-US" sz="1000" b="0" i="0" u="none" strike="noStrike">
                          <a:solidFill>
                            <a:srgbClr val="000000"/>
                          </a:solidFill>
                          <a:effectLst/>
                          <a:latin typeface="Calibri" panose="020F0502020204030204" pitchFamily="34" charset="0"/>
                        </a:rPr>
                        <a:t>  - On a monthly basis (Chapter) meeting have a 5  minute movement on one of the 3 themes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9234576"/>
                  </a:ext>
                </a:extLst>
              </a:tr>
              <a:tr h="166401">
                <a:tc>
                  <a:txBody>
                    <a:bodyPr/>
                    <a:lstStyle/>
                    <a:p>
                      <a:pPr algn="l" fontAlgn="t"/>
                      <a:r>
                        <a:rPr lang="en-US" sz="1000" b="0" i="0" u="none" strike="noStrike">
                          <a:solidFill>
                            <a:srgbClr val="000000"/>
                          </a:solidFill>
                          <a:effectLst/>
                          <a:latin typeface="Calibri" panose="020F0502020204030204" pitchFamily="34" charset="0"/>
                        </a:rPr>
                        <a:t>  - Work with the President and Executive Committee  and Membership Committee to integrate the  5 minute moments into each meeting and all internal communications</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9603586"/>
                  </a:ext>
                </a:extLst>
              </a:tr>
              <a:tr h="86818">
                <a:tc>
                  <a:txBody>
                    <a:bodyPr/>
                    <a:lstStyle/>
                    <a:p>
                      <a:pPr algn="l" fontAlgn="t"/>
                      <a:r>
                        <a:rPr lang="en-US" sz="1000" b="0" i="0" u="none" strike="noStrike">
                          <a:solidFill>
                            <a:srgbClr val="000000"/>
                          </a:solidFill>
                          <a:effectLst/>
                          <a:latin typeface="Calibri" panose="020F0502020204030204" pitchFamily="34" charset="0"/>
                        </a:rPr>
                        <a:t>  - Measure the impact of the 5 minute moments and adjust messaging as needed</a:t>
                      </a:r>
                    </a:p>
                  </a:txBody>
                  <a:tcPr marL="3617" marR="3617" marT="361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highlight>
                            <a:srgbClr val="FFFF00"/>
                          </a:highligh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1"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3617" marR="3617" marT="361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223507"/>
                  </a:ext>
                </a:extLst>
              </a:tr>
            </a:tbl>
          </a:graphicData>
        </a:graphic>
      </p:graphicFrame>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086600" y="139959"/>
            <a:ext cx="1828800" cy="1077354"/>
          </a:xfrm>
          <a:prstGeom prst="rect">
            <a:avLst/>
          </a:prstGeom>
          <a:effectLst>
            <a:outerShdw blurRad="50800" dist="12700" dir="16200000" rotWithShape="0">
              <a:prstClr val="black">
                <a:alpha val="25000"/>
              </a:prstClr>
            </a:outerShdw>
          </a:effectLst>
        </p:spPr>
      </p:pic>
    </p:spTree>
    <p:extLst>
      <p:ext uri="{BB962C8B-B14F-4D97-AF65-F5344CB8AC3E}">
        <p14:creationId xmlns:p14="http://schemas.microsoft.com/office/powerpoint/2010/main" val="237754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D8030-FA66-BAA9-A1D4-2B26E52FBB64}"/>
              </a:ext>
            </a:extLst>
          </p:cNvPr>
          <p:cNvSpPr>
            <a:spLocks noGrp="1"/>
          </p:cNvSpPr>
          <p:nvPr>
            <p:ph type="title"/>
          </p:nvPr>
        </p:nvSpPr>
        <p:spPr>
          <a:xfrm>
            <a:off x="139919" y="1060150"/>
            <a:ext cx="7886700" cy="994172"/>
          </a:xfrm>
        </p:spPr>
        <p:txBody>
          <a:bodyPr/>
          <a:lstStyle/>
          <a:p>
            <a:r>
              <a:rPr lang="en-US" dirty="0"/>
              <a:t>National Strategic Priorities</a:t>
            </a:r>
          </a:p>
        </p:txBody>
      </p:sp>
      <p:sp>
        <p:nvSpPr>
          <p:cNvPr id="5" name="Content Placeholder 4">
            <a:extLst>
              <a:ext uri="{FF2B5EF4-FFF2-40B4-BE49-F238E27FC236}">
                <a16:creationId xmlns:a16="http://schemas.microsoft.com/office/drawing/2014/main" id="{A681A2ED-832E-4B9A-EF83-DC58E85F92AA}"/>
              </a:ext>
            </a:extLst>
          </p:cNvPr>
          <p:cNvSpPr>
            <a:spLocks noGrp="1"/>
          </p:cNvSpPr>
          <p:nvPr>
            <p:ph idx="1"/>
          </p:nvPr>
        </p:nvSpPr>
        <p:spPr>
          <a:xfrm>
            <a:off x="139918" y="2194938"/>
            <a:ext cx="9080281" cy="3263504"/>
          </a:xfrm>
        </p:spPr>
        <p:txBody>
          <a:bodyPr>
            <a:normAutofit fontScale="77500" lnSpcReduction="20000"/>
          </a:bodyPr>
          <a:lstStyle/>
          <a:p>
            <a:r>
              <a:rPr lang="en-US" dirty="0"/>
              <a:t>Strategic Priority #1 – Amplify a Culture of Friendship and Engagement</a:t>
            </a:r>
          </a:p>
          <a:p>
            <a:r>
              <a:rPr lang="en-US" dirty="0"/>
              <a:t>Strategic Priority #2 – Amplify a Culture of Transformational Community Service</a:t>
            </a:r>
          </a:p>
          <a:p>
            <a:r>
              <a:rPr lang="en-US" dirty="0"/>
              <a:t>Strategic Priority #3 – Amplify a Culture of Fiscal Responsibility</a:t>
            </a:r>
          </a:p>
          <a:p>
            <a:r>
              <a:rPr lang="en-US" dirty="0"/>
              <a:t>Strategic Priority #4 – Amplify a Culture of Organizational excellence and Alignment</a:t>
            </a:r>
          </a:p>
          <a:p>
            <a:r>
              <a:rPr lang="en-US" dirty="0"/>
              <a:t>Strategic Priority #5 – Amplify a Culture of Brand Awareness</a:t>
            </a:r>
          </a:p>
          <a:p>
            <a:pPr>
              <a:tabLst>
                <a:tab pos="6045994" algn="l"/>
              </a:tabLst>
            </a:pPr>
            <a:r>
              <a:rPr lang="en-US" b="1" dirty="0"/>
              <a:t>Strategic Priority #6 – Amplify a Culture of Leadership and Professional Development</a:t>
            </a:r>
          </a:p>
        </p:txBody>
      </p:sp>
    </p:spTree>
    <p:extLst>
      <p:ext uri="{BB962C8B-B14F-4D97-AF65-F5344CB8AC3E}">
        <p14:creationId xmlns:p14="http://schemas.microsoft.com/office/powerpoint/2010/main" val="3460608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2362E1-5DFF-4E0D-A07F-EC9ABE152271}"/>
              </a:ext>
            </a:extLst>
          </p:cNvPr>
          <p:cNvSpPr>
            <a:spLocks noGrp="1"/>
          </p:cNvSpPr>
          <p:nvPr>
            <p:ph type="title"/>
          </p:nvPr>
        </p:nvSpPr>
        <p:spPr>
          <a:xfrm>
            <a:off x="145791" y="1066884"/>
            <a:ext cx="6347713" cy="640380"/>
          </a:xfrm>
        </p:spPr>
        <p:txBody>
          <a:bodyPr/>
          <a:lstStyle/>
          <a:p>
            <a:r>
              <a:rPr lang="en-US" dirty="0"/>
              <a:t>Strategic Priority #1</a:t>
            </a:r>
          </a:p>
        </p:txBody>
      </p:sp>
      <p:pic>
        <p:nvPicPr>
          <p:cNvPr id="9" name="Picture 12">
            <a:extLst>
              <a:ext uri="{FF2B5EF4-FFF2-40B4-BE49-F238E27FC236}">
                <a16:creationId xmlns:a16="http://schemas.microsoft.com/office/drawing/2014/main" id="{BD7E044B-B169-473C-A44F-26C84821B88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79" y="4908992"/>
            <a:ext cx="1694407" cy="95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0788FB08-6314-4013-8A23-6BE8839CFA2E}"/>
              </a:ext>
            </a:extLst>
          </p:cNvPr>
          <p:cNvSpPr>
            <a:spLocks noGrp="1"/>
          </p:cNvSpPr>
          <p:nvPr>
            <p:ph type="sldNum" sz="quarter" idx="12"/>
          </p:nvPr>
        </p:nvSpPr>
        <p:spPr/>
        <p:txBody>
          <a:bodyPr/>
          <a:lstStyle/>
          <a:p>
            <a:pPr defTabSz="342900"/>
            <a:fld id="{B5183004-C8B6-49A5-9F23-3180723EAD3C}" type="slidenum">
              <a:rPr lang="en-US">
                <a:solidFill>
                  <a:srgbClr val="90C226"/>
                </a:solidFill>
                <a:latin typeface="Trebuchet MS" panose="020B0603020202020204"/>
              </a:rPr>
              <a:pPr defTabSz="342900"/>
              <a:t>5</a:t>
            </a:fld>
            <a:endParaRPr lang="en-US" dirty="0">
              <a:solidFill>
                <a:srgbClr val="90C226"/>
              </a:solidFill>
              <a:latin typeface="Trebuchet MS" panose="020B0603020202020204"/>
            </a:endParaRPr>
          </a:p>
        </p:txBody>
      </p:sp>
      <p:sp>
        <p:nvSpPr>
          <p:cNvPr id="5" name="Content Placeholder 4">
            <a:extLst>
              <a:ext uri="{FF2B5EF4-FFF2-40B4-BE49-F238E27FC236}">
                <a16:creationId xmlns:a16="http://schemas.microsoft.com/office/drawing/2014/main" id="{0AA18E7E-3524-BB46-2517-1BDA62590802}"/>
              </a:ext>
            </a:extLst>
          </p:cNvPr>
          <p:cNvSpPr txBox="1">
            <a:spLocks/>
          </p:cNvSpPr>
          <p:nvPr/>
        </p:nvSpPr>
        <p:spPr>
          <a:xfrm>
            <a:off x="145790" y="1751760"/>
            <a:ext cx="3943350" cy="30534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100" dirty="0">
                <a:solidFill>
                  <a:sysClr val="windowText" lastClr="000000"/>
                </a:solidFill>
                <a:latin typeface="Calibri" panose="020F0502020204030204"/>
              </a:rPr>
              <a:t>Amplify a culture friendship and engagement</a:t>
            </a:r>
          </a:p>
          <a:p>
            <a:pPr marL="514350" lvl="1" indent="-171450" defTabSz="685800">
              <a:spcBef>
                <a:spcPts val="375"/>
              </a:spcBef>
              <a:defRPr/>
            </a:pPr>
            <a:r>
              <a:rPr lang="en-US" sz="1800" dirty="0">
                <a:solidFill>
                  <a:sysClr val="windowText" lastClr="000000"/>
                </a:solidFill>
                <a:latin typeface="Calibri" panose="020F0502020204030204"/>
              </a:rPr>
              <a:t>Enhance harmony and friendship with the Columbia (MD) Chapter, increasing participation in friendship activities by at least 20% by 2025</a:t>
            </a:r>
          </a:p>
          <a:p>
            <a:pPr marL="514350" lvl="1" indent="-171450" defTabSz="685800">
              <a:spcBef>
                <a:spcPts val="375"/>
              </a:spcBef>
              <a:defRPr/>
            </a:pPr>
            <a:r>
              <a:rPr lang="en-US" sz="1800" dirty="0">
                <a:solidFill>
                  <a:sysClr val="windowText" lastClr="000000"/>
                </a:solidFill>
                <a:latin typeface="Calibri" panose="020F0502020204030204"/>
              </a:rPr>
              <a:t>Increase participation in membership Chapter meetings, averaging 80% in attendance by 2023-2025</a:t>
            </a:r>
          </a:p>
          <a:p>
            <a:pPr marL="514350" lvl="1" indent="-171450" defTabSz="685800">
              <a:spcBef>
                <a:spcPts val="375"/>
              </a:spcBef>
              <a:defRPr/>
            </a:pPr>
            <a:endParaRPr lang="en-US" sz="1800" dirty="0">
              <a:solidFill>
                <a:sysClr val="windowText" lastClr="000000"/>
              </a:solidFill>
              <a:latin typeface="Calibri" panose="020F0502020204030204"/>
            </a:endParaRPr>
          </a:p>
          <a:p>
            <a:pPr marL="514350" lvl="1" indent="-171450" defTabSz="685800">
              <a:spcBef>
                <a:spcPts val="375"/>
              </a:spcBef>
              <a:defRPr/>
            </a:pPr>
            <a:endParaRPr lang="en-US" sz="1800" dirty="0">
              <a:solidFill>
                <a:sysClr val="windowText" lastClr="000000"/>
              </a:solidFill>
              <a:latin typeface="Calibri" panose="020F0502020204030204"/>
            </a:endParaRPr>
          </a:p>
        </p:txBody>
      </p:sp>
      <p:sp>
        <p:nvSpPr>
          <p:cNvPr id="6" name="Rectangle 5">
            <a:extLst>
              <a:ext uri="{FF2B5EF4-FFF2-40B4-BE49-F238E27FC236}">
                <a16:creationId xmlns:a16="http://schemas.microsoft.com/office/drawing/2014/main" id="{870247DA-09CA-2EF9-DF20-E2B06B4666C0}"/>
              </a:ext>
            </a:extLst>
          </p:cNvPr>
          <p:cNvSpPr/>
          <p:nvPr/>
        </p:nvSpPr>
        <p:spPr>
          <a:xfrm>
            <a:off x="4247761" y="1642175"/>
            <a:ext cx="2874995" cy="31630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b="1" u="sng" dirty="0">
                <a:solidFill>
                  <a:prstClr val="white"/>
                </a:solidFill>
                <a:latin typeface="Trebuchet MS" panose="020B0603020202020204"/>
              </a:rPr>
              <a:t>Primary Responsibility</a:t>
            </a:r>
          </a:p>
          <a:p>
            <a:pPr algn="ctr" defTabSz="685800"/>
            <a:r>
              <a:rPr lang="en-US" sz="1350" dirty="0">
                <a:solidFill>
                  <a:prstClr val="white"/>
                </a:solidFill>
                <a:latin typeface="Trebuchet MS" panose="020B0603020202020204"/>
              </a:rPr>
              <a:t>Membership Committee Chair</a:t>
            </a:r>
          </a:p>
          <a:p>
            <a:pPr algn="ctr" defTabSz="685800"/>
            <a:r>
              <a:rPr lang="en-US" sz="1350" i="1" dirty="0">
                <a:solidFill>
                  <a:prstClr val="white"/>
                </a:solidFill>
                <a:latin typeface="Trebuchet MS" panose="020B0603020202020204"/>
              </a:rPr>
              <a:t>Link Regina Clay</a:t>
            </a:r>
          </a:p>
          <a:p>
            <a:pPr algn="ctr" defTabSz="685800"/>
            <a:endParaRPr lang="en-US" sz="1350" dirty="0">
              <a:solidFill>
                <a:prstClr val="white"/>
              </a:solidFill>
              <a:latin typeface="Trebuchet MS" panose="020B0603020202020204"/>
            </a:endParaRPr>
          </a:p>
          <a:p>
            <a:pPr algn="ctr" defTabSz="685800"/>
            <a:r>
              <a:rPr lang="en-US" sz="1350" b="1" u="sng" dirty="0">
                <a:solidFill>
                  <a:prstClr val="white"/>
                </a:solidFill>
                <a:latin typeface="Trebuchet MS" panose="020B0603020202020204"/>
              </a:rPr>
              <a:t>Secondary Responsibility</a:t>
            </a:r>
          </a:p>
          <a:p>
            <a:pPr algn="ctr" defTabSz="685800"/>
            <a:r>
              <a:rPr lang="en-US" sz="1350" dirty="0">
                <a:solidFill>
                  <a:prstClr val="white"/>
                </a:solidFill>
                <a:latin typeface="Trebuchet MS" panose="020B0603020202020204"/>
              </a:rPr>
              <a:t>President</a:t>
            </a:r>
          </a:p>
          <a:p>
            <a:pPr algn="ctr" defTabSz="685800"/>
            <a:r>
              <a:rPr lang="en-US" sz="1350" dirty="0">
                <a:solidFill>
                  <a:prstClr val="white"/>
                </a:solidFill>
                <a:latin typeface="Trebuchet MS" panose="020B0603020202020204"/>
              </a:rPr>
              <a:t>Facet Chairs</a:t>
            </a:r>
          </a:p>
          <a:p>
            <a:pPr algn="ctr" defTabSz="685800"/>
            <a:r>
              <a:rPr lang="en-US" sz="1350" dirty="0">
                <a:solidFill>
                  <a:prstClr val="white"/>
                </a:solidFill>
                <a:latin typeface="Trebuchet MS" panose="020B0603020202020204"/>
              </a:rPr>
              <a:t>Committee Chairs</a:t>
            </a:r>
          </a:p>
          <a:p>
            <a:pPr algn="ctr" defTabSz="685800"/>
            <a:r>
              <a:rPr lang="en-US" sz="1350" dirty="0">
                <a:solidFill>
                  <a:prstClr val="white"/>
                </a:solidFill>
                <a:latin typeface="Trebuchet MS" panose="020B0603020202020204"/>
              </a:rPr>
              <a:t>Chapter Membership</a:t>
            </a:r>
          </a:p>
          <a:p>
            <a:pPr algn="ctr" defTabSz="685800"/>
            <a:endParaRPr lang="en-US" sz="1350"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391196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2362E1-5DFF-4E0D-A07F-EC9ABE152271}"/>
              </a:ext>
            </a:extLst>
          </p:cNvPr>
          <p:cNvSpPr>
            <a:spLocks noGrp="1"/>
          </p:cNvSpPr>
          <p:nvPr>
            <p:ph type="title"/>
          </p:nvPr>
        </p:nvSpPr>
        <p:spPr>
          <a:xfrm>
            <a:off x="145791" y="1059510"/>
            <a:ext cx="6347713" cy="640380"/>
          </a:xfrm>
        </p:spPr>
        <p:txBody>
          <a:bodyPr/>
          <a:lstStyle/>
          <a:p>
            <a:r>
              <a:rPr lang="en-US" dirty="0"/>
              <a:t>Strategic Priority #2</a:t>
            </a:r>
          </a:p>
        </p:txBody>
      </p:sp>
      <p:pic>
        <p:nvPicPr>
          <p:cNvPr id="9" name="Picture 12">
            <a:extLst>
              <a:ext uri="{FF2B5EF4-FFF2-40B4-BE49-F238E27FC236}">
                <a16:creationId xmlns:a16="http://schemas.microsoft.com/office/drawing/2014/main" id="{BD7E044B-B169-473C-A44F-26C84821B88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79" y="4908992"/>
            <a:ext cx="1694407" cy="95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0788FB08-6314-4013-8A23-6BE8839CFA2E}"/>
              </a:ext>
            </a:extLst>
          </p:cNvPr>
          <p:cNvSpPr>
            <a:spLocks noGrp="1"/>
          </p:cNvSpPr>
          <p:nvPr>
            <p:ph type="sldNum" sz="quarter" idx="12"/>
          </p:nvPr>
        </p:nvSpPr>
        <p:spPr/>
        <p:txBody>
          <a:bodyPr/>
          <a:lstStyle/>
          <a:p>
            <a:pPr defTabSz="342900"/>
            <a:fld id="{B5183004-C8B6-49A5-9F23-3180723EAD3C}" type="slidenum">
              <a:rPr lang="en-US">
                <a:solidFill>
                  <a:srgbClr val="90C226"/>
                </a:solidFill>
                <a:latin typeface="Trebuchet MS" panose="020B0603020202020204"/>
              </a:rPr>
              <a:pPr defTabSz="342900"/>
              <a:t>6</a:t>
            </a:fld>
            <a:endParaRPr lang="en-US" dirty="0">
              <a:solidFill>
                <a:srgbClr val="90C226"/>
              </a:solidFill>
              <a:latin typeface="Trebuchet MS" panose="020B0603020202020204"/>
            </a:endParaRPr>
          </a:p>
        </p:txBody>
      </p:sp>
      <p:sp>
        <p:nvSpPr>
          <p:cNvPr id="5" name="Content Placeholder 4">
            <a:extLst>
              <a:ext uri="{FF2B5EF4-FFF2-40B4-BE49-F238E27FC236}">
                <a16:creationId xmlns:a16="http://schemas.microsoft.com/office/drawing/2014/main" id="{0AA18E7E-3524-BB46-2517-1BDA62590802}"/>
              </a:ext>
            </a:extLst>
          </p:cNvPr>
          <p:cNvSpPr txBox="1">
            <a:spLocks/>
          </p:cNvSpPr>
          <p:nvPr/>
        </p:nvSpPr>
        <p:spPr>
          <a:xfrm>
            <a:off x="145790" y="1751760"/>
            <a:ext cx="3943350" cy="30534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100" dirty="0">
                <a:solidFill>
                  <a:sysClr val="windowText" lastClr="000000"/>
                </a:solidFill>
                <a:latin typeface="Calibri" panose="020F0502020204030204"/>
              </a:rPr>
              <a:t>Amplify a culture of transformational community service</a:t>
            </a:r>
          </a:p>
          <a:p>
            <a:pPr marL="514350" lvl="1" indent="-171450" defTabSz="685800">
              <a:spcBef>
                <a:spcPts val="375"/>
              </a:spcBef>
              <a:defRPr/>
            </a:pPr>
            <a:r>
              <a:rPr lang="en-US" sz="1800" dirty="0">
                <a:solidFill>
                  <a:sysClr val="windowText" lastClr="000000"/>
                </a:solidFill>
                <a:latin typeface="Calibri" panose="020F0502020204030204"/>
              </a:rPr>
              <a:t>Plan and implement an umbrella program; Align with National priorities by 2023-2025</a:t>
            </a:r>
          </a:p>
          <a:p>
            <a:pPr marL="342900" lvl="1" indent="0" defTabSz="685800">
              <a:spcBef>
                <a:spcPts val="375"/>
              </a:spcBef>
              <a:buNone/>
              <a:defRPr/>
            </a:pPr>
            <a:endParaRPr lang="en-US" sz="1800" dirty="0">
              <a:solidFill>
                <a:sysClr val="windowText" lastClr="000000"/>
              </a:solidFill>
              <a:latin typeface="Calibri" panose="020F0502020204030204"/>
            </a:endParaRPr>
          </a:p>
        </p:txBody>
      </p:sp>
      <p:sp>
        <p:nvSpPr>
          <p:cNvPr id="6" name="Rectangle 5">
            <a:extLst>
              <a:ext uri="{FF2B5EF4-FFF2-40B4-BE49-F238E27FC236}">
                <a16:creationId xmlns:a16="http://schemas.microsoft.com/office/drawing/2014/main" id="{870247DA-09CA-2EF9-DF20-E2B06B4666C0}"/>
              </a:ext>
            </a:extLst>
          </p:cNvPr>
          <p:cNvSpPr/>
          <p:nvPr/>
        </p:nvSpPr>
        <p:spPr>
          <a:xfrm>
            <a:off x="4247761" y="1699890"/>
            <a:ext cx="3067439" cy="31053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b="1" u="sng" dirty="0">
                <a:solidFill>
                  <a:prstClr val="white"/>
                </a:solidFill>
                <a:latin typeface="Trebuchet MS" panose="020B0603020202020204"/>
              </a:rPr>
              <a:t>Primary Responsibility</a:t>
            </a:r>
          </a:p>
          <a:p>
            <a:pPr algn="ctr" defTabSz="685800"/>
            <a:r>
              <a:rPr lang="en-US" sz="1350" dirty="0">
                <a:solidFill>
                  <a:prstClr val="white"/>
                </a:solidFill>
                <a:latin typeface="Trebuchet MS" panose="020B0603020202020204"/>
              </a:rPr>
              <a:t>Programming Committee Chair</a:t>
            </a:r>
          </a:p>
          <a:p>
            <a:pPr algn="ctr" defTabSz="685800"/>
            <a:r>
              <a:rPr lang="en-US" sz="1350" i="1" dirty="0">
                <a:solidFill>
                  <a:prstClr val="white"/>
                </a:solidFill>
                <a:latin typeface="Trebuchet MS" panose="020B0603020202020204"/>
              </a:rPr>
              <a:t>Link Regina Little-Hollis</a:t>
            </a:r>
          </a:p>
          <a:p>
            <a:pPr algn="ctr" defTabSz="685800"/>
            <a:endParaRPr lang="en-US" sz="1350" dirty="0">
              <a:solidFill>
                <a:prstClr val="white"/>
              </a:solidFill>
              <a:latin typeface="Trebuchet MS" panose="020B0603020202020204"/>
            </a:endParaRPr>
          </a:p>
          <a:p>
            <a:pPr algn="ctr" defTabSz="685800"/>
            <a:r>
              <a:rPr lang="en-US" sz="1350" b="1" u="sng" dirty="0">
                <a:solidFill>
                  <a:prstClr val="white"/>
                </a:solidFill>
                <a:latin typeface="Trebuchet MS" panose="020B0603020202020204"/>
              </a:rPr>
              <a:t>Secondary Responsibility</a:t>
            </a:r>
          </a:p>
          <a:p>
            <a:pPr algn="ctr" defTabSz="685800"/>
            <a:endParaRPr lang="en-US" sz="1350" b="1" u="sng" dirty="0">
              <a:solidFill>
                <a:prstClr val="white"/>
              </a:solidFill>
              <a:latin typeface="Trebuchet MS" panose="020B0603020202020204"/>
            </a:endParaRPr>
          </a:p>
          <a:p>
            <a:pPr algn="ctr" defTabSz="685800"/>
            <a:r>
              <a:rPr lang="en-US" sz="1350" dirty="0">
                <a:solidFill>
                  <a:prstClr val="white"/>
                </a:solidFill>
                <a:latin typeface="Trebuchet MS" panose="020B0603020202020204"/>
              </a:rPr>
              <a:t>Facet Chairs</a:t>
            </a:r>
          </a:p>
          <a:p>
            <a:pPr algn="ctr" defTabSz="685800"/>
            <a:r>
              <a:rPr lang="en-US" sz="1350" dirty="0">
                <a:solidFill>
                  <a:prstClr val="white"/>
                </a:solidFill>
                <a:latin typeface="Trebuchet MS" panose="020B0603020202020204"/>
              </a:rPr>
              <a:t>Strategic Planning Committee Chair</a:t>
            </a:r>
          </a:p>
          <a:p>
            <a:pPr algn="ctr" defTabSz="685800"/>
            <a:endParaRPr lang="en-US" sz="1350"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107007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2362E1-5DFF-4E0D-A07F-EC9ABE152271}"/>
              </a:ext>
            </a:extLst>
          </p:cNvPr>
          <p:cNvSpPr>
            <a:spLocks noGrp="1"/>
          </p:cNvSpPr>
          <p:nvPr>
            <p:ph type="title"/>
          </p:nvPr>
        </p:nvSpPr>
        <p:spPr>
          <a:xfrm>
            <a:off x="145791" y="1059510"/>
            <a:ext cx="6347713" cy="640380"/>
          </a:xfrm>
        </p:spPr>
        <p:txBody>
          <a:bodyPr/>
          <a:lstStyle/>
          <a:p>
            <a:r>
              <a:rPr lang="en-US" dirty="0"/>
              <a:t>Strategic Priority #3</a:t>
            </a:r>
          </a:p>
        </p:txBody>
      </p:sp>
      <p:pic>
        <p:nvPicPr>
          <p:cNvPr id="9" name="Picture 12">
            <a:extLst>
              <a:ext uri="{FF2B5EF4-FFF2-40B4-BE49-F238E27FC236}">
                <a16:creationId xmlns:a16="http://schemas.microsoft.com/office/drawing/2014/main" id="{BD7E044B-B169-473C-A44F-26C84821B88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79" y="4908992"/>
            <a:ext cx="1694407" cy="95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0788FB08-6314-4013-8A23-6BE8839CFA2E}"/>
              </a:ext>
            </a:extLst>
          </p:cNvPr>
          <p:cNvSpPr>
            <a:spLocks noGrp="1"/>
          </p:cNvSpPr>
          <p:nvPr>
            <p:ph type="sldNum" sz="quarter" idx="12"/>
          </p:nvPr>
        </p:nvSpPr>
        <p:spPr/>
        <p:txBody>
          <a:bodyPr/>
          <a:lstStyle/>
          <a:p>
            <a:pPr defTabSz="342900"/>
            <a:fld id="{B5183004-C8B6-49A5-9F23-3180723EAD3C}" type="slidenum">
              <a:rPr lang="en-US">
                <a:solidFill>
                  <a:srgbClr val="90C226"/>
                </a:solidFill>
                <a:latin typeface="Trebuchet MS" panose="020B0603020202020204"/>
              </a:rPr>
              <a:pPr defTabSz="342900"/>
              <a:t>7</a:t>
            </a:fld>
            <a:endParaRPr lang="en-US" dirty="0">
              <a:solidFill>
                <a:srgbClr val="90C226"/>
              </a:solidFill>
              <a:latin typeface="Trebuchet MS" panose="020B0603020202020204"/>
            </a:endParaRPr>
          </a:p>
        </p:txBody>
      </p:sp>
      <p:sp>
        <p:nvSpPr>
          <p:cNvPr id="5" name="Content Placeholder 4">
            <a:extLst>
              <a:ext uri="{FF2B5EF4-FFF2-40B4-BE49-F238E27FC236}">
                <a16:creationId xmlns:a16="http://schemas.microsoft.com/office/drawing/2014/main" id="{0AA18E7E-3524-BB46-2517-1BDA62590802}"/>
              </a:ext>
            </a:extLst>
          </p:cNvPr>
          <p:cNvSpPr txBox="1">
            <a:spLocks/>
          </p:cNvSpPr>
          <p:nvPr/>
        </p:nvSpPr>
        <p:spPr>
          <a:xfrm>
            <a:off x="145790" y="1751760"/>
            <a:ext cx="3943350" cy="30534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100" dirty="0">
                <a:solidFill>
                  <a:sysClr val="windowText" lastClr="000000"/>
                </a:solidFill>
                <a:latin typeface="Calibri" panose="020F0502020204030204"/>
              </a:rPr>
              <a:t>Amplify a culture fiscal responsibility</a:t>
            </a:r>
          </a:p>
          <a:p>
            <a:pPr marL="514350" lvl="1" indent="-171450" defTabSz="685800">
              <a:spcBef>
                <a:spcPts val="375"/>
              </a:spcBef>
              <a:defRPr/>
            </a:pPr>
            <a:r>
              <a:rPr lang="en-US" sz="1800" dirty="0">
                <a:solidFill>
                  <a:sysClr val="windowText" lastClr="000000"/>
                </a:solidFill>
                <a:latin typeface="Calibri" panose="020F0502020204030204"/>
              </a:rPr>
              <a:t>Provide training to the Chapter at least twice per year to ensure  consistency in financial practices and fiscal responsibility and accountability</a:t>
            </a:r>
          </a:p>
          <a:p>
            <a:pPr marL="514350" lvl="1" indent="-171450" defTabSz="685800">
              <a:spcBef>
                <a:spcPts val="375"/>
              </a:spcBef>
              <a:defRPr/>
            </a:pPr>
            <a:r>
              <a:rPr lang="en-US" sz="1800" dirty="0">
                <a:solidFill>
                  <a:sysClr val="windowText" lastClr="000000"/>
                </a:solidFill>
                <a:latin typeface="Calibri" panose="020F0502020204030204"/>
              </a:rPr>
              <a:t>Work with facets and Committee to codify and refine the budget process</a:t>
            </a:r>
          </a:p>
        </p:txBody>
      </p:sp>
      <p:sp>
        <p:nvSpPr>
          <p:cNvPr id="6" name="Rectangle 5">
            <a:extLst>
              <a:ext uri="{FF2B5EF4-FFF2-40B4-BE49-F238E27FC236}">
                <a16:creationId xmlns:a16="http://schemas.microsoft.com/office/drawing/2014/main" id="{870247DA-09CA-2EF9-DF20-E2B06B4666C0}"/>
              </a:ext>
            </a:extLst>
          </p:cNvPr>
          <p:cNvSpPr/>
          <p:nvPr/>
        </p:nvSpPr>
        <p:spPr>
          <a:xfrm>
            <a:off x="4247761" y="1333112"/>
            <a:ext cx="2855168" cy="34721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b="1" u="sng" dirty="0">
                <a:solidFill>
                  <a:prstClr val="white"/>
                </a:solidFill>
                <a:latin typeface="Trebuchet MS" panose="020B0603020202020204"/>
              </a:rPr>
              <a:t>Primary Responsibility</a:t>
            </a:r>
          </a:p>
          <a:p>
            <a:pPr algn="ctr" defTabSz="685800"/>
            <a:r>
              <a:rPr lang="en-US" sz="1350" i="1" dirty="0">
                <a:solidFill>
                  <a:prstClr val="white"/>
                </a:solidFill>
                <a:latin typeface="Trebuchet MS" panose="020B0603020202020204"/>
              </a:rPr>
              <a:t>Treasurer, Link Elizabeth Adams</a:t>
            </a:r>
          </a:p>
          <a:p>
            <a:pPr algn="ctr" defTabSz="685800"/>
            <a:endParaRPr lang="en-US" sz="1350" dirty="0">
              <a:solidFill>
                <a:prstClr val="white"/>
              </a:solidFill>
              <a:latin typeface="Trebuchet MS" panose="020B0603020202020204"/>
            </a:endParaRPr>
          </a:p>
          <a:p>
            <a:pPr algn="ctr" defTabSz="685800"/>
            <a:r>
              <a:rPr lang="en-US" sz="1350" b="1" u="sng" dirty="0">
                <a:solidFill>
                  <a:prstClr val="white"/>
                </a:solidFill>
                <a:latin typeface="Trebuchet MS" panose="020B0603020202020204"/>
              </a:rPr>
              <a:t>Secondary Responsibility</a:t>
            </a:r>
          </a:p>
          <a:p>
            <a:pPr algn="ctr" defTabSz="685800"/>
            <a:r>
              <a:rPr lang="en-US" sz="1350" dirty="0">
                <a:solidFill>
                  <a:prstClr val="white"/>
                </a:solidFill>
                <a:latin typeface="Trebuchet MS" panose="020B0603020202020204"/>
              </a:rPr>
              <a:t>Financial Secretary</a:t>
            </a:r>
          </a:p>
          <a:p>
            <a:pPr algn="ctr" defTabSz="685800"/>
            <a:r>
              <a:rPr lang="en-US" sz="1350" dirty="0">
                <a:solidFill>
                  <a:prstClr val="white"/>
                </a:solidFill>
                <a:latin typeface="Trebuchet MS" panose="020B0603020202020204"/>
              </a:rPr>
              <a:t>Facet Chairs</a:t>
            </a:r>
          </a:p>
          <a:p>
            <a:pPr algn="ctr" defTabSz="685800"/>
            <a:r>
              <a:rPr lang="en-US" sz="1350" dirty="0">
                <a:solidFill>
                  <a:prstClr val="white"/>
                </a:solidFill>
                <a:latin typeface="Trebuchet MS" panose="020B0603020202020204"/>
              </a:rPr>
              <a:t>Programming Committee Chair</a:t>
            </a:r>
          </a:p>
          <a:p>
            <a:pPr algn="ctr" defTabSz="685800"/>
            <a:r>
              <a:rPr lang="en-US" sz="1350" dirty="0">
                <a:solidFill>
                  <a:prstClr val="white"/>
                </a:solidFill>
                <a:latin typeface="Trebuchet MS" panose="020B0603020202020204"/>
              </a:rPr>
              <a:t>Strategic Planning Chair</a:t>
            </a:r>
          </a:p>
          <a:p>
            <a:pPr algn="ctr" defTabSz="685800"/>
            <a:endParaRPr lang="en-US" sz="1350" b="1" u="sng" dirty="0">
              <a:solidFill>
                <a:prstClr val="white"/>
              </a:solidFill>
              <a:latin typeface="Trebuchet MS" panose="020B0603020202020204"/>
            </a:endParaRPr>
          </a:p>
          <a:p>
            <a:pPr algn="ctr" defTabSz="685800"/>
            <a:endParaRPr lang="en-US" sz="1350" b="1" u="sng"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17540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2362E1-5DFF-4E0D-A07F-EC9ABE152271}"/>
              </a:ext>
            </a:extLst>
          </p:cNvPr>
          <p:cNvSpPr>
            <a:spLocks noGrp="1"/>
          </p:cNvSpPr>
          <p:nvPr>
            <p:ph type="title"/>
          </p:nvPr>
        </p:nvSpPr>
        <p:spPr>
          <a:xfrm>
            <a:off x="145791" y="1059510"/>
            <a:ext cx="6347713" cy="640380"/>
          </a:xfrm>
        </p:spPr>
        <p:txBody>
          <a:bodyPr/>
          <a:lstStyle/>
          <a:p>
            <a:r>
              <a:rPr lang="en-US" dirty="0"/>
              <a:t>Strategic Priority #4</a:t>
            </a:r>
          </a:p>
        </p:txBody>
      </p:sp>
      <p:pic>
        <p:nvPicPr>
          <p:cNvPr id="9" name="Picture 12">
            <a:extLst>
              <a:ext uri="{FF2B5EF4-FFF2-40B4-BE49-F238E27FC236}">
                <a16:creationId xmlns:a16="http://schemas.microsoft.com/office/drawing/2014/main" id="{BD7E044B-B169-473C-A44F-26C84821B88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79" y="4908992"/>
            <a:ext cx="1694407" cy="95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0788FB08-6314-4013-8A23-6BE8839CFA2E}"/>
              </a:ext>
            </a:extLst>
          </p:cNvPr>
          <p:cNvSpPr>
            <a:spLocks noGrp="1"/>
          </p:cNvSpPr>
          <p:nvPr>
            <p:ph type="sldNum" sz="quarter" idx="12"/>
          </p:nvPr>
        </p:nvSpPr>
        <p:spPr/>
        <p:txBody>
          <a:bodyPr/>
          <a:lstStyle/>
          <a:p>
            <a:pPr defTabSz="342900"/>
            <a:fld id="{B5183004-C8B6-49A5-9F23-3180723EAD3C}" type="slidenum">
              <a:rPr lang="en-US">
                <a:solidFill>
                  <a:srgbClr val="90C226"/>
                </a:solidFill>
                <a:latin typeface="Trebuchet MS" panose="020B0603020202020204"/>
              </a:rPr>
              <a:pPr defTabSz="342900"/>
              <a:t>8</a:t>
            </a:fld>
            <a:endParaRPr lang="en-US" dirty="0">
              <a:solidFill>
                <a:srgbClr val="90C226"/>
              </a:solidFill>
              <a:latin typeface="Trebuchet MS" panose="020B0603020202020204"/>
            </a:endParaRPr>
          </a:p>
        </p:txBody>
      </p:sp>
      <p:sp>
        <p:nvSpPr>
          <p:cNvPr id="5" name="Content Placeholder 4">
            <a:extLst>
              <a:ext uri="{FF2B5EF4-FFF2-40B4-BE49-F238E27FC236}">
                <a16:creationId xmlns:a16="http://schemas.microsoft.com/office/drawing/2014/main" id="{0AA18E7E-3524-BB46-2517-1BDA62590802}"/>
              </a:ext>
            </a:extLst>
          </p:cNvPr>
          <p:cNvSpPr txBox="1">
            <a:spLocks/>
          </p:cNvSpPr>
          <p:nvPr/>
        </p:nvSpPr>
        <p:spPr>
          <a:xfrm>
            <a:off x="145790" y="1751760"/>
            <a:ext cx="3943350" cy="30534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sysClr val="windowText" lastClr="000000"/>
                </a:solidFill>
                <a:latin typeface="Calibri" panose="020F0502020204030204"/>
              </a:rPr>
              <a:t>Amplify </a:t>
            </a:r>
            <a:r>
              <a:rPr lang="en-US" sz="2100" dirty="0">
                <a:solidFill>
                  <a:prstClr val="black"/>
                </a:solidFill>
                <a:latin typeface="Trebuchet MS" panose="020B0603020202020204"/>
              </a:rPr>
              <a:t>a Culture of Organizational Excellence and Alignment</a:t>
            </a:r>
            <a:endParaRPr lang="en-US" sz="2100" dirty="0">
              <a:solidFill>
                <a:sysClr val="windowText" lastClr="000000"/>
              </a:solidFill>
              <a:latin typeface="Calibri" panose="020F0502020204030204"/>
            </a:endParaRPr>
          </a:p>
          <a:p>
            <a:pPr marL="514350" lvl="1" indent="-171450" defTabSz="685800">
              <a:spcBef>
                <a:spcPts val="375"/>
              </a:spcBef>
              <a:defRPr/>
            </a:pPr>
            <a:r>
              <a:rPr lang="en-US" sz="1800" dirty="0">
                <a:solidFill>
                  <a:sysClr val="windowText" lastClr="000000"/>
                </a:solidFill>
                <a:latin typeface="Calibri" panose="020F0502020204030204"/>
              </a:rPr>
              <a:t>Create an environment that fosters engagement, measured by 90% engagement satisfaction of the Chapter by 2025</a:t>
            </a:r>
          </a:p>
          <a:p>
            <a:pPr marL="514350" lvl="1" indent="-171450" defTabSz="685800">
              <a:spcBef>
                <a:spcPts val="375"/>
              </a:spcBef>
              <a:defRPr/>
            </a:pPr>
            <a:endParaRPr lang="en-US" sz="1800" dirty="0">
              <a:solidFill>
                <a:sysClr val="windowText" lastClr="000000"/>
              </a:solidFill>
              <a:latin typeface="Calibri" panose="020F0502020204030204"/>
            </a:endParaRPr>
          </a:p>
        </p:txBody>
      </p:sp>
      <p:sp>
        <p:nvSpPr>
          <p:cNvPr id="6" name="Rectangle 5">
            <a:extLst>
              <a:ext uri="{FF2B5EF4-FFF2-40B4-BE49-F238E27FC236}">
                <a16:creationId xmlns:a16="http://schemas.microsoft.com/office/drawing/2014/main" id="{870247DA-09CA-2EF9-DF20-E2B06B4666C0}"/>
              </a:ext>
            </a:extLst>
          </p:cNvPr>
          <p:cNvSpPr/>
          <p:nvPr/>
        </p:nvSpPr>
        <p:spPr>
          <a:xfrm>
            <a:off x="4247761" y="1524001"/>
            <a:ext cx="3143639" cy="32812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b="1" u="sng" dirty="0">
                <a:solidFill>
                  <a:prstClr val="white"/>
                </a:solidFill>
                <a:latin typeface="Trebuchet MS" panose="020B0603020202020204"/>
              </a:rPr>
              <a:t>Primary Responsibility</a:t>
            </a:r>
          </a:p>
          <a:p>
            <a:pPr algn="ctr" defTabSz="685800"/>
            <a:r>
              <a:rPr lang="en-US" sz="1350" dirty="0">
                <a:solidFill>
                  <a:prstClr val="white"/>
                </a:solidFill>
                <a:latin typeface="Trebuchet MS" panose="020B0603020202020204"/>
              </a:rPr>
              <a:t>Link Lisa Cooper-Lucas, President</a:t>
            </a:r>
            <a:endParaRPr lang="en-US" sz="1350" i="1"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a:p>
            <a:pPr algn="ctr" defTabSz="685800"/>
            <a:r>
              <a:rPr lang="en-US" sz="1350" b="1" u="sng" dirty="0">
                <a:solidFill>
                  <a:prstClr val="white"/>
                </a:solidFill>
                <a:latin typeface="Trebuchet MS" panose="020B0603020202020204"/>
              </a:rPr>
              <a:t>Secondary Responsibility</a:t>
            </a:r>
          </a:p>
          <a:p>
            <a:pPr algn="ctr" defTabSz="685800"/>
            <a:endParaRPr lang="en-US" sz="1350" b="1" u="sng" dirty="0">
              <a:solidFill>
                <a:prstClr val="white"/>
              </a:solidFill>
              <a:latin typeface="Trebuchet MS" panose="020B0603020202020204"/>
            </a:endParaRPr>
          </a:p>
          <a:p>
            <a:pPr algn="ctr" defTabSz="685800"/>
            <a:r>
              <a:rPr lang="en-US" sz="1350" dirty="0">
                <a:solidFill>
                  <a:prstClr val="white"/>
                </a:solidFill>
                <a:latin typeface="Trebuchet MS" panose="020B0603020202020204"/>
              </a:rPr>
              <a:t>Strategic Planning Committee Chair</a:t>
            </a:r>
          </a:p>
          <a:p>
            <a:pPr algn="ctr" defTabSz="685800"/>
            <a:r>
              <a:rPr lang="en-US" sz="1350" dirty="0">
                <a:solidFill>
                  <a:prstClr val="white"/>
                </a:solidFill>
                <a:latin typeface="Trebuchet MS" panose="020B0603020202020204"/>
              </a:rPr>
              <a:t>Executive Committee</a:t>
            </a:r>
          </a:p>
          <a:p>
            <a:pPr algn="ctr" defTabSz="685800"/>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417155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2362E1-5DFF-4E0D-A07F-EC9ABE152271}"/>
              </a:ext>
            </a:extLst>
          </p:cNvPr>
          <p:cNvSpPr>
            <a:spLocks noGrp="1"/>
          </p:cNvSpPr>
          <p:nvPr>
            <p:ph type="title"/>
          </p:nvPr>
        </p:nvSpPr>
        <p:spPr>
          <a:xfrm>
            <a:off x="145791" y="1059510"/>
            <a:ext cx="6347713" cy="640380"/>
          </a:xfrm>
        </p:spPr>
        <p:txBody>
          <a:bodyPr/>
          <a:lstStyle/>
          <a:p>
            <a:r>
              <a:rPr lang="en-US" dirty="0"/>
              <a:t>Strategic Priority #5</a:t>
            </a:r>
          </a:p>
        </p:txBody>
      </p:sp>
      <p:pic>
        <p:nvPicPr>
          <p:cNvPr id="9" name="Picture 12">
            <a:extLst>
              <a:ext uri="{FF2B5EF4-FFF2-40B4-BE49-F238E27FC236}">
                <a16:creationId xmlns:a16="http://schemas.microsoft.com/office/drawing/2014/main" id="{BD7E044B-B169-473C-A44F-26C84821B88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79" y="4908992"/>
            <a:ext cx="1694407" cy="95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0788FB08-6314-4013-8A23-6BE8839CFA2E}"/>
              </a:ext>
            </a:extLst>
          </p:cNvPr>
          <p:cNvSpPr>
            <a:spLocks noGrp="1"/>
          </p:cNvSpPr>
          <p:nvPr>
            <p:ph type="sldNum" sz="quarter" idx="12"/>
          </p:nvPr>
        </p:nvSpPr>
        <p:spPr/>
        <p:txBody>
          <a:bodyPr/>
          <a:lstStyle/>
          <a:p>
            <a:pPr defTabSz="342900"/>
            <a:fld id="{B5183004-C8B6-49A5-9F23-3180723EAD3C}" type="slidenum">
              <a:rPr lang="en-US">
                <a:solidFill>
                  <a:srgbClr val="90C226"/>
                </a:solidFill>
                <a:latin typeface="Trebuchet MS" panose="020B0603020202020204"/>
              </a:rPr>
              <a:pPr defTabSz="342900"/>
              <a:t>9</a:t>
            </a:fld>
            <a:endParaRPr lang="en-US" dirty="0">
              <a:solidFill>
                <a:srgbClr val="90C226"/>
              </a:solidFill>
              <a:latin typeface="Trebuchet MS" panose="020B0603020202020204"/>
            </a:endParaRPr>
          </a:p>
        </p:txBody>
      </p:sp>
      <p:sp>
        <p:nvSpPr>
          <p:cNvPr id="5" name="Content Placeholder 4">
            <a:extLst>
              <a:ext uri="{FF2B5EF4-FFF2-40B4-BE49-F238E27FC236}">
                <a16:creationId xmlns:a16="http://schemas.microsoft.com/office/drawing/2014/main" id="{0AA18E7E-3524-BB46-2517-1BDA62590802}"/>
              </a:ext>
            </a:extLst>
          </p:cNvPr>
          <p:cNvSpPr txBox="1">
            <a:spLocks/>
          </p:cNvSpPr>
          <p:nvPr/>
        </p:nvSpPr>
        <p:spPr>
          <a:xfrm>
            <a:off x="145790" y="1751760"/>
            <a:ext cx="3943350" cy="305349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sysClr val="windowText" lastClr="000000"/>
                </a:solidFill>
                <a:latin typeface="Calibri" panose="020F0502020204030204"/>
              </a:rPr>
              <a:t>Amplify </a:t>
            </a:r>
            <a:r>
              <a:rPr lang="en-US" sz="2100" dirty="0">
                <a:solidFill>
                  <a:prstClr val="black"/>
                </a:solidFill>
                <a:latin typeface="Trebuchet MS" panose="020B0603020202020204"/>
              </a:rPr>
              <a:t>a Culture of Brand Awareness</a:t>
            </a:r>
            <a:endParaRPr lang="en-US" sz="2100" dirty="0">
              <a:solidFill>
                <a:sysClr val="windowText" lastClr="000000"/>
              </a:solidFill>
              <a:latin typeface="Calibri" panose="020F0502020204030204"/>
            </a:endParaRPr>
          </a:p>
          <a:p>
            <a:pPr marL="514350" lvl="1" indent="-171450" defTabSz="685800">
              <a:spcBef>
                <a:spcPts val="375"/>
              </a:spcBef>
              <a:defRPr/>
            </a:pPr>
            <a:r>
              <a:rPr lang="en-US" sz="1800" dirty="0">
                <a:solidFill>
                  <a:sysClr val="windowText" lastClr="000000"/>
                </a:solidFill>
                <a:latin typeface="Calibri" panose="020F0502020204030204"/>
              </a:rPr>
              <a:t>Increase utilization of strategically targeted media by 20% from 2023-2025</a:t>
            </a:r>
          </a:p>
          <a:p>
            <a:pPr marL="514350" lvl="1" indent="-171450" defTabSz="685800">
              <a:spcBef>
                <a:spcPts val="375"/>
              </a:spcBef>
              <a:defRPr/>
            </a:pPr>
            <a:r>
              <a:rPr lang="en-US" sz="1800" dirty="0">
                <a:solidFill>
                  <a:sysClr val="windowText" lastClr="000000"/>
                </a:solidFill>
                <a:latin typeface="Calibri" panose="020F0502020204030204"/>
              </a:rPr>
              <a:t>Increase our social media followers by 10% by 2025</a:t>
            </a:r>
          </a:p>
          <a:p>
            <a:pPr marL="514350" lvl="1" indent="-171450" defTabSz="685800">
              <a:spcBef>
                <a:spcPts val="375"/>
              </a:spcBef>
              <a:defRPr/>
            </a:pPr>
            <a:endParaRPr lang="en-US" sz="1800" dirty="0">
              <a:solidFill>
                <a:sysClr val="windowText" lastClr="000000"/>
              </a:solidFill>
              <a:latin typeface="Calibri" panose="020F0502020204030204"/>
            </a:endParaRPr>
          </a:p>
        </p:txBody>
      </p:sp>
      <p:sp>
        <p:nvSpPr>
          <p:cNvPr id="6" name="Rectangle 5">
            <a:extLst>
              <a:ext uri="{FF2B5EF4-FFF2-40B4-BE49-F238E27FC236}">
                <a16:creationId xmlns:a16="http://schemas.microsoft.com/office/drawing/2014/main" id="{870247DA-09CA-2EF9-DF20-E2B06B4666C0}"/>
              </a:ext>
            </a:extLst>
          </p:cNvPr>
          <p:cNvSpPr/>
          <p:nvPr/>
        </p:nvSpPr>
        <p:spPr>
          <a:xfrm>
            <a:off x="4247761" y="1699890"/>
            <a:ext cx="3067439" cy="31053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b="1" u="sng" dirty="0">
                <a:solidFill>
                  <a:prstClr val="white"/>
                </a:solidFill>
                <a:latin typeface="Trebuchet MS" panose="020B0603020202020204"/>
              </a:rPr>
              <a:t>Primary Responsibility</a:t>
            </a:r>
          </a:p>
          <a:p>
            <a:pPr algn="ctr" defTabSz="685800"/>
            <a:r>
              <a:rPr lang="en-US" sz="1350" dirty="0">
                <a:solidFill>
                  <a:prstClr val="white"/>
                </a:solidFill>
                <a:latin typeface="Trebuchet MS" panose="020B0603020202020204"/>
              </a:rPr>
              <a:t>Marketing and Communications Committee Chair</a:t>
            </a:r>
          </a:p>
          <a:p>
            <a:pPr algn="ctr" defTabSz="685800"/>
            <a:r>
              <a:rPr lang="en-US" sz="1350" i="1" dirty="0">
                <a:solidFill>
                  <a:prstClr val="white"/>
                </a:solidFill>
                <a:latin typeface="Trebuchet MS" panose="020B0603020202020204"/>
              </a:rPr>
              <a:t>Link XXX</a:t>
            </a:r>
          </a:p>
          <a:p>
            <a:pPr algn="ctr" defTabSz="685800"/>
            <a:endParaRPr lang="en-US" sz="1350" dirty="0">
              <a:solidFill>
                <a:prstClr val="white"/>
              </a:solidFill>
              <a:latin typeface="Trebuchet MS" panose="020B0603020202020204"/>
            </a:endParaRPr>
          </a:p>
          <a:p>
            <a:pPr algn="ctr" defTabSz="685800"/>
            <a:r>
              <a:rPr lang="en-US" sz="1350" b="1" u="sng" dirty="0">
                <a:solidFill>
                  <a:prstClr val="white"/>
                </a:solidFill>
                <a:latin typeface="Trebuchet MS" panose="020B0603020202020204"/>
              </a:rPr>
              <a:t>Secondary Responsibility</a:t>
            </a:r>
          </a:p>
          <a:p>
            <a:pPr algn="ctr" defTabSz="685800"/>
            <a:endParaRPr lang="en-US" sz="1350" b="1" u="sng" dirty="0">
              <a:solidFill>
                <a:prstClr val="white"/>
              </a:solidFill>
              <a:latin typeface="Trebuchet MS" panose="020B0603020202020204"/>
            </a:endParaRPr>
          </a:p>
          <a:p>
            <a:pPr algn="ctr" defTabSz="685800"/>
            <a:r>
              <a:rPr lang="en-US" sz="1350" dirty="0">
                <a:solidFill>
                  <a:prstClr val="white"/>
                </a:solidFill>
                <a:latin typeface="Trebuchet MS" panose="020B0603020202020204"/>
              </a:rPr>
              <a:t>Vice President</a:t>
            </a:r>
          </a:p>
          <a:p>
            <a:pPr algn="ctr" defTabSz="685800"/>
            <a:r>
              <a:rPr lang="en-US" sz="1350" dirty="0">
                <a:solidFill>
                  <a:prstClr val="white"/>
                </a:solidFill>
                <a:latin typeface="Trebuchet MS" panose="020B0603020202020204"/>
              </a:rPr>
              <a:t>Facet Chairs</a:t>
            </a:r>
          </a:p>
          <a:p>
            <a:pPr algn="ctr" defTabSz="685800"/>
            <a:r>
              <a:rPr lang="en-US" sz="1350" dirty="0">
                <a:solidFill>
                  <a:prstClr val="white"/>
                </a:solidFill>
                <a:latin typeface="Trebuchet MS" panose="020B0603020202020204"/>
              </a:rPr>
              <a:t>Programming Committee Chair</a:t>
            </a:r>
          </a:p>
          <a:p>
            <a:pPr algn="ctr" defTabSz="685800"/>
            <a:r>
              <a:rPr lang="en-US" sz="1350" dirty="0">
                <a:solidFill>
                  <a:prstClr val="white"/>
                </a:solidFill>
                <a:latin typeface="Trebuchet MS" panose="020B0603020202020204"/>
              </a:rPr>
              <a:t>Strategic Planning Committee Chair</a:t>
            </a:r>
          </a:p>
          <a:p>
            <a:pPr algn="ctr" defTabSz="685800"/>
            <a:r>
              <a:rPr lang="en-US" sz="1350" dirty="0">
                <a:solidFill>
                  <a:prstClr val="white"/>
                </a:solidFill>
                <a:latin typeface="Trebuchet MS" panose="020B0603020202020204"/>
              </a:rPr>
              <a:t>Technology Committee Chair</a:t>
            </a:r>
          </a:p>
          <a:p>
            <a:pPr algn="ctr" defTabSz="685800"/>
            <a:endParaRPr lang="en-US" sz="1350" dirty="0">
              <a:solidFill>
                <a:prstClr val="white"/>
              </a:solidFill>
              <a:latin typeface="Trebuchet MS" panose="020B0603020202020204"/>
            </a:endParaRPr>
          </a:p>
          <a:p>
            <a:pPr algn="ctr" defTabSz="685800"/>
            <a:endParaRPr lang="en-US" sz="1350" dirty="0">
              <a:solidFill>
                <a:prstClr val="white"/>
              </a:solidFill>
              <a:latin typeface="Trebuchet MS" panose="020B0603020202020204"/>
            </a:endParaRPr>
          </a:p>
        </p:txBody>
      </p:sp>
    </p:spTree>
    <p:extLst>
      <p:ext uri="{BB962C8B-B14F-4D97-AF65-F5344CB8AC3E}">
        <p14:creationId xmlns:p14="http://schemas.microsoft.com/office/powerpoint/2010/main" val="1342305800"/>
      </p:ext>
    </p:extLst>
  </p:cSld>
  <p:clrMapOvr>
    <a:masterClrMapping/>
  </p:clrMapOvr>
</p:sld>
</file>

<file path=ppt/theme/theme1.xml><?xml version="1.0" encoding="utf-8"?>
<a:theme xmlns:a="http://schemas.openxmlformats.org/drawingml/2006/main" name="10232-abstract-wave-dots-green-f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27DD94F15EF4697CD5FDCE9EF8360" ma:contentTypeVersion="10" ma:contentTypeDescription="Create a new document." ma:contentTypeScope="" ma:versionID="aea6f563135d4cd3e823fed2decf1c13">
  <xsd:schema xmlns:xsd="http://www.w3.org/2001/XMLSchema" xmlns:xs="http://www.w3.org/2001/XMLSchema" xmlns:p="http://schemas.microsoft.com/office/2006/metadata/properties" xmlns:ns2="960e52ba-84a1-448d-bb6d-827475fdc38d" xmlns:ns3="1d0a8e35-7604-45dd-aa1f-b904d1d178e3" targetNamespace="http://schemas.microsoft.com/office/2006/metadata/properties" ma:root="true" ma:fieldsID="d12c66574f33025eba8cb20a0d7bdd32" ns2:_="" ns3:_="">
    <xsd:import namespace="960e52ba-84a1-448d-bb6d-827475fdc38d"/>
    <xsd:import namespace="1d0a8e35-7604-45dd-aa1f-b904d1d178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e52ba-84a1-448d-bb6d-827475fdc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0a8e35-7604-45dd-aa1f-b904d1d178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8A0A36-720D-41DA-AAD5-4825DFDD390F}"/>
</file>

<file path=customXml/itemProps2.xml><?xml version="1.0" encoding="utf-8"?>
<ds:datastoreItem xmlns:ds="http://schemas.openxmlformats.org/officeDocument/2006/customXml" ds:itemID="{4C7DFCEE-FE43-424E-B3CA-F1588B9EF786}"/>
</file>

<file path=customXml/itemProps3.xml><?xml version="1.0" encoding="utf-8"?>
<ds:datastoreItem xmlns:ds="http://schemas.openxmlformats.org/officeDocument/2006/customXml" ds:itemID="{57AC3D4F-9924-4737-A5C8-A90C1088DE49}"/>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
  <TotalTime>34235</TotalTime>
  <Words>3249</Words>
  <Application>Microsoft Office PowerPoint</Application>
  <PresentationFormat>On-screen Show (4:3)</PresentationFormat>
  <Paragraphs>975</Paragraphs>
  <Slides>34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-apple-system</vt:lpstr>
      <vt:lpstr>Arial</vt:lpstr>
      <vt:lpstr>Calibri</vt:lpstr>
      <vt:lpstr>Georgia</vt:lpstr>
      <vt:lpstr>helvetica</vt:lpstr>
      <vt:lpstr>Trebuchet MS</vt:lpstr>
      <vt:lpstr>Wingdings 3</vt:lpstr>
      <vt:lpstr>10232-abstract-wave-dots-green-fppt</vt:lpstr>
      <vt:lpstr>Facet</vt:lpstr>
      <vt:lpstr>Columbia (MD) Chapter Links Incorporated  Strategic Planning FY25 Retreat  </vt:lpstr>
      <vt:lpstr>Today’s Agenda</vt:lpstr>
      <vt:lpstr>Strategic Planning Committee</vt:lpstr>
      <vt:lpstr>National Strategic Priorities</vt:lpstr>
      <vt:lpstr>Strategic Priority #1</vt:lpstr>
      <vt:lpstr>Strategic Priority #2</vt:lpstr>
      <vt:lpstr>Strategic Priority #3</vt:lpstr>
      <vt:lpstr>Strategic Priority #4</vt:lpstr>
      <vt:lpstr>Strategic Priority #5</vt:lpstr>
      <vt:lpstr>Strategic Priority #6</vt:lpstr>
      <vt:lpstr>FY24 to FY25 Implementation Plan</vt:lpstr>
      <vt:lpstr>FY24 to FY25 Implementation Plan (Continued)</vt:lpstr>
      <vt:lpstr>FY24 to FY25 Implementation Plan (Continued)</vt:lpstr>
      <vt:lpstr>Strategic Planning Pivot</vt:lpstr>
      <vt:lpstr>Let’s Talk Strategic Planning Focusing our Meeting Content</vt:lpstr>
      <vt:lpstr>Proposed Refinement to How We Operate (draft)</vt:lpstr>
      <vt:lpstr>Breakout Group Exercise</vt:lpstr>
      <vt:lpstr>Report Out Format</vt:lpstr>
      <vt:lpstr>Summary and Next Steps</vt:lpstr>
      <vt:lpstr>BACKUP</vt:lpstr>
      <vt:lpstr>Strategic Planning  FY25-FY30 Discussion</vt:lpstr>
      <vt:lpstr>FY25-FY30 Strategic Plan Development Strategic Themes</vt:lpstr>
      <vt:lpstr>FY25-FY30 Themes Related to Membership</vt:lpstr>
      <vt:lpstr>FY25- FY30 Strategic Activities Related to Membership Goals (Example) (Emphasize that this will have to be done with other Strategic Priorities)</vt:lpstr>
      <vt:lpstr>FY25- FY30 Strategic Activities Related to Membership Goals (Example)</vt:lpstr>
      <vt:lpstr>Breakout Group Exercise</vt:lpstr>
      <vt:lpstr>Success Criteria (Examples)</vt:lpstr>
      <vt:lpstr>2023-2024 Strategic Plan Results</vt:lpstr>
      <vt:lpstr>Strategic Plan Rating Scale</vt:lpstr>
      <vt:lpstr>Strategic Priority 1 – Promote a Culture of Friendship and Engagement</vt:lpstr>
      <vt:lpstr>Strategic Priority 2 – Promote a Culture of Transformational Community Service</vt:lpstr>
      <vt:lpstr>Strategic Priority 3 – Promote a Culture of Fiscal Responsibility</vt:lpstr>
      <vt:lpstr>Strategic Priority 4 - Promote a Culture of Organizational Excellence and Alignment</vt:lpstr>
      <vt:lpstr>Strategic Priority 5 – Promote a Culture of Brand Awareness</vt:lpstr>
    </vt:vector>
  </TitlesOfParts>
  <Company>The Links Founfation,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Links PowerPoint Template</dc:title>
  <dc:creator>Jonpaul Betro</dc:creator>
  <cp:lastModifiedBy>Judy Smith</cp:lastModifiedBy>
  <cp:revision>251</cp:revision>
  <cp:lastPrinted>2024-09-12T18:05:14Z</cp:lastPrinted>
  <dcterms:created xsi:type="dcterms:W3CDTF">2014-01-21T04:35:43Z</dcterms:created>
  <dcterms:modified xsi:type="dcterms:W3CDTF">2024-09-12T18:11:21Z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0x010100C9727DD94F15EF4697CD5FDCE9EF8360</vt:lpwstr>
  </property>
</Properties>
</file>