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9" r:id="rId7"/>
    <p:sldId id="260" r:id="rId8"/>
    <p:sldId id="258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1" roundtripDataSignature="AMtx7mjbbZKJDJMRsH9xLBtkUSY679w+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2D56B0-EDEC-D97C-C6BF-7CF90B32D458}" v="22" dt="2024-10-10T00:20:19.499"/>
    <p1510:client id="{E32AE7B7-DA59-D1C8-52F6-3D1CCC627EE6}" v="27" dt="2024-10-10T00:22:21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18"/>
    <p:restoredTop sz="94694"/>
  </p:normalViewPr>
  <p:slideViewPr>
    <p:cSldViewPr snapToGrid="0">
      <p:cViewPr varScale="1">
        <p:scale>
          <a:sx n="121" d="100"/>
          <a:sy n="121" d="100"/>
        </p:scale>
        <p:origin x="164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46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41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43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0628d1ca5b81d91605ad5c4e09b2eb51e08f042d0dc9ecf3e64bbc6dd8201a0c::" providerId="AD" clId="Web-{E32AE7B7-DA59-D1C8-52F6-3D1CCC627EE6}"/>
    <pc:docChg chg="modSld">
      <pc:chgData name="Guest User" userId="S::urn:spo:anon#0628d1ca5b81d91605ad5c4e09b2eb51e08f042d0dc9ecf3e64bbc6dd8201a0c::" providerId="AD" clId="Web-{E32AE7B7-DA59-D1C8-52F6-3D1CCC627EE6}" dt="2024-10-10T00:22:21.896" v="14" actId="14100"/>
      <pc:docMkLst>
        <pc:docMk/>
      </pc:docMkLst>
      <pc:sldChg chg="modSp">
        <pc:chgData name="Guest User" userId="S::urn:spo:anon#0628d1ca5b81d91605ad5c4e09b2eb51e08f042d0dc9ecf3e64bbc6dd8201a0c::" providerId="AD" clId="Web-{E32AE7B7-DA59-D1C8-52F6-3D1CCC627EE6}" dt="2024-10-10T00:22:21.896" v="14" actId="14100"/>
        <pc:sldMkLst>
          <pc:docMk/>
          <pc:sldMk cId="0" sldId="256"/>
        </pc:sldMkLst>
        <pc:spChg chg="mod">
          <ac:chgData name="Guest User" userId="S::urn:spo:anon#0628d1ca5b81d91605ad5c4e09b2eb51e08f042d0dc9ecf3e64bbc6dd8201a0c::" providerId="AD" clId="Web-{E32AE7B7-DA59-D1C8-52F6-3D1CCC627EE6}" dt="2024-10-10T00:22:21.896" v="14" actId="14100"/>
          <ac:spMkLst>
            <pc:docMk/>
            <pc:sldMk cId="0" sldId="256"/>
            <ac:spMk id="154" creationId="{00000000-0000-0000-0000-000000000000}"/>
          </ac:spMkLst>
        </pc:spChg>
      </pc:sldChg>
    </pc:docChg>
  </pc:docChgLst>
  <pc:docChgLst>
    <pc:chgData name="Guest User" userId="S::urn:spo:anon#0628d1ca5b81d91605ad5c4e09b2eb51e08f042d0dc9ecf3e64bbc6dd8201a0c::" providerId="AD" clId="Web-{912D56B0-EDEC-D97C-C6BF-7CF90B32D458}"/>
    <pc:docChg chg="modSld">
      <pc:chgData name="Guest User" userId="S::urn:spo:anon#0628d1ca5b81d91605ad5c4e09b2eb51e08f042d0dc9ecf3e64bbc6dd8201a0c::" providerId="AD" clId="Web-{912D56B0-EDEC-D97C-C6BF-7CF90B32D458}" dt="2024-10-10T00:20:17.015" v="17" actId="20577"/>
      <pc:docMkLst>
        <pc:docMk/>
      </pc:docMkLst>
      <pc:sldChg chg="modSp">
        <pc:chgData name="Guest User" userId="S::urn:spo:anon#0628d1ca5b81d91605ad5c4e09b2eb51e08f042d0dc9ecf3e64bbc6dd8201a0c::" providerId="AD" clId="Web-{912D56B0-EDEC-D97C-C6BF-7CF90B32D458}" dt="2024-10-10T00:20:17.015" v="17" actId="20577"/>
        <pc:sldMkLst>
          <pc:docMk/>
          <pc:sldMk cId="4260910148" sldId="258"/>
        </pc:sldMkLst>
        <pc:spChg chg="mod">
          <ac:chgData name="Guest User" userId="S::urn:spo:anon#0628d1ca5b81d91605ad5c4e09b2eb51e08f042d0dc9ecf3e64bbc6dd8201a0c::" providerId="AD" clId="Web-{912D56B0-EDEC-D97C-C6BF-7CF90B32D458}" dt="2024-10-10T00:20:01.702" v="13" actId="14100"/>
          <ac:spMkLst>
            <pc:docMk/>
            <pc:sldMk cId="4260910148" sldId="258"/>
            <ac:spMk id="3" creationId="{11C39036-7CB0-6831-EC12-E9AE8F047284}"/>
          </ac:spMkLst>
        </pc:spChg>
        <pc:spChg chg="mod">
          <ac:chgData name="Guest User" userId="S::urn:spo:anon#0628d1ca5b81d91605ad5c4e09b2eb51e08f042d0dc9ecf3e64bbc6dd8201a0c::" providerId="AD" clId="Web-{912D56B0-EDEC-D97C-C6BF-7CF90B32D458}" dt="2024-10-10T00:20:17.015" v="17" actId="20577"/>
          <ac:spMkLst>
            <pc:docMk/>
            <pc:sldMk cId="4260910148" sldId="258"/>
            <ac:spMk id="4" creationId="{B04514FC-FA77-65B5-CD03-B7E9ABF7EC4B}"/>
          </ac:spMkLst>
        </pc:spChg>
        <pc:picChg chg="mod">
          <ac:chgData name="Guest User" userId="S::urn:spo:anon#0628d1ca5b81d91605ad5c4e09b2eb51e08f042d0dc9ecf3e64bbc6dd8201a0c::" providerId="AD" clId="Web-{912D56B0-EDEC-D97C-C6BF-7CF90B32D458}" dt="2024-10-10T00:20:05.155" v="14" actId="1076"/>
          <ac:picMkLst>
            <pc:docMk/>
            <pc:sldMk cId="4260910148" sldId="258"/>
            <ac:picMk id="6" creationId="{AB3EB1BA-C14C-F099-1760-069FB73415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ctrTitle"/>
          </p:nvPr>
        </p:nvSpPr>
        <p:spPr>
          <a:xfrm>
            <a:off x="76200" y="838200"/>
            <a:ext cx="5257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6" name="Google Shape;1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cap="non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27" name="Google Shape;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57200" y="14813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2"/>
          </p:nvPr>
        </p:nvSpPr>
        <p:spPr>
          <a:xfrm>
            <a:off x="457200" y="2221217"/>
            <a:ext cx="4040188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3"/>
          </p:nvPr>
        </p:nvSpPr>
        <p:spPr>
          <a:xfrm>
            <a:off x="4645025" y="1591355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4"/>
          </p:nvPr>
        </p:nvSpPr>
        <p:spPr>
          <a:xfrm>
            <a:off x="4645025" y="2221217"/>
            <a:ext cx="4041775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5DD9-810F-4841-BE16-9E1D063798EF}" type="datetime1">
              <a:rPr lang="en-US" smtClean="0"/>
              <a:t>10/9/2024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95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858000" y="308632"/>
            <a:ext cx="1828800" cy="1077354"/>
          </a:xfrm>
          <a:prstGeom prst="rect">
            <a:avLst/>
          </a:prstGeom>
          <a:noFill/>
          <a:ln>
            <a:noFill/>
          </a:ln>
          <a:effectLst>
            <a:outerShdw blurRad="50800" dist="12700" dir="16200000" rotWithShape="0">
              <a:srgbClr val="000000">
                <a:alpha val="24705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"/>
          <p:cNvSpPr txBox="1">
            <a:spLocks noGrp="1"/>
          </p:cNvSpPr>
          <p:nvPr>
            <p:ph type="ctrTitle"/>
          </p:nvPr>
        </p:nvSpPr>
        <p:spPr>
          <a:xfrm>
            <a:off x="409050" y="364325"/>
            <a:ext cx="6153000" cy="19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200" dirty="0"/>
              <a:t>October 2024</a:t>
            </a:r>
            <a:endParaRPr sz="3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200" dirty="0"/>
              <a:t>Bylaws Committee</a:t>
            </a:r>
            <a:endParaRPr sz="3200" dirty="0"/>
          </a:p>
        </p:txBody>
      </p:sp>
      <p:sp>
        <p:nvSpPr>
          <p:cNvPr id="154" name="Google Shape;154;p1"/>
          <p:cNvSpPr txBox="1"/>
          <p:nvPr/>
        </p:nvSpPr>
        <p:spPr>
          <a:xfrm>
            <a:off x="528815" y="5290698"/>
            <a:ext cx="4491935" cy="120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Vivian Moore Lawyer Parliamentarian</a:t>
            </a:r>
          </a:p>
          <a:p>
            <a:r>
              <a:rPr lang="en-US" sz="2200" b="1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Bylaws Committee Chair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FEDC-0030-C038-3B21-6D79388B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1314450"/>
            <a:ext cx="6447501" cy="735496"/>
          </a:xfrm>
        </p:spPr>
        <p:txBody>
          <a:bodyPr/>
          <a:lstStyle/>
          <a:p>
            <a:r>
              <a:rPr lang="en-US" dirty="0"/>
              <a:t>Bylaws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E8C5C-7465-D9C2-8252-04F72EA88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2139398"/>
            <a:ext cx="6447501" cy="3248874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2100" b="1" dirty="0">
                <a:solidFill>
                  <a:srgbClr val="000000"/>
                </a:solidFill>
                <a:latin typeface="WordVisi_MSFontService"/>
              </a:rPr>
              <a:t>Needs to have a discussion about recommendations made by the Eastern Area reviewer of the Chapter’s Bylaws</a:t>
            </a:r>
            <a:r>
              <a:rPr lang="en-US" sz="2100" dirty="0">
                <a:solidFill>
                  <a:srgbClr val="000000"/>
                </a:solidFill>
                <a:latin typeface="WordVisiPilcrow_MSFontService"/>
              </a:rPr>
              <a:t> </a:t>
            </a:r>
            <a:endParaRPr lang="en-US" sz="2100" dirty="0">
              <a:solidFill>
                <a:srgbClr val="000000"/>
              </a:solidFill>
              <a:latin typeface="WordVisi_MSFontService"/>
            </a:endParaRPr>
          </a:p>
          <a:p>
            <a:pPr algn="l" rtl="0" fontAlgn="base"/>
            <a:r>
              <a:rPr lang="en-US" sz="2100" b="1" dirty="0">
                <a:solidFill>
                  <a:srgbClr val="000000"/>
                </a:solidFill>
                <a:latin typeface="WordVisi_MSFontService"/>
              </a:rPr>
              <a:t>Needs to continue with plan for making modifications to Chapter Bylaws and Standing Rules (March – November 2024)</a:t>
            </a:r>
            <a:r>
              <a:rPr lang="en-US" sz="2100" dirty="0">
                <a:solidFill>
                  <a:srgbClr val="000000"/>
                </a:solidFill>
                <a:latin typeface="WordVisiPilcrow_MSFontService"/>
              </a:rPr>
              <a:t> </a:t>
            </a:r>
            <a:endParaRPr lang="en-US" sz="2100" dirty="0">
              <a:solidFill>
                <a:srgbClr val="000000"/>
              </a:solidFill>
              <a:latin typeface="WordVisi_MSFontServic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50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70E97-6960-B616-F68E-0AB910A7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Bylaws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511D-E054-9E08-2FDC-2EA3CE633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4814"/>
            <a:ext cx="8229600" cy="4791349"/>
          </a:xfrm>
        </p:spPr>
        <p:txBody>
          <a:bodyPr>
            <a:normAutofit/>
          </a:bodyPr>
          <a:lstStyle/>
          <a:p>
            <a:pPr marL="50800" indent="0" algn="l" rtl="0" fontAlgn="base">
              <a:buNone/>
            </a:pPr>
            <a:r>
              <a:rPr lang="en-US" sz="1600" b="1" dirty="0">
                <a:solidFill>
                  <a:srgbClr val="000000"/>
                </a:solidFill>
                <a:latin typeface="+mn-lt"/>
              </a:rPr>
              <a:t>1.  Consider Area recommendations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 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FORMATTING</a:t>
            </a:r>
          </a:p>
          <a:p>
            <a:pPr marL="50800" indent="0" algn="l" rtl="0" fontAlgn="base">
              <a:buNone/>
            </a:pPr>
            <a:r>
              <a:rPr lang="en-US" sz="1600" b="1" dirty="0">
                <a:solidFill>
                  <a:srgbClr val="000000"/>
                </a:solidFill>
                <a:latin typeface="+mn-lt"/>
              </a:rPr>
              <a:t>2.  Determine chapter members’ views and recommendations for modifications 	and possible amendments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COMPLETED</a:t>
            </a:r>
          </a:p>
          <a:p>
            <a:pPr marL="50800" indent="0" algn="l" rtl="0" fontAlgn="base">
              <a:buNone/>
            </a:pPr>
            <a:r>
              <a:rPr lang="en-US" sz="1600" b="1" dirty="0">
                <a:solidFill>
                  <a:srgbClr val="000000"/>
                </a:solidFill>
                <a:latin typeface="+mn-lt"/>
              </a:rPr>
              <a:t>3.  Consider chapter procedures developed in the past 2-3 years and customs 	from years past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IN PROCESS</a:t>
            </a:r>
          </a:p>
          <a:p>
            <a:pPr marL="50800" indent="0" fontAlgn="base">
              <a:buNone/>
            </a:pPr>
            <a:r>
              <a:rPr lang="en-US" sz="1600" b="1" dirty="0">
                <a:solidFill>
                  <a:srgbClr val="000000"/>
                </a:solidFill>
                <a:latin typeface="+mn-lt"/>
              </a:rPr>
              <a:t>4.  Review proposed amendments for the National Assembly and make 	recommendations to the chapter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en-US" sz="1600" b="1" dirty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March-April</a:t>
            </a:r>
            <a:r>
              <a:rPr lang="en-US" sz="1600" b="1" dirty="0">
                <a:solidFill>
                  <a:srgbClr val="000000"/>
                </a:solidFill>
                <a:latin typeface="+mn-lt"/>
              </a:rPr>
              <a:t>). 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COMPLETED</a:t>
            </a:r>
          </a:p>
          <a:p>
            <a:pPr marL="50800" indent="0" algn="l" rtl="0" fontAlgn="base">
              <a:buNone/>
            </a:pPr>
            <a:r>
              <a:rPr lang="en-US" sz="1600" b="1" dirty="0">
                <a:solidFill>
                  <a:srgbClr val="000000"/>
                </a:solidFill>
                <a:latin typeface="+mn-lt"/>
              </a:rPr>
              <a:t>5.  Review adopted amendments from the National Assembly and incorporate as 	appropriate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(August-September).   </a:t>
            </a:r>
          </a:p>
          <a:p>
            <a:pPr marL="50800" indent="0" algn="l" rtl="0" fontAlgn="base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6.  </a:t>
            </a:r>
            <a:r>
              <a:rPr lang="en-US" sz="1600" b="1" dirty="0">
                <a:solidFill>
                  <a:srgbClr val="000000"/>
                </a:solidFill>
                <a:latin typeface="+mn-lt"/>
              </a:rPr>
              <a:t>Proposed modifications and amendments no later than National deadline for 	modifying based upon National Assembly actions</a:t>
            </a:r>
            <a:r>
              <a:rPr lang="en-US" sz="1600" dirty="0">
                <a:solidFill>
                  <a:srgbClr val="000000"/>
                </a:solidFill>
                <a:latin typeface="+mn-lt"/>
              </a:rPr>
              <a:t> </a:t>
            </a:r>
            <a:r>
              <a:rPr lang="en-US" sz="1600" b="1" dirty="0">
                <a:solidFill>
                  <a:srgbClr val="00B050"/>
                </a:solidFill>
                <a:latin typeface="+mn-lt"/>
              </a:rPr>
              <a:t>(October-November)</a:t>
            </a:r>
          </a:p>
          <a:p>
            <a:pPr marL="508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88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13C48-6171-C5AD-B0F0-6D11BE303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Bylaws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423B4-35F3-E26F-5651-C7A0ED0BA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Amendments related to National Bylaws and Manual of Procedures do not require a chapter vote.</a:t>
            </a:r>
          </a:p>
          <a:p>
            <a:r>
              <a:rPr lang="en-US" sz="2000" dirty="0"/>
              <a:t>Excerpts from 2024 Bylaws checklist (dated 9/25/2024)</a:t>
            </a:r>
          </a:p>
          <a:p>
            <a:pPr lvl="1"/>
            <a:r>
              <a:rPr lang="en-US" sz="2000" dirty="0"/>
              <a:t>Check Chapter’s Charter and approved boundaries </a:t>
            </a:r>
          </a:p>
          <a:p>
            <a:pPr lvl="1"/>
            <a:r>
              <a:rPr lang="en-US" sz="2000" b="1" dirty="0"/>
              <a:t>Elected Officers</a:t>
            </a:r>
            <a:r>
              <a:rPr lang="en-US" sz="2000" dirty="0"/>
              <a:t>: President, Vice President, Recording Secretary and Treasurer</a:t>
            </a:r>
          </a:p>
          <a:p>
            <a:pPr lvl="1"/>
            <a:r>
              <a:rPr lang="en-US" sz="2000" dirty="0"/>
              <a:t>Nominating Committee includes five (5) people</a:t>
            </a:r>
          </a:p>
          <a:p>
            <a:pPr lvl="1"/>
            <a:r>
              <a:rPr lang="en-US" sz="2000" dirty="0"/>
              <a:t>Annual meeting is held in April</a:t>
            </a:r>
          </a:p>
          <a:p>
            <a:pPr lvl="1"/>
            <a:r>
              <a:rPr lang="en-US" sz="2000" dirty="0"/>
              <a:t>Composition of FACET committees – suggested 1/5 of chapter members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11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C5268-34D0-56A7-C96C-6F32C71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995" y="610256"/>
            <a:ext cx="6447501" cy="571500"/>
          </a:xfrm>
        </p:spPr>
        <p:txBody>
          <a:bodyPr/>
          <a:lstStyle/>
          <a:p>
            <a:r>
              <a:rPr lang="en-US" dirty="0"/>
              <a:t>Bylaws Committee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39036-7CB0-6831-EC12-E9AE8F047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43" y="2082065"/>
            <a:ext cx="6447501" cy="330620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Shavon Arline-Bradley</a:t>
            </a:r>
          </a:p>
          <a:p>
            <a:r>
              <a:rPr lang="en-US" dirty="0"/>
              <a:t>Regina Clay</a:t>
            </a:r>
          </a:p>
          <a:p>
            <a:r>
              <a:rPr lang="en-US" dirty="0"/>
              <a:t>Lisa Cooper-Lucas, ex officio</a:t>
            </a:r>
          </a:p>
          <a:p>
            <a:r>
              <a:rPr lang="en-US" dirty="0"/>
              <a:t>Gretta Gardner</a:t>
            </a:r>
          </a:p>
          <a:p>
            <a:r>
              <a:rPr lang="en-US" dirty="0"/>
              <a:t>Vivian Moore Lawyer, Chair</a:t>
            </a:r>
            <a:endParaRPr lang="en-US" strike="sngStrike" dirty="0"/>
          </a:p>
          <a:p>
            <a:r>
              <a:rPr lang="en-US" dirty="0"/>
              <a:t>Lucinda Ware</a:t>
            </a:r>
          </a:p>
          <a:p>
            <a:r>
              <a:rPr lang="en-US" dirty="0"/>
              <a:t>Carol Ann Smith</a:t>
            </a:r>
          </a:p>
        </p:txBody>
      </p:sp>
      <p:pic>
        <p:nvPicPr>
          <p:cNvPr id="6" name="Picture 5" descr="A white rose with water drops on it&#10;&#10;Description automatically generated">
            <a:extLst>
              <a:ext uri="{FF2B5EF4-FFF2-40B4-BE49-F238E27FC236}">
                <a16:creationId xmlns:a16="http://schemas.microsoft.com/office/drawing/2014/main" id="{AB3EB1BA-C14C-F099-1760-069FB7341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126" y="1866115"/>
            <a:ext cx="2717385" cy="33967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4514FC-FA77-65B5-CD03-B7E9ABF7EC4B}"/>
              </a:ext>
            </a:extLst>
          </p:cNvPr>
          <p:cNvSpPr txBox="1"/>
          <p:nvPr/>
        </p:nvSpPr>
        <p:spPr>
          <a:xfrm flipH="1">
            <a:off x="1886322" y="5728138"/>
            <a:ext cx="217067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October 2024</a:t>
            </a:r>
          </a:p>
        </p:txBody>
      </p:sp>
    </p:spTree>
    <p:extLst>
      <p:ext uri="{BB962C8B-B14F-4D97-AF65-F5344CB8AC3E}">
        <p14:creationId xmlns:p14="http://schemas.microsoft.com/office/powerpoint/2010/main" val="4260910148"/>
      </p:ext>
    </p:extLst>
  </p:cSld>
  <p:clrMapOvr>
    <a:masterClrMapping/>
  </p:clrMapOvr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ylaws Committee Presentation Template" id="{1166F187-DE93-1F4B-B7DD-B94DF7D0EDA6}" vid="{C3D0B4BD-68DA-4240-B224-8CED3ECFAC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407439-DB0A-4BB1-BB90-B1D39C21339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6508AF2-690D-49B0-86DB-6D72274391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0e52ba-84a1-448d-bb6d-827475fdc38d"/>
    <ds:schemaRef ds:uri="1d0a8e35-7604-45dd-aa1f-b904d1d178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FC50D6-9DDD-4C1D-8B28-3F395A5A94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1078</TotalTime>
  <Words>242</Words>
  <Application>Microsoft Office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10232-abstract-wave-dots-green-fppt</vt:lpstr>
      <vt:lpstr>October 2024 Bylaws Committee</vt:lpstr>
      <vt:lpstr>Bylaws Committee</vt:lpstr>
      <vt:lpstr>Bylaws Committee</vt:lpstr>
      <vt:lpstr>Bylaws Committee</vt:lpstr>
      <vt:lpstr>Bylaws Committee Members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2022 Chapter Meeting</dc:title>
  <dc:creator>Jonpaul Betro</dc:creator>
  <cp:lastModifiedBy>Vivian Lawyer</cp:lastModifiedBy>
  <cp:revision>25</cp:revision>
  <dcterms:created xsi:type="dcterms:W3CDTF">2014-01-21T04:35:43Z</dcterms:created>
  <dcterms:modified xsi:type="dcterms:W3CDTF">2024-10-10T00:22:22Z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