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23" r:id="rId2"/>
    <p:sldId id="425" r:id="rId3"/>
    <p:sldId id="435" r:id="rId4"/>
    <p:sldId id="436" r:id="rId5"/>
    <p:sldId id="427" r:id="rId6"/>
    <p:sldId id="428" r:id="rId7"/>
    <p:sldId id="429" r:id="rId8"/>
    <p:sldId id="430" r:id="rId9"/>
    <p:sldId id="431" r:id="rId10"/>
    <p:sldId id="432" r:id="rId11"/>
    <p:sldId id="434" r:id="rId12"/>
    <p:sldId id="433" r:id="rId13"/>
    <p:sldId id="426" r:id="rId14"/>
    <p:sldId id="277" r:id="rId15"/>
    <p:sldId id="421" r:id="rId16"/>
    <p:sldId id="437" r:id="rId17"/>
    <p:sldId id="259"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9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Smith" userId="1ebc69705d607082" providerId="LiveId" clId="{8343CDDC-5CEB-4BBC-B819-19D27B8430B1}"/>
    <pc:docChg chg="custSel addSld delSld modSld">
      <pc:chgData name="Judy Smith" userId="1ebc69705d607082" providerId="LiveId" clId="{8343CDDC-5CEB-4BBC-B819-19D27B8430B1}" dt="2024-11-28T09:39:58.992" v="1575" actId="6549"/>
      <pc:docMkLst>
        <pc:docMk/>
      </pc:docMkLst>
      <pc:sldChg chg="add">
        <pc:chgData name="Judy Smith" userId="1ebc69705d607082" providerId="LiveId" clId="{8343CDDC-5CEB-4BBC-B819-19D27B8430B1}" dt="2024-11-28T09:35:28.465" v="1411"/>
        <pc:sldMkLst>
          <pc:docMk/>
          <pc:sldMk cId="358242880" sldId="259"/>
        </pc:sldMkLst>
      </pc:sldChg>
      <pc:sldChg chg="del">
        <pc:chgData name="Judy Smith" userId="1ebc69705d607082" providerId="LiveId" clId="{8343CDDC-5CEB-4BBC-B819-19D27B8430B1}" dt="2024-11-28T09:35:24.201" v="1410" actId="2696"/>
        <pc:sldMkLst>
          <pc:docMk/>
          <pc:sldMk cId="2710200163" sldId="259"/>
        </pc:sldMkLst>
      </pc:sldChg>
      <pc:sldChg chg="del">
        <pc:chgData name="Judy Smith" userId="1ebc69705d607082" providerId="LiveId" clId="{8343CDDC-5CEB-4BBC-B819-19D27B8430B1}" dt="2024-11-28T09:35:24.201" v="1410" actId="2696"/>
        <pc:sldMkLst>
          <pc:docMk/>
          <pc:sldMk cId="3612577725" sldId="277"/>
        </pc:sldMkLst>
      </pc:sldChg>
      <pc:sldChg chg="add">
        <pc:chgData name="Judy Smith" userId="1ebc69705d607082" providerId="LiveId" clId="{8343CDDC-5CEB-4BBC-B819-19D27B8430B1}" dt="2024-11-28T09:35:28.465" v="1411"/>
        <pc:sldMkLst>
          <pc:docMk/>
          <pc:sldMk cId="4156671828" sldId="277"/>
        </pc:sldMkLst>
      </pc:sldChg>
      <pc:sldChg chg="del">
        <pc:chgData name="Judy Smith" userId="1ebc69705d607082" providerId="LiveId" clId="{8343CDDC-5CEB-4BBC-B819-19D27B8430B1}" dt="2024-11-28T09:35:24.201" v="1410" actId="2696"/>
        <pc:sldMkLst>
          <pc:docMk/>
          <pc:sldMk cId="1730657220" sldId="421"/>
        </pc:sldMkLst>
      </pc:sldChg>
      <pc:sldChg chg="add">
        <pc:chgData name="Judy Smith" userId="1ebc69705d607082" providerId="LiveId" clId="{8343CDDC-5CEB-4BBC-B819-19D27B8430B1}" dt="2024-11-28T09:35:28.465" v="1411"/>
        <pc:sldMkLst>
          <pc:docMk/>
          <pc:sldMk cId="2471745162" sldId="421"/>
        </pc:sldMkLst>
      </pc:sldChg>
      <pc:sldChg chg="modSp mod">
        <pc:chgData name="Judy Smith" userId="1ebc69705d607082" providerId="LiveId" clId="{8343CDDC-5CEB-4BBC-B819-19D27B8430B1}" dt="2024-11-28T09:37:33.396" v="1560" actId="313"/>
        <pc:sldMkLst>
          <pc:docMk/>
          <pc:sldMk cId="2197447506" sldId="425"/>
        </pc:sldMkLst>
        <pc:spChg chg="mod">
          <ac:chgData name="Judy Smith" userId="1ebc69705d607082" providerId="LiveId" clId="{8343CDDC-5CEB-4BBC-B819-19D27B8430B1}" dt="2024-11-28T09:37:33.396" v="1560" actId="313"/>
          <ac:spMkLst>
            <pc:docMk/>
            <pc:sldMk cId="2197447506" sldId="425"/>
            <ac:spMk id="3" creationId="{3FCF64B9-7C48-E7C7-DEE8-98616AD936A9}"/>
          </ac:spMkLst>
        </pc:spChg>
      </pc:sldChg>
      <pc:sldChg chg="del">
        <pc:chgData name="Judy Smith" userId="1ebc69705d607082" providerId="LiveId" clId="{8343CDDC-5CEB-4BBC-B819-19D27B8430B1}" dt="2024-11-28T09:35:24.201" v="1410" actId="2696"/>
        <pc:sldMkLst>
          <pc:docMk/>
          <pc:sldMk cId="1986414668" sldId="426"/>
        </pc:sldMkLst>
      </pc:sldChg>
      <pc:sldChg chg="modSp add mod">
        <pc:chgData name="Judy Smith" userId="1ebc69705d607082" providerId="LiveId" clId="{8343CDDC-5CEB-4BBC-B819-19D27B8430B1}" dt="2024-11-28T09:35:42.033" v="1426" actId="20577"/>
        <pc:sldMkLst>
          <pc:docMk/>
          <pc:sldMk cId="4280395865" sldId="426"/>
        </pc:sldMkLst>
        <pc:spChg chg="mod">
          <ac:chgData name="Judy Smith" userId="1ebc69705d607082" providerId="LiveId" clId="{8343CDDC-5CEB-4BBC-B819-19D27B8430B1}" dt="2024-11-28T09:35:42.033" v="1426" actId="20577"/>
          <ac:spMkLst>
            <pc:docMk/>
            <pc:sldMk cId="4280395865" sldId="426"/>
            <ac:spMk id="8" creationId="{104EF02B-F8F6-6B4F-5CE8-8FB53B1160CE}"/>
          </ac:spMkLst>
        </pc:spChg>
      </pc:sldChg>
      <pc:sldChg chg="modSp mod">
        <pc:chgData name="Judy Smith" userId="1ebc69705d607082" providerId="LiveId" clId="{8343CDDC-5CEB-4BBC-B819-19D27B8430B1}" dt="2024-11-28T09:37:52.918" v="1565" actId="20577"/>
        <pc:sldMkLst>
          <pc:docMk/>
          <pc:sldMk cId="1902187989" sldId="430"/>
        </pc:sldMkLst>
        <pc:spChg chg="mod">
          <ac:chgData name="Judy Smith" userId="1ebc69705d607082" providerId="LiveId" clId="{8343CDDC-5CEB-4BBC-B819-19D27B8430B1}" dt="2024-11-28T09:37:52.918" v="1565" actId="20577"/>
          <ac:spMkLst>
            <pc:docMk/>
            <pc:sldMk cId="1902187989" sldId="430"/>
            <ac:spMk id="8" creationId="{104EF02B-F8F6-6B4F-5CE8-8FB53B1160CE}"/>
          </ac:spMkLst>
        </pc:spChg>
      </pc:sldChg>
      <pc:sldChg chg="modSp mod">
        <pc:chgData name="Judy Smith" userId="1ebc69705d607082" providerId="LiveId" clId="{8343CDDC-5CEB-4BBC-B819-19D27B8430B1}" dt="2024-11-28T09:17:59.649" v="3" actId="20577"/>
        <pc:sldMkLst>
          <pc:docMk/>
          <pc:sldMk cId="2133083017" sldId="434"/>
        </pc:sldMkLst>
        <pc:spChg chg="mod">
          <ac:chgData name="Judy Smith" userId="1ebc69705d607082" providerId="LiveId" clId="{8343CDDC-5CEB-4BBC-B819-19D27B8430B1}" dt="2024-11-28T09:17:59.649" v="3" actId="20577"/>
          <ac:spMkLst>
            <pc:docMk/>
            <pc:sldMk cId="2133083017" sldId="434"/>
            <ac:spMk id="5" creationId="{1D037A7E-1077-2804-EB33-FE0C3B144443}"/>
          </ac:spMkLst>
        </pc:spChg>
      </pc:sldChg>
      <pc:sldChg chg="modSp add mod">
        <pc:chgData name="Judy Smith" userId="1ebc69705d607082" providerId="LiveId" clId="{8343CDDC-5CEB-4BBC-B819-19D27B8430B1}" dt="2024-11-28T09:21:14.970" v="69" actId="20577"/>
        <pc:sldMkLst>
          <pc:docMk/>
          <pc:sldMk cId="764242206" sldId="435"/>
        </pc:sldMkLst>
        <pc:spChg chg="mod">
          <ac:chgData name="Judy Smith" userId="1ebc69705d607082" providerId="LiveId" clId="{8343CDDC-5CEB-4BBC-B819-19D27B8430B1}" dt="2024-11-28T09:21:14.970" v="69" actId="20577"/>
          <ac:spMkLst>
            <pc:docMk/>
            <pc:sldMk cId="764242206" sldId="435"/>
            <ac:spMk id="8" creationId="{104EF02B-F8F6-6B4F-5CE8-8FB53B1160CE}"/>
          </ac:spMkLst>
        </pc:spChg>
      </pc:sldChg>
      <pc:sldChg chg="addSp delSp modSp new mod modClrScheme chgLayout">
        <pc:chgData name="Judy Smith" userId="1ebc69705d607082" providerId="LiveId" clId="{8343CDDC-5CEB-4BBC-B819-19D27B8430B1}" dt="2024-11-28T09:39:58.992" v="1575" actId="6549"/>
        <pc:sldMkLst>
          <pc:docMk/>
          <pc:sldMk cId="3911614358" sldId="436"/>
        </pc:sldMkLst>
        <pc:spChg chg="del mod ord">
          <ac:chgData name="Judy Smith" userId="1ebc69705d607082" providerId="LiveId" clId="{8343CDDC-5CEB-4BBC-B819-19D27B8430B1}" dt="2024-11-28T09:21:21.890" v="71" actId="700"/>
          <ac:spMkLst>
            <pc:docMk/>
            <pc:sldMk cId="3911614358" sldId="436"/>
            <ac:spMk id="2" creationId="{2575C520-1E94-720A-6479-F1CF8D999637}"/>
          </ac:spMkLst>
        </pc:spChg>
        <pc:spChg chg="del mod ord">
          <ac:chgData name="Judy Smith" userId="1ebc69705d607082" providerId="LiveId" clId="{8343CDDC-5CEB-4BBC-B819-19D27B8430B1}" dt="2024-11-28T09:21:21.890" v="71" actId="700"/>
          <ac:spMkLst>
            <pc:docMk/>
            <pc:sldMk cId="3911614358" sldId="436"/>
            <ac:spMk id="3" creationId="{065F7318-7551-1391-9ADD-91A3008DFAD6}"/>
          </ac:spMkLst>
        </pc:spChg>
        <pc:spChg chg="add mod ord">
          <ac:chgData name="Judy Smith" userId="1ebc69705d607082" providerId="LiveId" clId="{8343CDDC-5CEB-4BBC-B819-19D27B8430B1}" dt="2024-11-28T09:30:55.282" v="1251" actId="1076"/>
          <ac:spMkLst>
            <pc:docMk/>
            <pc:sldMk cId="3911614358" sldId="436"/>
            <ac:spMk id="4" creationId="{028CCF97-6974-F375-7AD1-1FF25C471005}"/>
          </ac:spMkLst>
        </pc:spChg>
        <pc:spChg chg="add mod ord">
          <ac:chgData name="Judy Smith" userId="1ebc69705d607082" providerId="LiveId" clId="{8343CDDC-5CEB-4BBC-B819-19D27B8430B1}" dt="2024-11-28T09:39:58.992" v="1575" actId="6549"/>
          <ac:spMkLst>
            <pc:docMk/>
            <pc:sldMk cId="3911614358" sldId="436"/>
            <ac:spMk id="5" creationId="{4DA4F1C4-E40B-6FA4-ECF0-5ED208D21FA2}"/>
          </ac:spMkLst>
        </pc:spChg>
      </pc:sldChg>
      <pc:sldChg chg="modSp add mod">
        <pc:chgData name="Judy Smith" userId="1ebc69705d607082" providerId="LiveId" clId="{8343CDDC-5CEB-4BBC-B819-19D27B8430B1}" dt="2024-11-28T09:36:36.889" v="1455" actId="313"/>
        <pc:sldMkLst>
          <pc:docMk/>
          <pc:sldMk cId="3759846956" sldId="437"/>
        </pc:sldMkLst>
        <pc:spChg chg="mod">
          <ac:chgData name="Judy Smith" userId="1ebc69705d607082" providerId="LiveId" clId="{8343CDDC-5CEB-4BBC-B819-19D27B8430B1}" dt="2024-11-28T09:36:36.889" v="1455" actId="313"/>
          <ac:spMkLst>
            <pc:docMk/>
            <pc:sldMk cId="3759846956" sldId="437"/>
            <ac:spMk id="8" creationId="{104EF02B-F8F6-6B4F-5CE8-8FB53B1160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5316C97-C37C-4310-8F78-C9CE1E6B6034}" type="datetimeFigureOut">
              <a:rPr lang="en-US" smtClean="0"/>
              <a:t>11/28/2024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F85B02E-0F44-42AA-A0E5-1378D5F5DE63}" type="slidenum">
              <a:rPr lang="en-US" smtClean="0"/>
              <a:t>‹#›</a:t>
            </a:fld>
            <a:endParaRPr lang="en-US" dirty="0"/>
          </a:p>
        </p:txBody>
      </p:sp>
    </p:spTree>
    <p:extLst>
      <p:ext uri="{BB962C8B-B14F-4D97-AF65-F5344CB8AC3E}">
        <p14:creationId xmlns:p14="http://schemas.microsoft.com/office/powerpoint/2010/main" val="185350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D6DAC6CA-E053-4EC7-B801-A64BBB9841B3}" type="slidenum">
              <a:rPr lang="en-US">
                <a:solidFill>
                  <a:prstClr val="black"/>
                </a:solidFill>
                <a:latin typeface="Calibri"/>
              </a:rPr>
              <a:pPr defTabSz="942289">
                <a:defRPr/>
              </a:pPr>
              <a:t>1</a:t>
            </a:fld>
            <a:endParaRPr lang="en-US" dirty="0">
              <a:solidFill>
                <a:prstClr val="black"/>
              </a:solidFill>
              <a:latin typeface="Calibri"/>
            </a:endParaRPr>
          </a:p>
        </p:txBody>
      </p:sp>
    </p:spTree>
    <p:extLst>
      <p:ext uri="{BB962C8B-B14F-4D97-AF65-F5344CB8AC3E}">
        <p14:creationId xmlns:p14="http://schemas.microsoft.com/office/powerpoint/2010/main" val="3436021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 y="838200"/>
            <a:ext cx="7010400" cy="1066800"/>
          </a:xfrm>
        </p:spPr>
        <p:txBody>
          <a:bodyPr>
            <a:noAutofit/>
          </a:bodyPr>
          <a:lstStyle>
            <a:lvl1pPr algn="ctr">
              <a:defRPr sz="4800" baseline="0">
                <a:solidFill>
                  <a:schemeClr val="tx1"/>
                </a:solidFill>
                <a:effectLst/>
              </a:defRPr>
            </a:lvl1pPr>
          </a:lstStyle>
          <a:p>
            <a:r>
              <a:rPr lang="en-US" dirty="0"/>
              <a:t>Your Master Title</a:t>
            </a:r>
          </a:p>
        </p:txBody>
      </p:sp>
      <p:sp>
        <p:nvSpPr>
          <p:cNvPr id="3" name="Subtitle 2"/>
          <p:cNvSpPr>
            <a:spLocks noGrp="1"/>
          </p:cNvSpPr>
          <p:nvPr>
            <p:ph type="subTitle" idx="1"/>
          </p:nvPr>
        </p:nvSpPr>
        <p:spPr>
          <a:xfrm>
            <a:off x="722775" y="1930400"/>
            <a:ext cx="5768051" cy="381000"/>
          </a:xfrm>
        </p:spPr>
        <p:txBody>
          <a:bodyPr>
            <a:normAutofit/>
          </a:bodyPr>
          <a:lstStyle>
            <a:lvl1pPr marL="0" indent="0" algn="ctr">
              <a:buNone/>
              <a:defRPr sz="200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721600" y="4724401"/>
            <a:ext cx="3657600" cy="161603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40570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853" y="152400"/>
            <a:ext cx="8223348" cy="1143000"/>
          </a:xfrm>
        </p:spPr>
        <p:txBody>
          <a:bodyPr>
            <a:normAutofit/>
          </a:bodyPr>
          <a:lstStyle>
            <a:lvl1pPr algn="l">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43836"/>
            <a:ext cx="10972800" cy="526176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58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09600" y="148130"/>
            <a:ext cx="8229600" cy="1143000"/>
          </a:xfrm>
        </p:spPr>
        <p:txBody>
          <a:bodyPr>
            <a:normAutofit/>
          </a:bodyPr>
          <a:lstStyle>
            <a:lvl1pPr algn="l">
              <a:defRPr sz="3600">
                <a:solidFill>
                  <a:schemeClr val="tx1"/>
                </a:solidFill>
              </a:defRPr>
            </a:lvl1pPr>
          </a:lstStyle>
          <a:p>
            <a:r>
              <a:rPr lang="en-US" dirty="0"/>
              <a:t>Click to edit Master title style</a:t>
            </a:r>
          </a:p>
        </p:txBody>
      </p:sp>
      <p:sp>
        <p:nvSpPr>
          <p:cNvPr id="10" name="Content Placeholder 2"/>
          <p:cNvSpPr>
            <a:spLocks noGrp="1"/>
          </p:cNvSpPr>
          <p:nvPr>
            <p:ph idx="1"/>
          </p:nvPr>
        </p:nvSpPr>
        <p:spPr>
          <a:xfrm>
            <a:off x="609600" y="1443836"/>
            <a:ext cx="10972800" cy="526176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4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000" y="1228726"/>
            <a:ext cx="7366000" cy="1133475"/>
          </a:xfrm>
        </p:spPr>
        <p:txBody>
          <a:bodyPr anchor="t"/>
          <a:lstStyle>
            <a:lvl1pPr algn="ctr">
              <a:defRPr sz="36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54000" y="774700"/>
            <a:ext cx="7366000" cy="444500"/>
          </a:xfrm>
        </p:spPr>
        <p:txBody>
          <a:bodyPr anchor="b">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721600" y="4724401"/>
            <a:ext cx="3657600" cy="161603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56208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4328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074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8130"/>
            <a:ext cx="8331200" cy="1143000"/>
          </a:xfrm>
        </p:spPr>
        <p:txBody>
          <a:bodyPr>
            <a:normAutofit/>
          </a:bodyPr>
          <a:lstStyle>
            <a:lvl1pPr algn="l">
              <a:defRPr sz="36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1591355"/>
            <a:ext cx="5386917"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21217"/>
            <a:ext cx="5386917"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91355"/>
            <a:ext cx="5389033"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21217"/>
            <a:ext cx="5389033"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434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7757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17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6256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4328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2" cstate="print">
            <a:extLst>
              <a:ext uri="{BEBA8EAE-BF5A-486C-A8C5-ECC9F3942E4B}">
                <a14:imgProps xmlns:a14="http://schemas.microsoft.com/office/drawing/2010/main">
                  <a14:imgLayer r:embed="rId1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9144000" y="308632"/>
            <a:ext cx="2438400" cy="1077354"/>
          </a:xfrm>
          <a:prstGeom prst="rect">
            <a:avLst/>
          </a:prstGeom>
          <a:effectLst>
            <a:outerShdw blurRad="50800" dist="12700" dir="16200000" rotWithShape="0">
              <a:prstClr val="black">
                <a:alpha val="25000"/>
              </a:prstClr>
            </a:outerShdw>
          </a:effectLst>
        </p:spPr>
      </p:pic>
      <p:sp>
        <p:nvSpPr>
          <p:cNvPr id="8" name="TextBox 7"/>
          <p:cNvSpPr txBox="1"/>
          <p:nvPr userDrawn="1"/>
        </p:nvSpPr>
        <p:spPr>
          <a:xfrm>
            <a:off x="10058400" y="6400800"/>
            <a:ext cx="1524000" cy="338554"/>
          </a:xfrm>
          <a:prstGeom prst="rect">
            <a:avLst/>
          </a:prstGeom>
          <a:noFill/>
        </p:spPr>
        <p:txBody>
          <a:bodyPr wrap="square" rtlCol="0">
            <a:spAutoFit/>
          </a:bodyPr>
          <a:lstStyle/>
          <a:p>
            <a:pPr algn="r"/>
            <a:r>
              <a:rPr lang="en-US" sz="1600" dirty="0">
                <a:solidFill>
                  <a:schemeClr val="bg1"/>
                </a:solidFill>
                <a:latin typeface="+mn-lt"/>
                <a:cs typeface="Arial" panose="020B0604020202020204" pitchFamily="34" charset="0"/>
              </a:rPr>
              <a:t>slide | </a:t>
            </a:r>
            <a:fld id="{4A12829E-06A2-42A4-9E05-2C0AB6D3432C}" type="slidenum">
              <a:rPr lang="en-US" sz="1600" b="1" smtClean="0">
                <a:solidFill>
                  <a:schemeClr val="bg1"/>
                </a:solidFill>
                <a:latin typeface="Arial" panose="020B0604020202020204" pitchFamily="34" charset="0"/>
                <a:cs typeface="Arial" panose="020B0604020202020204" pitchFamily="34" charset="0"/>
              </a:rPr>
              <a:pPr algn="r"/>
              <a:t>‹#›</a:t>
            </a:fld>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04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spcBef>
          <a:spcPct val="0"/>
        </a:spcBef>
        <a:buNone/>
        <a:defRPr sz="3600" b="1" kern="1200">
          <a:solidFill>
            <a:schemeClr val="tx1"/>
          </a:solidFill>
          <a:effectLst/>
          <a:latin typeface="+mj-lt"/>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effectLst/>
          <a:latin typeface="+mn-lt"/>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effectLst/>
          <a:latin typeface="+mn-lt"/>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en/sign-exit-emergency-symbol-393243/" TargetMode="External"/><Relationship Id="rId3" Type="http://schemas.openxmlformats.org/officeDocument/2006/relationships/hyperlink" Target="http://www.publicdomainpictures.net/view-image.php?image=38221&amp;picture=in-the-beginning" TargetMode="External"/><Relationship Id="rId7"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hyperlink" Target="https://svgsilh.com/607d8b/image/1577985.html"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0252" y="435114"/>
            <a:ext cx="8472948" cy="1066800"/>
          </a:xfrm>
        </p:spPr>
        <p:txBody>
          <a:bodyPr/>
          <a:lstStyle/>
          <a:p>
            <a:r>
              <a:rPr lang="en-US" dirty="0"/>
              <a:t>FY26 Budget Process</a:t>
            </a:r>
          </a:p>
        </p:txBody>
      </p:sp>
      <p:sp>
        <p:nvSpPr>
          <p:cNvPr id="3" name="TextBox 2"/>
          <p:cNvSpPr txBox="1"/>
          <p:nvPr/>
        </p:nvSpPr>
        <p:spPr>
          <a:xfrm>
            <a:off x="2243959" y="5407223"/>
            <a:ext cx="4572000" cy="1015663"/>
          </a:xfrm>
          <a:prstGeom prst="rect">
            <a:avLst/>
          </a:prstGeom>
          <a:noFill/>
        </p:spPr>
        <p:txBody>
          <a:bodyPr wrap="square" rtlCol="0">
            <a:spAutoFit/>
          </a:bodyPr>
          <a:lstStyle/>
          <a:p>
            <a:r>
              <a:rPr lang="en-US" sz="2000" b="1" dirty="0">
                <a:solidFill>
                  <a:prstClr val="white"/>
                </a:solidFill>
                <a:latin typeface="Calibri"/>
              </a:rPr>
              <a:t>Links Elizabeth Adams and Judy L. Smith</a:t>
            </a:r>
          </a:p>
          <a:p>
            <a:r>
              <a:rPr lang="en-US" sz="2000" b="1" dirty="0">
                <a:solidFill>
                  <a:prstClr val="white"/>
                </a:solidFill>
                <a:latin typeface="Calibri"/>
              </a:rPr>
              <a:t>November 25, 2024</a:t>
            </a:r>
          </a:p>
          <a:p>
            <a:r>
              <a:rPr lang="en-US" sz="2000" b="1" dirty="0">
                <a:solidFill>
                  <a:prstClr val="white"/>
                </a:solidFill>
                <a:latin typeface="Calibri"/>
              </a:rPr>
              <a:t>Updated November 27, 2024</a:t>
            </a:r>
          </a:p>
        </p:txBody>
      </p:sp>
    </p:spTree>
    <p:extLst>
      <p:ext uri="{BB962C8B-B14F-4D97-AF65-F5344CB8AC3E}">
        <p14:creationId xmlns:p14="http://schemas.microsoft.com/office/powerpoint/2010/main" val="143217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BB7F-33C8-AF2D-3667-4B2B0AFED58E}"/>
              </a:ext>
            </a:extLst>
          </p:cNvPr>
          <p:cNvSpPr>
            <a:spLocks noGrp="1"/>
          </p:cNvSpPr>
          <p:nvPr>
            <p:ph type="title"/>
          </p:nvPr>
        </p:nvSpPr>
        <p:spPr>
          <a:xfrm>
            <a:off x="504497" y="43355"/>
            <a:ext cx="8229600" cy="1143000"/>
          </a:xfrm>
        </p:spPr>
        <p:txBody>
          <a:bodyPr>
            <a:normAutofit fontScale="90000"/>
          </a:bodyPr>
          <a:lstStyle/>
          <a:p>
            <a:r>
              <a:rPr lang="en-US" dirty="0"/>
              <a:t>Budget Timeline and Deliverables (December)</a:t>
            </a:r>
          </a:p>
        </p:txBody>
      </p:sp>
      <p:sp>
        <p:nvSpPr>
          <p:cNvPr id="5" name="Content Placeholder 4">
            <a:extLst>
              <a:ext uri="{FF2B5EF4-FFF2-40B4-BE49-F238E27FC236}">
                <a16:creationId xmlns:a16="http://schemas.microsoft.com/office/drawing/2014/main" id="{1D037A7E-1077-2804-EB33-FE0C3B144443}"/>
              </a:ext>
            </a:extLst>
          </p:cNvPr>
          <p:cNvSpPr>
            <a:spLocks noGrp="1"/>
          </p:cNvSpPr>
          <p:nvPr>
            <p:ph idx="1"/>
          </p:nvPr>
        </p:nvSpPr>
        <p:spPr>
          <a:xfrm>
            <a:off x="609600" y="1081896"/>
            <a:ext cx="10972800" cy="5261765"/>
          </a:xfrm>
        </p:spPr>
        <p:txBody>
          <a:bodyPr>
            <a:normAutofit/>
          </a:bodyPr>
          <a:lstStyle/>
          <a:p>
            <a:r>
              <a:rPr lang="en-US" sz="2100" dirty="0"/>
              <a:t>December 1, 2024</a:t>
            </a:r>
          </a:p>
          <a:p>
            <a:pPr lvl="1"/>
            <a:r>
              <a:rPr lang="en-US" sz="2100" dirty="0"/>
              <a:t>Budget Process Will Begin</a:t>
            </a:r>
          </a:p>
          <a:p>
            <a:r>
              <a:rPr lang="en-US" sz="2100" dirty="0"/>
              <a:t>December 22, 2024</a:t>
            </a:r>
          </a:p>
          <a:p>
            <a:pPr lvl="1"/>
            <a:r>
              <a:rPr lang="en-US" sz="2100" dirty="0"/>
              <a:t>Committees and Facets will Submit their Budget to the Treasurer</a:t>
            </a:r>
          </a:p>
          <a:p>
            <a:r>
              <a:rPr lang="en-US" sz="2100" dirty="0"/>
              <a:t>December 31, 2024</a:t>
            </a:r>
          </a:p>
          <a:p>
            <a:pPr lvl="1"/>
            <a:r>
              <a:rPr lang="en-US" sz="2100" dirty="0"/>
              <a:t>Treasurer will Consolidate and Draft the Chapter Budget by December 31, 2024</a:t>
            </a:r>
          </a:p>
          <a:p>
            <a:pPr lvl="1"/>
            <a:r>
              <a:rPr lang="en-US" sz="2100" dirty="0"/>
              <a:t>Treasurer will have presented Draft Budget to the Finance Committee</a:t>
            </a:r>
          </a:p>
          <a:p>
            <a:pPr lvl="1"/>
            <a:r>
              <a:rPr lang="en-US" sz="2100" dirty="0"/>
              <a:t>Draft Budget will Be Available for All Members to Review</a:t>
            </a:r>
          </a:p>
          <a:p>
            <a:pPr marL="457200" lvl="1" indent="0">
              <a:buNone/>
            </a:pPr>
            <a:endParaRPr lang="en-US" sz="2100" dirty="0"/>
          </a:p>
          <a:p>
            <a:pPr lvl="1"/>
            <a:endParaRPr lang="en-US" sz="2100" dirty="0"/>
          </a:p>
          <a:p>
            <a:pPr lvl="1"/>
            <a:endParaRPr lang="en-US" sz="2100" dirty="0"/>
          </a:p>
          <a:p>
            <a:pPr lvl="1"/>
            <a:endParaRPr lang="en-US" sz="2100" dirty="0"/>
          </a:p>
          <a:p>
            <a:pPr lvl="1"/>
            <a:endParaRPr lang="en-US" sz="2100" dirty="0"/>
          </a:p>
          <a:p>
            <a:pPr lvl="1"/>
            <a:endParaRPr lang="en-US" sz="2000" dirty="0"/>
          </a:p>
          <a:p>
            <a:endParaRPr lang="en-US" dirty="0"/>
          </a:p>
          <a:p>
            <a:pPr lvl="1"/>
            <a:endParaRPr lang="en-US" dirty="0"/>
          </a:p>
        </p:txBody>
      </p:sp>
    </p:spTree>
    <p:extLst>
      <p:ext uri="{BB962C8B-B14F-4D97-AF65-F5344CB8AC3E}">
        <p14:creationId xmlns:p14="http://schemas.microsoft.com/office/powerpoint/2010/main" val="366855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BB7F-33C8-AF2D-3667-4B2B0AFED58E}"/>
              </a:ext>
            </a:extLst>
          </p:cNvPr>
          <p:cNvSpPr>
            <a:spLocks noGrp="1"/>
          </p:cNvSpPr>
          <p:nvPr>
            <p:ph type="title"/>
          </p:nvPr>
        </p:nvSpPr>
        <p:spPr>
          <a:xfrm>
            <a:off x="504497" y="43355"/>
            <a:ext cx="8229600" cy="1143000"/>
          </a:xfrm>
        </p:spPr>
        <p:txBody>
          <a:bodyPr>
            <a:normAutofit/>
          </a:bodyPr>
          <a:lstStyle/>
          <a:p>
            <a:r>
              <a:rPr lang="en-US" dirty="0"/>
              <a:t>Budget Timeline and Deliverables (Jan)</a:t>
            </a:r>
          </a:p>
        </p:txBody>
      </p:sp>
      <p:sp>
        <p:nvSpPr>
          <p:cNvPr id="5" name="Content Placeholder 4">
            <a:extLst>
              <a:ext uri="{FF2B5EF4-FFF2-40B4-BE49-F238E27FC236}">
                <a16:creationId xmlns:a16="http://schemas.microsoft.com/office/drawing/2014/main" id="{1D037A7E-1077-2804-EB33-FE0C3B144443}"/>
              </a:ext>
            </a:extLst>
          </p:cNvPr>
          <p:cNvSpPr>
            <a:spLocks noGrp="1"/>
          </p:cNvSpPr>
          <p:nvPr>
            <p:ph idx="1"/>
          </p:nvPr>
        </p:nvSpPr>
        <p:spPr>
          <a:xfrm>
            <a:off x="609600" y="1081896"/>
            <a:ext cx="10972800" cy="5261765"/>
          </a:xfrm>
        </p:spPr>
        <p:txBody>
          <a:bodyPr>
            <a:normAutofit/>
          </a:bodyPr>
          <a:lstStyle/>
          <a:p>
            <a:r>
              <a:rPr lang="en-US" sz="2100" dirty="0"/>
              <a:t>January 8, 2025</a:t>
            </a:r>
          </a:p>
          <a:p>
            <a:pPr lvl="1"/>
            <a:r>
              <a:rPr lang="en-US" sz="2100" dirty="0"/>
              <a:t>Treasurer Presents Budget to the Executive Committee</a:t>
            </a:r>
          </a:p>
          <a:p>
            <a:r>
              <a:rPr lang="en-US" sz="2100" dirty="0"/>
              <a:t>January 11, 2025</a:t>
            </a:r>
          </a:p>
          <a:p>
            <a:pPr lvl="1"/>
            <a:r>
              <a:rPr lang="en-US" sz="2100" dirty="0"/>
              <a:t>Treasurer will Present and Discuss the Chapter Budget During the Chapter Meeting</a:t>
            </a:r>
          </a:p>
          <a:p>
            <a:pPr lvl="1"/>
            <a:r>
              <a:rPr lang="en-US" sz="2100" dirty="0"/>
              <a:t>Treasurer can make changes in real-time as needed</a:t>
            </a:r>
          </a:p>
          <a:p>
            <a:r>
              <a:rPr lang="en-US" sz="2100" dirty="0"/>
              <a:t>January 12 – 31, 2025</a:t>
            </a:r>
          </a:p>
          <a:p>
            <a:pPr lvl="1"/>
            <a:r>
              <a:rPr lang="en-US" sz="2000" dirty="0"/>
              <a:t>Facets and Committees tweak/revise their programs based on on the final budget determination.</a:t>
            </a:r>
          </a:p>
          <a:p>
            <a:pPr lvl="1"/>
            <a:r>
              <a:rPr lang="en-US" sz="2000" dirty="0"/>
              <a:t>Treasurer makes adjustments to budget to include assessments, dues and fees</a:t>
            </a:r>
          </a:p>
          <a:p>
            <a:r>
              <a:rPr lang="en-US" sz="2100" dirty="0"/>
              <a:t>January 31, 2025</a:t>
            </a:r>
          </a:p>
          <a:p>
            <a:pPr lvl="1"/>
            <a:r>
              <a:rPr lang="en-US" sz="2100" dirty="0"/>
              <a:t>National Dues and Assessment, Chapter Dues, and Hostess Fees Are Due</a:t>
            </a:r>
          </a:p>
          <a:p>
            <a:pPr lvl="1"/>
            <a:r>
              <a:rPr lang="en-US" sz="2100" dirty="0"/>
              <a:t>Note: May require a motion to change the date this year due to the budget schedule (example February 28</a:t>
            </a:r>
            <a:r>
              <a:rPr lang="en-US" sz="2100" baseline="30000" dirty="0"/>
              <a:t>th</a:t>
            </a:r>
            <a:r>
              <a:rPr lang="en-US" sz="2100" dirty="0"/>
              <a:t> instead of January 31</a:t>
            </a:r>
            <a:r>
              <a:rPr lang="en-US" sz="2100" baseline="30000" dirty="0"/>
              <a:t>st</a:t>
            </a:r>
            <a:r>
              <a:rPr lang="en-US" sz="2100" dirty="0"/>
              <a:t>)</a:t>
            </a:r>
          </a:p>
          <a:p>
            <a:pPr lvl="1"/>
            <a:endParaRPr lang="en-US" sz="2100" dirty="0"/>
          </a:p>
          <a:p>
            <a:pPr lvl="1"/>
            <a:endParaRPr lang="en-US" sz="2100" dirty="0"/>
          </a:p>
          <a:p>
            <a:pPr lvl="1"/>
            <a:endParaRPr lang="en-US" sz="2100" dirty="0"/>
          </a:p>
          <a:p>
            <a:pPr lvl="1"/>
            <a:endParaRPr lang="en-US" sz="2000" dirty="0"/>
          </a:p>
          <a:p>
            <a:endParaRPr lang="en-US" dirty="0"/>
          </a:p>
          <a:p>
            <a:pPr lvl="1"/>
            <a:endParaRPr lang="en-US" dirty="0"/>
          </a:p>
        </p:txBody>
      </p:sp>
    </p:spTree>
    <p:extLst>
      <p:ext uri="{BB962C8B-B14F-4D97-AF65-F5344CB8AC3E}">
        <p14:creationId xmlns:p14="http://schemas.microsoft.com/office/powerpoint/2010/main" val="213308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BB7F-33C8-AF2D-3667-4B2B0AFED58E}"/>
              </a:ext>
            </a:extLst>
          </p:cNvPr>
          <p:cNvSpPr>
            <a:spLocks noGrp="1"/>
          </p:cNvSpPr>
          <p:nvPr>
            <p:ph type="title"/>
          </p:nvPr>
        </p:nvSpPr>
        <p:spPr>
          <a:xfrm>
            <a:off x="504497" y="43355"/>
            <a:ext cx="8229600" cy="1143000"/>
          </a:xfrm>
        </p:spPr>
        <p:txBody>
          <a:bodyPr>
            <a:normAutofit fontScale="90000"/>
          </a:bodyPr>
          <a:lstStyle/>
          <a:p>
            <a:r>
              <a:rPr lang="en-US" dirty="0"/>
              <a:t>Budget Timeline and Deliverables (Feb - Mar)</a:t>
            </a:r>
          </a:p>
        </p:txBody>
      </p:sp>
      <p:sp>
        <p:nvSpPr>
          <p:cNvPr id="5" name="Content Placeholder 4">
            <a:extLst>
              <a:ext uri="{FF2B5EF4-FFF2-40B4-BE49-F238E27FC236}">
                <a16:creationId xmlns:a16="http://schemas.microsoft.com/office/drawing/2014/main" id="{1D037A7E-1077-2804-EB33-FE0C3B144443}"/>
              </a:ext>
            </a:extLst>
          </p:cNvPr>
          <p:cNvSpPr>
            <a:spLocks noGrp="1"/>
          </p:cNvSpPr>
          <p:nvPr>
            <p:ph idx="1"/>
          </p:nvPr>
        </p:nvSpPr>
        <p:spPr>
          <a:xfrm>
            <a:off x="609600" y="1081896"/>
            <a:ext cx="10972800" cy="5261765"/>
          </a:xfrm>
        </p:spPr>
        <p:txBody>
          <a:bodyPr>
            <a:normAutofit/>
          </a:bodyPr>
          <a:lstStyle/>
          <a:p>
            <a:r>
              <a:rPr lang="en-US" sz="2100" dirty="0"/>
              <a:t>February 1- 7, 2025</a:t>
            </a:r>
          </a:p>
          <a:p>
            <a:pPr lvl="1"/>
            <a:r>
              <a:rPr lang="en-US" sz="2300" dirty="0"/>
              <a:t>Treasurer adjust budget as needed</a:t>
            </a:r>
          </a:p>
          <a:p>
            <a:r>
              <a:rPr lang="en-US" sz="2100" dirty="0"/>
              <a:t>February 8, 2025</a:t>
            </a:r>
          </a:p>
          <a:p>
            <a:pPr lvl="1"/>
            <a:r>
              <a:rPr lang="en-US" sz="2100" dirty="0"/>
              <a:t>Chapter Vote to Finalize the Budget</a:t>
            </a:r>
          </a:p>
          <a:p>
            <a:r>
              <a:rPr lang="en-US" sz="2100" dirty="0"/>
              <a:t>March 15, 2025</a:t>
            </a:r>
          </a:p>
          <a:p>
            <a:pPr lvl="1"/>
            <a:r>
              <a:rPr lang="en-US" sz="2100" dirty="0"/>
              <a:t>Final Chapter Budget Submitted to National Treasurer</a:t>
            </a:r>
          </a:p>
          <a:p>
            <a:pPr lvl="1"/>
            <a:endParaRPr lang="en-US" sz="2100" dirty="0"/>
          </a:p>
          <a:p>
            <a:pPr lvl="1"/>
            <a:endParaRPr lang="en-US" sz="2100" dirty="0"/>
          </a:p>
          <a:p>
            <a:pPr lvl="1"/>
            <a:endParaRPr lang="en-US" sz="2100" dirty="0"/>
          </a:p>
          <a:p>
            <a:pPr lvl="1"/>
            <a:endParaRPr lang="en-US" sz="2100" dirty="0"/>
          </a:p>
          <a:p>
            <a:pPr lvl="1"/>
            <a:endParaRPr lang="en-US" sz="2100" dirty="0"/>
          </a:p>
          <a:p>
            <a:pPr lvl="1"/>
            <a:endParaRPr lang="en-US" sz="2000" dirty="0"/>
          </a:p>
          <a:p>
            <a:endParaRPr lang="en-US" dirty="0"/>
          </a:p>
          <a:p>
            <a:pPr lvl="1"/>
            <a:endParaRPr lang="en-US" dirty="0"/>
          </a:p>
        </p:txBody>
      </p:sp>
    </p:spTree>
    <p:extLst>
      <p:ext uri="{BB962C8B-B14F-4D97-AF65-F5344CB8AC3E}">
        <p14:creationId xmlns:p14="http://schemas.microsoft.com/office/powerpoint/2010/main" val="979559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4EF02B-F8F6-6B4F-5CE8-8FB53B1160CE}"/>
              </a:ext>
            </a:extLst>
          </p:cNvPr>
          <p:cNvSpPr>
            <a:spLocks noGrp="1"/>
          </p:cNvSpPr>
          <p:nvPr>
            <p:ph type="title"/>
          </p:nvPr>
        </p:nvSpPr>
        <p:spPr>
          <a:xfrm>
            <a:off x="190938" y="524533"/>
            <a:ext cx="9058166" cy="1133475"/>
          </a:xfrm>
        </p:spPr>
        <p:txBody>
          <a:bodyPr/>
          <a:lstStyle/>
          <a:p>
            <a:r>
              <a:rPr lang="en-US" dirty="0"/>
              <a:t>Appendix A - National Timelines and deliverables</a:t>
            </a:r>
          </a:p>
        </p:txBody>
      </p:sp>
    </p:spTree>
    <p:extLst>
      <p:ext uri="{BB962C8B-B14F-4D97-AF65-F5344CB8AC3E}">
        <p14:creationId xmlns:p14="http://schemas.microsoft.com/office/powerpoint/2010/main" val="428039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6072E4-72F0-44AD-91FE-4118A3211820}"/>
              </a:ext>
            </a:extLst>
          </p:cNvPr>
          <p:cNvSpPr txBox="1"/>
          <p:nvPr/>
        </p:nvSpPr>
        <p:spPr>
          <a:xfrm>
            <a:off x="1752600" y="914401"/>
            <a:ext cx="8382000" cy="5401479"/>
          </a:xfrm>
          <a:prstGeom prst="rect">
            <a:avLst/>
          </a:prstGeom>
          <a:noFill/>
        </p:spPr>
        <p:txBody>
          <a:bodyPr wrap="square">
            <a:spAutoFit/>
          </a:bodyPr>
          <a:lstStyle/>
          <a:p>
            <a:r>
              <a:rPr lang="en-US" sz="2000" b="1" dirty="0">
                <a:solidFill>
                  <a:srgbClr val="008E41"/>
                </a:solidFill>
                <a:latin typeface="Times New Roman" panose="02020603050405020304" pitchFamily="18" charset="0"/>
              </a:rPr>
              <a:t>LINKS FINANCIAL CALENDAR </a:t>
            </a:r>
            <a:r>
              <a:rPr lang="en-US" sz="2000" dirty="0">
                <a:solidFill>
                  <a:srgbClr val="000000"/>
                </a:solidFill>
                <a:latin typeface="Times New Roman" panose="02020603050405020304" pitchFamily="18" charset="0"/>
              </a:rPr>
              <a:t>	</a:t>
            </a:r>
            <a:r>
              <a:rPr lang="en-US" sz="1100" dirty="0">
                <a:solidFill>
                  <a:srgbClr val="000000"/>
                </a:solidFill>
                <a:latin typeface="Times New Roman" panose="02020603050405020304" pitchFamily="18" charset="0"/>
              </a:rPr>
              <a:t>	</a:t>
            </a:r>
          </a:p>
          <a:p>
            <a:r>
              <a:rPr lang="en-US" sz="900" b="1" dirty="0">
                <a:solidFill>
                  <a:srgbClr val="000000"/>
                </a:solidFill>
                <a:latin typeface="Times New Roman" panose="02020603050405020304" pitchFamily="18" charset="0"/>
              </a:rPr>
              <a:t>SEP 15 </a:t>
            </a:r>
            <a:r>
              <a:rPr lang="en-US" sz="90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submission of </a:t>
            </a:r>
            <a:r>
              <a:rPr lang="en-US" sz="1100" b="1" dirty="0">
                <a:solidFill>
                  <a:srgbClr val="000000"/>
                </a:solidFill>
                <a:latin typeface="Times New Roman" panose="02020603050405020304" pitchFamily="18" charset="0"/>
              </a:rPr>
              <a:t>990, 990-EZ, 990-N Tax Form </a:t>
            </a:r>
            <a:r>
              <a:rPr lang="en-US" sz="1100" dirty="0">
                <a:solidFill>
                  <a:srgbClr val="000000"/>
                </a:solidFill>
                <a:latin typeface="Times New Roman" panose="02020603050405020304" pitchFamily="18" charset="0"/>
              </a:rPr>
              <a:t>to the IRS, with a copy to The Links, Incorporated. If an extension is filed, a copy of the extension request is to be forwarded to The Links, Incorporated.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submission of </a:t>
            </a:r>
            <a:r>
              <a:rPr lang="en-US" sz="1100" b="1" dirty="0">
                <a:solidFill>
                  <a:srgbClr val="000000"/>
                </a:solidFill>
                <a:latin typeface="Times New Roman" panose="02020603050405020304" pitchFamily="18" charset="0"/>
              </a:rPr>
              <a:t>Chapter Bonding Insurance</a:t>
            </a:r>
            <a:r>
              <a:rPr lang="en-US" sz="1100" dirty="0">
                <a:solidFill>
                  <a:srgbClr val="000000"/>
                </a:solidFill>
                <a:latin typeface="Times New Roman" panose="02020603050405020304" pitchFamily="18" charset="0"/>
              </a:rPr>
              <a:t>, to be processed online. Bonding insurance is due regardless of chapter filing for an extension of Form 990.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submission of </a:t>
            </a:r>
            <a:r>
              <a:rPr lang="en-US" sz="1100" b="1" dirty="0">
                <a:solidFill>
                  <a:srgbClr val="000000"/>
                </a:solidFill>
                <a:latin typeface="Times New Roman" panose="02020603050405020304" pitchFamily="18" charset="0"/>
              </a:rPr>
              <a:t>Internal Audit Certification Form</a:t>
            </a:r>
            <a:r>
              <a:rPr lang="en-US" sz="1100" dirty="0">
                <a:solidFill>
                  <a:srgbClr val="000000"/>
                </a:solidFill>
                <a:latin typeface="Times New Roman" panose="02020603050405020304" pitchFamily="18" charset="0"/>
              </a:rPr>
              <a:t>, with </a:t>
            </a:r>
            <a:r>
              <a:rPr lang="en-US" sz="1100" b="1" dirty="0">
                <a:solidFill>
                  <a:srgbClr val="000000"/>
                </a:solidFill>
                <a:latin typeface="Times New Roman" panose="02020603050405020304" pitchFamily="18" charset="0"/>
              </a:rPr>
              <a:t>Treasurer Year-End Financial Report </a:t>
            </a:r>
            <a:r>
              <a:rPr lang="en-US" sz="1100" dirty="0">
                <a:solidFill>
                  <a:srgbClr val="000000"/>
                </a:solidFill>
                <a:latin typeface="Times New Roman" panose="02020603050405020304" pitchFamily="18" charset="0"/>
              </a:rPr>
              <a:t>attached.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submission of Chapter </a:t>
            </a:r>
            <a:r>
              <a:rPr lang="en-US" sz="1100" b="1" dirty="0">
                <a:solidFill>
                  <a:srgbClr val="000000"/>
                </a:solidFill>
                <a:latin typeface="Times New Roman" panose="02020603050405020304" pitchFamily="18" charset="0"/>
              </a:rPr>
              <a:t>External Audits or Financial Statements</a:t>
            </a:r>
            <a:r>
              <a:rPr lang="en-US" sz="1100" dirty="0">
                <a:solidFill>
                  <a:srgbClr val="000000"/>
                </a:solidFill>
                <a:latin typeface="Times New Roman" panose="02020603050405020304" pitchFamily="18" charset="0"/>
              </a:rPr>
              <a:t>, if required.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Chapter financial documents transitioned to new Chapter Treasurer by outgoing Treasurer. 		</a:t>
            </a:r>
          </a:p>
          <a:p>
            <a:r>
              <a:rPr lang="en-US" sz="900" b="1" dirty="0">
                <a:solidFill>
                  <a:srgbClr val="000000"/>
                </a:solidFill>
                <a:latin typeface="Times New Roman" panose="02020603050405020304" pitchFamily="18" charset="0"/>
              </a:rPr>
              <a:t>NOV 15 </a:t>
            </a:r>
            <a:r>
              <a:rPr lang="en-US" sz="90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External Audit due for all Chapters who were provided an extension from the National Treasurer on or before September 15th.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Begin presenting Chapter budgets to membership for review and recommended changes. 	</a:t>
            </a:r>
          </a:p>
          <a:p>
            <a:r>
              <a:rPr lang="en-US" sz="900" b="1" dirty="0">
                <a:solidFill>
                  <a:srgbClr val="000000"/>
                </a:solidFill>
                <a:latin typeface="Times New Roman" panose="02020603050405020304" pitchFamily="18" charset="0"/>
              </a:rPr>
              <a:t>FEB</a:t>
            </a:r>
            <a:r>
              <a:rPr lang="en-US" sz="1100" b="1"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all Chapter budgets to be approved by membership. 	</a:t>
            </a:r>
          </a:p>
          <a:p>
            <a:r>
              <a:rPr lang="en-US" sz="900" b="1" dirty="0">
                <a:solidFill>
                  <a:srgbClr val="000000"/>
                </a:solidFill>
                <a:latin typeface="Times New Roman" panose="02020603050405020304" pitchFamily="18" charset="0"/>
              </a:rPr>
              <a:t>MAR 15 </a:t>
            </a:r>
            <a:r>
              <a:rPr lang="en-US" sz="90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submission of Chapter-approved budgets to the Area Treasurer for review. 	</a:t>
            </a:r>
          </a:p>
          <a:p>
            <a:r>
              <a:rPr lang="en-US" sz="900" b="1" dirty="0">
                <a:solidFill>
                  <a:srgbClr val="000000"/>
                </a:solidFill>
                <a:latin typeface="Times New Roman" panose="02020603050405020304" pitchFamily="18" charset="0"/>
              </a:rPr>
              <a:t>APRIL 1 </a:t>
            </a:r>
            <a:r>
              <a:rPr lang="en-US" sz="900" dirty="0">
                <a:solidFill>
                  <a:srgbClr val="000000"/>
                </a:solidFill>
                <a:latin typeface="Times New Roman" panose="02020603050405020304" pitchFamily="18" charset="0"/>
              </a:rPr>
              <a:t>	</a:t>
            </a:r>
            <a:r>
              <a:rPr lang="en-US" sz="900" b="1" dirty="0">
                <a:solidFill>
                  <a:srgbClr val="000000"/>
                </a:solidFill>
                <a:latin typeface="Times New Roman" panose="02020603050405020304" pitchFamily="18" charset="0"/>
              </a:rPr>
              <a:t>11:59pm </a:t>
            </a:r>
            <a:r>
              <a:rPr lang="en-US" sz="90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submission of member dues (without payment of dues late fee).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payment of Building Fund Assessment for new members (due by third year after induction) 	</a:t>
            </a:r>
          </a:p>
          <a:p>
            <a:r>
              <a:rPr lang="en-US" sz="900" b="1" dirty="0">
                <a:solidFill>
                  <a:srgbClr val="000000"/>
                </a:solidFill>
                <a:latin typeface="Times New Roman" panose="02020603050405020304" pitchFamily="18" charset="0"/>
              </a:rPr>
              <a:t>MAY 1 </a:t>
            </a:r>
            <a:r>
              <a:rPr lang="en-US" sz="900" dirty="0">
                <a:solidFill>
                  <a:srgbClr val="000000"/>
                </a:solidFill>
                <a:latin typeface="Times New Roman" panose="02020603050405020304" pitchFamily="18" charset="0"/>
              </a:rPr>
              <a:t>	</a:t>
            </a:r>
            <a:r>
              <a:rPr lang="en-US" sz="900" b="1" dirty="0">
                <a:solidFill>
                  <a:srgbClr val="000000"/>
                </a:solidFill>
                <a:latin typeface="Times New Roman" panose="02020603050405020304" pitchFamily="18" charset="0"/>
              </a:rPr>
              <a:t>11:59pm </a:t>
            </a:r>
            <a:r>
              <a:rPr lang="en-US" sz="90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submission of member dues, with late fee.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Fiscal Year begins.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In May, Chapters should begin to prepare IRS Form 990 for tax reporting and to documentation needed for Internal Audits (with the Internal Audit Certification Form) and, if required, External Audits. 	</a:t>
            </a:r>
          </a:p>
          <a:p>
            <a:r>
              <a:rPr lang="en-US" sz="900" b="1" dirty="0">
                <a:solidFill>
                  <a:srgbClr val="000000"/>
                </a:solidFill>
                <a:latin typeface="Times New Roman" panose="02020603050405020304" pitchFamily="18" charset="0"/>
              </a:rPr>
              <a:t>JUN 1 </a:t>
            </a:r>
            <a:r>
              <a:rPr lang="en-US" sz="90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Deadline for transition of bank accounts to newly elected officers. 	</a:t>
            </a:r>
          </a:p>
          <a:p>
            <a:r>
              <a:rPr lang="en-US" sz="900" b="1" dirty="0">
                <a:solidFill>
                  <a:srgbClr val="000000"/>
                </a:solidFill>
                <a:latin typeface="Times New Roman" panose="02020603050405020304" pitchFamily="18" charset="0"/>
              </a:rPr>
              <a:t>JUN 30 </a:t>
            </a:r>
            <a:r>
              <a:rPr lang="en-US" sz="90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Complete the collection of all documentation required for the Internal Audit and the determination if a Financial Review is required or if an External Audit will be required and to allow sufficient time for the External Audit to be completed by September 15. 	</a:t>
            </a:r>
          </a:p>
          <a:p>
            <a:r>
              <a:rPr lang="en-US" sz="900" b="1" dirty="0">
                <a:solidFill>
                  <a:srgbClr val="000000"/>
                </a:solidFill>
                <a:latin typeface="Times New Roman" panose="02020603050405020304" pitchFamily="18" charset="0"/>
              </a:rPr>
              <a:t>AUG 1 </a:t>
            </a:r>
            <a:r>
              <a:rPr lang="en-US" sz="90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dirty="0">
                <a:solidFill>
                  <a:srgbClr val="000000"/>
                </a:solidFill>
                <a:latin typeface="Times New Roman" panose="02020603050405020304" pitchFamily="18" charset="0"/>
              </a:rPr>
              <a:t>IMIS System on the National website available for submission of required fiscal documentation and payment of Bonding Insurance by the due date of September 15th. 	</a:t>
            </a:r>
          </a:p>
        </p:txBody>
      </p:sp>
      <p:sp>
        <p:nvSpPr>
          <p:cNvPr id="3" name="TextBox 2">
            <a:extLst>
              <a:ext uri="{FF2B5EF4-FFF2-40B4-BE49-F238E27FC236}">
                <a16:creationId xmlns:a16="http://schemas.microsoft.com/office/drawing/2014/main" id="{1F26306F-0569-DC75-8C4F-D9E867158EB1}"/>
              </a:ext>
            </a:extLst>
          </p:cNvPr>
          <p:cNvSpPr txBox="1"/>
          <p:nvPr/>
        </p:nvSpPr>
        <p:spPr>
          <a:xfrm>
            <a:off x="3810000" y="3246792"/>
            <a:ext cx="4572000" cy="369332"/>
          </a:xfrm>
          <a:prstGeom prst="rect">
            <a:avLst/>
          </a:prstGeom>
          <a:noFill/>
        </p:spPr>
        <p:txBody>
          <a:bodyPr wrap="square">
            <a:spAutoFit/>
          </a:bodyPr>
          <a:lstStyle/>
          <a:p>
            <a:r>
              <a:rPr lang="en-US" dirty="0">
                <a:solidFill>
                  <a:prstClr val="black"/>
                </a:solidFill>
                <a:latin typeface="Calibri"/>
              </a:rPr>
              <a:t> </a:t>
            </a:r>
          </a:p>
        </p:txBody>
      </p:sp>
      <p:sp>
        <p:nvSpPr>
          <p:cNvPr id="6" name="TextBox 5">
            <a:extLst>
              <a:ext uri="{FF2B5EF4-FFF2-40B4-BE49-F238E27FC236}">
                <a16:creationId xmlns:a16="http://schemas.microsoft.com/office/drawing/2014/main" id="{59FF1EB0-2D55-EC66-844B-962BB9A59604}"/>
              </a:ext>
            </a:extLst>
          </p:cNvPr>
          <p:cNvSpPr txBox="1"/>
          <p:nvPr/>
        </p:nvSpPr>
        <p:spPr>
          <a:xfrm>
            <a:off x="3810000" y="3246792"/>
            <a:ext cx="4572000" cy="369332"/>
          </a:xfrm>
          <a:prstGeom prst="rect">
            <a:avLst/>
          </a:prstGeom>
          <a:noFill/>
        </p:spPr>
        <p:txBody>
          <a:bodyPr wrap="square">
            <a:spAutoFit/>
          </a:bodyPr>
          <a:lstStyle/>
          <a:p>
            <a:r>
              <a:rPr lang="en-US" dirty="0">
                <a:solidFill>
                  <a:prstClr val="black"/>
                </a:solidFill>
                <a:latin typeface="Calibri"/>
              </a:rPr>
              <a:t> </a:t>
            </a:r>
          </a:p>
        </p:txBody>
      </p:sp>
      <p:sp>
        <p:nvSpPr>
          <p:cNvPr id="8" name="TextBox 7">
            <a:extLst>
              <a:ext uri="{FF2B5EF4-FFF2-40B4-BE49-F238E27FC236}">
                <a16:creationId xmlns:a16="http://schemas.microsoft.com/office/drawing/2014/main" id="{23941AAB-2E00-962F-4FFC-E6E547962026}"/>
              </a:ext>
            </a:extLst>
          </p:cNvPr>
          <p:cNvSpPr txBox="1"/>
          <p:nvPr/>
        </p:nvSpPr>
        <p:spPr>
          <a:xfrm>
            <a:off x="3810000" y="3246792"/>
            <a:ext cx="4572000" cy="369332"/>
          </a:xfrm>
          <a:prstGeom prst="rect">
            <a:avLst/>
          </a:prstGeom>
          <a:noFill/>
        </p:spPr>
        <p:txBody>
          <a:bodyPr wrap="square">
            <a:spAutoFit/>
          </a:bodyPr>
          <a:lstStyle/>
          <a:p>
            <a:r>
              <a:rPr lang="en-US" dirty="0">
                <a:solidFill>
                  <a:prstClr val="black"/>
                </a:solidFill>
                <a:latin typeface="Calibri"/>
              </a:rPr>
              <a:t> </a:t>
            </a:r>
          </a:p>
        </p:txBody>
      </p:sp>
      <p:sp>
        <p:nvSpPr>
          <p:cNvPr id="10" name="TextBox 9">
            <a:extLst>
              <a:ext uri="{FF2B5EF4-FFF2-40B4-BE49-F238E27FC236}">
                <a16:creationId xmlns:a16="http://schemas.microsoft.com/office/drawing/2014/main" id="{829B912E-290C-773B-EA66-A46AA5292D77}"/>
              </a:ext>
            </a:extLst>
          </p:cNvPr>
          <p:cNvSpPr txBox="1"/>
          <p:nvPr/>
        </p:nvSpPr>
        <p:spPr>
          <a:xfrm>
            <a:off x="3810000" y="3246792"/>
            <a:ext cx="4572000" cy="369332"/>
          </a:xfrm>
          <a:prstGeom prst="rect">
            <a:avLst/>
          </a:prstGeom>
          <a:noFill/>
        </p:spPr>
        <p:txBody>
          <a:bodyPr wrap="square">
            <a:spAutoFit/>
          </a:bodyPr>
          <a:lstStyle/>
          <a:p>
            <a:r>
              <a:rPr lang="en-US" dirty="0">
                <a:solidFill>
                  <a:prstClr val="black"/>
                </a:solidFill>
                <a:latin typeface="Calibri"/>
              </a:rPr>
              <a:t> </a:t>
            </a:r>
          </a:p>
        </p:txBody>
      </p:sp>
      <p:sp>
        <p:nvSpPr>
          <p:cNvPr id="2" name="TextBox 1">
            <a:extLst>
              <a:ext uri="{FF2B5EF4-FFF2-40B4-BE49-F238E27FC236}">
                <a16:creationId xmlns:a16="http://schemas.microsoft.com/office/drawing/2014/main" id="{9C7FCBA5-9641-641A-C624-F643025436A6}"/>
              </a:ext>
            </a:extLst>
          </p:cNvPr>
          <p:cNvSpPr txBox="1"/>
          <p:nvPr/>
        </p:nvSpPr>
        <p:spPr>
          <a:xfrm>
            <a:off x="2511972" y="280510"/>
            <a:ext cx="6001407" cy="523220"/>
          </a:xfrm>
          <a:prstGeom prst="rect">
            <a:avLst/>
          </a:prstGeom>
          <a:noFill/>
        </p:spPr>
        <p:txBody>
          <a:bodyPr wrap="square" rtlCol="0">
            <a:spAutoFit/>
          </a:bodyPr>
          <a:lstStyle/>
          <a:p>
            <a:r>
              <a:rPr lang="en-US" sz="2800" dirty="0">
                <a:solidFill>
                  <a:srgbClr val="FF0000"/>
                </a:solidFill>
              </a:rPr>
              <a:t>Extracted from the Financial Handbook</a:t>
            </a:r>
          </a:p>
        </p:txBody>
      </p:sp>
    </p:spTree>
    <p:extLst>
      <p:ext uri="{BB962C8B-B14F-4D97-AF65-F5344CB8AC3E}">
        <p14:creationId xmlns:p14="http://schemas.microsoft.com/office/powerpoint/2010/main" val="415667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7A2C-08A5-4167-ADF8-C7F62A893F1C}"/>
              </a:ext>
            </a:extLst>
          </p:cNvPr>
          <p:cNvSpPr>
            <a:spLocks noGrp="1"/>
          </p:cNvSpPr>
          <p:nvPr>
            <p:ph type="title"/>
          </p:nvPr>
        </p:nvSpPr>
        <p:spPr>
          <a:xfrm>
            <a:off x="2600938" y="455665"/>
            <a:ext cx="8229600" cy="533450"/>
          </a:xfrm>
        </p:spPr>
        <p:txBody>
          <a:bodyPr/>
          <a:lstStyle/>
          <a:p>
            <a:r>
              <a:rPr lang="en-US" dirty="0"/>
              <a:t>Strategic Planning Journey Map</a:t>
            </a:r>
            <a:endParaRPr lang="es-UY" dirty="0"/>
          </a:p>
        </p:txBody>
      </p:sp>
      <p:grpSp>
        <p:nvGrpSpPr>
          <p:cNvPr id="3" name="Group 2">
            <a:extLst>
              <a:ext uri="{FF2B5EF4-FFF2-40B4-BE49-F238E27FC236}">
                <a16:creationId xmlns:a16="http://schemas.microsoft.com/office/drawing/2014/main" id="{869D294B-48EC-B6CF-7F70-C1298DC82824}"/>
              </a:ext>
            </a:extLst>
          </p:cNvPr>
          <p:cNvGrpSpPr/>
          <p:nvPr/>
        </p:nvGrpSpPr>
        <p:grpSpPr>
          <a:xfrm>
            <a:off x="1437289" y="1730009"/>
            <a:ext cx="8686800" cy="4312169"/>
            <a:chOff x="-76200" y="1730008"/>
            <a:chExt cx="7727344" cy="4312169"/>
          </a:xfrm>
        </p:grpSpPr>
        <p:sp>
          <p:nvSpPr>
            <p:cNvPr id="46" name="Rectangle 45">
              <a:extLst>
                <a:ext uri="{FF2B5EF4-FFF2-40B4-BE49-F238E27FC236}">
                  <a16:creationId xmlns:a16="http://schemas.microsoft.com/office/drawing/2014/main" id="{1BE0D3F1-E707-44D8-AE25-F06E52DB6726}"/>
                </a:ext>
              </a:extLst>
            </p:cNvPr>
            <p:cNvSpPr/>
            <p:nvPr/>
          </p:nvSpPr>
          <p:spPr>
            <a:xfrm>
              <a:off x="1077847" y="2605738"/>
              <a:ext cx="6547691" cy="722875"/>
            </a:xfrm>
            <a:prstGeom prst="rect">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prstClr val="white"/>
                </a:solidFill>
                <a:latin typeface="Poppins" pitchFamily="2" charset="77"/>
              </a:endParaRPr>
            </a:p>
          </p:txBody>
        </p:sp>
        <p:sp>
          <p:nvSpPr>
            <p:cNvPr id="47" name="Rectangle 46">
              <a:extLst>
                <a:ext uri="{FF2B5EF4-FFF2-40B4-BE49-F238E27FC236}">
                  <a16:creationId xmlns:a16="http://schemas.microsoft.com/office/drawing/2014/main" id="{3FE54A36-9876-452B-8740-E066798D262D}"/>
                </a:ext>
              </a:extLst>
            </p:cNvPr>
            <p:cNvSpPr/>
            <p:nvPr/>
          </p:nvSpPr>
          <p:spPr>
            <a:xfrm>
              <a:off x="1060695" y="3327024"/>
              <a:ext cx="6522601" cy="830267"/>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prstClr val="white"/>
                </a:solidFill>
                <a:latin typeface="Poppins" pitchFamily="2" charset="77"/>
              </a:endParaRPr>
            </a:p>
          </p:txBody>
        </p:sp>
        <p:sp>
          <p:nvSpPr>
            <p:cNvPr id="48" name="Rectangle 47">
              <a:extLst>
                <a:ext uri="{FF2B5EF4-FFF2-40B4-BE49-F238E27FC236}">
                  <a16:creationId xmlns:a16="http://schemas.microsoft.com/office/drawing/2014/main" id="{60F0517A-F8C5-4066-AD8A-758EFEA3B53A}"/>
                </a:ext>
              </a:extLst>
            </p:cNvPr>
            <p:cNvSpPr/>
            <p:nvPr/>
          </p:nvSpPr>
          <p:spPr>
            <a:xfrm>
              <a:off x="1055684" y="4114996"/>
              <a:ext cx="6547690" cy="830267"/>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prstClr val="white"/>
                </a:solidFill>
                <a:latin typeface="Poppins" pitchFamily="2" charset="77"/>
              </a:endParaRPr>
            </a:p>
          </p:txBody>
        </p:sp>
        <p:cxnSp>
          <p:nvCxnSpPr>
            <p:cNvPr id="49" name="Straight Connector 48">
              <a:extLst>
                <a:ext uri="{FF2B5EF4-FFF2-40B4-BE49-F238E27FC236}">
                  <a16:creationId xmlns:a16="http://schemas.microsoft.com/office/drawing/2014/main" id="{8BEA8919-6853-41B3-938F-2F567556EB16}"/>
                </a:ext>
              </a:extLst>
            </p:cNvPr>
            <p:cNvCxnSpPr/>
            <p:nvPr/>
          </p:nvCxnSpPr>
          <p:spPr>
            <a:xfrm>
              <a:off x="1064906" y="1730008"/>
              <a:ext cx="0" cy="40242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E8BD61-CC70-4647-8755-62DE12894D04}"/>
                </a:ext>
              </a:extLst>
            </p:cNvPr>
            <p:cNvCxnSpPr/>
            <p:nvPr/>
          </p:nvCxnSpPr>
          <p:spPr>
            <a:xfrm>
              <a:off x="7597124" y="1808905"/>
              <a:ext cx="0" cy="40242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3E8B46A-B3F6-4D8F-A2B4-0FD85251E344}"/>
                </a:ext>
              </a:extLst>
            </p:cNvPr>
            <p:cNvCxnSpPr/>
            <p:nvPr/>
          </p:nvCxnSpPr>
          <p:spPr>
            <a:xfrm>
              <a:off x="5327736" y="1754734"/>
              <a:ext cx="0" cy="40242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A3D8EE-22DB-4900-BD98-4BC2E87D1C11}"/>
                </a:ext>
              </a:extLst>
            </p:cNvPr>
            <p:cNvCxnSpPr/>
            <p:nvPr/>
          </p:nvCxnSpPr>
          <p:spPr>
            <a:xfrm>
              <a:off x="3391143" y="1730008"/>
              <a:ext cx="0" cy="40242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3B70DC5-1504-43EC-AC53-3E3C25D33862}"/>
                </a:ext>
              </a:extLst>
            </p:cNvPr>
            <p:cNvSpPr txBox="1"/>
            <p:nvPr/>
          </p:nvSpPr>
          <p:spPr>
            <a:xfrm>
              <a:off x="1539386" y="1863725"/>
              <a:ext cx="1531815" cy="584775"/>
            </a:xfrm>
            <a:prstGeom prst="rect">
              <a:avLst/>
            </a:prstGeom>
            <a:noFill/>
          </p:spPr>
          <p:txBody>
            <a:bodyPr wrap="none" rtlCol="0" anchor="t" anchorCtr="0">
              <a:spAutoFit/>
            </a:bodyPr>
            <a:lstStyle/>
            <a:p>
              <a:pPr algn="ctr"/>
              <a:r>
                <a:rPr lang="en-US" sz="1600" b="1" dirty="0">
                  <a:solidFill>
                    <a:srgbClr val="00B050"/>
                  </a:solidFill>
                  <a:latin typeface="Calibri"/>
                  <a:ea typeface="League Spartan" charset="0"/>
                  <a:cs typeface="Poppins" pitchFamily="2" charset="77"/>
                </a:rPr>
                <a:t>PHASE 1</a:t>
              </a:r>
            </a:p>
            <a:p>
              <a:pPr algn="ctr"/>
              <a:r>
                <a:rPr lang="en-US" sz="1600" b="1" dirty="0">
                  <a:solidFill>
                    <a:srgbClr val="00B050"/>
                  </a:solidFill>
                  <a:latin typeface="Calibri"/>
                  <a:ea typeface="League Spartan" charset="0"/>
                  <a:cs typeface="Poppins" pitchFamily="2" charset="77"/>
                </a:rPr>
                <a:t>May- August 2022</a:t>
              </a:r>
            </a:p>
          </p:txBody>
        </p:sp>
        <p:sp>
          <p:nvSpPr>
            <p:cNvPr id="58" name="TextBox 57">
              <a:extLst>
                <a:ext uri="{FF2B5EF4-FFF2-40B4-BE49-F238E27FC236}">
                  <a16:creationId xmlns:a16="http://schemas.microsoft.com/office/drawing/2014/main" id="{36759E91-A8F0-4297-BEC5-3368B8C38ACB}"/>
                </a:ext>
              </a:extLst>
            </p:cNvPr>
            <p:cNvSpPr txBox="1"/>
            <p:nvPr/>
          </p:nvSpPr>
          <p:spPr>
            <a:xfrm>
              <a:off x="3670456" y="1862419"/>
              <a:ext cx="1249933" cy="584775"/>
            </a:xfrm>
            <a:prstGeom prst="rect">
              <a:avLst/>
            </a:prstGeom>
            <a:noFill/>
          </p:spPr>
          <p:txBody>
            <a:bodyPr wrap="none" rtlCol="0" anchor="t" anchorCtr="0">
              <a:spAutoFit/>
            </a:bodyPr>
            <a:lstStyle/>
            <a:p>
              <a:pPr algn="ctr"/>
              <a:r>
                <a:rPr lang="en-US" sz="1600" b="1" dirty="0">
                  <a:solidFill>
                    <a:srgbClr val="00B050"/>
                  </a:solidFill>
                  <a:latin typeface="Calibri"/>
                  <a:ea typeface="League Spartan" charset="0"/>
                  <a:cs typeface="Poppins" pitchFamily="2" charset="77"/>
                </a:rPr>
                <a:t>PHASE 2</a:t>
              </a:r>
            </a:p>
            <a:p>
              <a:pPr algn="ctr"/>
              <a:r>
                <a:rPr lang="en-US" sz="1600" b="1" dirty="0">
                  <a:solidFill>
                    <a:srgbClr val="00B050"/>
                  </a:solidFill>
                  <a:latin typeface="Calibri"/>
                  <a:ea typeface="League Spartan" charset="0"/>
                  <a:cs typeface="Poppins" pitchFamily="2" charset="77"/>
                </a:rPr>
                <a:t>Sept-Dec 2022</a:t>
              </a:r>
            </a:p>
          </p:txBody>
        </p:sp>
        <p:sp>
          <p:nvSpPr>
            <p:cNvPr id="66" name="TextBox 65">
              <a:extLst>
                <a:ext uri="{FF2B5EF4-FFF2-40B4-BE49-F238E27FC236}">
                  <a16:creationId xmlns:a16="http://schemas.microsoft.com/office/drawing/2014/main" id="{93369C3E-E2CA-43AD-8A9F-1F0EA75B484A}"/>
                </a:ext>
              </a:extLst>
            </p:cNvPr>
            <p:cNvSpPr txBox="1"/>
            <p:nvPr/>
          </p:nvSpPr>
          <p:spPr>
            <a:xfrm>
              <a:off x="5291134" y="1900846"/>
              <a:ext cx="2360010" cy="584775"/>
            </a:xfrm>
            <a:prstGeom prst="rect">
              <a:avLst/>
            </a:prstGeom>
            <a:noFill/>
          </p:spPr>
          <p:txBody>
            <a:bodyPr wrap="square" rtlCol="0" anchor="t" anchorCtr="0">
              <a:spAutoFit/>
            </a:bodyPr>
            <a:lstStyle/>
            <a:p>
              <a:pPr algn="ctr"/>
              <a:r>
                <a:rPr lang="en-US" sz="1600" b="1" dirty="0">
                  <a:solidFill>
                    <a:srgbClr val="00B050"/>
                  </a:solidFill>
                  <a:latin typeface="Calibri"/>
                  <a:ea typeface="League Spartan" charset="0"/>
                  <a:cs typeface="Poppins" pitchFamily="2" charset="77"/>
                </a:rPr>
                <a:t>PHASE 3 </a:t>
              </a:r>
            </a:p>
            <a:p>
              <a:pPr algn="ctr"/>
              <a:r>
                <a:rPr lang="en-US" sz="1600" b="1" dirty="0">
                  <a:solidFill>
                    <a:srgbClr val="00B050"/>
                  </a:solidFill>
                  <a:latin typeface="Calibri"/>
                  <a:ea typeface="League Spartan" charset="0"/>
                  <a:cs typeface="Poppins" pitchFamily="2" charset="77"/>
                </a:rPr>
                <a:t>Jan-April 2022</a:t>
              </a:r>
            </a:p>
          </p:txBody>
        </p:sp>
        <p:sp>
          <p:nvSpPr>
            <p:cNvPr id="77" name="Subtitle 2">
              <a:extLst>
                <a:ext uri="{FF2B5EF4-FFF2-40B4-BE49-F238E27FC236}">
                  <a16:creationId xmlns:a16="http://schemas.microsoft.com/office/drawing/2014/main" id="{760DB23A-89F5-4573-926E-5A67E2B853E2}"/>
                </a:ext>
              </a:extLst>
            </p:cNvPr>
            <p:cNvSpPr txBox="1">
              <a:spLocks/>
            </p:cNvSpPr>
            <p:nvPr/>
          </p:nvSpPr>
          <p:spPr>
            <a:xfrm>
              <a:off x="1267667" y="5049579"/>
              <a:ext cx="1848533" cy="992598"/>
            </a:xfrm>
            <a:prstGeom prst="rect">
              <a:avLst/>
            </a:prstGeom>
          </p:spPr>
          <p:txBody>
            <a:bodyPr vert="horz" wrap="square" lIns="68598" tIns="34299" rIns="68598" bIns="34299" rtlCol="0" anchor="t">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br>
                <a:rPr lang="en-US" sz="900" dirty="0">
                  <a:solidFill>
                    <a:prstClr val="black"/>
                  </a:solidFill>
                  <a:latin typeface="Calibri"/>
                </a:rPr>
              </a:br>
              <a:r>
                <a:rPr lang="en-US" sz="1400" b="1" dirty="0">
                  <a:solidFill>
                    <a:srgbClr val="00B050"/>
                  </a:solidFill>
                  <a:latin typeface="Calibri"/>
                </a:rPr>
                <a:t>SWOT </a:t>
              </a:r>
            </a:p>
            <a:p>
              <a:r>
                <a:rPr lang="en-US" sz="1400" b="1" dirty="0">
                  <a:solidFill>
                    <a:srgbClr val="00B050"/>
                  </a:solidFill>
                  <a:latin typeface="Calibri"/>
                </a:rPr>
                <a:t>Change Agenda </a:t>
              </a:r>
            </a:p>
            <a:p>
              <a:r>
                <a:rPr lang="en-US" sz="1400" b="1" dirty="0">
                  <a:solidFill>
                    <a:srgbClr val="00B050"/>
                  </a:solidFill>
                  <a:latin typeface="Calibri"/>
                </a:rPr>
                <a:t>SMART Goals </a:t>
              </a:r>
            </a:p>
            <a:p>
              <a:endParaRPr lang="en-US" sz="900" b="1" dirty="0">
                <a:solidFill>
                  <a:prstClr val="black"/>
                </a:solidFill>
                <a:latin typeface="Calibri"/>
              </a:endParaRPr>
            </a:p>
          </p:txBody>
        </p:sp>
        <p:sp>
          <p:nvSpPr>
            <p:cNvPr id="80" name="Subtitle 2">
              <a:extLst>
                <a:ext uri="{FF2B5EF4-FFF2-40B4-BE49-F238E27FC236}">
                  <a16:creationId xmlns:a16="http://schemas.microsoft.com/office/drawing/2014/main" id="{6A198C91-19CC-449E-8231-4661B8A4B316}"/>
                </a:ext>
              </a:extLst>
            </p:cNvPr>
            <p:cNvSpPr txBox="1">
              <a:spLocks/>
            </p:cNvSpPr>
            <p:nvPr/>
          </p:nvSpPr>
          <p:spPr>
            <a:xfrm>
              <a:off x="3429069" y="5055435"/>
              <a:ext cx="1827028" cy="715599"/>
            </a:xfrm>
            <a:prstGeom prst="rect">
              <a:avLst/>
            </a:prstGeom>
          </p:spPr>
          <p:txBody>
            <a:bodyPr vert="horz" wrap="square" lIns="68598" tIns="34299" rIns="68598" bIns="34299" rtlCol="0" anchor="t">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b="1" dirty="0">
                  <a:solidFill>
                    <a:srgbClr val="00B050"/>
                  </a:solidFill>
                  <a:latin typeface="Calibri"/>
                </a:rPr>
                <a:t>Service Delivery Model</a:t>
              </a:r>
            </a:p>
            <a:p>
              <a:r>
                <a:rPr lang="en-US" sz="1400" b="1" dirty="0">
                  <a:solidFill>
                    <a:srgbClr val="00B050"/>
                  </a:solidFill>
                  <a:latin typeface="Calibri"/>
                </a:rPr>
                <a:t>Budget</a:t>
              </a:r>
            </a:p>
            <a:p>
              <a:r>
                <a:rPr lang="en-US" sz="1400" b="1" dirty="0">
                  <a:solidFill>
                    <a:srgbClr val="00B050"/>
                  </a:solidFill>
                  <a:latin typeface="Calibri"/>
                </a:rPr>
                <a:t>Metrics</a:t>
              </a:r>
            </a:p>
          </p:txBody>
        </p:sp>
        <p:sp>
          <p:nvSpPr>
            <p:cNvPr id="82" name="Subtitle 2">
              <a:extLst>
                <a:ext uri="{FF2B5EF4-FFF2-40B4-BE49-F238E27FC236}">
                  <a16:creationId xmlns:a16="http://schemas.microsoft.com/office/drawing/2014/main" id="{86AF18B0-1EB6-4F2D-B849-21A6FD704EBE}"/>
                </a:ext>
              </a:extLst>
            </p:cNvPr>
            <p:cNvSpPr txBox="1">
              <a:spLocks/>
            </p:cNvSpPr>
            <p:nvPr/>
          </p:nvSpPr>
          <p:spPr>
            <a:xfrm>
              <a:off x="5396354" y="5050005"/>
              <a:ext cx="1706771" cy="931042"/>
            </a:xfrm>
            <a:prstGeom prst="rect">
              <a:avLst/>
            </a:prstGeom>
          </p:spPr>
          <p:txBody>
            <a:bodyPr vert="horz" wrap="square" lIns="68598" tIns="34299" rIns="68598" bIns="34299" rtlCol="0" anchor="t">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b="1" dirty="0">
                  <a:solidFill>
                    <a:srgbClr val="00B050"/>
                  </a:solidFill>
                  <a:latin typeface="Calibri"/>
                </a:rPr>
                <a:t>Monthly Check-Ins</a:t>
              </a:r>
            </a:p>
            <a:p>
              <a:r>
                <a:rPr lang="en-US" sz="1400" b="1" dirty="0">
                  <a:solidFill>
                    <a:srgbClr val="00B050"/>
                  </a:solidFill>
                  <a:latin typeface="Calibri"/>
                </a:rPr>
                <a:t>Submit Chapter Strategic Plan/April 30th</a:t>
              </a:r>
            </a:p>
          </p:txBody>
        </p:sp>
        <p:sp>
          <p:nvSpPr>
            <p:cNvPr id="83" name="Freeform 10">
              <a:extLst>
                <a:ext uri="{FF2B5EF4-FFF2-40B4-BE49-F238E27FC236}">
                  <a16:creationId xmlns:a16="http://schemas.microsoft.com/office/drawing/2014/main" id="{7544B7D0-B816-4FBA-AF4A-EB47D73D56A1}"/>
                </a:ext>
              </a:extLst>
            </p:cNvPr>
            <p:cNvSpPr/>
            <p:nvPr/>
          </p:nvSpPr>
          <p:spPr>
            <a:xfrm>
              <a:off x="1074392" y="2836548"/>
              <a:ext cx="6535839" cy="1728812"/>
            </a:xfrm>
            <a:custGeom>
              <a:avLst/>
              <a:gdLst>
                <a:gd name="connsiteX0" fmla="*/ 0 w 16747958"/>
                <a:gd name="connsiteY0" fmla="*/ 1540043 h 2237874"/>
                <a:gd name="connsiteX1" fmla="*/ 288758 w 16747958"/>
                <a:gd name="connsiteY1" fmla="*/ 1155032 h 2237874"/>
                <a:gd name="connsiteX2" fmla="*/ 433137 w 16747958"/>
                <a:gd name="connsiteY2" fmla="*/ 1010653 h 2237874"/>
                <a:gd name="connsiteX3" fmla="*/ 794084 w 16747958"/>
                <a:gd name="connsiteY3" fmla="*/ 721895 h 2237874"/>
                <a:gd name="connsiteX4" fmla="*/ 1179095 w 16747958"/>
                <a:gd name="connsiteY4" fmla="*/ 529390 h 2237874"/>
                <a:gd name="connsiteX5" fmla="*/ 1732547 w 16747958"/>
                <a:gd name="connsiteY5" fmla="*/ 336885 h 2237874"/>
                <a:gd name="connsiteX6" fmla="*/ 2093495 w 16747958"/>
                <a:gd name="connsiteY6" fmla="*/ 264695 h 2237874"/>
                <a:gd name="connsiteX7" fmla="*/ 2719137 w 16747958"/>
                <a:gd name="connsiteY7" fmla="*/ 144379 h 2237874"/>
                <a:gd name="connsiteX8" fmla="*/ 3537284 w 16747958"/>
                <a:gd name="connsiteY8" fmla="*/ 48127 h 2237874"/>
                <a:gd name="connsiteX9" fmla="*/ 4307305 w 16747958"/>
                <a:gd name="connsiteY9" fmla="*/ 0 h 2237874"/>
                <a:gd name="connsiteX10" fmla="*/ 5895474 w 16747958"/>
                <a:gd name="connsiteY10" fmla="*/ 48127 h 2237874"/>
                <a:gd name="connsiteX11" fmla="*/ 6545179 w 16747958"/>
                <a:gd name="connsiteY11" fmla="*/ 144379 h 2237874"/>
                <a:gd name="connsiteX12" fmla="*/ 7146758 w 16747958"/>
                <a:gd name="connsiteY12" fmla="*/ 240632 h 2237874"/>
                <a:gd name="connsiteX13" fmla="*/ 7531769 w 16747958"/>
                <a:gd name="connsiteY13" fmla="*/ 336885 h 2237874"/>
                <a:gd name="connsiteX14" fmla="*/ 7676147 w 16747958"/>
                <a:gd name="connsiteY14" fmla="*/ 360948 h 2237874"/>
                <a:gd name="connsiteX15" fmla="*/ 8061158 w 16747958"/>
                <a:gd name="connsiteY15" fmla="*/ 457200 h 2237874"/>
                <a:gd name="connsiteX16" fmla="*/ 8253663 w 16747958"/>
                <a:gd name="connsiteY16" fmla="*/ 529390 h 2237874"/>
                <a:gd name="connsiteX17" fmla="*/ 8614611 w 16747958"/>
                <a:gd name="connsiteY17" fmla="*/ 649706 h 2237874"/>
                <a:gd name="connsiteX18" fmla="*/ 8831179 w 16747958"/>
                <a:gd name="connsiteY18" fmla="*/ 721895 h 2237874"/>
                <a:gd name="connsiteX19" fmla="*/ 8999621 w 16747958"/>
                <a:gd name="connsiteY19" fmla="*/ 794085 h 2237874"/>
                <a:gd name="connsiteX20" fmla="*/ 9288379 w 16747958"/>
                <a:gd name="connsiteY20" fmla="*/ 890337 h 2237874"/>
                <a:gd name="connsiteX21" fmla="*/ 9480884 w 16747958"/>
                <a:gd name="connsiteY21" fmla="*/ 986590 h 2237874"/>
                <a:gd name="connsiteX22" fmla="*/ 9769642 w 16747958"/>
                <a:gd name="connsiteY22" fmla="*/ 1130969 h 2237874"/>
                <a:gd name="connsiteX23" fmla="*/ 9938084 w 16747958"/>
                <a:gd name="connsiteY23" fmla="*/ 1179095 h 2237874"/>
                <a:gd name="connsiteX24" fmla="*/ 10539663 w 16747958"/>
                <a:gd name="connsiteY24" fmla="*/ 1419727 h 2237874"/>
                <a:gd name="connsiteX25" fmla="*/ 10852484 w 16747958"/>
                <a:gd name="connsiteY25" fmla="*/ 1515979 h 2237874"/>
                <a:gd name="connsiteX26" fmla="*/ 11165305 w 16747958"/>
                <a:gd name="connsiteY26" fmla="*/ 1636295 h 2237874"/>
                <a:gd name="connsiteX27" fmla="*/ 12729411 w 16747958"/>
                <a:gd name="connsiteY27" fmla="*/ 2021306 h 2237874"/>
                <a:gd name="connsiteX28" fmla="*/ 13090358 w 16747958"/>
                <a:gd name="connsiteY28" fmla="*/ 2093495 h 2237874"/>
                <a:gd name="connsiteX29" fmla="*/ 13306926 w 16747958"/>
                <a:gd name="connsiteY29" fmla="*/ 2117558 h 2237874"/>
                <a:gd name="connsiteX30" fmla="*/ 13980695 w 16747958"/>
                <a:gd name="connsiteY30" fmla="*/ 2213811 h 2237874"/>
                <a:gd name="connsiteX31" fmla="*/ 14461958 w 16747958"/>
                <a:gd name="connsiteY31" fmla="*/ 2237874 h 2237874"/>
                <a:gd name="connsiteX32" fmla="*/ 14702590 w 16747958"/>
                <a:gd name="connsiteY32" fmla="*/ 2213811 h 2237874"/>
                <a:gd name="connsiteX33" fmla="*/ 14991347 w 16747958"/>
                <a:gd name="connsiteY33" fmla="*/ 2165685 h 2237874"/>
                <a:gd name="connsiteX34" fmla="*/ 15207916 w 16747958"/>
                <a:gd name="connsiteY34" fmla="*/ 2069432 h 2237874"/>
                <a:gd name="connsiteX35" fmla="*/ 15400421 w 16747958"/>
                <a:gd name="connsiteY35" fmla="*/ 1949116 h 2237874"/>
                <a:gd name="connsiteX36" fmla="*/ 15641053 w 16747958"/>
                <a:gd name="connsiteY36" fmla="*/ 1804737 h 2237874"/>
                <a:gd name="connsiteX37" fmla="*/ 15761369 w 16747958"/>
                <a:gd name="connsiteY37" fmla="*/ 1756611 h 2237874"/>
                <a:gd name="connsiteX38" fmla="*/ 15881684 w 16747958"/>
                <a:gd name="connsiteY38" fmla="*/ 1636295 h 2237874"/>
                <a:gd name="connsiteX39" fmla="*/ 16170442 w 16747958"/>
                <a:gd name="connsiteY39" fmla="*/ 1371600 h 2237874"/>
                <a:gd name="connsiteX40" fmla="*/ 16290758 w 16747958"/>
                <a:gd name="connsiteY40" fmla="*/ 1203158 h 2237874"/>
                <a:gd name="connsiteX41" fmla="*/ 16483263 w 16747958"/>
                <a:gd name="connsiteY41" fmla="*/ 986590 h 2237874"/>
                <a:gd name="connsiteX42" fmla="*/ 16579516 w 16747958"/>
                <a:gd name="connsiteY42" fmla="*/ 842211 h 2237874"/>
                <a:gd name="connsiteX43" fmla="*/ 16627642 w 16747958"/>
                <a:gd name="connsiteY43" fmla="*/ 770022 h 2237874"/>
                <a:gd name="connsiteX44" fmla="*/ 16675769 w 16747958"/>
                <a:gd name="connsiteY44" fmla="*/ 673769 h 2237874"/>
                <a:gd name="connsiteX45" fmla="*/ 16723895 w 16747958"/>
                <a:gd name="connsiteY45" fmla="*/ 601579 h 2237874"/>
                <a:gd name="connsiteX46" fmla="*/ 16747958 w 16747958"/>
                <a:gd name="connsiteY46" fmla="*/ 529390 h 2237874"/>
                <a:gd name="connsiteX0" fmla="*/ 0 w 16747958"/>
                <a:gd name="connsiteY0" fmla="*/ 1540043 h 2237874"/>
                <a:gd name="connsiteX1" fmla="*/ 433137 w 16747958"/>
                <a:gd name="connsiteY1" fmla="*/ 1010653 h 2237874"/>
                <a:gd name="connsiteX2" fmla="*/ 794084 w 16747958"/>
                <a:gd name="connsiteY2" fmla="*/ 721895 h 2237874"/>
                <a:gd name="connsiteX3" fmla="*/ 1179095 w 16747958"/>
                <a:gd name="connsiteY3" fmla="*/ 529390 h 2237874"/>
                <a:gd name="connsiteX4" fmla="*/ 1732547 w 16747958"/>
                <a:gd name="connsiteY4" fmla="*/ 336885 h 2237874"/>
                <a:gd name="connsiteX5" fmla="*/ 2093495 w 16747958"/>
                <a:gd name="connsiteY5" fmla="*/ 264695 h 2237874"/>
                <a:gd name="connsiteX6" fmla="*/ 2719137 w 16747958"/>
                <a:gd name="connsiteY6" fmla="*/ 144379 h 2237874"/>
                <a:gd name="connsiteX7" fmla="*/ 3537284 w 16747958"/>
                <a:gd name="connsiteY7" fmla="*/ 48127 h 2237874"/>
                <a:gd name="connsiteX8" fmla="*/ 4307305 w 16747958"/>
                <a:gd name="connsiteY8" fmla="*/ 0 h 2237874"/>
                <a:gd name="connsiteX9" fmla="*/ 5895474 w 16747958"/>
                <a:gd name="connsiteY9" fmla="*/ 48127 h 2237874"/>
                <a:gd name="connsiteX10" fmla="*/ 6545179 w 16747958"/>
                <a:gd name="connsiteY10" fmla="*/ 144379 h 2237874"/>
                <a:gd name="connsiteX11" fmla="*/ 7146758 w 16747958"/>
                <a:gd name="connsiteY11" fmla="*/ 240632 h 2237874"/>
                <a:gd name="connsiteX12" fmla="*/ 7531769 w 16747958"/>
                <a:gd name="connsiteY12" fmla="*/ 336885 h 2237874"/>
                <a:gd name="connsiteX13" fmla="*/ 7676147 w 16747958"/>
                <a:gd name="connsiteY13" fmla="*/ 360948 h 2237874"/>
                <a:gd name="connsiteX14" fmla="*/ 8061158 w 16747958"/>
                <a:gd name="connsiteY14" fmla="*/ 457200 h 2237874"/>
                <a:gd name="connsiteX15" fmla="*/ 8253663 w 16747958"/>
                <a:gd name="connsiteY15" fmla="*/ 529390 h 2237874"/>
                <a:gd name="connsiteX16" fmla="*/ 8614611 w 16747958"/>
                <a:gd name="connsiteY16" fmla="*/ 649706 h 2237874"/>
                <a:gd name="connsiteX17" fmla="*/ 8831179 w 16747958"/>
                <a:gd name="connsiteY17" fmla="*/ 721895 h 2237874"/>
                <a:gd name="connsiteX18" fmla="*/ 8999621 w 16747958"/>
                <a:gd name="connsiteY18" fmla="*/ 794085 h 2237874"/>
                <a:gd name="connsiteX19" fmla="*/ 9288379 w 16747958"/>
                <a:gd name="connsiteY19" fmla="*/ 890337 h 2237874"/>
                <a:gd name="connsiteX20" fmla="*/ 9480884 w 16747958"/>
                <a:gd name="connsiteY20" fmla="*/ 986590 h 2237874"/>
                <a:gd name="connsiteX21" fmla="*/ 9769642 w 16747958"/>
                <a:gd name="connsiteY21" fmla="*/ 1130969 h 2237874"/>
                <a:gd name="connsiteX22" fmla="*/ 9938084 w 16747958"/>
                <a:gd name="connsiteY22" fmla="*/ 1179095 h 2237874"/>
                <a:gd name="connsiteX23" fmla="*/ 10539663 w 16747958"/>
                <a:gd name="connsiteY23" fmla="*/ 1419727 h 2237874"/>
                <a:gd name="connsiteX24" fmla="*/ 10852484 w 16747958"/>
                <a:gd name="connsiteY24" fmla="*/ 1515979 h 2237874"/>
                <a:gd name="connsiteX25" fmla="*/ 11165305 w 16747958"/>
                <a:gd name="connsiteY25" fmla="*/ 1636295 h 2237874"/>
                <a:gd name="connsiteX26" fmla="*/ 12729411 w 16747958"/>
                <a:gd name="connsiteY26" fmla="*/ 2021306 h 2237874"/>
                <a:gd name="connsiteX27" fmla="*/ 13090358 w 16747958"/>
                <a:gd name="connsiteY27" fmla="*/ 2093495 h 2237874"/>
                <a:gd name="connsiteX28" fmla="*/ 13306926 w 16747958"/>
                <a:gd name="connsiteY28" fmla="*/ 2117558 h 2237874"/>
                <a:gd name="connsiteX29" fmla="*/ 13980695 w 16747958"/>
                <a:gd name="connsiteY29" fmla="*/ 2213811 h 2237874"/>
                <a:gd name="connsiteX30" fmla="*/ 14461958 w 16747958"/>
                <a:gd name="connsiteY30" fmla="*/ 2237874 h 2237874"/>
                <a:gd name="connsiteX31" fmla="*/ 14702590 w 16747958"/>
                <a:gd name="connsiteY31" fmla="*/ 2213811 h 2237874"/>
                <a:gd name="connsiteX32" fmla="*/ 14991347 w 16747958"/>
                <a:gd name="connsiteY32" fmla="*/ 2165685 h 2237874"/>
                <a:gd name="connsiteX33" fmla="*/ 15207916 w 16747958"/>
                <a:gd name="connsiteY33" fmla="*/ 2069432 h 2237874"/>
                <a:gd name="connsiteX34" fmla="*/ 15400421 w 16747958"/>
                <a:gd name="connsiteY34" fmla="*/ 1949116 h 2237874"/>
                <a:gd name="connsiteX35" fmla="*/ 15641053 w 16747958"/>
                <a:gd name="connsiteY35" fmla="*/ 1804737 h 2237874"/>
                <a:gd name="connsiteX36" fmla="*/ 15761369 w 16747958"/>
                <a:gd name="connsiteY36" fmla="*/ 1756611 h 2237874"/>
                <a:gd name="connsiteX37" fmla="*/ 15881684 w 16747958"/>
                <a:gd name="connsiteY37" fmla="*/ 1636295 h 2237874"/>
                <a:gd name="connsiteX38" fmla="*/ 16170442 w 16747958"/>
                <a:gd name="connsiteY38" fmla="*/ 1371600 h 2237874"/>
                <a:gd name="connsiteX39" fmla="*/ 16290758 w 16747958"/>
                <a:gd name="connsiteY39" fmla="*/ 1203158 h 2237874"/>
                <a:gd name="connsiteX40" fmla="*/ 16483263 w 16747958"/>
                <a:gd name="connsiteY40" fmla="*/ 986590 h 2237874"/>
                <a:gd name="connsiteX41" fmla="*/ 16579516 w 16747958"/>
                <a:gd name="connsiteY41" fmla="*/ 842211 h 2237874"/>
                <a:gd name="connsiteX42" fmla="*/ 16627642 w 16747958"/>
                <a:gd name="connsiteY42" fmla="*/ 770022 h 2237874"/>
                <a:gd name="connsiteX43" fmla="*/ 16675769 w 16747958"/>
                <a:gd name="connsiteY43" fmla="*/ 673769 h 2237874"/>
                <a:gd name="connsiteX44" fmla="*/ 16723895 w 16747958"/>
                <a:gd name="connsiteY44" fmla="*/ 601579 h 2237874"/>
                <a:gd name="connsiteX45" fmla="*/ 16747958 w 16747958"/>
                <a:gd name="connsiteY45"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1732547 w 16747958"/>
                <a:gd name="connsiteY3" fmla="*/ 336885 h 2237874"/>
                <a:gd name="connsiteX4" fmla="*/ 2093495 w 16747958"/>
                <a:gd name="connsiteY4" fmla="*/ 264695 h 2237874"/>
                <a:gd name="connsiteX5" fmla="*/ 2719137 w 16747958"/>
                <a:gd name="connsiteY5" fmla="*/ 144379 h 2237874"/>
                <a:gd name="connsiteX6" fmla="*/ 3537284 w 16747958"/>
                <a:gd name="connsiteY6" fmla="*/ 48127 h 2237874"/>
                <a:gd name="connsiteX7" fmla="*/ 4307305 w 16747958"/>
                <a:gd name="connsiteY7" fmla="*/ 0 h 2237874"/>
                <a:gd name="connsiteX8" fmla="*/ 5895474 w 16747958"/>
                <a:gd name="connsiteY8" fmla="*/ 48127 h 2237874"/>
                <a:gd name="connsiteX9" fmla="*/ 6545179 w 16747958"/>
                <a:gd name="connsiteY9" fmla="*/ 144379 h 2237874"/>
                <a:gd name="connsiteX10" fmla="*/ 7146758 w 16747958"/>
                <a:gd name="connsiteY10" fmla="*/ 240632 h 2237874"/>
                <a:gd name="connsiteX11" fmla="*/ 7531769 w 16747958"/>
                <a:gd name="connsiteY11" fmla="*/ 336885 h 2237874"/>
                <a:gd name="connsiteX12" fmla="*/ 7676147 w 16747958"/>
                <a:gd name="connsiteY12" fmla="*/ 360948 h 2237874"/>
                <a:gd name="connsiteX13" fmla="*/ 8061158 w 16747958"/>
                <a:gd name="connsiteY13" fmla="*/ 457200 h 2237874"/>
                <a:gd name="connsiteX14" fmla="*/ 8253663 w 16747958"/>
                <a:gd name="connsiteY14" fmla="*/ 529390 h 2237874"/>
                <a:gd name="connsiteX15" fmla="*/ 8614611 w 16747958"/>
                <a:gd name="connsiteY15" fmla="*/ 649706 h 2237874"/>
                <a:gd name="connsiteX16" fmla="*/ 8831179 w 16747958"/>
                <a:gd name="connsiteY16" fmla="*/ 721895 h 2237874"/>
                <a:gd name="connsiteX17" fmla="*/ 8999621 w 16747958"/>
                <a:gd name="connsiteY17" fmla="*/ 794085 h 2237874"/>
                <a:gd name="connsiteX18" fmla="*/ 9288379 w 16747958"/>
                <a:gd name="connsiteY18" fmla="*/ 890337 h 2237874"/>
                <a:gd name="connsiteX19" fmla="*/ 9480884 w 16747958"/>
                <a:gd name="connsiteY19" fmla="*/ 986590 h 2237874"/>
                <a:gd name="connsiteX20" fmla="*/ 9769642 w 16747958"/>
                <a:gd name="connsiteY20" fmla="*/ 1130969 h 2237874"/>
                <a:gd name="connsiteX21" fmla="*/ 9938084 w 16747958"/>
                <a:gd name="connsiteY21" fmla="*/ 1179095 h 2237874"/>
                <a:gd name="connsiteX22" fmla="*/ 10539663 w 16747958"/>
                <a:gd name="connsiteY22" fmla="*/ 1419727 h 2237874"/>
                <a:gd name="connsiteX23" fmla="*/ 10852484 w 16747958"/>
                <a:gd name="connsiteY23" fmla="*/ 1515979 h 2237874"/>
                <a:gd name="connsiteX24" fmla="*/ 11165305 w 16747958"/>
                <a:gd name="connsiteY24" fmla="*/ 1636295 h 2237874"/>
                <a:gd name="connsiteX25" fmla="*/ 12729411 w 16747958"/>
                <a:gd name="connsiteY25" fmla="*/ 2021306 h 2237874"/>
                <a:gd name="connsiteX26" fmla="*/ 13090358 w 16747958"/>
                <a:gd name="connsiteY26" fmla="*/ 2093495 h 2237874"/>
                <a:gd name="connsiteX27" fmla="*/ 13306926 w 16747958"/>
                <a:gd name="connsiteY27" fmla="*/ 2117558 h 2237874"/>
                <a:gd name="connsiteX28" fmla="*/ 13980695 w 16747958"/>
                <a:gd name="connsiteY28" fmla="*/ 2213811 h 2237874"/>
                <a:gd name="connsiteX29" fmla="*/ 14461958 w 16747958"/>
                <a:gd name="connsiteY29" fmla="*/ 2237874 h 2237874"/>
                <a:gd name="connsiteX30" fmla="*/ 14702590 w 16747958"/>
                <a:gd name="connsiteY30" fmla="*/ 2213811 h 2237874"/>
                <a:gd name="connsiteX31" fmla="*/ 14991347 w 16747958"/>
                <a:gd name="connsiteY31" fmla="*/ 2165685 h 2237874"/>
                <a:gd name="connsiteX32" fmla="*/ 15207916 w 16747958"/>
                <a:gd name="connsiteY32" fmla="*/ 2069432 h 2237874"/>
                <a:gd name="connsiteX33" fmla="*/ 15400421 w 16747958"/>
                <a:gd name="connsiteY33" fmla="*/ 1949116 h 2237874"/>
                <a:gd name="connsiteX34" fmla="*/ 15641053 w 16747958"/>
                <a:gd name="connsiteY34" fmla="*/ 1804737 h 2237874"/>
                <a:gd name="connsiteX35" fmla="*/ 15761369 w 16747958"/>
                <a:gd name="connsiteY35" fmla="*/ 1756611 h 2237874"/>
                <a:gd name="connsiteX36" fmla="*/ 15881684 w 16747958"/>
                <a:gd name="connsiteY36" fmla="*/ 1636295 h 2237874"/>
                <a:gd name="connsiteX37" fmla="*/ 16170442 w 16747958"/>
                <a:gd name="connsiteY37" fmla="*/ 1371600 h 2237874"/>
                <a:gd name="connsiteX38" fmla="*/ 16290758 w 16747958"/>
                <a:gd name="connsiteY38" fmla="*/ 1203158 h 2237874"/>
                <a:gd name="connsiteX39" fmla="*/ 16483263 w 16747958"/>
                <a:gd name="connsiteY39" fmla="*/ 986590 h 2237874"/>
                <a:gd name="connsiteX40" fmla="*/ 16579516 w 16747958"/>
                <a:gd name="connsiteY40" fmla="*/ 842211 h 2237874"/>
                <a:gd name="connsiteX41" fmla="*/ 16627642 w 16747958"/>
                <a:gd name="connsiteY41" fmla="*/ 770022 h 2237874"/>
                <a:gd name="connsiteX42" fmla="*/ 16675769 w 16747958"/>
                <a:gd name="connsiteY42" fmla="*/ 673769 h 2237874"/>
                <a:gd name="connsiteX43" fmla="*/ 16723895 w 16747958"/>
                <a:gd name="connsiteY43" fmla="*/ 601579 h 2237874"/>
                <a:gd name="connsiteX44" fmla="*/ 16747958 w 16747958"/>
                <a:gd name="connsiteY44"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2719137 w 16747958"/>
                <a:gd name="connsiteY4" fmla="*/ 144379 h 2237874"/>
                <a:gd name="connsiteX5" fmla="*/ 3537284 w 16747958"/>
                <a:gd name="connsiteY5" fmla="*/ 48127 h 2237874"/>
                <a:gd name="connsiteX6" fmla="*/ 4307305 w 16747958"/>
                <a:gd name="connsiteY6" fmla="*/ 0 h 2237874"/>
                <a:gd name="connsiteX7" fmla="*/ 5895474 w 16747958"/>
                <a:gd name="connsiteY7" fmla="*/ 48127 h 2237874"/>
                <a:gd name="connsiteX8" fmla="*/ 6545179 w 16747958"/>
                <a:gd name="connsiteY8" fmla="*/ 144379 h 2237874"/>
                <a:gd name="connsiteX9" fmla="*/ 7146758 w 16747958"/>
                <a:gd name="connsiteY9" fmla="*/ 240632 h 2237874"/>
                <a:gd name="connsiteX10" fmla="*/ 7531769 w 16747958"/>
                <a:gd name="connsiteY10" fmla="*/ 336885 h 2237874"/>
                <a:gd name="connsiteX11" fmla="*/ 7676147 w 16747958"/>
                <a:gd name="connsiteY11" fmla="*/ 360948 h 2237874"/>
                <a:gd name="connsiteX12" fmla="*/ 8061158 w 16747958"/>
                <a:gd name="connsiteY12" fmla="*/ 457200 h 2237874"/>
                <a:gd name="connsiteX13" fmla="*/ 8253663 w 16747958"/>
                <a:gd name="connsiteY13" fmla="*/ 529390 h 2237874"/>
                <a:gd name="connsiteX14" fmla="*/ 8614611 w 16747958"/>
                <a:gd name="connsiteY14" fmla="*/ 649706 h 2237874"/>
                <a:gd name="connsiteX15" fmla="*/ 8831179 w 16747958"/>
                <a:gd name="connsiteY15" fmla="*/ 721895 h 2237874"/>
                <a:gd name="connsiteX16" fmla="*/ 8999621 w 16747958"/>
                <a:gd name="connsiteY16" fmla="*/ 794085 h 2237874"/>
                <a:gd name="connsiteX17" fmla="*/ 9288379 w 16747958"/>
                <a:gd name="connsiteY17" fmla="*/ 890337 h 2237874"/>
                <a:gd name="connsiteX18" fmla="*/ 9480884 w 16747958"/>
                <a:gd name="connsiteY18" fmla="*/ 986590 h 2237874"/>
                <a:gd name="connsiteX19" fmla="*/ 9769642 w 16747958"/>
                <a:gd name="connsiteY19" fmla="*/ 1130969 h 2237874"/>
                <a:gd name="connsiteX20" fmla="*/ 9938084 w 16747958"/>
                <a:gd name="connsiteY20" fmla="*/ 1179095 h 2237874"/>
                <a:gd name="connsiteX21" fmla="*/ 10539663 w 16747958"/>
                <a:gd name="connsiteY21" fmla="*/ 1419727 h 2237874"/>
                <a:gd name="connsiteX22" fmla="*/ 10852484 w 16747958"/>
                <a:gd name="connsiteY22" fmla="*/ 1515979 h 2237874"/>
                <a:gd name="connsiteX23" fmla="*/ 11165305 w 16747958"/>
                <a:gd name="connsiteY23" fmla="*/ 1636295 h 2237874"/>
                <a:gd name="connsiteX24" fmla="*/ 12729411 w 16747958"/>
                <a:gd name="connsiteY24" fmla="*/ 2021306 h 2237874"/>
                <a:gd name="connsiteX25" fmla="*/ 13090358 w 16747958"/>
                <a:gd name="connsiteY25" fmla="*/ 2093495 h 2237874"/>
                <a:gd name="connsiteX26" fmla="*/ 13306926 w 16747958"/>
                <a:gd name="connsiteY26" fmla="*/ 2117558 h 2237874"/>
                <a:gd name="connsiteX27" fmla="*/ 13980695 w 16747958"/>
                <a:gd name="connsiteY27" fmla="*/ 2213811 h 2237874"/>
                <a:gd name="connsiteX28" fmla="*/ 14461958 w 16747958"/>
                <a:gd name="connsiteY28" fmla="*/ 2237874 h 2237874"/>
                <a:gd name="connsiteX29" fmla="*/ 14702590 w 16747958"/>
                <a:gd name="connsiteY29" fmla="*/ 2213811 h 2237874"/>
                <a:gd name="connsiteX30" fmla="*/ 14991347 w 16747958"/>
                <a:gd name="connsiteY30" fmla="*/ 2165685 h 2237874"/>
                <a:gd name="connsiteX31" fmla="*/ 15207916 w 16747958"/>
                <a:gd name="connsiteY31" fmla="*/ 2069432 h 2237874"/>
                <a:gd name="connsiteX32" fmla="*/ 15400421 w 16747958"/>
                <a:gd name="connsiteY32" fmla="*/ 1949116 h 2237874"/>
                <a:gd name="connsiteX33" fmla="*/ 15641053 w 16747958"/>
                <a:gd name="connsiteY33" fmla="*/ 1804737 h 2237874"/>
                <a:gd name="connsiteX34" fmla="*/ 15761369 w 16747958"/>
                <a:gd name="connsiteY34" fmla="*/ 1756611 h 2237874"/>
                <a:gd name="connsiteX35" fmla="*/ 15881684 w 16747958"/>
                <a:gd name="connsiteY35" fmla="*/ 1636295 h 2237874"/>
                <a:gd name="connsiteX36" fmla="*/ 16170442 w 16747958"/>
                <a:gd name="connsiteY36" fmla="*/ 1371600 h 2237874"/>
                <a:gd name="connsiteX37" fmla="*/ 16290758 w 16747958"/>
                <a:gd name="connsiteY37" fmla="*/ 1203158 h 2237874"/>
                <a:gd name="connsiteX38" fmla="*/ 16483263 w 16747958"/>
                <a:gd name="connsiteY38" fmla="*/ 986590 h 2237874"/>
                <a:gd name="connsiteX39" fmla="*/ 16579516 w 16747958"/>
                <a:gd name="connsiteY39" fmla="*/ 842211 h 2237874"/>
                <a:gd name="connsiteX40" fmla="*/ 16627642 w 16747958"/>
                <a:gd name="connsiteY40" fmla="*/ 770022 h 2237874"/>
                <a:gd name="connsiteX41" fmla="*/ 16675769 w 16747958"/>
                <a:gd name="connsiteY41" fmla="*/ 673769 h 2237874"/>
                <a:gd name="connsiteX42" fmla="*/ 16723895 w 16747958"/>
                <a:gd name="connsiteY42" fmla="*/ 601579 h 2237874"/>
                <a:gd name="connsiteX43" fmla="*/ 16747958 w 16747958"/>
                <a:gd name="connsiteY43"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3537284 w 16747958"/>
                <a:gd name="connsiteY4" fmla="*/ 48127 h 2237874"/>
                <a:gd name="connsiteX5" fmla="*/ 4307305 w 16747958"/>
                <a:gd name="connsiteY5" fmla="*/ 0 h 2237874"/>
                <a:gd name="connsiteX6" fmla="*/ 5895474 w 16747958"/>
                <a:gd name="connsiteY6" fmla="*/ 48127 h 2237874"/>
                <a:gd name="connsiteX7" fmla="*/ 6545179 w 16747958"/>
                <a:gd name="connsiteY7" fmla="*/ 144379 h 2237874"/>
                <a:gd name="connsiteX8" fmla="*/ 7146758 w 16747958"/>
                <a:gd name="connsiteY8" fmla="*/ 240632 h 2237874"/>
                <a:gd name="connsiteX9" fmla="*/ 7531769 w 16747958"/>
                <a:gd name="connsiteY9" fmla="*/ 336885 h 2237874"/>
                <a:gd name="connsiteX10" fmla="*/ 7676147 w 16747958"/>
                <a:gd name="connsiteY10" fmla="*/ 360948 h 2237874"/>
                <a:gd name="connsiteX11" fmla="*/ 8061158 w 16747958"/>
                <a:gd name="connsiteY11" fmla="*/ 457200 h 2237874"/>
                <a:gd name="connsiteX12" fmla="*/ 8253663 w 16747958"/>
                <a:gd name="connsiteY12" fmla="*/ 529390 h 2237874"/>
                <a:gd name="connsiteX13" fmla="*/ 8614611 w 16747958"/>
                <a:gd name="connsiteY13" fmla="*/ 649706 h 2237874"/>
                <a:gd name="connsiteX14" fmla="*/ 8831179 w 16747958"/>
                <a:gd name="connsiteY14" fmla="*/ 721895 h 2237874"/>
                <a:gd name="connsiteX15" fmla="*/ 8999621 w 16747958"/>
                <a:gd name="connsiteY15" fmla="*/ 794085 h 2237874"/>
                <a:gd name="connsiteX16" fmla="*/ 9288379 w 16747958"/>
                <a:gd name="connsiteY16" fmla="*/ 890337 h 2237874"/>
                <a:gd name="connsiteX17" fmla="*/ 9480884 w 16747958"/>
                <a:gd name="connsiteY17" fmla="*/ 986590 h 2237874"/>
                <a:gd name="connsiteX18" fmla="*/ 9769642 w 16747958"/>
                <a:gd name="connsiteY18" fmla="*/ 1130969 h 2237874"/>
                <a:gd name="connsiteX19" fmla="*/ 9938084 w 16747958"/>
                <a:gd name="connsiteY19" fmla="*/ 1179095 h 2237874"/>
                <a:gd name="connsiteX20" fmla="*/ 10539663 w 16747958"/>
                <a:gd name="connsiteY20" fmla="*/ 1419727 h 2237874"/>
                <a:gd name="connsiteX21" fmla="*/ 10852484 w 16747958"/>
                <a:gd name="connsiteY21" fmla="*/ 1515979 h 2237874"/>
                <a:gd name="connsiteX22" fmla="*/ 11165305 w 16747958"/>
                <a:gd name="connsiteY22" fmla="*/ 1636295 h 2237874"/>
                <a:gd name="connsiteX23" fmla="*/ 12729411 w 16747958"/>
                <a:gd name="connsiteY23" fmla="*/ 2021306 h 2237874"/>
                <a:gd name="connsiteX24" fmla="*/ 13090358 w 16747958"/>
                <a:gd name="connsiteY24" fmla="*/ 2093495 h 2237874"/>
                <a:gd name="connsiteX25" fmla="*/ 13306926 w 16747958"/>
                <a:gd name="connsiteY25" fmla="*/ 2117558 h 2237874"/>
                <a:gd name="connsiteX26" fmla="*/ 13980695 w 16747958"/>
                <a:gd name="connsiteY26" fmla="*/ 2213811 h 2237874"/>
                <a:gd name="connsiteX27" fmla="*/ 14461958 w 16747958"/>
                <a:gd name="connsiteY27" fmla="*/ 2237874 h 2237874"/>
                <a:gd name="connsiteX28" fmla="*/ 14702590 w 16747958"/>
                <a:gd name="connsiteY28" fmla="*/ 2213811 h 2237874"/>
                <a:gd name="connsiteX29" fmla="*/ 14991347 w 16747958"/>
                <a:gd name="connsiteY29" fmla="*/ 2165685 h 2237874"/>
                <a:gd name="connsiteX30" fmla="*/ 15207916 w 16747958"/>
                <a:gd name="connsiteY30" fmla="*/ 2069432 h 2237874"/>
                <a:gd name="connsiteX31" fmla="*/ 15400421 w 16747958"/>
                <a:gd name="connsiteY31" fmla="*/ 1949116 h 2237874"/>
                <a:gd name="connsiteX32" fmla="*/ 15641053 w 16747958"/>
                <a:gd name="connsiteY32" fmla="*/ 1804737 h 2237874"/>
                <a:gd name="connsiteX33" fmla="*/ 15761369 w 16747958"/>
                <a:gd name="connsiteY33" fmla="*/ 1756611 h 2237874"/>
                <a:gd name="connsiteX34" fmla="*/ 15881684 w 16747958"/>
                <a:gd name="connsiteY34" fmla="*/ 1636295 h 2237874"/>
                <a:gd name="connsiteX35" fmla="*/ 16170442 w 16747958"/>
                <a:gd name="connsiteY35" fmla="*/ 1371600 h 2237874"/>
                <a:gd name="connsiteX36" fmla="*/ 16290758 w 16747958"/>
                <a:gd name="connsiteY36" fmla="*/ 1203158 h 2237874"/>
                <a:gd name="connsiteX37" fmla="*/ 16483263 w 16747958"/>
                <a:gd name="connsiteY37" fmla="*/ 986590 h 2237874"/>
                <a:gd name="connsiteX38" fmla="*/ 16579516 w 16747958"/>
                <a:gd name="connsiteY38" fmla="*/ 842211 h 2237874"/>
                <a:gd name="connsiteX39" fmla="*/ 16627642 w 16747958"/>
                <a:gd name="connsiteY39" fmla="*/ 770022 h 2237874"/>
                <a:gd name="connsiteX40" fmla="*/ 16675769 w 16747958"/>
                <a:gd name="connsiteY40" fmla="*/ 673769 h 2237874"/>
                <a:gd name="connsiteX41" fmla="*/ 16723895 w 16747958"/>
                <a:gd name="connsiteY41" fmla="*/ 601579 h 2237874"/>
                <a:gd name="connsiteX42" fmla="*/ 16747958 w 16747958"/>
                <a:gd name="connsiteY42" fmla="*/ 529390 h 2237874"/>
                <a:gd name="connsiteX0" fmla="*/ 0 w 16747958"/>
                <a:gd name="connsiteY0" fmla="*/ 1512145 h 2209976"/>
                <a:gd name="connsiteX1" fmla="*/ 433137 w 16747958"/>
                <a:gd name="connsiteY1" fmla="*/ 982755 h 2209976"/>
                <a:gd name="connsiteX2" fmla="*/ 1179095 w 16747958"/>
                <a:gd name="connsiteY2" fmla="*/ 501492 h 2209976"/>
                <a:gd name="connsiteX3" fmla="*/ 2093495 w 16747958"/>
                <a:gd name="connsiteY3" fmla="*/ 236797 h 2209976"/>
                <a:gd name="connsiteX4" fmla="*/ 3537284 w 16747958"/>
                <a:gd name="connsiteY4" fmla="*/ 20229 h 2209976"/>
                <a:gd name="connsiteX5" fmla="*/ 5895474 w 16747958"/>
                <a:gd name="connsiteY5" fmla="*/ 20229 h 2209976"/>
                <a:gd name="connsiteX6" fmla="*/ 6545179 w 16747958"/>
                <a:gd name="connsiteY6" fmla="*/ 116481 h 2209976"/>
                <a:gd name="connsiteX7" fmla="*/ 7146758 w 16747958"/>
                <a:gd name="connsiteY7" fmla="*/ 212734 h 2209976"/>
                <a:gd name="connsiteX8" fmla="*/ 7531769 w 16747958"/>
                <a:gd name="connsiteY8" fmla="*/ 308987 h 2209976"/>
                <a:gd name="connsiteX9" fmla="*/ 7676147 w 16747958"/>
                <a:gd name="connsiteY9" fmla="*/ 333050 h 2209976"/>
                <a:gd name="connsiteX10" fmla="*/ 8061158 w 16747958"/>
                <a:gd name="connsiteY10" fmla="*/ 429302 h 2209976"/>
                <a:gd name="connsiteX11" fmla="*/ 8253663 w 16747958"/>
                <a:gd name="connsiteY11" fmla="*/ 501492 h 2209976"/>
                <a:gd name="connsiteX12" fmla="*/ 8614611 w 16747958"/>
                <a:gd name="connsiteY12" fmla="*/ 621808 h 2209976"/>
                <a:gd name="connsiteX13" fmla="*/ 8831179 w 16747958"/>
                <a:gd name="connsiteY13" fmla="*/ 693997 h 2209976"/>
                <a:gd name="connsiteX14" fmla="*/ 8999621 w 16747958"/>
                <a:gd name="connsiteY14" fmla="*/ 766187 h 2209976"/>
                <a:gd name="connsiteX15" fmla="*/ 9288379 w 16747958"/>
                <a:gd name="connsiteY15" fmla="*/ 862439 h 2209976"/>
                <a:gd name="connsiteX16" fmla="*/ 9480884 w 16747958"/>
                <a:gd name="connsiteY16" fmla="*/ 958692 h 2209976"/>
                <a:gd name="connsiteX17" fmla="*/ 9769642 w 16747958"/>
                <a:gd name="connsiteY17" fmla="*/ 1103071 h 2209976"/>
                <a:gd name="connsiteX18" fmla="*/ 9938084 w 16747958"/>
                <a:gd name="connsiteY18" fmla="*/ 1151197 h 2209976"/>
                <a:gd name="connsiteX19" fmla="*/ 10539663 w 16747958"/>
                <a:gd name="connsiteY19" fmla="*/ 1391829 h 2209976"/>
                <a:gd name="connsiteX20" fmla="*/ 10852484 w 16747958"/>
                <a:gd name="connsiteY20" fmla="*/ 1488081 h 2209976"/>
                <a:gd name="connsiteX21" fmla="*/ 11165305 w 16747958"/>
                <a:gd name="connsiteY21" fmla="*/ 1608397 h 2209976"/>
                <a:gd name="connsiteX22" fmla="*/ 12729411 w 16747958"/>
                <a:gd name="connsiteY22" fmla="*/ 1993408 h 2209976"/>
                <a:gd name="connsiteX23" fmla="*/ 13090358 w 16747958"/>
                <a:gd name="connsiteY23" fmla="*/ 2065597 h 2209976"/>
                <a:gd name="connsiteX24" fmla="*/ 13306926 w 16747958"/>
                <a:gd name="connsiteY24" fmla="*/ 2089660 h 2209976"/>
                <a:gd name="connsiteX25" fmla="*/ 13980695 w 16747958"/>
                <a:gd name="connsiteY25" fmla="*/ 2185913 h 2209976"/>
                <a:gd name="connsiteX26" fmla="*/ 14461958 w 16747958"/>
                <a:gd name="connsiteY26" fmla="*/ 2209976 h 2209976"/>
                <a:gd name="connsiteX27" fmla="*/ 14702590 w 16747958"/>
                <a:gd name="connsiteY27" fmla="*/ 2185913 h 2209976"/>
                <a:gd name="connsiteX28" fmla="*/ 14991347 w 16747958"/>
                <a:gd name="connsiteY28" fmla="*/ 2137787 h 2209976"/>
                <a:gd name="connsiteX29" fmla="*/ 15207916 w 16747958"/>
                <a:gd name="connsiteY29" fmla="*/ 2041534 h 2209976"/>
                <a:gd name="connsiteX30" fmla="*/ 15400421 w 16747958"/>
                <a:gd name="connsiteY30" fmla="*/ 1921218 h 2209976"/>
                <a:gd name="connsiteX31" fmla="*/ 15641053 w 16747958"/>
                <a:gd name="connsiteY31" fmla="*/ 1776839 h 2209976"/>
                <a:gd name="connsiteX32" fmla="*/ 15761369 w 16747958"/>
                <a:gd name="connsiteY32" fmla="*/ 1728713 h 2209976"/>
                <a:gd name="connsiteX33" fmla="*/ 15881684 w 16747958"/>
                <a:gd name="connsiteY33" fmla="*/ 1608397 h 2209976"/>
                <a:gd name="connsiteX34" fmla="*/ 16170442 w 16747958"/>
                <a:gd name="connsiteY34" fmla="*/ 1343702 h 2209976"/>
                <a:gd name="connsiteX35" fmla="*/ 16290758 w 16747958"/>
                <a:gd name="connsiteY35" fmla="*/ 1175260 h 2209976"/>
                <a:gd name="connsiteX36" fmla="*/ 16483263 w 16747958"/>
                <a:gd name="connsiteY36" fmla="*/ 958692 h 2209976"/>
                <a:gd name="connsiteX37" fmla="*/ 16579516 w 16747958"/>
                <a:gd name="connsiteY37" fmla="*/ 814313 h 2209976"/>
                <a:gd name="connsiteX38" fmla="*/ 16627642 w 16747958"/>
                <a:gd name="connsiteY38" fmla="*/ 742124 h 2209976"/>
                <a:gd name="connsiteX39" fmla="*/ 16675769 w 16747958"/>
                <a:gd name="connsiteY39" fmla="*/ 645871 h 2209976"/>
                <a:gd name="connsiteX40" fmla="*/ 16723895 w 16747958"/>
                <a:gd name="connsiteY40" fmla="*/ 573681 h 2209976"/>
                <a:gd name="connsiteX41" fmla="*/ 16747958 w 16747958"/>
                <a:gd name="connsiteY41" fmla="*/ 501492 h 220997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531769 w 16747958"/>
                <a:gd name="connsiteY7" fmla="*/ 314347 h 2215336"/>
                <a:gd name="connsiteX8" fmla="*/ 7676147 w 16747958"/>
                <a:gd name="connsiteY8" fmla="*/ 338410 h 2215336"/>
                <a:gd name="connsiteX9" fmla="*/ 8061158 w 16747958"/>
                <a:gd name="connsiteY9" fmla="*/ 434662 h 2215336"/>
                <a:gd name="connsiteX10" fmla="*/ 8253663 w 16747958"/>
                <a:gd name="connsiteY10" fmla="*/ 506852 h 2215336"/>
                <a:gd name="connsiteX11" fmla="*/ 8614611 w 16747958"/>
                <a:gd name="connsiteY11" fmla="*/ 627168 h 2215336"/>
                <a:gd name="connsiteX12" fmla="*/ 8831179 w 16747958"/>
                <a:gd name="connsiteY12" fmla="*/ 699357 h 2215336"/>
                <a:gd name="connsiteX13" fmla="*/ 8999621 w 16747958"/>
                <a:gd name="connsiteY13" fmla="*/ 771547 h 2215336"/>
                <a:gd name="connsiteX14" fmla="*/ 9288379 w 16747958"/>
                <a:gd name="connsiteY14" fmla="*/ 867799 h 2215336"/>
                <a:gd name="connsiteX15" fmla="*/ 9480884 w 16747958"/>
                <a:gd name="connsiteY15" fmla="*/ 964052 h 2215336"/>
                <a:gd name="connsiteX16" fmla="*/ 9769642 w 16747958"/>
                <a:gd name="connsiteY16" fmla="*/ 1108431 h 2215336"/>
                <a:gd name="connsiteX17" fmla="*/ 9938084 w 16747958"/>
                <a:gd name="connsiteY17" fmla="*/ 1156557 h 2215336"/>
                <a:gd name="connsiteX18" fmla="*/ 10539663 w 16747958"/>
                <a:gd name="connsiteY18" fmla="*/ 1397189 h 2215336"/>
                <a:gd name="connsiteX19" fmla="*/ 10852484 w 16747958"/>
                <a:gd name="connsiteY19" fmla="*/ 1493441 h 2215336"/>
                <a:gd name="connsiteX20" fmla="*/ 11165305 w 16747958"/>
                <a:gd name="connsiteY20" fmla="*/ 1613757 h 2215336"/>
                <a:gd name="connsiteX21" fmla="*/ 12729411 w 16747958"/>
                <a:gd name="connsiteY21" fmla="*/ 1998768 h 2215336"/>
                <a:gd name="connsiteX22" fmla="*/ 13090358 w 16747958"/>
                <a:gd name="connsiteY22" fmla="*/ 2070957 h 2215336"/>
                <a:gd name="connsiteX23" fmla="*/ 13306926 w 16747958"/>
                <a:gd name="connsiteY23" fmla="*/ 2095020 h 2215336"/>
                <a:gd name="connsiteX24" fmla="*/ 13980695 w 16747958"/>
                <a:gd name="connsiteY24" fmla="*/ 2191273 h 2215336"/>
                <a:gd name="connsiteX25" fmla="*/ 14461958 w 16747958"/>
                <a:gd name="connsiteY25" fmla="*/ 2215336 h 2215336"/>
                <a:gd name="connsiteX26" fmla="*/ 14702590 w 16747958"/>
                <a:gd name="connsiteY26" fmla="*/ 2191273 h 2215336"/>
                <a:gd name="connsiteX27" fmla="*/ 14991347 w 16747958"/>
                <a:gd name="connsiteY27" fmla="*/ 2143147 h 2215336"/>
                <a:gd name="connsiteX28" fmla="*/ 15207916 w 16747958"/>
                <a:gd name="connsiteY28" fmla="*/ 2046894 h 2215336"/>
                <a:gd name="connsiteX29" fmla="*/ 15400421 w 16747958"/>
                <a:gd name="connsiteY29" fmla="*/ 1926578 h 2215336"/>
                <a:gd name="connsiteX30" fmla="*/ 15641053 w 16747958"/>
                <a:gd name="connsiteY30" fmla="*/ 1782199 h 2215336"/>
                <a:gd name="connsiteX31" fmla="*/ 15761369 w 16747958"/>
                <a:gd name="connsiteY31" fmla="*/ 1734073 h 2215336"/>
                <a:gd name="connsiteX32" fmla="*/ 15881684 w 16747958"/>
                <a:gd name="connsiteY32" fmla="*/ 1613757 h 2215336"/>
                <a:gd name="connsiteX33" fmla="*/ 16170442 w 16747958"/>
                <a:gd name="connsiteY33" fmla="*/ 1349062 h 2215336"/>
                <a:gd name="connsiteX34" fmla="*/ 16290758 w 16747958"/>
                <a:gd name="connsiteY34" fmla="*/ 1180620 h 2215336"/>
                <a:gd name="connsiteX35" fmla="*/ 16483263 w 16747958"/>
                <a:gd name="connsiteY35" fmla="*/ 964052 h 2215336"/>
                <a:gd name="connsiteX36" fmla="*/ 16579516 w 16747958"/>
                <a:gd name="connsiteY36" fmla="*/ 819673 h 2215336"/>
                <a:gd name="connsiteX37" fmla="*/ 16627642 w 16747958"/>
                <a:gd name="connsiteY37" fmla="*/ 747484 h 2215336"/>
                <a:gd name="connsiteX38" fmla="*/ 16675769 w 16747958"/>
                <a:gd name="connsiteY38" fmla="*/ 651231 h 2215336"/>
                <a:gd name="connsiteX39" fmla="*/ 16723895 w 16747958"/>
                <a:gd name="connsiteY39" fmla="*/ 579041 h 2215336"/>
                <a:gd name="connsiteX40" fmla="*/ 16747958 w 16747958"/>
                <a:gd name="connsiteY4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676147 w 16747958"/>
                <a:gd name="connsiteY7" fmla="*/ 338410 h 2215336"/>
                <a:gd name="connsiteX8" fmla="*/ 8061158 w 16747958"/>
                <a:gd name="connsiteY8" fmla="*/ 434662 h 2215336"/>
                <a:gd name="connsiteX9" fmla="*/ 8253663 w 16747958"/>
                <a:gd name="connsiteY9" fmla="*/ 506852 h 2215336"/>
                <a:gd name="connsiteX10" fmla="*/ 8614611 w 16747958"/>
                <a:gd name="connsiteY10" fmla="*/ 627168 h 2215336"/>
                <a:gd name="connsiteX11" fmla="*/ 8831179 w 16747958"/>
                <a:gd name="connsiteY11" fmla="*/ 699357 h 2215336"/>
                <a:gd name="connsiteX12" fmla="*/ 8999621 w 16747958"/>
                <a:gd name="connsiteY12" fmla="*/ 771547 h 2215336"/>
                <a:gd name="connsiteX13" fmla="*/ 9288379 w 16747958"/>
                <a:gd name="connsiteY13" fmla="*/ 867799 h 2215336"/>
                <a:gd name="connsiteX14" fmla="*/ 9480884 w 16747958"/>
                <a:gd name="connsiteY14" fmla="*/ 964052 h 2215336"/>
                <a:gd name="connsiteX15" fmla="*/ 9769642 w 16747958"/>
                <a:gd name="connsiteY15" fmla="*/ 1108431 h 2215336"/>
                <a:gd name="connsiteX16" fmla="*/ 9938084 w 16747958"/>
                <a:gd name="connsiteY16" fmla="*/ 1156557 h 2215336"/>
                <a:gd name="connsiteX17" fmla="*/ 10539663 w 16747958"/>
                <a:gd name="connsiteY17" fmla="*/ 1397189 h 2215336"/>
                <a:gd name="connsiteX18" fmla="*/ 10852484 w 16747958"/>
                <a:gd name="connsiteY18" fmla="*/ 1493441 h 2215336"/>
                <a:gd name="connsiteX19" fmla="*/ 11165305 w 16747958"/>
                <a:gd name="connsiteY19" fmla="*/ 1613757 h 2215336"/>
                <a:gd name="connsiteX20" fmla="*/ 12729411 w 16747958"/>
                <a:gd name="connsiteY20" fmla="*/ 1998768 h 2215336"/>
                <a:gd name="connsiteX21" fmla="*/ 13090358 w 16747958"/>
                <a:gd name="connsiteY21" fmla="*/ 2070957 h 2215336"/>
                <a:gd name="connsiteX22" fmla="*/ 13306926 w 16747958"/>
                <a:gd name="connsiteY22" fmla="*/ 2095020 h 2215336"/>
                <a:gd name="connsiteX23" fmla="*/ 13980695 w 16747958"/>
                <a:gd name="connsiteY23" fmla="*/ 2191273 h 2215336"/>
                <a:gd name="connsiteX24" fmla="*/ 14461958 w 16747958"/>
                <a:gd name="connsiteY24" fmla="*/ 2215336 h 2215336"/>
                <a:gd name="connsiteX25" fmla="*/ 14702590 w 16747958"/>
                <a:gd name="connsiteY25" fmla="*/ 2191273 h 2215336"/>
                <a:gd name="connsiteX26" fmla="*/ 14991347 w 16747958"/>
                <a:gd name="connsiteY26" fmla="*/ 2143147 h 2215336"/>
                <a:gd name="connsiteX27" fmla="*/ 15207916 w 16747958"/>
                <a:gd name="connsiteY27" fmla="*/ 2046894 h 2215336"/>
                <a:gd name="connsiteX28" fmla="*/ 15400421 w 16747958"/>
                <a:gd name="connsiteY28" fmla="*/ 1926578 h 2215336"/>
                <a:gd name="connsiteX29" fmla="*/ 15641053 w 16747958"/>
                <a:gd name="connsiteY29" fmla="*/ 1782199 h 2215336"/>
                <a:gd name="connsiteX30" fmla="*/ 15761369 w 16747958"/>
                <a:gd name="connsiteY30" fmla="*/ 1734073 h 2215336"/>
                <a:gd name="connsiteX31" fmla="*/ 15881684 w 16747958"/>
                <a:gd name="connsiteY31" fmla="*/ 1613757 h 2215336"/>
                <a:gd name="connsiteX32" fmla="*/ 16170442 w 16747958"/>
                <a:gd name="connsiteY32" fmla="*/ 1349062 h 2215336"/>
                <a:gd name="connsiteX33" fmla="*/ 16290758 w 16747958"/>
                <a:gd name="connsiteY33" fmla="*/ 1180620 h 2215336"/>
                <a:gd name="connsiteX34" fmla="*/ 16483263 w 16747958"/>
                <a:gd name="connsiteY34" fmla="*/ 964052 h 2215336"/>
                <a:gd name="connsiteX35" fmla="*/ 16579516 w 16747958"/>
                <a:gd name="connsiteY35" fmla="*/ 819673 h 2215336"/>
                <a:gd name="connsiteX36" fmla="*/ 16627642 w 16747958"/>
                <a:gd name="connsiteY36" fmla="*/ 747484 h 2215336"/>
                <a:gd name="connsiteX37" fmla="*/ 16675769 w 16747958"/>
                <a:gd name="connsiteY37" fmla="*/ 651231 h 2215336"/>
                <a:gd name="connsiteX38" fmla="*/ 16723895 w 16747958"/>
                <a:gd name="connsiteY38" fmla="*/ 579041 h 2215336"/>
                <a:gd name="connsiteX39" fmla="*/ 16747958 w 16747958"/>
                <a:gd name="connsiteY3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831179 w 16747958"/>
                <a:gd name="connsiteY10" fmla="*/ 699357 h 2215336"/>
                <a:gd name="connsiteX11" fmla="*/ 8999621 w 16747958"/>
                <a:gd name="connsiteY11" fmla="*/ 771547 h 2215336"/>
                <a:gd name="connsiteX12" fmla="*/ 9288379 w 16747958"/>
                <a:gd name="connsiteY12" fmla="*/ 867799 h 2215336"/>
                <a:gd name="connsiteX13" fmla="*/ 9480884 w 16747958"/>
                <a:gd name="connsiteY13" fmla="*/ 964052 h 2215336"/>
                <a:gd name="connsiteX14" fmla="*/ 9769642 w 16747958"/>
                <a:gd name="connsiteY14" fmla="*/ 1108431 h 2215336"/>
                <a:gd name="connsiteX15" fmla="*/ 9938084 w 16747958"/>
                <a:gd name="connsiteY15" fmla="*/ 1156557 h 2215336"/>
                <a:gd name="connsiteX16" fmla="*/ 10539663 w 16747958"/>
                <a:gd name="connsiteY16" fmla="*/ 1397189 h 2215336"/>
                <a:gd name="connsiteX17" fmla="*/ 10852484 w 16747958"/>
                <a:gd name="connsiteY17" fmla="*/ 1493441 h 2215336"/>
                <a:gd name="connsiteX18" fmla="*/ 11165305 w 16747958"/>
                <a:gd name="connsiteY18" fmla="*/ 1613757 h 2215336"/>
                <a:gd name="connsiteX19" fmla="*/ 12729411 w 16747958"/>
                <a:gd name="connsiteY19" fmla="*/ 1998768 h 2215336"/>
                <a:gd name="connsiteX20" fmla="*/ 13090358 w 16747958"/>
                <a:gd name="connsiteY20" fmla="*/ 2070957 h 2215336"/>
                <a:gd name="connsiteX21" fmla="*/ 13306926 w 16747958"/>
                <a:gd name="connsiteY21" fmla="*/ 2095020 h 2215336"/>
                <a:gd name="connsiteX22" fmla="*/ 13980695 w 16747958"/>
                <a:gd name="connsiteY22" fmla="*/ 2191273 h 2215336"/>
                <a:gd name="connsiteX23" fmla="*/ 14461958 w 16747958"/>
                <a:gd name="connsiteY23" fmla="*/ 2215336 h 2215336"/>
                <a:gd name="connsiteX24" fmla="*/ 14702590 w 16747958"/>
                <a:gd name="connsiteY24" fmla="*/ 2191273 h 2215336"/>
                <a:gd name="connsiteX25" fmla="*/ 14991347 w 16747958"/>
                <a:gd name="connsiteY25" fmla="*/ 2143147 h 2215336"/>
                <a:gd name="connsiteX26" fmla="*/ 15207916 w 16747958"/>
                <a:gd name="connsiteY26" fmla="*/ 2046894 h 2215336"/>
                <a:gd name="connsiteX27" fmla="*/ 15400421 w 16747958"/>
                <a:gd name="connsiteY27" fmla="*/ 1926578 h 2215336"/>
                <a:gd name="connsiteX28" fmla="*/ 15641053 w 16747958"/>
                <a:gd name="connsiteY28" fmla="*/ 1782199 h 2215336"/>
                <a:gd name="connsiteX29" fmla="*/ 15761369 w 16747958"/>
                <a:gd name="connsiteY29" fmla="*/ 1734073 h 2215336"/>
                <a:gd name="connsiteX30" fmla="*/ 15881684 w 16747958"/>
                <a:gd name="connsiteY30" fmla="*/ 1613757 h 2215336"/>
                <a:gd name="connsiteX31" fmla="*/ 16170442 w 16747958"/>
                <a:gd name="connsiteY31" fmla="*/ 1349062 h 2215336"/>
                <a:gd name="connsiteX32" fmla="*/ 16290758 w 16747958"/>
                <a:gd name="connsiteY32" fmla="*/ 1180620 h 2215336"/>
                <a:gd name="connsiteX33" fmla="*/ 16483263 w 16747958"/>
                <a:gd name="connsiteY33" fmla="*/ 964052 h 2215336"/>
                <a:gd name="connsiteX34" fmla="*/ 16579516 w 16747958"/>
                <a:gd name="connsiteY34" fmla="*/ 819673 h 2215336"/>
                <a:gd name="connsiteX35" fmla="*/ 16627642 w 16747958"/>
                <a:gd name="connsiteY35" fmla="*/ 747484 h 2215336"/>
                <a:gd name="connsiteX36" fmla="*/ 16675769 w 16747958"/>
                <a:gd name="connsiteY36" fmla="*/ 651231 h 2215336"/>
                <a:gd name="connsiteX37" fmla="*/ 16723895 w 16747958"/>
                <a:gd name="connsiteY37" fmla="*/ 579041 h 2215336"/>
                <a:gd name="connsiteX38" fmla="*/ 16747958 w 16747958"/>
                <a:gd name="connsiteY3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999621 w 16747958"/>
                <a:gd name="connsiteY10" fmla="*/ 771547 h 2215336"/>
                <a:gd name="connsiteX11" fmla="*/ 9288379 w 16747958"/>
                <a:gd name="connsiteY11" fmla="*/ 867799 h 2215336"/>
                <a:gd name="connsiteX12" fmla="*/ 9480884 w 16747958"/>
                <a:gd name="connsiteY12" fmla="*/ 964052 h 2215336"/>
                <a:gd name="connsiteX13" fmla="*/ 9769642 w 16747958"/>
                <a:gd name="connsiteY13" fmla="*/ 1108431 h 2215336"/>
                <a:gd name="connsiteX14" fmla="*/ 9938084 w 16747958"/>
                <a:gd name="connsiteY14" fmla="*/ 1156557 h 2215336"/>
                <a:gd name="connsiteX15" fmla="*/ 10539663 w 16747958"/>
                <a:gd name="connsiteY15" fmla="*/ 1397189 h 2215336"/>
                <a:gd name="connsiteX16" fmla="*/ 10852484 w 16747958"/>
                <a:gd name="connsiteY16" fmla="*/ 1493441 h 2215336"/>
                <a:gd name="connsiteX17" fmla="*/ 11165305 w 16747958"/>
                <a:gd name="connsiteY17" fmla="*/ 1613757 h 2215336"/>
                <a:gd name="connsiteX18" fmla="*/ 12729411 w 16747958"/>
                <a:gd name="connsiteY18" fmla="*/ 1998768 h 2215336"/>
                <a:gd name="connsiteX19" fmla="*/ 13090358 w 16747958"/>
                <a:gd name="connsiteY19" fmla="*/ 2070957 h 2215336"/>
                <a:gd name="connsiteX20" fmla="*/ 13306926 w 16747958"/>
                <a:gd name="connsiteY20" fmla="*/ 2095020 h 2215336"/>
                <a:gd name="connsiteX21" fmla="*/ 13980695 w 16747958"/>
                <a:gd name="connsiteY21" fmla="*/ 2191273 h 2215336"/>
                <a:gd name="connsiteX22" fmla="*/ 14461958 w 16747958"/>
                <a:gd name="connsiteY22" fmla="*/ 2215336 h 2215336"/>
                <a:gd name="connsiteX23" fmla="*/ 14702590 w 16747958"/>
                <a:gd name="connsiteY23" fmla="*/ 2191273 h 2215336"/>
                <a:gd name="connsiteX24" fmla="*/ 14991347 w 16747958"/>
                <a:gd name="connsiteY24" fmla="*/ 2143147 h 2215336"/>
                <a:gd name="connsiteX25" fmla="*/ 15207916 w 16747958"/>
                <a:gd name="connsiteY25" fmla="*/ 2046894 h 2215336"/>
                <a:gd name="connsiteX26" fmla="*/ 15400421 w 16747958"/>
                <a:gd name="connsiteY26" fmla="*/ 1926578 h 2215336"/>
                <a:gd name="connsiteX27" fmla="*/ 15641053 w 16747958"/>
                <a:gd name="connsiteY27" fmla="*/ 1782199 h 2215336"/>
                <a:gd name="connsiteX28" fmla="*/ 15761369 w 16747958"/>
                <a:gd name="connsiteY28" fmla="*/ 1734073 h 2215336"/>
                <a:gd name="connsiteX29" fmla="*/ 15881684 w 16747958"/>
                <a:gd name="connsiteY29" fmla="*/ 1613757 h 2215336"/>
                <a:gd name="connsiteX30" fmla="*/ 16170442 w 16747958"/>
                <a:gd name="connsiteY30" fmla="*/ 1349062 h 2215336"/>
                <a:gd name="connsiteX31" fmla="*/ 16290758 w 16747958"/>
                <a:gd name="connsiteY31" fmla="*/ 1180620 h 2215336"/>
                <a:gd name="connsiteX32" fmla="*/ 16483263 w 16747958"/>
                <a:gd name="connsiteY32" fmla="*/ 964052 h 2215336"/>
                <a:gd name="connsiteX33" fmla="*/ 16579516 w 16747958"/>
                <a:gd name="connsiteY33" fmla="*/ 819673 h 2215336"/>
                <a:gd name="connsiteX34" fmla="*/ 16627642 w 16747958"/>
                <a:gd name="connsiteY34" fmla="*/ 747484 h 2215336"/>
                <a:gd name="connsiteX35" fmla="*/ 16675769 w 16747958"/>
                <a:gd name="connsiteY35" fmla="*/ 651231 h 2215336"/>
                <a:gd name="connsiteX36" fmla="*/ 16723895 w 16747958"/>
                <a:gd name="connsiteY36" fmla="*/ 579041 h 2215336"/>
                <a:gd name="connsiteX37" fmla="*/ 16747958 w 16747958"/>
                <a:gd name="connsiteY3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480884 w 16747958"/>
                <a:gd name="connsiteY11" fmla="*/ 964052 h 2215336"/>
                <a:gd name="connsiteX12" fmla="*/ 9769642 w 16747958"/>
                <a:gd name="connsiteY12" fmla="*/ 1108431 h 2215336"/>
                <a:gd name="connsiteX13" fmla="*/ 9938084 w 16747958"/>
                <a:gd name="connsiteY13" fmla="*/ 1156557 h 2215336"/>
                <a:gd name="connsiteX14" fmla="*/ 10539663 w 16747958"/>
                <a:gd name="connsiteY14" fmla="*/ 1397189 h 2215336"/>
                <a:gd name="connsiteX15" fmla="*/ 10852484 w 16747958"/>
                <a:gd name="connsiteY15" fmla="*/ 1493441 h 2215336"/>
                <a:gd name="connsiteX16" fmla="*/ 11165305 w 16747958"/>
                <a:gd name="connsiteY16" fmla="*/ 1613757 h 2215336"/>
                <a:gd name="connsiteX17" fmla="*/ 12729411 w 16747958"/>
                <a:gd name="connsiteY17" fmla="*/ 1998768 h 2215336"/>
                <a:gd name="connsiteX18" fmla="*/ 13090358 w 16747958"/>
                <a:gd name="connsiteY18" fmla="*/ 2070957 h 2215336"/>
                <a:gd name="connsiteX19" fmla="*/ 13306926 w 16747958"/>
                <a:gd name="connsiteY19" fmla="*/ 2095020 h 2215336"/>
                <a:gd name="connsiteX20" fmla="*/ 13980695 w 16747958"/>
                <a:gd name="connsiteY20" fmla="*/ 2191273 h 2215336"/>
                <a:gd name="connsiteX21" fmla="*/ 14461958 w 16747958"/>
                <a:gd name="connsiteY21" fmla="*/ 2215336 h 2215336"/>
                <a:gd name="connsiteX22" fmla="*/ 14702590 w 16747958"/>
                <a:gd name="connsiteY22" fmla="*/ 2191273 h 2215336"/>
                <a:gd name="connsiteX23" fmla="*/ 14991347 w 16747958"/>
                <a:gd name="connsiteY23" fmla="*/ 2143147 h 2215336"/>
                <a:gd name="connsiteX24" fmla="*/ 15207916 w 16747958"/>
                <a:gd name="connsiteY24" fmla="*/ 2046894 h 2215336"/>
                <a:gd name="connsiteX25" fmla="*/ 15400421 w 16747958"/>
                <a:gd name="connsiteY25" fmla="*/ 1926578 h 2215336"/>
                <a:gd name="connsiteX26" fmla="*/ 15641053 w 16747958"/>
                <a:gd name="connsiteY26" fmla="*/ 1782199 h 2215336"/>
                <a:gd name="connsiteX27" fmla="*/ 15761369 w 16747958"/>
                <a:gd name="connsiteY27" fmla="*/ 1734073 h 2215336"/>
                <a:gd name="connsiteX28" fmla="*/ 15881684 w 16747958"/>
                <a:gd name="connsiteY28" fmla="*/ 1613757 h 2215336"/>
                <a:gd name="connsiteX29" fmla="*/ 16170442 w 16747958"/>
                <a:gd name="connsiteY29" fmla="*/ 1349062 h 2215336"/>
                <a:gd name="connsiteX30" fmla="*/ 16290758 w 16747958"/>
                <a:gd name="connsiteY30" fmla="*/ 1180620 h 2215336"/>
                <a:gd name="connsiteX31" fmla="*/ 16483263 w 16747958"/>
                <a:gd name="connsiteY31" fmla="*/ 964052 h 2215336"/>
                <a:gd name="connsiteX32" fmla="*/ 16579516 w 16747958"/>
                <a:gd name="connsiteY32" fmla="*/ 819673 h 2215336"/>
                <a:gd name="connsiteX33" fmla="*/ 16627642 w 16747958"/>
                <a:gd name="connsiteY33" fmla="*/ 747484 h 2215336"/>
                <a:gd name="connsiteX34" fmla="*/ 16675769 w 16747958"/>
                <a:gd name="connsiteY34" fmla="*/ 651231 h 2215336"/>
                <a:gd name="connsiteX35" fmla="*/ 16723895 w 16747958"/>
                <a:gd name="connsiteY35" fmla="*/ 579041 h 2215336"/>
                <a:gd name="connsiteX36" fmla="*/ 16747958 w 16747958"/>
                <a:gd name="connsiteY3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769642 w 16747958"/>
                <a:gd name="connsiteY11" fmla="*/ 1108431 h 2215336"/>
                <a:gd name="connsiteX12" fmla="*/ 9938084 w 16747958"/>
                <a:gd name="connsiteY12" fmla="*/ 1156557 h 2215336"/>
                <a:gd name="connsiteX13" fmla="*/ 10539663 w 16747958"/>
                <a:gd name="connsiteY13" fmla="*/ 1397189 h 2215336"/>
                <a:gd name="connsiteX14" fmla="*/ 10852484 w 16747958"/>
                <a:gd name="connsiteY14" fmla="*/ 1493441 h 2215336"/>
                <a:gd name="connsiteX15" fmla="*/ 11165305 w 16747958"/>
                <a:gd name="connsiteY15" fmla="*/ 1613757 h 2215336"/>
                <a:gd name="connsiteX16" fmla="*/ 12729411 w 16747958"/>
                <a:gd name="connsiteY16" fmla="*/ 1998768 h 2215336"/>
                <a:gd name="connsiteX17" fmla="*/ 13090358 w 16747958"/>
                <a:gd name="connsiteY17" fmla="*/ 2070957 h 2215336"/>
                <a:gd name="connsiteX18" fmla="*/ 13306926 w 16747958"/>
                <a:gd name="connsiteY18" fmla="*/ 2095020 h 2215336"/>
                <a:gd name="connsiteX19" fmla="*/ 13980695 w 16747958"/>
                <a:gd name="connsiteY19" fmla="*/ 2191273 h 2215336"/>
                <a:gd name="connsiteX20" fmla="*/ 14461958 w 16747958"/>
                <a:gd name="connsiteY20" fmla="*/ 2215336 h 2215336"/>
                <a:gd name="connsiteX21" fmla="*/ 14702590 w 16747958"/>
                <a:gd name="connsiteY21" fmla="*/ 2191273 h 2215336"/>
                <a:gd name="connsiteX22" fmla="*/ 14991347 w 16747958"/>
                <a:gd name="connsiteY22" fmla="*/ 2143147 h 2215336"/>
                <a:gd name="connsiteX23" fmla="*/ 15207916 w 16747958"/>
                <a:gd name="connsiteY23" fmla="*/ 2046894 h 2215336"/>
                <a:gd name="connsiteX24" fmla="*/ 15400421 w 16747958"/>
                <a:gd name="connsiteY24" fmla="*/ 1926578 h 2215336"/>
                <a:gd name="connsiteX25" fmla="*/ 15641053 w 16747958"/>
                <a:gd name="connsiteY25" fmla="*/ 1782199 h 2215336"/>
                <a:gd name="connsiteX26" fmla="*/ 15761369 w 16747958"/>
                <a:gd name="connsiteY26" fmla="*/ 1734073 h 2215336"/>
                <a:gd name="connsiteX27" fmla="*/ 15881684 w 16747958"/>
                <a:gd name="connsiteY27" fmla="*/ 1613757 h 2215336"/>
                <a:gd name="connsiteX28" fmla="*/ 16170442 w 16747958"/>
                <a:gd name="connsiteY28" fmla="*/ 1349062 h 2215336"/>
                <a:gd name="connsiteX29" fmla="*/ 16290758 w 16747958"/>
                <a:gd name="connsiteY29" fmla="*/ 1180620 h 2215336"/>
                <a:gd name="connsiteX30" fmla="*/ 16483263 w 16747958"/>
                <a:gd name="connsiteY30" fmla="*/ 964052 h 2215336"/>
                <a:gd name="connsiteX31" fmla="*/ 16579516 w 16747958"/>
                <a:gd name="connsiteY31" fmla="*/ 819673 h 2215336"/>
                <a:gd name="connsiteX32" fmla="*/ 16627642 w 16747958"/>
                <a:gd name="connsiteY32" fmla="*/ 747484 h 2215336"/>
                <a:gd name="connsiteX33" fmla="*/ 16675769 w 16747958"/>
                <a:gd name="connsiteY33" fmla="*/ 651231 h 2215336"/>
                <a:gd name="connsiteX34" fmla="*/ 16723895 w 16747958"/>
                <a:gd name="connsiteY34" fmla="*/ 579041 h 2215336"/>
                <a:gd name="connsiteX35" fmla="*/ 16747958 w 16747958"/>
                <a:gd name="connsiteY3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0852484 w 16747958"/>
                <a:gd name="connsiteY13" fmla="*/ 1493441 h 2215336"/>
                <a:gd name="connsiteX14" fmla="*/ 11165305 w 16747958"/>
                <a:gd name="connsiteY14" fmla="*/ 1613757 h 2215336"/>
                <a:gd name="connsiteX15" fmla="*/ 12729411 w 16747958"/>
                <a:gd name="connsiteY15" fmla="*/ 1998768 h 2215336"/>
                <a:gd name="connsiteX16" fmla="*/ 13090358 w 16747958"/>
                <a:gd name="connsiteY16" fmla="*/ 2070957 h 2215336"/>
                <a:gd name="connsiteX17" fmla="*/ 13306926 w 16747958"/>
                <a:gd name="connsiteY17" fmla="*/ 2095020 h 2215336"/>
                <a:gd name="connsiteX18" fmla="*/ 13980695 w 16747958"/>
                <a:gd name="connsiteY18" fmla="*/ 2191273 h 2215336"/>
                <a:gd name="connsiteX19" fmla="*/ 14461958 w 16747958"/>
                <a:gd name="connsiteY19" fmla="*/ 2215336 h 2215336"/>
                <a:gd name="connsiteX20" fmla="*/ 14702590 w 16747958"/>
                <a:gd name="connsiteY20" fmla="*/ 2191273 h 2215336"/>
                <a:gd name="connsiteX21" fmla="*/ 14991347 w 16747958"/>
                <a:gd name="connsiteY21" fmla="*/ 2143147 h 2215336"/>
                <a:gd name="connsiteX22" fmla="*/ 15207916 w 16747958"/>
                <a:gd name="connsiteY22" fmla="*/ 2046894 h 2215336"/>
                <a:gd name="connsiteX23" fmla="*/ 15400421 w 16747958"/>
                <a:gd name="connsiteY23" fmla="*/ 1926578 h 2215336"/>
                <a:gd name="connsiteX24" fmla="*/ 15641053 w 16747958"/>
                <a:gd name="connsiteY24" fmla="*/ 1782199 h 2215336"/>
                <a:gd name="connsiteX25" fmla="*/ 15761369 w 16747958"/>
                <a:gd name="connsiteY25" fmla="*/ 1734073 h 2215336"/>
                <a:gd name="connsiteX26" fmla="*/ 15881684 w 16747958"/>
                <a:gd name="connsiteY26" fmla="*/ 1613757 h 2215336"/>
                <a:gd name="connsiteX27" fmla="*/ 16170442 w 16747958"/>
                <a:gd name="connsiteY27" fmla="*/ 1349062 h 2215336"/>
                <a:gd name="connsiteX28" fmla="*/ 16290758 w 16747958"/>
                <a:gd name="connsiteY28" fmla="*/ 1180620 h 2215336"/>
                <a:gd name="connsiteX29" fmla="*/ 16483263 w 16747958"/>
                <a:gd name="connsiteY29" fmla="*/ 964052 h 2215336"/>
                <a:gd name="connsiteX30" fmla="*/ 16579516 w 16747958"/>
                <a:gd name="connsiteY30" fmla="*/ 819673 h 2215336"/>
                <a:gd name="connsiteX31" fmla="*/ 16627642 w 16747958"/>
                <a:gd name="connsiteY31" fmla="*/ 747484 h 2215336"/>
                <a:gd name="connsiteX32" fmla="*/ 16675769 w 16747958"/>
                <a:gd name="connsiteY32" fmla="*/ 651231 h 2215336"/>
                <a:gd name="connsiteX33" fmla="*/ 16723895 w 16747958"/>
                <a:gd name="connsiteY33" fmla="*/ 579041 h 2215336"/>
                <a:gd name="connsiteX34" fmla="*/ 16747958 w 16747958"/>
                <a:gd name="connsiteY3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090358 w 16747958"/>
                <a:gd name="connsiteY15" fmla="*/ 2070957 h 2215336"/>
                <a:gd name="connsiteX16" fmla="*/ 13306926 w 16747958"/>
                <a:gd name="connsiteY16" fmla="*/ 2095020 h 2215336"/>
                <a:gd name="connsiteX17" fmla="*/ 13980695 w 16747958"/>
                <a:gd name="connsiteY17" fmla="*/ 2191273 h 2215336"/>
                <a:gd name="connsiteX18" fmla="*/ 14461958 w 16747958"/>
                <a:gd name="connsiteY18" fmla="*/ 2215336 h 2215336"/>
                <a:gd name="connsiteX19" fmla="*/ 14702590 w 16747958"/>
                <a:gd name="connsiteY19" fmla="*/ 2191273 h 2215336"/>
                <a:gd name="connsiteX20" fmla="*/ 14991347 w 16747958"/>
                <a:gd name="connsiteY20" fmla="*/ 2143147 h 2215336"/>
                <a:gd name="connsiteX21" fmla="*/ 15207916 w 16747958"/>
                <a:gd name="connsiteY21" fmla="*/ 2046894 h 2215336"/>
                <a:gd name="connsiteX22" fmla="*/ 15400421 w 16747958"/>
                <a:gd name="connsiteY22" fmla="*/ 1926578 h 2215336"/>
                <a:gd name="connsiteX23" fmla="*/ 15641053 w 16747958"/>
                <a:gd name="connsiteY23" fmla="*/ 1782199 h 2215336"/>
                <a:gd name="connsiteX24" fmla="*/ 15761369 w 16747958"/>
                <a:gd name="connsiteY24" fmla="*/ 1734073 h 2215336"/>
                <a:gd name="connsiteX25" fmla="*/ 15881684 w 16747958"/>
                <a:gd name="connsiteY25" fmla="*/ 1613757 h 2215336"/>
                <a:gd name="connsiteX26" fmla="*/ 16170442 w 16747958"/>
                <a:gd name="connsiteY26" fmla="*/ 1349062 h 2215336"/>
                <a:gd name="connsiteX27" fmla="*/ 16290758 w 16747958"/>
                <a:gd name="connsiteY27" fmla="*/ 1180620 h 2215336"/>
                <a:gd name="connsiteX28" fmla="*/ 16483263 w 16747958"/>
                <a:gd name="connsiteY28" fmla="*/ 964052 h 2215336"/>
                <a:gd name="connsiteX29" fmla="*/ 16579516 w 16747958"/>
                <a:gd name="connsiteY29" fmla="*/ 819673 h 2215336"/>
                <a:gd name="connsiteX30" fmla="*/ 16627642 w 16747958"/>
                <a:gd name="connsiteY30" fmla="*/ 747484 h 2215336"/>
                <a:gd name="connsiteX31" fmla="*/ 16675769 w 16747958"/>
                <a:gd name="connsiteY31" fmla="*/ 651231 h 2215336"/>
                <a:gd name="connsiteX32" fmla="*/ 16723895 w 16747958"/>
                <a:gd name="connsiteY32" fmla="*/ 579041 h 2215336"/>
                <a:gd name="connsiteX33" fmla="*/ 16747958 w 16747958"/>
                <a:gd name="connsiteY3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675769 w 16747958"/>
                <a:gd name="connsiteY30" fmla="*/ 651231 h 2215336"/>
                <a:gd name="connsiteX31" fmla="*/ 16723895 w 16747958"/>
                <a:gd name="connsiteY31" fmla="*/ 579041 h 2215336"/>
                <a:gd name="connsiteX32" fmla="*/ 16747958 w 16747958"/>
                <a:gd name="connsiteY3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23895 w 16747958"/>
                <a:gd name="connsiteY30" fmla="*/ 579041 h 2215336"/>
                <a:gd name="connsiteX31" fmla="*/ 16747958 w 16747958"/>
                <a:gd name="connsiteY3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47958 w 16747958"/>
                <a:gd name="connsiteY3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627642 w 16747958"/>
                <a:gd name="connsiteY28" fmla="*/ 747484 h 2215336"/>
                <a:gd name="connsiteX29" fmla="*/ 16747958 w 16747958"/>
                <a:gd name="connsiteY2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483263 w 16747958"/>
                <a:gd name="connsiteY26" fmla="*/ 964052 h 2215336"/>
                <a:gd name="connsiteX27" fmla="*/ 16627642 w 16747958"/>
                <a:gd name="connsiteY27" fmla="*/ 747484 h 2215336"/>
                <a:gd name="connsiteX28" fmla="*/ 16747958 w 16747958"/>
                <a:gd name="connsiteY2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881684 w 16747958"/>
                <a:gd name="connsiteY23" fmla="*/ 1613757 h 2215336"/>
                <a:gd name="connsiteX24" fmla="*/ 16170442 w 16747958"/>
                <a:gd name="connsiteY24" fmla="*/ 1349062 h 2215336"/>
                <a:gd name="connsiteX25" fmla="*/ 16483263 w 16747958"/>
                <a:gd name="connsiteY25" fmla="*/ 964052 h 2215336"/>
                <a:gd name="connsiteX26" fmla="*/ 16627642 w 16747958"/>
                <a:gd name="connsiteY26" fmla="*/ 747484 h 2215336"/>
                <a:gd name="connsiteX27" fmla="*/ 16747958 w 16747958"/>
                <a:gd name="connsiteY2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5881684 w 16747958"/>
                <a:gd name="connsiteY22" fmla="*/ 1613757 h 2215336"/>
                <a:gd name="connsiteX23" fmla="*/ 16170442 w 16747958"/>
                <a:gd name="connsiteY23" fmla="*/ 1349062 h 2215336"/>
                <a:gd name="connsiteX24" fmla="*/ 16483263 w 16747958"/>
                <a:gd name="connsiteY24" fmla="*/ 964052 h 2215336"/>
                <a:gd name="connsiteX25" fmla="*/ 16627642 w 16747958"/>
                <a:gd name="connsiteY25" fmla="*/ 747484 h 2215336"/>
                <a:gd name="connsiteX26" fmla="*/ 16747958 w 16747958"/>
                <a:gd name="connsiteY2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6170442 w 16747958"/>
                <a:gd name="connsiteY22" fmla="*/ 1349062 h 2215336"/>
                <a:gd name="connsiteX23" fmla="*/ 16483263 w 16747958"/>
                <a:gd name="connsiteY23" fmla="*/ 964052 h 2215336"/>
                <a:gd name="connsiteX24" fmla="*/ 16627642 w 16747958"/>
                <a:gd name="connsiteY24" fmla="*/ 747484 h 2215336"/>
                <a:gd name="connsiteX25" fmla="*/ 16747958 w 16747958"/>
                <a:gd name="connsiteY2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207916 w 16747958"/>
                <a:gd name="connsiteY19" fmla="*/ 2046894 h 2215336"/>
                <a:gd name="connsiteX20" fmla="*/ 15641053 w 16747958"/>
                <a:gd name="connsiteY20" fmla="*/ 1782199 h 2215336"/>
                <a:gd name="connsiteX21" fmla="*/ 16170442 w 16747958"/>
                <a:gd name="connsiteY21" fmla="*/ 1349062 h 2215336"/>
                <a:gd name="connsiteX22" fmla="*/ 16483263 w 16747958"/>
                <a:gd name="connsiteY22" fmla="*/ 964052 h 2215336"/>
                <a:gd name="connsiteX23" fmla="*/ 16627642 w 16747958"/>
                <a:gd name="connsiteY23" fmla="*/ 747484 h 2215336"/>
                <a:gd name="connsiteX24" fmla="*/ 16747958 w 16747958"/>
                <a:gd name="connsiteY2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641053 w 16747958"/>
                <a:gd name="connsiteY19" fmla="*/ 1782199 h 2215336"/>
                <a:gd name="connsiteX20" fmla="*/ 16170442 w 16747958"/>
                <a:gd name="connsiteY20" fmla="*/ 1349062 h 2215336"/>
                <a:gd name="connsiteX21" fmla="*/ 16483263 w 16747958"/>
                <a:gd name="connsiteY21" fmla="*/ 964052 h 2215336"/>
                <a:gd name="connsiteX22" fmla="*/ 16627642 w 16747958"/>
                <a:gd name="connsiteY22" fmla="*/ 747484 h 2215336"/>
                <a:gd name="connsiteX23" fmla="*/ 16747958 w 16747958"/>
                <a:gd name="connsiteY2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4461958 w 16747958"/>
                <a:gd name="connsiteY16" fmla="*/ 2215336 h 2215336"/>
                <a:gd name="connsiteX17" fmla="*/ 14991347 w 16747958"/>
                <a:gd name="connsiteY17" fmla="*/ 2143147 h 2215336"/>
                <a:gd name="connsiteX18" fmla="*/ 15641053 w 16747958"/>
                <a:gd name="connsiteY18" fmla="*/ 1782199 h 2215336"/>
                <a:gd name="connsiteX19" fmla="*/ 16170442 w 16747958"/>
                <a:gd name="connsiteY19" fmla="*/ 1349062 h 2215336"/>
                <a:gd name="connsiteX20" fmla="*/ 16483263 w 16747958"/>
                <a:gd name="connsiteY20" fmla="*/ 964052 h 2215336"/>
                <a:gd name="connsiteX21" fmla="*/ 16627642 w 16747958"/>
                <a:gd name="connsiteY21" fmla="*/ 747484 h 2215336"/>
                <a:gd name="connsiteX22" fmla="*/ 16747958 w 16747958"/>
                <a:gd name="connsiteY2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627642 w 16747958"/>
                <a:gd name="connsiteY20" fmla="*/ 747484 h 2215336"/>
                <a:gd name="connsiteX21" fmla="*/ 16747958 w 16747958"/>
                <a:gd name="connsiteY2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747958 w 16747958"/>
                <a:gd name="connsiteY2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288379 w 16747958"/>
                <a:gd name="connsiteY9" fmla="*/ 867799 h 2215336"/>
                <a:gd name="connsiteX10" fmla="*/ 9938084 w 16747958"/>
                <a:gd name="connsiteY10" fmla="*/ 1156557 h 2215336"/>
                <a:gd name="connsiteX11" fmla="*/ 10539663 w 16747958"/>
                <a:gd name="connsiteY11" fmla="*/ 1397189 h 2215336"/>
                <a:gd name="connsiteX12" fmla="*/ 11165305 w 16747958"/>
                <a:gd name="connsiteY12" fmla="*/ 1613757 h 2215336"/>
                <a:gd name="connsiteX13" fmla="*/ 12729411 w 16747958"/>
                <a:gd name="connsiteY13" fmla="*/ 1998768 h 2215336"/>
                <a:gd name="connsiteX14" fmla="*/ 14461958 w 16747958"/>
                <a:gd name="connsiteY14" fmla="*/ 2215336 h 2215336"/>
                <a:gd name="connsiteX15" fmla="*/ 14991347 w 16747958"/>
                <a:gd name="connsiteY15" fmla="*/ 2143147 h 2215336"/>
                <a:gd name="connsiteX16" fmla="*/ 15641053 w 16747958"/>
                <a:gd name="connsiteY16" fmla="*/ 1782199 h 2215336"/>
                <a:gd name="connsiteX17" fmla="*/ 16170442 w 16747958"/>
                <a:gd name="connsiteY17" fmla="*/ 1349062 h 2215336"/>
                <a:gd name="connsiteX18" fmla="*/ 16483263 w 16747958"/>
                <a:gd name="connsiteY18" fmla="*/ 964052 h 2215336"/>
                <a:gd name="connsiteX19" fmla="*/ 16747958 w 16747958"/>
                <a:gd name="connsiteY1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938084 w 16747958"/>
                <a:gd name="connsiteY9" fmla="*/ 1156557 h 2215336"/>
                <a:gd name="connsiteX10" fmla="*/ 10539663 w 16747958"/>
                <a:gd name="connsiteY10" fmla="*/ 1397189 h 2215336"/>
                <a:gd name="connsiteX11" fmla="*/ 11165305 w 16747958"/>
                <a:gd name="connsiteY11" fmla="*/ 1613757 h 2215336"/>
                <a:gd name="connsiteX12" fmla="*/ 12729411 w 16747958"/>
                <a:gd name="connsiteY12" fmla="*/ 1998768 h 2215336"/>
                <a:gd name="connsiteX13" fmla="*/ 14461958 w 16747958"/>
                <a:gd name="connsiteY13" fmla="*/ 2215336 h 2215336"/>
                <a:gd name="connsiteX14" fmla="*/ 14991347 w 16747958"/>
                <a:gd name="connsiteY14" fmla="*/ 2143147 h 2215336"/>
                <a:gd name="connsiteX15" fmla="*/ 15641053 w 16747958"/>
                <a:gd name="connsiteY15" fmla="*/ 1782199 h 2215336"/>
                <a:gd name="connsiteX16" fmla="*/ 16170442 w 16747958"/>
                <a:gd name="connsiteY16" fmla="*/ 1349062 h 2215336"/>
                <a:gd name="connsiteX17" fmla="*/ 16483263 w 16747958"/>
                <a:gd name="connsiteY17" fmla="*/ 964052 h 2215336"/>
                <a:gd name="connsiteX18" fmla="*/ 16747958 w 16747958"/>
                <a:gd name="connsiteY1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614611 w 16747958"/>
                <a:gd name="connsiteY7" fmla="*/ 627168 h 2215336"/>
                <a:gd name="connsiteX8" fmla="*/ 9938084 w 16747958"/>
                <a:gd name="connsiteY8" fmla="*/ 1156557 h 2215336"/>
                <a:gd name="connsiteX9" fmla="*/ 10539663 w 16747958"/>
                <a:gd name="connsiteY9" fmla="*/ 1397189 h 2215336"/>
                <a:gd name="connsiteX10" fmla="*/ 11165305 w 16747958"/>
                <a:gd name="connsiteY10" fmla="*/ 1613757 h 2215336"/>
                <a:gd name="connsiteX11" fmla="*/ 12729411 w 16747958"/>
                <a:gd name="connsiteY11" fmla="*/ 1998768 h 2215336"/>
                <a:gd name="connsiteX12" fmla="*/ 14461958 w 16747958"/>
                <a:gd name="connsiteY12" fmla="*/ 2215336 h 2215336"/>
                <a:gd name="connsiteX13" fmla="*/ 14991347 w 16747958"/>
                <a:gd name="connsiteY13" fmla="*/ 2143147 h 2215336"/>
                <a:gd name="connsiteX14" fmla="*/ 15641053 w 16747958"/>
                <a:gd name="connsiteY14" fmla="*/ 1782199 h 2215336"/>
                <a:gd name="connsiteX15" fmla="*/ 16170442 w 16747958"/>
                <a:gd name="connsiteY15" fmla="*/ 1349062 h 2215336"/>
                <a:gd name="connsiteX16" fmla="*/ 16483263 w 16747958"/>
                <a:gd name="connsiteY16" fmla="*/ 964052 h 2215336"/>
                <a:gd name="connsiteX17" fmla="*/ 16747958 w 16747958"/>
                <a:gd name="connsiteY17" fmla="*/ 506852 h 2215336"/>
                <a:gd name="connsiteX0" fmla="*/ 0 w 16747958"/>
                <a:gd name="connsiteY0" fmla="*/ 1517505 h 2215336"/>
                <a:gd name="connsiteX1" fmla="*/ 1179095 w 16747958"/>
                <a:gd name="connsiteY1" fmla="*/ 506852 h 2215336"/>
                <a:gd name="connsiteX2" fmla="*/ 2093495 w 16747958"/>
                <a:gd name="connsiteY2" fmla="*/ 242157 h 2215336"/>
                <a:gd name="connsiteX3" fmla="*/ 3537284 w 16747958"/>
                <a:gd name="connsiteY3" fmla="*/ 25589 h 2215336"/>
                <a:gd name="connsiteX4" fmla="*/ 5895474 w 16747958"/>
                <a:gd name="connsiteY4" fmla="*/ 25589 h 2215336"/>
                <a:gd name="connsiteX5" fmla="*/ 7146758 w 16747958"/>
                <a:gd name="connsiteY5" fmla="*/ 218094 h 2215336"/>
                <a:gd name="connsiteX6" fmla="*/ 8614611 w 16747958"/>
                <a:gd name="connsiteY6" fmla="*/ 627168 h 2215336"/>
                <a:gd name="connsiteX7" fmla="*/ 9938084 w 16747958"/>
                <a:gd name="connsiteY7" fmla="*/ 1156557 h 2215336"/>
                <a:gd name="connsiteX8" fmla="*/ 10539663 w 16747958"/>
                <a:gd name="connsiteY8" fmla="*/ 1397189 h 2215336"/>
                <a:gd name="connsiteX9" fmla="*/ 11165305 w 16747958"/>
                <a:gd name="connsiteY9" fmla="*/ 1613757 h 2215336"/>
                <a:gd name="connsiteX10" fmla="*/ 12729411 w 16747958"/>
                <a:gd name="connsiteY10" fmla="*/ 1998768 h 2215336"/>
                <a:gd name="connsiteX11" fmla="*/ 14461958 w 16747958"/>
                <a:gd name="connsiteY11" fmla="*/ 2215336 h 2215336"/>
                <a:gd name="connsiteX12" fmla="*/ 14991347 w 16747958"/>
                <a:gd name="connsiteY12" fmla="*/ 2143147 h 2215336"/>
                <a:gd name="connsiteX13" fmla="*/ 15641053 w 16747958"/>
                <a:gd name="connsiteY13" fmla="*/ 1782199 h 2215336"/>
                <a:gd name="connsiteX14" fmla="*/ 16170442 w 16747958"/>
                <a:gd name="connsiteY14" fmla="*/ 1349062 h 2215336"/>
                <a:gd name="connsiteX15" fmla="*/ 16483263 w 16747958"/>
                <a:gd name="connsiteY15" fmla="*/ 964052 h 2215336"/>
                <a:gd name="connsiteX16" fmla="*/ 16747958 w 16747958"/>
                <a:gd name="connsiteY16" fmla="*/ 506852 h 2215336"/>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0539663 w 16747958"/>
                <a:gd name="connsiteY7" fmla="*/ 1371722 h 2189869"/>
                <a:gd name="connsiteX8" fmla="*/ 11165305 w 16747958"/>
                <a:gd name="connsiteY8" fmla="*/ 1588290 h 2189869"/>
                <a:gd name="connsiteX9" fmla="*/ 12729411 w 16747958"/>
                <a:gd name="connsiteY9" fmla="*/ 1973301 h 2189869"/>
                <a:gd name="connsiteX10" fmla="*/ 14461958 w 16747958"/>
                <a:gd name="connsiteY10" fmla="*/ 2189869 h 2189869"/>
                <a:gd name="connsiteX11" fmla="*/ 14991347 w 16747958"/>
                <a:gd name="connsiteY11" fmla="*/ 2117680 h 2189869"/>
                <a:gd name="connsiteX12" fmla="*/ 15641053 w 16747958"/>
                <a:gd name="connsiteY12" fmla="*/ 1756732 h 2189869"/>
                <a:gd name="connsiteX13" fmla="*/ 16170442 w 16747958"/>
                <a:gd name="connsiteY13" fmla="*/ 1323595 h 2189869"/>
                <a:gd name="connsiteX14" fmla="*/ 16483263 w 16747958"/>
                <a:gd name="connsiteY14" fmla="*/ 938585 h 2189869"/>
                <a:gd name="connsiteX15" fmla="*/ 16747958 w 16747958"/>
                <a:gd name="connsiteY15"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170442 w 16747958"/>
                <a:gd name="connsiteY12" fmla="*/ 1323595 h 2189869"/>
                <a:gd name="connsiteX13" fmla="*/ 16483263 w 16747958"/>
                <a:gd name="connsiteY13" fmla="*/ 938585 h 2189869"/>
                <a:gd name="connsiteX14" fmla="*/ 16747958 w 16747958"/>
                <a:gd name="connsiteY14"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483263 w 16747958"/>
                <a:gd name="connsiteY12" fmla="*/ 938585 h 2189869"/>
                <a:gd name="connsiteX13" fmla="*/ 16747958 w 16747958"/>
                <a:gd name="connsiteY13"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5641053 w 16747958"/>
                <a:gd name="connsiteY10" fmla="*/ 1756732 h 2189869"/>
                <a:gd name="connsiteX11" fmla="*/ 16483263 w 16747958"/>
                <a:gd name="connsiteY11" fmla="*/ 938585 h 2189869"/>
                <a:gd name="connsiteX12" fmla="*/ 16747958 w 16747958"/>
                <a:gd name="connsiteY12" fmla="*/ 481385 h 2189869"/>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504379 h 2239331"/>
                <a:gd name="connsiteX1" fmla="*/ 1179095 w 16747958"/>
                <a:gd name="connsiteY1" fmla="*/ 493726 h 2239331"/>
                <a:gd name="connsiteX2" fmla="*/ 2093495 w 16747958"/>
                <a:gd name="connsiteY2" fmla="*/ 229031 h 2239331"/>
                <a:gd name="connsiteX3" fmla="*/ 5895474 w 16747958"/>
                <a:gd name="connsiteY3" fmla="*/ 12463 h 2239331"/>
                <a:gd name="connsiteX4" fmla="*/ 8614611 w 16747958"/>
                <a:gd name="connsiteY4" fmla="*/ 614042 h 2239331"/>
                <a:gd name="connsiteX5" fmla="*/ 9938084 w 16747958"/>
                <a:gd name="connsiteY5" fmla="*/ 1143431 h 2239331"/>
                <a:gd name="connsiteX6" fmla="*/ 11165305 w 16747958"/>
                <a:gd name="connsiteY6" fmla="*/ 1600631 h 2239331"/>
                <a:gd name="connsiteX7" fmla="*/ 12729411 w 16747958"/>
                <a:gd name="connsiteY7" fmla="*/ 1985642 h 2239331"/>
                <a:gd name="connsiteX8" fmla="*/ 14461958 w 16747958"/>
                <a:gd name="connsiteY8" fmla="*/ 2202210 h 2239331"/>
                <a:gd name="connsiteX9" fmla="*/ 15641053 w 16747958"/>
                <a:gd name="connsiteY9" fmla="*/ 1769073 h 2239331"/>
                <a:gd name="connsiteX10" fmla="*/ 16483263 w 16747958"/>
                <a:gd name="connsiteY10" fmla="*/ 950926 h 2239331"/>
                <a:gd name="connsiteX11" fmla="*/ 16747958 w 16747958"/>
                <a:gd name="connsiteY11" fmla="*/ 493726 h 2239331"/>
                <a:gd name="connsiteX0" fmla="*/ 0 w 16747958"/>
                <a:gd name="connsiteY0" fmla="*/ 1504379 h 1991537"/>
                <a:gd name="connsiteX1" fmla="*/ 1179095 w 16747958"/>
                <a:gd name="connsiteY1" fmla="*/ 493726 h 1991537"/>
                <a:gd name="connsiteX2" fmla="*/ 2093495 w 16747958"/>
                <a:gd name="connsiteY2" fmla="*/ 229031 h 1991537"/>
                <a:gd name="connsiteX3" fmla="*/ 5895474 w 16747958"/>
                <a:gd name="connsiteY3" fmla="*/ 12463 h 1991537"/>
                <a:gd name="connsiteX4" fmla="*/ 8614611 w 16747958"/>
                <a:gd name="connsiteY4" fmla="*/ 614042 h 1991537"/>
                <a:gd name="connsiteX5" fmla="*/ 9938084 w 16747958"/>
                <a:gd name="connsiteY5" fmla="*/ 1143431 h 1991537"/>
                <a:gd name="connsiteX6" fmla="*/ 11165305 w 16747958"/>
                <a:gd name="connsiteY6" fmla="*/ 1600631 h 1991537"/>
                <a:gd name="connsiteX7" fmla="*/ 12729411 w 16747958"/>
                <a:gd name="connsiteY7" fmla="*/ 1985642 h 1991537"/>
                <a:gd name="connsiteX8" fmla="*/ 15641053 w 16747958"/>
                <a:gd name="connsiteY8" fmla="*/ 1769073 h 1991537"/>
                <a:gd name="connsiteX9" fmla="*/ 16483263 w 16747958"/>
                <a:gd name="connsiteY9" fmla="*/ 950926 h 1991537"/>
                <a:gd name="connsiteX10" fmla="*/ 16747958 w 16747958"/>
                <a:gd name="connsiteY10" fmla="*/ 493726 h 1991537"/>
                <a:gd name="connsiteX0" fmla="*/ 0 w 16747958"/>
                <a:gd name="connsiteY0" fmla="*/ 1504379 h 2020274"/>
                <a:gd name="connsiteX1" fmla="*/ 1179095 w 16747958"/>
                <a:gd name="connsiteY1" fmla="*/ 493726 h 2020274"/>
                <a:gd name="connsiteX2" fmla="*/ 2093495 w 16747958"/>
                <a:gd name="connsiteY2" fmla="*/ 229031 h 2020274"/>
                <a:gd name="connsiteX3" fmla="*/ 5895474 w 16747958"/>
                <a:gd name="connsiteY3" fmla="*/ 12463 h 2020274"/>
                <a:gd name="connsiteX4" fmla="*/ 8614611 w 16747958"/>
                <a:gd name="connsiteY4" fmla="*/ 614042 h 2020274"/>
                <a:gd name="connsiteX5" fmla="*/ 9938084 w 16747958"/>
                <a:gd name="connsiteY5" fmla="*/ 1143431 h 2020274"/>
                <a:gd name="connsiteX6" fmla="*/ 12729411 w 16747958"/>
                <a:gd name="connsiteY6" fmla="*/ 1985642 h 2020274"/>
                <a:gd name="connsiteX7" fmla="*/ 15641053 w 16747958"/>
                <a:gd name="connsiteY7" fmla="*/ 1769073 h 2020274"/>
                <a:gd name="connsiteX8" fmla="*/ 16483263 w 16747958"/>
                <a:gd name="connsiteY8" fmla="*/ 950926 h 2020274"/>
                <a:gd name="connsiteX9" fmla="*/ 16747958 w 16747958"/>
                <a:gd name="connsiteY9" fmla="*/ 493726 h 2020274"/>
                <a:gd name="connsiteX0" fmla="*/ 0 w 16747958"/>
                <a:gd name="connsiteY0" fmla="*/ 1504379 h 2031854"/>
                <a:gd name="connsiteX1" fmla="*/ 1179095 w 16747958"/>
                <a:gd name="connsiteY1" fmla="*/ 493726 h 2031854"/>
                <a:gd name="connsiteX2" fmla="*/ 2093495 w 16747958"/>
                <a:gd name="connsiteY2" fmla="*/ 229031 h 2031854"/>
                <a:gd name="connsiteX3" fmla="*/ 5895474 w 16747958"/>
                <a:gd name="connsiteY3" fmla="*/ 12463 h 2031854"/>
                <a:gd name="connsiteX4" fmla="*/ 8614611 w 16747958"/>
                <a:gd name="connsiteY4" fmla="*/ 614042 h 2031854"/>
                <a:gd name="connsiteX5" fmla="*/ 9938084 w 16747958"/>
                <a:gd name="connsiteY5" fmla="*/ 1143431 h 2031854"/>
                <a:gd name="connsiteX6" fmla="*/ 12729411 w 16747958"/>
                <a:gd name="connsiteY6" fmla="*/ 1985642 h 2031854"/>
                <a:gd name="connsiteX7" fmla="*/ 15641053 w 16747958"/>
                <a:gd name="connsiteY7" fmla="*/ 1769073 h 2031854"/>
                <a:gd name="connsiteX8" fmla="*/ 16747958 w 16747958"/>
                <a:gd name="connsiteY8" fmla="*/ 493726 h 2031854"/>
                <a:gd name="connsiteX0" fmla="*/ 0 w 16747958"/>
                <a:gd name="connsiteY0" fmla="*/ 1520541 h 2048016"/>
                <a:gd name="connsiteX1" fmla="*/ 2093495 w 16747958"/>
                <a:gd name="connsiteY1" fmla="*/ 245193 h 2048016"/>
                <a:gd name="connsiteX2" fmla="*/ 5895474 w 16747958"/>
                <a:gd name="connsiteY2" fmla="*/ 28625 h 2048016"/>
                <a:gd name="connsiteX3" fmla="*/ 8614611 w 16747958"/>
                <a:gd name="connsiteY3" fmla="*/ 630204 h 2048016"/>
                <a:gd name="connsiteX4" fmla="*/ 9938084 w 16747958"/>
                <a:gd name="connsiteY4" fmla="*/ 1159593 h 2048016"/>
                <a:gd name="connsiteX5" fmla="*/ 12729411 w 16747958"/>
                <a:gd name="connsiteY5" fmla="*/ 2001804 h 2048016"/>
                <a:gd name="connsiteX6" fmla="*/ 15641053 w 16747958"/>
                <a:gd name="connsiteY6" fmla="*/ 1785235 h 2048016"/>
                <a:gd name="connsiteX7" fmla="*/ 16747958 w 16747958"/>
                <a:gd name="connsiteY7" fmla="*/ 509888 h 2048016"/>
                <a:gd name="connsiteX0" fmla="*/ 0 w 17268220"/>
                <a:gd name="connsiteY0" fmla="*/ 3898403 h 3898403"/>
                <a:gd name="connsiteX1" fmla="*/ 2613757 w 17268220"/>
                <a:gd name="connsiteY1" fmla="*/ 368586 h 3898403"/>
                <a:gd name="connsiteX2" fmla="*/ 6415736 w 17268220"/>
                <a:gd name="connsiteY2" fmla="*/ 152018 h 3898403"/>
                <a:gd name="connsiteX3" fmla="*/ 9134873 w 17268220"/>
                <a:gd name="connsiteY3" fmla="*/ 753597 h 3898403"/>
                <a:gd name="connsiteX4" fmla="*/ 10458346 w 17268220"/>
                <a:gd name="connsiteY4" fmla="*/ 1282986 h 3898403"/>
                <a:gd name="connsiteX5" fmla="*/ 13249673 w 17268220"/>
                <a:gd name="connsiteY5" fmla="*/ 2125197 h 3898403"/>
                <a:gd name="connsiteX6" fmla="*/ 16161315 w 17268220"/>
                <a:gd name="connsiteY6" fmla="*/ 1908628 h 3898403"/>
                <a:gd name="connsiteX7" fmla="*/ 17268220 w 17268220"/>
                <a:gd name="connsiteY7" fmla="*/ 633281 h 3898403"/>
                <a:gd name="connsiteX0" fmla="*/ 0 w 17268220"/>
                <a:gd name="connsiteY0" fmla="*/ 3535937 h 3535937"/>
                <a:gd name="connsiteX1" fmla="*/ 2613757 w 17268220"/>
                <a:gd name="connsiteY1" fmla="*/ 6120 h 3535937"/>
                <a:gd name="connsiteX2" fmla="*/ 5454040 w 17268220"/>
                <a:gd name="connsiteY2" fmla="*/ 2627345 h 3535937"/>
                <a:gd name="connsiteX3" fmla="*/ 9134873 w 17268220"/>
                <a:gd name="connsiteY3" fmla="*/ 391131 h 3535937"/>
                <a:gd name="connsiteX4" fmla="*/ 10458346 w 17268220"/>
                <a:gd name="connsiteY4" fmla="*/ 920520 h 3535937"/>
                <a:gd name="connsiteX5" fmla="*/ 13249673 w 17268220"/>
                <a:gd name="connsiteY5" fmla="*/ 1762731 h 3535937"/>
                <a:gd name="connsiteX6" fmla="*/ 16161315 w 17268220"/>
                <a:gd name="connsiteY6" fmla="*/ 1546162 h 3535937"/>
                <a:gd name="connsiteX7" fmla="*/ 17268220 w 17268220"/>
                <a:gd name="connsiteY7" fmla="*/ 270815 h 3535937"/>
                <a:gd name="connsiteX0" fmla="*/ 0 w 17268220"/>
                <a:gd name="connsiteY0" fmla="*/ 4129212 h 4129212"/>
                <a:gd name="connsiteX1" fmla="*/ 2613757 w 17268220"/>
                <a:gd name="connsiteY1" fmla="*/ 599395 h 4129212"/>
                <a:gd name="connsiteX2" fmla="*/ 5454040 w 17268220"/>
                <a:gd name="connsiteY2" fmla="*/ 3220620 h 4129212"/>
                <a:gd name="connsiteX3" fmla="*/ 9402887 w 17268220"/>
                <a:gd name="connsiteY3" fmla="*/ 38475 h 4129212"/>
                <a:gd name="connsiteX4" fmla="*/ 10458346 w 17268220"/>
                <a:gd name="connsiteY4" fmla="*/ 1513795 h 4129212"/>
                <a:gd name="connsiteX5" fmla="*/ 13249673 w 17268220"/>
                <a:gd name="connsiteY5" fmla="*/ 2356006 h 4129212"/>
                <a:gd name="connsiteX6" fmla="*/ 16161315 w 17268220"/>
                <a:gd name="connsiteY6" fmla="*/ 2139437 h 4129212"/>
                <a:gd name="connsiteX7" fmla="*/ 17268220 w 17268220"/>
                <a:gd name="connsiteY7" fmla="*/ 864090 h 4129212"/>
                <a:gd name="connsiteX0" fmla="*/ 0 w 17268220"/>
                <a:gd name="connsiteY0" fmla="*/ 4097433 h 4097433"/>
                <a:gd name="connsiteX1" fmla="*/ 2613757 w 17268220"/>
                <a:gd name="connsiteY1" fmla="*/ 567616 h 4097433"/>
                <a:gd name="connsiteX2" fmla="*/ 5454040 w 17268220"/>
                <a:gd name="connsiteY2" fmla="*/ 3188841 h 4097433"/>
                <a:gd name="connsiteX3" fmla="*/ 9402887 w 17268220"/>
                <a:gd name="connsiteY3" fmla="*/ 6696 h 4097433"/>
                <a:gd name="connsiteX4" fmla="*/ 11057436 w 17268220"/>
                <a:gd name="connsiteY4" fmla="*/ 2349120 h 4097433"/>
                <a:gd name="connsiteX5" fmla="*/ 13249673 w 17268220"/>
                <a:gd name="connsiteY5" fmla="*/ 2324227 h 4097433"/>
                <a:gd name="connsiteX6" fmla="*/ 16161315 w 17268220"/>
                <a:gd name="connsiteY6" fmla="*/ 2107658 h 4097433"/>
                <a:gd name="connsiteX7" fmla="*/ 17268220 w 17268220"/>
                <a:gd name="connsiteY7" fmla="*/ 832311 h 4097433"/>
                <a:gd name="connsiteX0" fmla="*/ 0 w 17268220"/>
                <a:gd name="connsiteY0" fmla="*/ 4098379 h 4098379"/>
                <a:gd name="connsiteX1" fmla="*/ 2613757 w 17268220"/>
                <a:gd name="connsiteY1" fmla="*/ 568562 h 4098379"/>
                <a:gd name="connsiteX2" fmla="*/ 5454040 w 17268220"/>
                <a:gd name="connsiteY2" fmla="*/ 3189787 h 4098379"/>
                <a:gd name="connsiteX3" fmla="*/ 9402887 w 17268220"/>
                <a:gd name="connsiteY3" fmla="*/ 7642 h 4098379"/>
                <a:gd name="connsiteX4" fmla="*/ 11057436 w 17268220"/>
                <a:gd name="connsiteY4" fmla="*/ 2350066 h 4098379"/>
                <a:gd name="connsiteX5" fmla="*/ 14195604 w 17268220"/>
                <a:gd name="connsiteY5" fmla="*/ 3980552 h 4098379"/>
                <a:gd name="connsiteX6" fmla="*/ 16161315 w 17268220"/>
                <a:gd name="connsiteY6" fmla="*/ 2108604 h 4098379"/>
                <a:gd name="connsiteX7" fmla="*/ 17268220 w 17268220"/>
                <a:gd name="connsiteY7" fmla="*/ 833257 h 4098379"/>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6161315 w 18009199"/>
                <a:gd name="connsiteY6" fmla="*/ 2221278 h 4211053"/>
                <a:gd name="connsiteX7" fmla="*/ 18009199 w 18009199"/>
                <a:gd name="connsiteY7" fmla="*/ 0 h 4211053"/>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5782943 w 18009199"/>
                <a:gd name="connsiteY6" fmla="*/ 1858671 h 4211053"/>
                <a:gd name="connsiteX7" fmla="*/ 18009199 w 18009199"/>
                <a:gd name="connsiteY7" fmla="*/ 0 h 4211053"/>
                <a:gd name="connsiteX0" fmla="*/ 0 w 18009199"/>
                <a:gd name="connsiteY0" fmla="*/ 4211053 h 4211124"/>
                <a:gd name="connsiteX1" fmla="*/ 2613757 w 18009199"/>
                <a:gd name="connsiteY1" fmla="*/ 681236 h 4211124"/>
                <a:gd name="connsiteX2" fmla="*/ 5454040 w 18009199"/>
                <a:gd name="connsiteY2" fmla="*/ 3302461 h 4211124"/>
                <a:gd name="connsiteX3" fmla="*/ 9402887 w 18009199"/>
                <a:gd name="connsiteY3" fmla="*/ 120316 h 4211124"/>
                <a:gd name="connsiteX4" fmla="*/ 11057436 w 18009199"/>
                <a:gd name="connsiteY4" fmla="*/ 2462740 h 4211124"/>
                <a:gd name="connsiteX5" fmla="*/ 14195604 w 18009199"/>
                <a:gd name="connsiteY5" fmla="*/ 4093226 h 4211124"/>
                <a:gd name="connsiteX6" fmla="*/ 15782943 w 18009199"/>
                <a:gd name="connsiteY6" fmla="*/ 1858671 h 4211124"/>
                <a:gd name="connsiteX7" fmla="*/ 18009199 w 18009199"/>
                <a:gd name="connsiteY7" fmla="*/ 0 h 4211124"/>
                <a:gd name="connsiteX0" fmla="*/ 0 w 18009414"/>
                <a:gd name="connsiteY0" fmla="*/ 4211056 h 4211127"/>
                <a:gd name="connsiteX1" fmla="*/ 2613757 w 18009414"/>
                <a:gd name="connsiteY1" fmla="*/ 681239 h 4211127"/>
                <a:gd name="connsiteX2" fmla="*/ 5454040 w 18009414"/>
                <a:gd name="connsiteY2" fmla="*/ 3302464 h 4211127"/>
                <a:gd name="connsiteX3" fmla="*/ 9402887 w 18009414"/>
                <a:gd name="connsiteY3" fmla="*/ 120319 h 4211127"/>
                <a:gd name="connsiteX4" fmla="*/ 11057436 w 18009414"/>
                <a:gd name="connsiteY4" fmla="*/ 2462743 h 4211127"/>
                <a:gd name="connsiteX5" fmla="*/ 14195604 w 18009414"/>
                <a:gd name="connsiteY5" fmla="*/ 4093229 h 4211127"/>
                <a:gd name="connsiteX6" fmla="*/ 15782943 w 18009414"/>
                <a:gd name="connsiteY6" fmla="*/ 1858674 h 4211127"/>
                <a:gd name="connsiteX7" fmla="*/ 18009199 w 18009414"/>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057436 w 18009451"/>
                <a:gd name="connsiteY4" fmla="*/ 24627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293919 w 18009451"/>
                <a:gd name="connsiteY4" fmla="*/ 29199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6"/>
                <a:gd name="connsiteY0" fmla="*/ 4211056 h 4424833"/>
                <a:gd name="connsiteX1" fmla="*/ 2613757 w 18009456"/>
                <a:gd name="connsiteY1" fmla="*/ 681239 h 4424833"/>
                <a:gd name="connsiteX2" fmla="*/ 5454040 w 18009456"/>
                <a:gd name="connsiteY2" fmla="*/ 3302464 h 4424833"/>
                <a:gd name="connsiteX3" fmla="*/ 9402887 w 18009456"/>
                <a:gd name="connsiteY3" fmla="*/ 120319 h 4424833"/>
                <a:gd name="connsiteX4" fmla="*/ 11293919 w 18009456"/>
                <a:gd name="connsiteY4" fmla="*/ 2919943 h 4424833"/>
                <a:gd name="connsiteX5" fmla="*/ 14037948 w 18009456"/>
                <a:gd name="connsiteY5" fmla="*/ 4408539 h 4424833"/>
                <a:gd name="connsiteX6" fmla="*/ 16019426 w 18009456"/>
                <a:gd name="connsiteY6" fmla="*/ 2016329 h 4424833"/>
                <a:gd name="connsiteX7" fmla="*/ 18009199 w 18009456"/>
                <a:gd name="connsiteY7" fmla="*/ 3 h 4424833"/>
                <a:gd name="connsiteX0" fmla="*/ 0 w 18356297"/>
                <a:gd name="connsiteY0" fmla="*/ 4242587 h 4424833"/>
                <a:gd name="connsiteX1" fmla="*/ 2960598 w 18356297"/>
                <a:gd name="connsiteY1" fmla="*/ 681239 h 4424833"/>
                <a:gd name="connsiteX2" fmla="*/ 5800881 w 18356297"/>
                <a:gd name="connsiteY2" fmla="*/ 3302464 h 4424833"/>
                <a:gd name="connsiteX3" fmla="*/ 9749728 w 18356297"/>
                <a:gd name="connsiteY3" fmla="*/ 120319 h 4424833"/>
                <a:gd name="connsiteX4" fmla="*/ 11640760 w 18356297"/>
                <a:gd name="connsiteY4" fmla="*/ 2919943 h 4424833"/>
                <a:gd name="connsiteX5" fmla="*/ 14384789 w 18356297"/>
                <a:gd name="connsiteY5" fmla="*/ 4408539 h 4424833"/>
                <a:gd name="connsiteX6" fmla="*/ 16366267 w 18356297"/>
                <a:gd name="connsiteY6" fmla="*/ 2016329 h 4424833"/>
                <a:gd name="connsiteX7" fmla="*/ 18356040 w 18356297"/>
                <a:gd name="connsiteY7" fmla="*/ 3 h 4424833"/>
                <a:gd name="connsiteX0" fmla="*/ 0 w 18356297"/>
                <a:gd name="connsiteY0" fmla="*/ 4242587 h 4435715"/>
                <a:gd name="connsiteX1" fmla="*/ 2960598 w 18356297"/>
                <a:gd name="connsiteY1" fmla="*/ 681239 h 4435715"/>
                <a:gd name="connsiteX2" fmla="*/ 5800881 w 18356297"/>
                <a:gd name="connsiteY2" fmla="*/ 3302464 h 4435715"/>
                <a:gd name="connsiteX3" fmla="*/ 9749728 w 18356297"/>
                <a:gd name="connsiteY3" fmla="*/ 120319 h 4435715"/>
                <a:gd name="connsiteX4" fmla="*/ 11230857 w 18356297"/>
                <a:gd name="connsiteY4" fmla="*/ 3109130 h 4435715"/>
                <a:gd name="connsiteX5" fmla="*/ 14384789 w 18356297"/>
                <a:gd name="connsiteY5" fmla="*/ 4408539 h 4435715"/>
                <a:gd name="connsiteX6" fmla="*/ 16366267 w 18356297"/>
                <a:gd name="connsiteY6" fmla="*/ 2016329 h 4435715"/>
                <a:gd name="connsiteX7" fmla="*/ 18356040 w 18356297"/>
                <a:gd name="connsiteY7" fmla="*/ 3 h 4435715"/>
                <a:gd name="connsiteX0" fmla="*/ 0 w 18356292"/>
                <a:gd name="connsiteY0" fmla="*/ 4242587 h 4242658"/>
                <a:gd name="connsiteX1" fmla="*/ 2960598 w 18356292"/>
                <a:gd name="connsiteY1" fmla="*/ 681239 h 4242658"/>
                <a:gd name="connsiteX2" fmla="*/ 5800881 w 18356292"/>
                <a:gd name="connsiteY2" fmla="*/ 3302464 h 4242658"/>
                <a:gd name="connsiteX3" fmla="*/ 9749728 w 18356292"/>
                <a:gd name="connsiteY3" fmla="*/ 120319 h 4242658"/>
                <a:gd name="connsiteX4" fmla="*/ 11230857 w 18356292"/>
                <a:gd name="connsiteY4" fmla="*/ 3109130 h 4242658"/>
                <a:gd name="connsiteX5" fmla="*/ 14526679 w 18356292"/>
                <a:gd name="connsiteY5" fmla="*/ 4030167 h 4242658"/>
                <a:gd name="connsiteX6" fmla="*/ 16366267 w 18356292"/>
                <a:gd name="connsiteY6" fmla="*/ 2016329 h 4242658"/>
                <a:gd name="connsiteX7" fmla="*/ 18356040 w 18356292"/>
                <a:gd name="connsiteY7" fmla="*/ 3 h 4242658"/>
                <a:gd name="connsiteX0" fmla="*/ 0 w 18356231"/>
                <a:gd name="connsiteY0" fmla="*/ 4242590 h 4242661"/>
                <a:gd name="connsiteX1" fmla="*/ 2960598 w 18356231"/>
                <a:gd name="connsiteY1" fmla="*/ 681242 h 4242661"/>
                <a:gd name="connsiteX2" fmla="*/ 5800881 w 18356231"/>
                <a:gd name="connsiteY2" fmla="*/ 3302467 h 4242661"/>
                <a:gd name="connsiteX3" fmla="*/ 9749728 w 18356231"/>
                <a:gd name="connsiteY3" fmla="*/ 120322 h 4242661"/>
                <a:gd name="connsiteX4" fmla="*/ 11230857 w 18356231"/>
                <a:gd name="connsiteY4" fmla="*/ 3109133 h 4242661"/>
                <a:gd name="connsiteX5" fmla="*/ 14526679 w 18356231"/>
                <a:gd name="connsiteY5" fmla="*/ 4030170 h 4242661"/>
                <a:gd name="connsiteX6" fmla="*/ 15924833 w 18356231"/>
                <a:gd name="connsiteY6" fmla="*/ 1259588 h 4242661"/>
                <a:gd name="connsiteX7" fmla="*/ 18356040 w 18356231"/>
                <a:gd name="connsiteY7" fmla="*/ 6 h 4242661"/>
                <a:gd name="connsiteX0" fmla="*/ 0 w 18356231"/>
                <a:gd name="connsiteY0" fmla="*/ 4242590 h 4242680"/>
                <a:gd name="connsiteX1" fmla="*/ 2712484 w 18356231"/>
                <a:gd name="connsiteY1" fmla="*/ 1403028 h 4242680"/>
                <a:gd name="connsiteX2" fmla="*/ 5800881 w 18356231"/>
                <a:gd name="connsiteY2" fmla="*/ 3302467 h 4242680"/>
                <a:gd name="connsiteX3" fmla="*/ 9749728 w 18356231"/>
                <a:gd name="connsiteY3" fmla="*/ 120322 h 4242680"/>
                <a:gd name="connsiteX4" fmla="*/ 11230857 w 18356231"/>
                <a:gd name="connsiteY4" fmla="*/ 3109133 h 4242680"/>
                <a:gd name="connsiteX5" fmla="*/ 14526679 w 18356231"/>
                <a:gd name="connsiteY5" fmla="*/ 4030170 h 4242680"/>
                <a:gd name="connsiteX6" fmla="*/ 15924833 w 18356231"/>
                <a:gd name="connsiteY6" fmla="*/ 1259588 h 4242680"/>
                <a:gd name="connsiteX7" fmla="*/ 18356040 w 18356231"/>
                <a:gd name="connsiteY7" fmla="*/ 6 h 4242680"/>
                <a:gd name="connsiteX0" fmla="*/ 0 w 18356231"/>
                <a:gd name="connsiteY0" fmla="*/ 4242590 h 4242674"/>
                <a:gd name="connsiteX1" fmla="*/ 2712484 w 18356231"/>
                <a:gd name="connsiteY1" fmla="*/ 1403028 h 4242674"/>
                <a:gd name="connsiteX2" fmla="*/ 6477554 w 18356231"/>
                <a:gd name="connsiteY2" fmla="*/ 4182143 h 4242674"/>
                <a:gd name="connsiteX3" fmla="*/ 9749728 w 18356231"/>
                <a:gd name="connsiteY3" fmla="*/ 120322 h 4242674"/>
                <a:gd name="connsiteX4" fmla="*/ 11230857 w 18356231"/>
                <a:gd name="connsiteY4" fmla="*/ 3109133 h 4242674"/>
                <a:gd name="connsiteX5" fmla="*/ 14526679 w 18356231"/>
                <a:gd name="connsiteY5" fmla="*/ 4030170 h 4242674"/>
                <a:gd name="connsiteX6" fmla="*/ 15924833 w 18356231"/>
                <a:gd name="connsiteY6" fmla="*/ 1259588 h 4242674"/>
                <a:gd name="connsiteX7" fmla="*/ 18356040 w 18356231"/>
                <a:gd name="connsiteY7" fmla="*/ 6 h 4242674"/>
                <a:gd name="connsiteX0" fmla="*/ 0 w 18356231"/>
                <a:gd name="connsiteY0" fmla="*/ 4242590 h 4242676"/>
                <a:gd name="connsiteX1" fmla="*/ 2712484 w 18356231"/>
                <a:gd name="connsiteY1" fmla="*/ 1403028 h 4242676"/>
                <a:gd name="connsiteX2" fmla="*/ 6477554 w 18356231"/>
                <a:gd name="connsiteY2" fmla="*/ 4182143 h 4242676"/>
                <a:gd name="connsiteX3" fmla="*/ 9817398 w 18356231"/>
                <a:gd name="connsiteY3" fmla="*/ 1248112 h 4242676"/>
                <a:gd name="connsiteX4" fmla="*/ 11230857 w 18356231"/>
                <a:gd name="connsiteY4" fmla="*/ 3109133 h 4242676"/>
                <a:gd name="connsiteX5" fmla="*/ 14526679 w 18356231"/>
                <a:gd name="connsiteY5" fmla="*/ 4030170 h 4242676"/>
                <a:gd name="connsiteX6" fmla="*/ 15924833 w 18356231"/>
                <a:gd name="connsiteY6" fmla="*/ 1259588 h 4242676"/>
                <a:gd name="connsiteX7" fmla="*/ 18356040 w 18356231"/>
                <a:gd name="connsiteY7" fmla="*/ 6 h 4242676"/>
                <a:gd name="connsiteX0" fmla="*/ 0 w 18356231"/>
                <a:gd name="connsiteY0" fmla="*/ 4242590 h 4242674"/>
                <a:gd name="connsiteX1" fmla="*/ 2712484 w 18356231"/>
                <a:gd name="connsiteY1" fmla="*/ 1403028 h 4242674"/>
                <a:gd name="connsiteX2" fmla="*/ 6477554 w 18356231"/>
                <a:gd name="connsiteY2" fmla="*/ 4182143 h 4242674"/>
                <a:gd name="connsiteX3" fmla="*/ 9817398 w 18356231"/>
                <a:gd name="connsiteY3" fmla="*/ 1248112 h 4242674"/>
                <a:gd name="connsiteX4" fmla="*/ 12268423 w 18356231"/>
                <a:gd name="connsiteY4" fmla="*/ 2703129 h 4242674"/>
                <a:gd name="connsiteX5" fmla="*/ 14526679 w 18356231"/>
                <a:gd name="connsiteY5" fmla="*/ 4030170 h 4242674"/>
                <a:gd name="connsiteX6" fmla="*/ 15924833 w 18356231"/>
                <a:gd name="connsiteY6" fmla="*/ 1259588 h 4242674"/>
                <a:gd name="connsiteX7" fmla="*/ 18356040 w 18356231"/>
                <a:gd name="connsiteY7" fmla="*/ 6 h 4242674"/>
                <a:gd name="connsiteX0" fmla="*/ 0 w 18356231"/>
                <a:gd name="connsiteY0" fmla="*/ 4242590 h 4242676"/>
                <a:gd name="connsiteX1" fmla="*/ 2712484 w 18356231"/>
                <a:gd name="connsiteY1" fmla="*/ 1403028 h 4242676"/>
                <a:gd name="connsiteX2" fmla="*/ 6477554 w 18356231"/>
                <a:gd name="connsiteY2" fmla="*/ 4182143 h 4242676"/>
                <a:gd name="connsiteX3" fmla="*/ 9817398 w 18356231"/>
                <a:gd name="connsiteY3" fmla="*/ 1248112 h 4242676"/>
                <a:gd name="connsiteX4" fmla="*/ 12268423 w 18356231"/>
                <a:gd name="connsiteY4" fmla="*/ 2703129 h 4242676"/>
                <a:gd name="connsiteX5" fmla="*/ 14571793 w 18356231"/>
                <a:gd name="connsiteY5" fmla="*/ 2812158 h 4242676"/>
                <a:gd name="connsiteX6" fmla="*/ 15924833 w 18356231"/>
                <a:gd name="connsiteY6" fmla="*/ 1259588 h 4242676"/>
                <a:gd name="connsiteX7" fmla="*/ 18356040 w 18356231"/>
                <a:gd name="connsiteY7" fmla="*/ 6 h 4242676"/>
                <a:gd name="connsiteX0" fmla="*/ 0 w 18378785"/>
                <a:gd name="connsiteY0" fmla="*/ 4490701 h 4490785"/>
                <a:gd name="connsiteX1" fmla="*/ 2712484 w 18378785"/>
                <a:gd name="connsiteY1" fmla="*/ 1651139 h 4490785"/>
                <a:gd name="connsiteX2" fmla="*/ 6477554 w 18378785"/>
                <a:gd name="connsiteY2" fmla="*/ 4430254 h 4490785"/>
                <a:gd name="connsiteX3" fmla="*/ 9817398 w 18378785"/>
                <a:gd name="connsiteY3" fmla="*/ 1496223 h 4490785"/>
                <a:gd name="connsiteX4" fmla="*/ 12268423 w 18378785"/>
                <a:gd name="connsiteY4" fmla="*/ 2951240 h 4490785"/>
                <a:gd name="connsiteX5" fmla="*/ 14571793 w 18378785"/>
                <a:gd name="connsiteY5" fmla="*/ 3060269 h 4490785"/>
                <a:gd name="connsiteX6" fmla="*/ 15924833 w 18378785"/>
                <a:gd name="connsiteY6" fmla="*/ 1507699 h 4490785"/>
                <a:gd name="connsiteX7" fmla="*/ 18378596 w 18378785"/>
                <a:gd name="connsiteY7" fmla="*/ 4 h 44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78785" h="4490785">
                  <a:moveTo>
                    <a:pt x="0" y="4490701"/>
                  </a:moveTo>
                  <a:cubicBezTo>
                    <a:pt x="10476" y="4508784"/>
                    <a:pt x="1632892" y="1661214"/>
                    <a:pt x="2712484" y="1651139"/>
                  </a:cubicBezTo>
                  <a:cubicBezTo>
                    <a:pt x="3792076" y="1641065"/>
                    <a:pt x="5293402" y="4456073"/>
                    <a:pt x="6477554" y="4430254"/>
                  </a:cubicBezTo>
                  <a:cubicBezTo>
                    <a:pt x="7661706" y="4404435"/>
                    <a:pt x="8852253" y="1742725"/>
                    <a:pt x="9817398" y="1496223"/>
                  </a:cubicBezTo>
                  <a:cubicBezTo>
                    <a:pt x="10782543" y="1249721"/>
                    <a:pt x="11476024" y="2690566"/>
                    <a:pt x="12268423" y="2951240"/>
                  </a:cubicBezTo>
                  <a:cubicBezTo>
                    <a:pt x="13060822" y="3211914"/>
                    <a:pt x="13962391" y="3300859"/>
                    <a:pt x="14571793" y="3060269"/>
                  </a:cubicBezTo>
                  <a:cubicBezTo>
                    <a:pt x="15181195" y="2819679"/>
                    <a:pt x="15286606" y="2179393"/>
                    <a:pt x="15924833" y="1507699"/>
                  </a:cubicBezTo>
                  <a:cubicBezTo>
                    <a:pt x="16563060" y="836005"/>
                    <a:pt x="18400239" y="-2313"/>
                    <a:pt x="18378596" y="4"/>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prstClr val="white"/>
                </a:solidFill>
                <a:latin typeface="Poppins" pitchFamily="2" charset="77"/>
              </a:endParaRPr>
            </a:p>
          </p:txBody>
        </p:sp>
        <p:sp>
          <p:nvSpPr>
            <p:cNvPr id="100" name="Subtitle 2">
              <a:extLst>
                <a:ext uri="{FF2B5EF4-FFF2-40B4-BE49-F238E27FC236}">
                  <a16:creationId xmlns:a16="http://schemas.microsoft.com/office/drawing/2014/main" id="{9AA4E22F-F92C-48ED-B77C-3AB1895C93A6}"/>
                </a:ext>
              </a:extLst>
            </p:cNvPr>
            <p:cNvSpPr txBox="1">
              <a:spLocks/>
            </p:cNvSpPr>
            <p:nvPr/>
          </p:nvSpPr>
          <p:spPr>
            <a:xfrm>
              <a:off x="2348279" y="3173561"/>
              <a:ext cx="924619" cy="284711"/>
            </a:xfrm>
            <a:prstGeom prst="rect">
              <a:avLst/>
            </a:prstGeom>
          </p:spPr>
          <p:txBody>
            <a:bodyPr vert="horz" wrap="non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Smart Goals</a:t>
              </a:r>
            </a:p>
          </p:txBody>
        </p:sp>
        <p:sp>
          <p:nvSpPr>
            <p:cNvPr id="101" name="Subtitle 2">
              <a:extLst>
                <a:ext uri="{FF2B5EF4-FFF2-40B4-BE49-F238E27FC236}">
                  <a16:creationId xmlns:a16="http://schemas.microsoft.com/office/drawing/2014/main" id="{6BE29CC8-42BC-45D8-B3E2-3B6391D9CC7E}"/>
                </a:ext>
              </a:extLst>
            </p:cNvPr>
            <p:cNvSpPr txBox="1">
              <a:spLocks/>
            </p:cNvSpPr>
            <p:nvPr/>
          </p:nvSpPr>
          <p:spPr>
            <a:xfrm>
              <a:off x="4756677" y="2859116"/>
              <a:ext cx="772868"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Finalize Budget</a:t>
              </a:r>
            </a:p>
          </p:txBody>
        </p:sp>
        <p:sp>
          <p:nvSpPr>
            <p:cNvPr id="102" name="Subtitle 2">
              <a:extLst>
                <a:ext uri="{FF2B5EF4-FFF2-40B4-BE49-F238E27FC236}">
                  <a16:creationId xmlns:a16="http://schemas.microsoft.com/office/drawing/2014/main" id="{9ECC40BA-B9AD-40F7-942B-1625F0305B3F}"/>
                </a:ext>
              </a:extLst>
            </p:cNvPr>
            <p:cNvSpPr txBox="1">
              <a:spLocks/>
            </p:cNvSpPr>
            <p:nvPr/>
          </p:nvSpPr>
          <p:spPr>
            <a:xfrm>
              <a:off x="5891984" y="3204319"/>
              <a:ext cx="544632" cy="284711"/>
            </a:xfrm>
            <a:prstGeom prst="rect">
              <a:avLst/>
            </a:prstGeom>
          </p:spPr>
          <p:txBody>
            <a:bodyPr vert="horz" wrap="non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Refine</a:t>
              </a:r>
            </a:p>
          </p:txBody>
        </p:sp>
        <p:sp>
          <p:nvSpPr>
            <p:cNvPr id="106" name="Subtitle 2">
              <a:extLst>
                <a:ext uri="{FF2B5EF4-FFF2-40B4-BE49-F238E27FC236}">
                  <a16:creationId xmlns:a16="http://schemas.microsoft.com/office/drawing/2014/main" id="{31E19463-C2B6-43B2-8F72-B295B150E99B}"/>
                </a:ext>
              </a:extLst>
            </p:cNvPr>
            <p:cNvSpPr txBox="1">
              <a:spLocks/>
            </p:cNvSpPr>
            <p:nvPr/>
          </p:nvSpPr>
          <p:spPr>
            <a:xfrm>
              <a:off x="2327526" y="4387890"/>
              <a:ext cx="1174608"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High Level Programming </a:t>
              </a:r>
            </a:p>
          </p:txBody>
        </p:sp>
        <p:sp>
          <p:nvSpPr>
            <p:cNvPr id="108" name="Subtitle 2">
              <a:extLst>
                <a:ext uri="{FF2B5EF4-FFF2-40B4-BE49-F238E27FC236}">
                  <a16:creationId xmlns:a16="http://schemas.microsoft.com/office/drawing/2014/main" id="{756AC646-A54E-4EC6-8B46-3AAA1BB79861}"/>
                </a:ext>
              </a:extLst>
            </p:cNvPr>
            <p:cNvSpPr txBox="1">
              <a:spLocks/>
            </p:cNvSpPr>
            <p:nvPr/>
          </p:nvSpPr>
          <p:spPr>
            <a:xfrm>
              <a:off x="3565102" y="4202941"/>
              <a:ext cx="1026510"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Identify Resources</a:t>
              </a:r>
            </a:p>
          </p:txBody>
        </p:sp>
        <p:sp>
          <p:nvSpPr>
            <p:cNvPr id="109" name="Subtitle 2">
              <a:extLst>
                <a:ext uri="{FF2B5EF4-FFF2-40B4-BE49-F238E27FC236}">
                  <a16:creationId xmlns:a16="http://schemas.microsoft.com/office/drawing/2014/main" id="{C17476BB-F361-46A8-A209-5F44E8ED2124}"/>
                </a:ext>
              </a:extLst>
            </p:cNvPr>
            <p:cNvSpPr txBox="1">
              <a:spLocks/>
            </p:cNvSpPr>
            <p:nvPr/>
          </p:nvSpPr>
          <p:spPr>
            <a:xfrm>
              <a:off x="5303868" y="4045497"/>
              <a:ext cx="914925"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Evaluate Progress</a:t>
              </a:r>
            </a:p>
          </p:txBody>
        </p:sp>
        <p:sp>
          <p:nvSpPr>
            <p:cNvPr id="110" name="Subtitle 2">
              <a:extLst>
                <a:ext uri="{FF2B5EF4-FFF2-40B4-BE49-F238E27FC236}">
                  <a16:creationId xmlns:a16="http://schemas.microsoft.com/office/drawing/2014/main" id="{D9A67269-722A-498B-96E4-AAB4ED9E7DFA}"/>
                </a:ext>
              </a:extLst>
            </p:cNvPr>
            <p:cNvSpPr txBox="1">
              <a:spLocks/>
            </p:cNvSpPr>
            <p:nvPr/>
          </p:nvSpPr>
          <p:spPr>
            <a:xfrm>
              <a:off x="3288338" y="3164630"/>
              <a:ext cx="1154328"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Prioritize Programs</a:t>
              </a:r>
            </a:p>
          </p:txBody>
        </p:sp>
        <p:grpSp>
          <p:nvGrpSpPr>
            <p:cNvPr id="136" name="Group 135">
              <a:extLst>
                <a:ext uri="{FF2B5EF4-FFF2-40B4-BE49-F238E27FC236}">
                  <a16:creationId xmlns:a16="http://schemas.microsoft.com/office/drawing/2014/main" id="{6AEB56F0-86CF-4586-AA79-112959DFA5EE}"/>
                </a:ext>
              </a:extLst>
            </p:cNvPr>
            <p:cNvGrpSpPr/>
            <p:nvPr/>
          </p:nvGrpSpPr>
          <p:grpSpPr>
            <a:xfrm>
              <a:off x="1116189" y="4423335"/>
              <a:ext cx="204409" cy="204409"/>
              <a:chOff x="2961988" y="3325174"/>
              <a:chExt cx="482708" cy="482708"/>
            </a:xfrm>
            <a:effectLst>
              <a:outerShdw blurRad="50800" dist="203200" dir="2700000" algn="tl" rotWithShape="0">
                <a:prstClr val="black">
                  <a:alpha val="16000"/>
                </a:prstClr>
              </a:outerShdw>
            </a:effectLst>
          </p:grpSpPr>
          <p:sp>
            <p:nvSpPr>
              <p:cNvPr id="137" name="Oval 136">
                <a:extLst>
                  <a:ext uri="{FF2B5EF4-FFF2-40B4-BE49-F238E27FC236}">
                    <a16:creationId xmlns:a16="http://schemas.microsoft.com/office/drawing/2014/main" id="{05B6E77C-FB1B-4F19-A102-8E2800E5613A}"/>
                  </a:ext>
                </a:extLst>
              </p:cNvPr>
              <p:cNvSpPr/>
              <p:nvPr/>
            </p:nvSpPr>
            <p:spPr>
              <a:xfrm>
                <a:off x="2961988" y="3325174"/>
                <a:ext cx="482708" cy="48270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38" name="Freeform 5">
                <a:extLst>
                  <a:ext uri="{FF2B5EF4-FFF2-40B4-BE49-F238E27FC236}">
                    <a16:creationId xmlns:a16="http://schemas.microsoft.com/office/drawing/2014/main" id="{C80036AA-FD6B-4DA4-92F2-30C6D0A3B670}"/>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52" name="Group 151">
              <a:extLst>
                <a:ext uri="{FF2B5EF4-FFF2-40B4-BE49-F238E27FC236}">
                  <a16:creationId xmlns:a16="http://schemas.microsoft.com/office/drawing/2014/main" id="{FB8B49A7-929F-4D39-BB8D-9A8A69761413}"/>
                </a:ext>
              </a:extLst>
            </p:cNvPr>
            <p:cNvGrpSpPr/>
            <p:nvPr/>
          </p:nvGrpSpPr>
          <p:grpSpPr>
            <a:xfrm>
              <a:off x="1400955" y="3989928"/>
              <a:ext cx="204409" cy="204409"/>
              <a:chOff x="2961988" y="3325179"/>
              <a:chExt cx="482708" cy="482709"/>
            </a:xfrm>
            <a:effectLst>
              <a:outerShdw blurRad="50800" dist="203200" dir="2700000" algn="tl" rotWithShape="0">
                <a:prstClr val="black">
                  <a:alpha val="16000"/>
                </a:prstClr>
              </a:outerShdw>
            </a:effectLst>
          </p:grpSpPr>
          <p:sp>
            <p:nvSpPr>
              <p:cNvPr id="153" name="Oval 152">
                <a:extLst>
                  <a:ext uri="{FF2B5EF4-FFF2-40B4-BE49-F238E27FC236}">
                    <a16:creationId xmlns:a16="http://schemas.microsoft.com/office/drawing/2014/main" id="{DE6BB960-7863-433C-8CAA-893A190CDBE7}"/>
                  </a:ext>
                </a:extLst>
              </p:cNvPr>
              <p:cNvSpPr/>
              <p:nvPr/>
            </p:nvSpPr>
            <p:spPr>
              <a:xfrm>
                <a:off x="2961988" y="3325179"/>
                <a:ext cx="482708" cy="48270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54" name="Freeform 5">
                <a:extLst>
                  <a:ext uri="{FF2B5EF4-FFF2-40B4-BE49-F238E27FC236}">
                    <a16:creationId xmlns:a16="http://schemas.microsoft.com/office/drawing/2014/main" id="{915BD99D-CC2C-4BFE-9D87-2F1C4142A9B2}"/>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55" name="Group 154">
              <a:extLst>
                <a:ext uri="{FF2B5EF4-FFF2-40B4-BE49-F238E27FC236}">
                  <a16:creationId xmlns:a16="http://schemas.microsoft.com/office/drawing/2014/main" id="{21DD4732-A4A2-4DE2-B8EF-C7F8EB8CEFC1}"/>
                </a:ext>
              </a:extLst>
            </p:cNvPr>
            <p:cNvGrpSpPr/>
            <p:nvPr/>
          </p:nvGrpSpPr>
          <p:grpSpPr>
            <a:xfrm>
              <a:off x="3744997" y="4010014"/>
              <a:ext cx="204409" cy="204409"/>
              <a:chOff x="2961987" y="3325174"/>
              <a:chExt cx="482708" cy="482708"/>
            </a:xfrm>
            <a:effectLst>
              <a:outerShdw blurRad="50800" dist="203200" dir="2700000" algn="tl" rotWithShape="0">
                <a:prstClr val="black">
                  <a:alpha val="16000"/>
                </a:prstClr>
              </a:outerShdw>
            </a:effectLst>
          </p:grpSpPr>
          <p:sp>
            <p:nvSpPr>
              <p:cNvPr id="156" name="Oval 155">
                <a:extLst>
                  <a:ext uri="{FF2B5EF4-FFF2-40B4-BE49-F238E27FC236}">
                    <a16:creationId xmlns:a16="http://schemas.microsoft.com/office/drawing/2014/main" id="{24914699-5271-4CDF-8085-657ECC427F85}"/>
                  </a:ext>
                </a:extLst>
              </p:cNvPr>
              <p:cNvSpPr/>
              <p:nvPr/>
            </p:nvSpPr>
            <p:spPr>
              <a:xfrm>
                <a:off x="2961987" y="3325174"/>
                <a:ext cx="482708" cy="48270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57" name="Freeform 5">
                <a:extLst>
                  <a:ext uri="{FF2B5EF4-FFF2-40B4-BE49-F238E27FC236}">
                    <a16:creationId xmlns:a16="http://schemas.microsoft.com/office/drawing/2014/main" id="{FF2B3DA7-7637-4261-AD9A-D7ECD8A15760}"/>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61" name="Group 160">
              <a:extLst>
                <a:ext uri="{FF2B5EF4-FFF2-40B4-BE49-F238E27FC236}">
                  <a16:creationId xmlns:a16="http://schemas.microsoft.com/office/drawing/2014/main" id="{88757A64-E045-4E2C-89C8-56ADBE25E498}"/>
                </a:ext>
              </a:extLst>
            </p:cNvPr>
            <p:cNvGrpSpPr/>
            <p:nvPr/>
          </p:nvGrpSpPr>
          <p:grpSpPr>
            <a:xfrm>
              <a:off x="2361959" y="3483418"/>
              <a:ext cx="204409" cy="204409"/>
              <a:chOff x="2961988" y="3325174"/>
              <a:chExt cx="482708" cy="482708"/>
            </a:xfrm>
            <a:effectLst>
              <a:outerShdw blurRad="50800" dist="203200" dir="2700000" algn="tl" rotWithShape="0">
                <a:prstClr val="black">
                  <a:alpha val="16000"/>
                </a:prstClr>
              </a:outerShdw>
            </a:effectLst>
          </p:grpSpPr>
          <p:sp>
            <p:nvSpPr>
              <p:cNvPr id="162" name="Oval 161">
                <a:extLst>
                  <a:ext uri="{FF2B5EF4-FFF2-40B4-BE49-F238E27FC236}">
                    <a16:creationId xmlns:a16="http://schemas.microsoft.com/office/drawing/2014/main" id="{17A5F4FF-313C-4814-BC08-C6C35E7B8D49}"/>
                  </a:ext>
                </a:extLst>
              </p:cNvPr>
              <p:cNvSpPr/>
              <p:nvPr/>
            </p:nvSpPr>
            <p:spPr>
              <a:xfrm>
                <a:off x="2961988" y="3325174"/>
                <a:ext cx="482708" cy="48270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63" name="Freeform 5">
                <a:extLst>
                  <a:ext uri="{FF2B5EF4-FFF2-40B4-BE49-F238E27FC236}">
                    <a16:creationId xmlns:a16="http://schemas.microsoft.com/office/drawing/2014/main" id="{D7B7B2B9-178B-4565-A191-642F116A33A3}"/>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67" name="Group 166">
              <a:extLst>
                <a:ext uri="{FF2B5EF4-FFF2-40B4-BE49-F238E27FC236}">
                  <a16:creationId xmlns:a16="http://schemas.microsoft.com/office/drawing/2014/main" id="{03B938B4-1A85-48B7-A99F-2F6041EDF0D5}"/>
                </a:ext>
              </a:extLst>
            </p:cNvPr>
            <p:cNvGrpSpPr/>
            <p:nvPr/>
          </p:nvGrpSpPr>
          <p:grpSpPr>
            <a:xfrm>
              <a:off x="1735857" y="3537735"/>
              <a:ext cx="204409" cy="204409"/>
              <a:chOff x="2961988" y="3325174"/>
              <a:chExt cx="482708" cy="482708"/>
            </a:xfrm>
            <a:effectLst>
              <a:outerShdw blurRad="50800" dist="203200" dir="2700000" algn="tl" rotWithShape="0">
                <a:prstClr val="black">
                  <a:alpha val="16000"/>
                </a:prstClr>
              </a:outerShdw>
            </a:effectLst>
          </p:grpSpPr>
          <p:sp>
            <p:nvSpPr>
              <p:cNvPr id="168" name="Oval 167">
                <a:extLst>
                  <a:ext uri="{FF2B5EF4-FFF2-40B4-BE49-F238E27FC236}">
                    <a16:creationId xmlns:a16="http://schemas.microsoft.com/office/drawing/2014/main" id="{6663B3F2-8D55-4257-96D7-F86A38844CE4}"/>
                  </a:ext>
                </a:extLst>
              </p:cNvPr>
              <p:cNvSpPr/>
              <p:nvPr/>
            </p:nvSpPr>
            <p:spPr>
              <a:xfrm>
                <a:off x="2961988" y="3325174"/>
                <a:ext cx="482708" cy="48270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69" name="Freeform 5">
                <a:extLst>
                  <a:ext uri="{FF2B5EF4-FFF2-40B4-BE49-F238E27FC236}">
                    <a16:creationId xmlns:a16="http://schemas.microsoft.com/office/drawing/2014/main" id="{51FEB728-A89F-461E-ABDF-1D6CFEE861A6}"/>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73" name="Group 172">
              <a:extLst>
                <a:ext uri="{FF2B5EF4-FFF2-40B4-BE49-F238E27FC236}">
                  <a16:creationId xmlns:a16="http://schemas.microsoft.com/office/drawing/2014/main" id="{CF2B8927-C9C6-45E3-9C79-54B97AAEC132}"/>
                </a:ext>
              </a:extLst>
            </p:cNvPr>
            <p:cNvGrpSpPr/>
            <p:nvPr/>
          </p:nvGrpSpPr>
          <p:grpSpPr>
            <a:xfrm>
              <a:off x="4661279" y="3358136"/>
              <a:ext cx="204409" cy="204409"/>
              <a:chOff x="2961988" y="3325174"/>
              <a:chExt cx="482708" cy="482708"/>
            </a:xfrm>
            <a:effectLst>
              <a:outerShdw blurRad="50800" dist="203200" dir="2700000" algn="tl" rotWithShape="0">
                <a:prstClr val="black">
                  <a:alpha val="16000"/>
                </a:prstClr>
              </a:outerShdw>
            </a:effectLst>
          </p:grpSpPr>
          <p:sp>
            <p:nvSpPr>
              <p:cNvPr id="174" name="Oval 173">
                <a:extLst>
                  <a:ext uri="{FF2B5EF4-FFF2-40B4-BE49-F238E27FC236}">
                    <a16:creationId xmlns:a16="http://schemas.microsoft.com/office/drawing/2014/main" id="{9E0A3C54-4D8D-41CA-9836-A20744DE1516}"/>
                  </a:ext>
                </a:extLst>
              </p:cNvPr>
              <p:cNvSpPr/>
              <p:nvPr/>
            </p:nvSpPr>
            <p:spPr>
              <a:xfrm>
                <a:off x="2961988" y="3325174"/>
                <a:ext cx="482708" cy="48270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75" name="Freeform 5">
                <a:extLst>
                  <a:ext uri="{FF2B5EF4-FFF2-40B4-BE49-F238E27FC236}">
                    <a16:creationId xmlns:a16="http://schemas.microsoft.com/office/drawing/2014/main" id="{42A0508F-F56B-40E2-A1C0-C2F67C2361C9}"/>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79" name="Group 178">
              <a:extLst>
                <a:ext uri="{FF2B5EF4-FFF2-40B4-BE49-F238E27FC236}">
                  <a16:creationId xmlns:a16="http://schemas.microsoft.com/office/drawing/2014/main" id="{F092F018-C269-44D6-9994-FADF76AED0AC}"/>
                </a:ext>
              </a:extLst>
            </p:cNvPr>
            <p:cNvGrpSpPr/>
            <p:nvPr/>
          </p:nvGrpSpPr>
          <p:grpSpPr>
            <a:xfrm>
              <a:off x="4180482" y="3605117"/>
              <a:ext cx="204409" cy="204409"/>
              <a:chOff x="2961988" y="3325174"/>
              <a:chExt cx="482708" cy="482708"/>
            </a:xfrm>
            <a:effectLst>
              <a:outerShdw blurRad="50800" dist="203200" dir="2700000" algn="tl" rotWithShape="0">
                <a:prstClr val="black">
                  <a:alpha val="16000"/>
                </a:prstClr>
              </a:outerShdw>
            </a:effectLst>
          </p:grpSpPr>
          <p:sp>
            <p:nvSpPr>
              <p:cNvPr id="180" name="Oval 179">
                <a:extLst>
                  <a:ext uri="{FF2B5EF4-FFF2-40B4-BE49-F238E27FC236}">
                    <a16:creationId xmlns:a16="http://schemas.microsoft.com/office/drawing/2014/main" id="{EC571F64-5E63-48DC-AFA2-5FE90CD40D4C}"/>
                  </a:ext>
                </a:extLst>
              </p:cNvPr>
              <p:cNvSpPr/>
              <p:nvPr/>
            </p:nvSpPr>
            <p:spPr>
              <a:xfrm>
                <a:off x="2961988" y="3325174"/>
                <a:ext cx="482708" cy="48270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81" name="Freeform 5">
                <a:extLst>
                  <a:ext uri="{FF2B5EF4-FFF2-40B4-BE49-F238E27FC236}">
                    <a16:creationId xmlns:a16="http://schemas.microsoft.com/office/drawing/2014/main" id="{EE67FABA-E94D-49BF-8CB6-0CDDDFF9DF46}"/>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97" name="Group 196">
              <a:extLst>
                <a:ext uri="{FF2B5EF4-FFF2-40B4-BE49-F238E27FC236}">
                  <a16:creationId xmlns:a16="http://schemas.microsoft.com/office/drawing/2014/main" id="{A590AF93-CD1C-4E71-86DB-794A25D2407B}"/>
                </a:ext>
              </a:extLst>
            </p:cNvPr>
            <p:cNvGrpSpPr/>
            <p:nvPr/>
          </p:nvGrpSpPr>
          <p:grpSpPr>
            <a:xfrm>
              <a:off x="7137558" y="2863004"/>
              <a:ext cx="204409" cy="204409"/>
              <a:chOff x="2961988" y="3325174"/>
              <a:chExt cx="482708" cy="482708"/>
            </a:xfrm>
            <a:effectLst>
              <a:outerShdw blurRad="50800" dist="203200" dir="2700000" algn="tl" rotWithShape="0">
                <a:prstClr val="black">
                  <a:alpha val="16000"/>
                </a:prstClr>
              </a:outerShdw>
            </a:effectLst>
          </p:grpSpPr>
          <p:sp>
            <p:nvSpPr>
              <p:cNvPr id="198" name="Oval 197">
                <a:extLst>
                  <a:ext uri="{FF2B5EF4-FFF2-40B4-BE49-F238E27FC236}">
                    <a16:creationId xmlns:a16="http://schemas.microsoft.com/office/drawing/2014/main" id="{2E9C8671-EAC2-48FB-8A75-320F9CAA4C18}"/>
                  </a:ext>
                </a:extLst>
              </p:cNvPr>
              <p:cNvSpPr/>
              <p:nvPr/>
            </p:nvSpPr>
            <p:spPr>
              <a:xfrm>
                <a:off x="2961988" y="3325174"/>
                <a:ext cx="482708" cy="482708"/>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99" name="Freeform 5">
                <a:extLst>
                  <a:ext uri="{FF2B5EF4-FFF2-40B4-BE49-F238E27FC236}">
                    <a16:creationId xmlns:a16="http://schemas.microsoft.com/office/drawing/2014/main" id="{B11AE556-B5FE-492C-B940-038163FD2BDB}"/>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sp>
          <p:nvSpPr>
            <p:cNvPr id="116" name="Subtitle 2">
              <a:extLst>
                <a:ext uri="{FF2B5EF4-FFF2-40B4-BE49-F238E27FC236}">
                  <a16:creationId xmlns:a16="http://schemas.microsoft.com/office/drawing/2014/main" id="{AFB4E803-DBD8-0C2B-3310-AB7F7C0898A7}"/>
                </a:ext>
              </a:extLst>
            </p:cNvPr>
            <p:cNvSpPr txBox="1">
              <a:spLocks/>
            </p:cNvSpPr>
            <p:nvPr/>
          </p:nvSpPr>
          <p:spPr>
            <a:xfrm>
              <a:off x="662592" y="3274562"/>
              <a:ext cx="1075223"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Change Agenda </a:t>
              </a:r>
            </a:p>
          </p:txBody>
        </p:sp>
        <p:sp>
          <p:nvSpPr>
            <p:cNvPr id="122" name="Subtitle 2">
              <a:extLst>
                <a:ext uri="{FF2B5EF4-FFF2-40B4-BE49-F238E27FC236}">
                  <a16:creationId xmlns:a16="http://schemas.microsoft.com/office/drawing/2014/main" id="{F996C906-C3E5-E28C-E10C-08E596AE7B7A}"/>
                </a:ext>
              </a:extLst>
            </p:cNvPr>
            <p:cNvSpPr txBox="1">
              <a:spLocks/>
            </p:cNvSpPr>
            <p:nvPr/>
          </p:nvSpPr>
          <p:spPr>
            <a:xfrm>
              <a:off x="1301471" y="4475085"/>
              <a:ext cx="1264894" cy="284711"/>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Mission &amp; Vision</a:t>
              </a:r>
            </a:p>
          </p:txBody>
        </p:sp>
        <p:sp>
          <p:nvSpPr>
            <p:cNvPr id="128" name="Subtitle 2">
              <a:extLst>
                <a:ext uri="{FF2B5EF4-FFF2-40B4-BE49-F238E27FC236}">
                  <a16:creationId xmlns:a16="http://schemas.microsoft.com/office/drawing/2014/main" id="{CB0D4983-F11A-D5ED-30ED-87325840F73A}"/>
                </a:ext>
              </a:extLst>
            </p:cNvPr>
            <p:cNvSpPr txBox="1">
              <a:spLocks/>
            </p:cNvSpPr>
            <p:nvPr/>
          </p:nvSpPr>
          <p:spPr>
            <a:xfrm>
              <a:off x="1570917" y="3815574"/>
              <a:ext cx="1104345"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Chapter Assessment</a:t>
              </a:r>
            </a:p>
          </p:txBody>
        </p:sp>
        <p:grpSp>
          <p:nvGrpSpPr>
            <p:cNvPr id="139" name="Group 138">
              <a:extLst>
                <a:ext uri="{FF2B5EF4-FFF2-40B4-BE49-F238E27FC236}">
                  <a16:creationId xmlns:a16="http://schemas.microsoft.com/office/drawing/2014/main" id="{7081D65F-8BCF-E2C5-2D15-7D501B0748C9}"/>
                </a:ext>
              </a:extLst>
            </p:cNvPr>
            <p:cNvGrpSpPr/>
            <p:nvPr/>
          </p:nvGrpSpPr>
          <p:grpSpPr>
            <a:xfrm>
              <a:off x="2743880" y="4035975"/>
              <a:ext cx="204409" cy="204409"/>
              <a:chOff x="2961988" y="3325174"/>
              <a:chExt cx="482708" cy="482708"/>
            </a:xfrm>
            <a:effectLst>
              <a:outerShdw blurRad="50800" dist="203200" dir="2700000" algn="tl" rotWithShape="0">
                <a:prstClr val="black">
                  <a:alpha val="16000"/>
                </a:prstClr>
              </a:outerShdw>
            </a:effectLst>
          </p:grpSpPr>
          <p:sp>
            <p:nvSpPr>
              <p:cNvPr id="140" name="Oval 139">
                <a:extLst>
                  <a:ext uri="{FF2B5EF4-FFF2-40B4-BE49-F238E27FC236}">
                    <a16:creationId xmlns:a16="http://schemas.microsoft.com/office/drawing/2014/main" id="{3B5EAD9C-37A5-3C5E-CCC9-771B860A5740}"/>
                  </a:ext>
                </a:extLst>
              </p:cNvPr>
              <p:cNvSpPr/>
              <p:nvPr/>
            </p:nvSpPr>
            <p:spPr>
              <a:xfrm>
                <a:off x="2961988" y="3325174"/>
                <a:ext cx="482708" cy="48270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41" name="Freeform 5">
                <a:extLst>
                  <a:ext uri="{FF2B5EF4-FFF2-40B4-BE49-F238E27FC236}">
                    <a16:creationId xmlns:a16="http://schemas.microsoft.com/office/drawing/2014/main" id="{1FFBD7D3-7228-6C48-418F-FDBF579F0952}"/>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42" name="Group 141">
              <a:extLst>
                <a:ext uri="{FF2B5EF4-FFF2-40B4-BE49-F238E27FC236}">
                  <a16:creationId xmlns:a16="http://schemas.microsoft.com/office/drawing/2014/main" id="{39A2325B-9B65-AD35-7A08-6FB6EE6EE20A}"/>
                </a:ext>
              </a:extLst>
            </p:cNvPr>
            <p:cNvGrpSpPr/>
            <p:nvPr/>
          </p:nvGrpSpPr>
          <p:grpSpPr>
            <a:xfrm>
              <a:off x="6483772" y="3402285"/>
              <a:ext cx="204409" cy="204409"/>
              <a:chOff x="2961988" y="3325174"/>
              <a:chExt cx="482708" cy="482708"/>
            </a:xfrm>
            <a:effectLst>
              <a:outerShdw blurRad="50800" dist="203200" dir="2700000" algn="tl" rotWithShape="0">
                <a:prstClr val="black">
                  <a:alpha val="16000"/>
                </a:prstClr>
              </a:outerShdw>
            </a:effectLst>
          </p:grpSpPr>
          <p:sp>
            <p:nvSpPr>
              <p:cNvPr id="143" name="Oval 142">
                <a:extLst>
                  <a:ext uri="{FF2B5EF4-FFF2-40B4-BE49-F238E27FC236}">
                    <a16:creationId xmlns:a16="http://schemas.microsoft.com/office/drawing/2014/main" id="{E8F69C22-76EB-209C-6782-80EE6DA2F0B2}"/>
                  </a:ext>
                </a:extLst>
              </p:cNvPr>
              <p:cNvSpPr/>
              <p:nvPr/>
            </p:nvSpPr>
            <p:spPr>
              <a:xfrm>
                <a:off x="2961988" y="3325174"/>
                <a:ext cx="482708" cy="482708"/>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44" name="Freeform 5">
                <a:extLst>
                  <a:ext uri="{FF2B5EF4-FFF2-40B4-BE49-F238E27FC236}">
                    <a16:creationId xmlns:a16="http://schemas.microsoft.com/office/drawing/2014/main" id="{51FC9584-5638-C154-704B-72A5D6444407}"/>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grpSp>
          <p:nvGrpSpPr>
            <p:cNvPr id="145" name="Group 144">
              <a:extLst>
                <a:ext uri="{FF2B5EF4-FFF2-40B4-BE49-F238E27FC236}">
                  <a16:creationId xmlns:a16="http://schemas.microsoft.com/office/drawing/2014/main" id="{0CF492B1-1BA1-7B8E-7855-5D99EC01B89B}"/>
                </a:ext>
              </a:extLst>
            </p:cNvPr>
            <p:cNvGrpSpPr/>
            <p:nvPr/>
          </p:nvGrpSpPr>
          <p:grpSpPr>
            <a:xfrm>
              <a:off x="5576860" y="3872887"/>
              <a:ext cx="204409" cy="204409"/>
              <a:chOff x="2961988" y="3325174"/>
              <a:chExt cx="482708" cy="482708"/>
            </a:xfrm>
            <a:effectLst>
              <a:outerShdw blurRad="50800" dist="203200" dir="2700000" algn="tl" rotWithShape="0">
                <a:prstClr val="black">
                  <a:alpha val="16000"/>
                </a:prstClr>
              </a:outerShdw>
            </a:effectLst>
          </p:grpSpPr>
          <p:sp>
            <p:nvSpPr>
              <p:cNvPr id="146" name="Oval 145">
                <a:extLst>
                  <a:ext uri="{FF2B5EF4-FFF2-40B4-BE49-F238E27FC236}">
                    <a16:creationId xmlns:a16="http://schemas.microsoft.com/office/drawing/2014/main" id="{0FBBBF2E-01BA-E693-2A2D-FB6D2CA5BC45}"/>
                  </a:ext>
                </a:extLst>
              </p:cNvPr>
              <p:cNvSpPr/>
              <p:nvPr/>
            </p:nvSpPr>
            <p:spPr>
              <a:xfrm>
                <a:off x="2961988" y="3325174"/>
                <a:ext cx="482708" cy="482708"/>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sp>
            <p:nvSpPr>
              <p:cNvPr id="147" name="Freeform 5">
                <a:extLst>
                  <a:ext uri="{FF2B5EF4-FFF2-40B4-BE49-F238E27FC236}">
                    <a16:creationId xmlns:a16="http://schemas.microsoft.com/office/drawing/2014/main" id="{1F2C9DF4-9B08-1E19-997A-EF1514CE642D}"/>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dirty="0">
                  <a:solidFill>
                    <a:prstClr val="black"/>
                  </a:solidFill>
                  <a:latin typeface="Calibri"/>
                </a:endParaRPr>
              </a:p>
            </p:txBody>
          </p:sp>
        </p:grpSp>
        <p:sp>
          <p:nvSpPr>
            <p:cNvPr id="148" name="Subtitle 2">
              <a:extLst>
                <a:ext uri="{FF2B5EF4-FFF2-40B4-BE49-F238E27FC236}">
                  <a16:creationId xmlns:a16="http://schemas.microsoft.com/office/drawing/2014/main" id="{63E28AEF-43E3-E7B8-9FC7-E2F146E033BD}"/>
                </a:ext>
              </a:extLst>
            </p:cNvPr>
            <p:cNvSpPr txBox="1">
              <a:spLocks/>
            </p:cNvSpPr>
            <p:nvPr/>
          </p:nvSpPr>
          <p:spPr>
            <a:xfrm>
              <a:off x="6470178" y="2787447"/>
              <a:ext cx="574349" cy="284711"/>
            </a:xfrm>
            <a:prstGeom prst="rect">
              <a:avLst/>
            </a:prstGeom>
          </p:spPr>
          <p:txBody>
            <a:bodyPr vert="horz" wrap="non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solidFill>
                    <a:srgbClr val="1F497D"/>
                  </a:solidFill>
                  <a:latin typeface="Calibri"/>
                  <a:ea typeface="Lato Light" panose="020F0502020204030203" pitchFamily="34" charset="0"/>
                  <a:cs typeface="Mukta ExtraLight" panose="020B0000000000000000" pitchFamily="34" charset="77"/>
                </a:rPr>
                <a:t>Report</a:t>
              </a:r>
            </a:p>
          </p:txBody>
        </p:sp>
        <p:sp>
          <p:nvSpPr>
            <p:cNvPr id="149" name="TextBox 148">
              <a:extLst>
                <a:ext uri="{FF2B5EF4-FFF2-40B4-BE49-F238E27FC236}">
                  <a16:creationId xmlns:a16="http://schemas.microsoft.com/office/drawing/2014/main" id="{E14BA142-68FE-EBE2-2FB9-D18F73C81B64}"/>
                </a:ext>
              </a:extLst>
            </p:cNvPr>
            <p:cNvSpPr txBox="1"/>
            <p:nvPr/>
          </p:nvSpPr>
          <p:spPr>
            <a:xfrm>
              <a:off x="-76200" y="5045883"/>
              <a:ext cx="1203610" cy="523220"/>
            </a:xfrm>
            <a:prstGeom prst="rect">
              <a:avLst/>
            </a:prstGeom>
            <a:noFill/>
          </p:spPr>
          <p:txBody>
            <a:bodyPr wrap="square" rtlCol="0" anchor="t" anchorCtr="0">
              <a:spAutoFit/>
            </a:bodyPr>
            <a:lstStyle>
              <a:defPPr>
                <a:defRPr lang="en-US"/>
              </a:defPPr>
              <a:lvl1pPr algn="ctr">
                <a:defRPr sz="800" b="1">
                  <a:solidFill>
                    <a:schemeClr val="tx2"/>
                  </a:solidFill>
                  <a:latin typeface="Arial Black" panose="020B0A04020102020204" pitchFamily="34" charset="0"/>
                  <a:ea typeface="League Spartan" charset="0"/>
                  <a:cs typeface="Poppins" pitchFamily="2" charset="77"/>
                </a:defRPr>
              </a:lvl1pPr>
            </a:lstStyle>
            <a:p>
              <a:r>
                <a:rPr lang="en-US" sz="1400" dirty="0">
                  <a:solidFill>
                    <a:prstClr val="black"/>
                  </a:solidFill>
                  <a:latin typeface="Calibri"/>
                </a:rPr>
                <a:t>Outcomes/</a:t>
              </a:r>
            </a:p>
            <a:p>
              <a:r>
                <a:rPr lang="en-US" sz="1400" dirty="0">
                  <a:solidFill>
                    <a:prstClr val="black"/>
                  </a:solidFill>
                  <a:latin typeface="Calibri"/>
                </a:rPr>
                <a:t>Deliverables</a:t>
              </a:r>
            </a:p>
          </p:txBody>
        </p:sp>
      </p:grpSp>
      <p:sp>
        <p:nvSpPr>
          <p:cNvPr id="6" name="Rectangle 5">
            <a:extLst>
              <a:ext uri="{FF2B5EF4-FFF2-40B4-BE49-F238E27FC236}">
                <a16:creationId xmlns:a16="http://schemas.microsoft.com/office/drawing/2014/main" id="{EF44E1D1-AC7D-F517-B4A8-773CDE7B323F}"/>
              </a:ext>
            </a:extLst>
          </p:cNvPr>
          <p:cNvSpPr/>
          <p:nvPr/>
        </p:nvSpPr>
        <p:spPr>
          <a:xfrm>
            <a:off x="3372555" y="2159635"/>
            <a:ext cx="1598991" cy="3819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May-August</a:t>
            </a:r>
          </a:p>
        </p:txBody>
      </p:sp>
      <p:sp>
        <p:nvSpPr>
          <p:cNvPr id="7" name="Rectangle 6">
            <a:extLst>
              <a:ext uri="{FF2B5EF4-FFF2-40B4-BE49-F238E27FC236}">
                <a16:creationId xmlns:a16="http://schemas.microsoft.com/office/drawing/2014/main" id="{E8F364D6-9A22-487A-F814-557BD553E247}"/>
              </a:ext>
            </a:extLst>
          </p:cNvPr>
          <p:cNvSpPr/>
          <p:nvPr/>
        </p:nvSpPr>
        <p:spPr>
          <a:xfrm>
            <a:off x="5533574" y="2166920"/>
            <a:ext cx="1598991" cy="3819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Sept - Dec</a:t>
            </a:r>
          </a:p>
        </p:txBody>
      </p:sp>
      <p:sp>
        <p:nvSpPr>
          <p:cNvPr id="8" name="Rectangle 7">
            <a:extLst>
              <a:ext uri="{FF2B5EF4-FFF2-40B4-BE49-F238E27FC236}">
                <a16:creationId xmlns:a16="http://schemas.microsoft.com/office/drawing/2014/main" id="{8B421CB1-79CE-DFDA-0412-210736C8CCF8}"/>
              </a:ext>
            </a:extLst>
          </p:cNvPr>
          <p:cNvSpPr/>
          <p:nvPr/>
        </p:nvSpPr>
        <p:spPr>
          <a:xfrm>
            <a:off x="8049236" y="2169545"/>
            <a:ext cx="1598991" cy="3819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Jan-Apr</a:t>
            </a:r>
          </a:p>
        </p:txBody>
      </p:sp>
    </p:spTree>
    <p:extLst>
      <p:ext uri="{BB962C8B-B14F-4D97-AF65-F5344CB8AC3E}">
        <p14:creationId xmlns:p14="http://schemas.microsoft.com/office/powerpoint/2010/main" val="247174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4EF02B-F8F6-6B4F-5CE8-8FB53B1160CE}"/>
              </a:ext>
            </a:extLst>
          </p:cNvPr>
          <p:cNvSpPr>
            <a:spLocks noGrp="1"/>
          </p:cNvSpPr>
          <p:nvPr>
            <p:ph type="title"/>
          </p:nvPr>
        </p:nvSpPr>
        <p:spPr>
          <a:xfrm>
            <a:off x="190938" y="524533"/>
            <a:ext cx="9058166" cy="1133475"/>
          </a:xfrm>
        </p:spPr>
        <p:txBody>
          <a:bodyPr/>
          <a:lstStyle/>
          <a:p>
            <a:r>
              <a:rPr lang="en-US" dirty="0"/>
              <a:t>Appendix B – Proposed Chapter Schedule</a:t>
            </a:r>
          </a:p>
        </p:txBody>
      </p:sp>
    </p:spTree>
    <p:extLst>
      <p:ext uri="{BB962C8B-B14F-4D97-AF65-F5344CB8AC3E}">
        <p14:creationId xmlns:p14="http://schemas.microsoft.com/office/powerpoint/2010/main" val="375984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86" y="145026"/>
            <a:ext cx="8918028" cy="1143000"/>
          </a:xfrm>
        </p:spPr>
        <p:txBody>
          <a:bodyPr/>
          <a:lstStyle/>
          <a:p>
            <a:r>
              <a:rPr lang="en-US" dirty="0"/>
              <a:t>Columbia (MD) Chapter Strategic Planning /Budget  Timeline (PROPOSED)</a:t>
            </a:r>
          </a:p>
        </p:txBody>
      </p:sp>
      <p:sp>
        <p:nvSpPr>
          <p:cNvPr id="6" name="Content Placeholder 5"/>
          <p:cNvSpPr>
            <a:spLocks noGrp="1"/>
          </p:cNvSpPr>
          <p:nvPr>
            <p:ph sz="half" idx="1"/>
          </p:nvPr>
        </p:nvSpPr>
        <p:spPr>
          <a:xfrm>
            <a:off x="542471" y="1322186"/>
            <a:ext cx="4114800" cy="4800600"/>
          </a:xfrm>
        </p:spPr>
        <p:txBody>
          <a:bodyPr>
            <a:noAutofit/>
          </a:bodyPr>
          <a:lstStyle/>
          <a:p>
            <a:r>
              <a:rPr lang="en-US" sz="1400" dirty="0"/>
              <a:t>January</a:t>
            </a:r>
          </a:p>
          <a:p>
            <a:pPr marL="633413" lvl="1" indent="-233363"/>
            <a:r>
              <a:rPr lang="en-US" sz="1400" dirty="0"/>
              <a:t>Market Data Distributed; Goal Setting/Adjustments, Strategic Planning Retreat</a:t>
            </a:r>
          </a:p>
          <a:p>
            <a:pPr marL="633413" lvl="1" indent="-233363"/>
            <a:r>
              <a:rPr lang="en-US" sz="1400" dirty="0"/>
              <a:t>Final Budget Presentation</a:t>
            </a:r>
          </a:p>
          <a:p>
            <a:r>
              <a:rPr lang="en-US" sz="1400" dirty="0"/>
              <a:t>February/March</a:t>
            </a:r>
          </a:p>
          <a:p>
            <a:pPr lvl="1"/>
            <a:r>
              <a:rPr lang="en-US" sz="1400" dirty="0"/>
              <a:t>Refine Strategic Goals and Begin Development of Facet/Committee Plans</a:t>
            </a:r>
          </a:p>
          <a:p>
            <a:pPr lvl="1"/>
            <a:r>
              <a:rPr lang="en-US" sz="1400" dirty="0"/>
              <a:t>Budget Approval</a:t>
            </a:r>
          </a:p>
          <a:p>
            <a:r>
              <a:rPr lang="en-US" sz="1400" dirty="0"/>
              <a:t>April – </a:t>
            </a:r>
          </a:p>
          <a:p>
            <a:pPr lvl="1"/>
            <a:r>
              <a:rPr lang="en-US" sz="1400" dirty="0"/>
              <a:t>Area Conference; </a:t>
            </a:r>
          </a:p>
          <a:p>
            <a:pPr lvl="1"/>
            <a:r>
              <a:rPr lang="en-US" sz="1400" dirty="0"/>
              <a:t>Update Goals in National System</a:t>
            </a:r>
          </a:p>
          <a:p>
            <a:r>
              <a:rPr lang="en-US" sz="1400" dirty="0"/>
              <a:t>May </a:t>
            </a:r>
          </a:p>
          <a:p>
            <a:pPr lvl="1"/>
            <a:r>
              <a:rPr lang="en-US" sz="1400" dirty="0"/>
              <a:t>Chapter Fiscal Year Begins</a:t>
            </a:r>
          </a:p>
          <a:p>
            <a:pPr lvl="1"/>
            <a:r>
              <a:rPr lang="en-US" sz="1400" dirty="0"/>
              <a:t>Present Strategic Plan To Chapter</a:t>
            </a:r>
          </a:p>
          <a:p>
            <a:r>
              <a:rPr lang="en-US" sz="1400" dirty="0"/>
              <a:t>June/July</a:t>
            </a:r>
          </a:p>
          <a:p>
            <a:pPr lvl="1"/>
            <a:r>
              <a:rPr lang="en-US" sz="1400" dirty="0"/>
              <a:t>National Assembly</a:t>
            </a:r>
          </a:p>
          <a:p>
            <a:pPr lvl="1"/>
            <a:r>
              <a:rPr lang="en-US" sz="1400" dirty="0"/>
              <a:t>Finalize Strategic Plan and Facet/Committee Plans</a:t>
            </a:r>
          </a:p>
          <a:p>
            <a:pPr lvl="1"/>
            <a:r>
              <a:rPr lang="en-US" sz="1400" dirty="0"/>
              <a:t>Review Surveys /Feedback</a:t>
            </a:r>
          </a:p>
          <a:p>
            <a:pPr lvl="1"/>
            <a:r>
              <a:rPr lang="en-US" sz="1400" dirty="0"/>
              <a:t>Measure FY Progress</a:t>
            </a:r>
          </a:p>
        </p:txBody>
      </p:sp>
      <p:sp>
        <p:nvSpPr>
          <p:cNvPr id="3" name="Content Placeholder 2"/>
          <p:cNvSpPr>
            <a:spLocks noGrp="1"/>
          </p:cNvSpPr>
          <p:nvPr>
            <p:ph sz="half" idx="2"/>
          </p:nvPr>
        </p:nvSpPr>
        <p:spPr>
          <a:xfrm>
            <a:off x="5302469" y="1459504"/>
            <a:ext cx="4038600" cy="4525963"/>
          </a:xfrm>
        </p:spPr>
        <p:txBody>
          <a:bodyPr/>
          <a:lstStyle/>
          <a:p>
            <a:r>
              <a:rPr lang="en-US" sz="1400" dirty="0"/>
              <a:t>August</a:t>
            </a:r>
          </a:p>
          <a:p>
            <a:pPr lvl="1"/>
            <a:r>
              <a:rPr lang="en-US" sz="1400" dirty="0"/>
              <a:t>Finalize Measurement</a:t>
            </a:r>
          </a:p>
          <a:p>
            <a:pPr lvl="1"/>
            <a:r>
              <a:rPr lang="en-US" sz="1400" dirty="0"/>
              <a:t>Identify Process Improvement Initiatives</a:t>
            </a:r>
          </a:p>
          <a:p>
            <a:pPr lvl="1"/>
            <a:r>
              <a:rPr lang="en-US" sz="1400" dirty="0"/>
              <a:t>Begin Planning September Retreat</a:t>
            </a:r>
          </a:p>
          <a:p>
            <a:r>
              <a:rPr lang="en-US" sz="1400" dirty="0"/>
              <a:t>September</a:t>
            </a:r>
          </a:p>
          <a:p>
            <a:pPr lvl="1"/>
            <a:r>
              <a:rPr lang="en-US" sz="1400" dirty="0"/>
              <a:t> Chapter Retreat</a:t>
            </a:r>
          </a:p>
          <a:p>
            <a:pPr lvl="1"/>
            <a:r>
              <a:rPr lang="en-US" sz="1400" dirty="0"/>
              <a:t> Assess Programs</a:t>
            </a:r>
          </a:p>
          <a:p>
            <a:r>
              <a:rPr lang="en-US" sz="1400" dirty="0"/>
              <a:t>October – </a:t>
            </a:r>
          </a:p>
          <a:p>
            <a:pPr lvl="1"/>
            <a:r>
              <a:rPr lang="en-US" sz="1400" dirty="0"/>
              <a:t>Budget Planning</a:t>
            </a:r>
          </a:p>
          <a:p>
            <a:pPr lvl="1"/>
            <a:r>
              <a:rPr lang="en-US" sz="1400" dirty="0"/>
              <a:t>Update Goals in National System</a:t>
            </a:r>
          </a:p>
          <a:p>
            <a:r>
              <a:rPr lang="en-US" sz="1400" dirty="0"/>
              <a:t>November – </a:t>
            </a:r>
          </a:p>
          <a:p>
            <a:pPr lvl="1"/>
            <a:r>
              <a:rPr lang="en-US" sz="1400" dirty="0"/>
              <a:t>Initial Budget Presentation</a:t>
            </a:r>
          </a:p>
          <a:p>
            <a:r>
              <a:rPr lang="en-US" sz="1400" dirty="0"/>
              <a:t>December</a:t>
            </a:r>
          </a:p>
          <a:p>
            <a:pPr lvl="1"/>
            <a:r>
              <a:rPr lang="en-US" sz="1400" dirty="0"/>
              <a:t>Begin Annual Planning Process</a:t>
            </a:r>
          </a:p>
          <a:p>
            <a:pPr marL="0" indent="0">
              <a:buNone/>
            </a:pPr>
            <a:endParaRPr lang="en-US" dirty="0"/>
          </a:p>
        </p:txBody>
      </p:sp>
      <p:sp>
        <p:nvSpPr>
          <p:cNvPr id="5" name="TextBox 4">
            <a:extLst>
              <a:ext uri="{FF2B5EF4-FFF2-40B4-BE49-F238E27FC236}">
                <a16:creationId xmlns:a16="http://schemas.microsoft.com/office/drawing/2014/main" id="{CDEF1F16-D46C-55D0-CE86-84ADD475784A}"/>
              </a:ext>
            </a:extLst>
          </p:cNvPr>
          <p:cNvSpPr txBox="1"/>
          <p:nvPr/>
        </p:nvSpPr>
        <p:spPr>
          <a:xfrm>
            <a:off x="9616966" y="2701159"/>
            <a:ext cx="2032563" cy="923330"/>
          </a:xfrm>
          <a:prstGeom prst="rect">
            <a:avLst/>
          </a:prstGeom>
          <a:noFill/>
        </p:spPr>
        <p:txBody>
          <a:bodyPr wrap="square" rtlCol="0">
            <a:spAutoFit/>
          </a:bodyPr>
          <a:lstStyle/>
          <a:p>
            <a:r>
              <a:rPr lang="en-US" dirty="0">
                <a:solidFill>
                  <a:srgbClr val="FF0000"/>
                </a:solidFill>
              </a:rPr>
              <a:t>Needs to be discussed and approved</a:t>
            </a:r>
          </a:p>
        </p:txBody>
      </p:sp>
    </p:spTree>
    <p:extLst>
      <p:ext uri="{BB962C8B-B14F-4D97-AF65-F5344CB8AC3E}">
        <p14:creationId xmlns:p14="http://schemas.microsoft.com/office/powerpoint/2010/main" val="35824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83BF-885E-C74F-7A5A-CFFB4DC7A03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FCF64B9-7C48-E7C7-DEE8-98616AD936A9}"/>
              </a:ext>
            </a:extLst>
          </p:cNvPr>
          <p:cNvSpPr>
            <a:spLocks noGrp="1"/>
          </p:cNvSpPr>
          <p:nvPr>
            <p:ph idx="1"/>
          </p:nvPr>
        </p:nvSpPr>
        <p:spPr/>
        <p:txBody>
          <a:bodyPr/>
          <a:lstStyle/>
          <a:p>
            <a:r>
              <a:rPr lang="en-US" dirty="0"/>
              <a:t>How to Use the Process</a:t>
            </a:r>
          </a:p>
          <a:p>
            <a:r>
              <a:rPr lang="en-US" dirty="0"/>
              <a:t>Review the Chapter Budget Process</a:t>
            </a:r>
          </a:p>
          <a:p>
            <a:r>
              <a:rPr lang="en-US" dirty="0"/>
              <a:t>Review Chapter FY26 Budget Timelines and Deliverables</a:t>
            </a:r>
          </a:p>
          <a:p>
            <a:r>
              <a:rPr lang="en-US" dirty="0"/>
              <a:t>Appendix A</a:t>
            </a:r>
          </a:p>
          <a:p>
            <a:pPr lvl="1"/>
            <a:r>
              <a:rPr lang="en-US" dirty="0"/>
              <a:t>Important National Financial Dates (extracted from the Financial Handbook)</a:t>
            </a:r>
          </a:p>
          <a:p>
            <a:pPr lvl="1"/>
            <a:r>
              <a:rPr lang="en-US" dirty="0"/>
              <a:t>National Strategic Planning Schedule</a:t>
            </a:r>
          </a:p>
          <a:p>
            <a:r>
              <a:rPr lang="en-US" dirty="0"/>
              <a:t>Appendix B</a:t>
            </a:r>
          </a:p>
          <a:p>
            <a:pPr lvl="1"/>
            <a:r>
              <a:rPr lang="en-US" dirty="0"/>
              <a:t>Proposed Chapter Yearly Rhythm</a:t>
            </a:r>
          </a:p>
          <a:p>
            <a:pPr lvl="1"/>
            <a:endParaRPr lang="en-US" dirty="0"/>
          </a:p>
        </p:txBody>
      </p:sp>
    </p:spTree>
    <p:extLst>
      <p:ext uri="{BB962C8B-B14F-4D97-AF65-F5344CB8AC3E}">
        <p14:creationId xmlns:p14="http://schemas.microsoft.com/office/powerpoint/2010/main" val="219744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4EF02B-F8F6-6B4F-5CE8-8FB53B1160CE}"/>
              </a:ext>
            </a:extLst>
          </p:cNvPr>
          <p:cNvSpPr>
            <a:spLocks noGrp="1"/>
          </p:cNvSpPr>
          <p:nvPr>
            <p:ph type="title"/>
          </p:nvPr>
        </p:nvSpPr>
        <p:spPr>
          <a:xfrm>
            <a:off x="190938" y="524533"/>
            <a:ext cx="9058166" cy="1133475"/>
          </a:xfrm>
        </p:spPr>
        <p:txBody>
          <a:bodyPr/>
          <a:lstStyle/>
          <a:p>
            <a:r>
              <a:rPr lang="en-US" dirty="0"/>
              <a:t>How to Use the Process</a:t>
            </a:r>
          </a:p>
        </p:txBody>
      </p:sp>
    </p:spTree>
    <p:extLst>
      <p:ext uri="{BB962C8B-B14F-4D97-AF65-F5344CB8AC3E}">
        <p14:creationId xmlns:p14="http://schemas.microsoft.com/office/powerpoint/2010/main" val="76424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CCF97-6974-F375-7AD1-1FF25C471005}"/>
              </a:ext>
            </a:extLst>
          </p:cNvPr>
          <p:cNvSpPr>
            <a:spLocks noGrp="1"/>
          </p:cNvSpPr>
          <p:nvPr>
            <p:ph type="title"/>
          </p:nvPr>
        </p:nvSpPr>
        <p:spPr>
          <a:xfrm>
            <a:off x="378373" y="-126170"/>
            <a:ext cx="8223348" cy="1143000"/>
          </a:xfrm>
        </p:spPr>
        <p:txBody>
          <a:bodyPr/>
          <a:lstStyle/>
          <a:p>
            <a:r>
              <a:rPr lang="en-US" dirty="0"/>
              <a:t>How to Use the Process</a:t>
            </a:r>
          </a:p>
        </p:txBody>
      </p:sp>
      <p:sp>
        <p:nvSpPr>
          <p:cNvPr id="5" name="Content Placeholder 4">
            <a:extLst>
              <a:ext uri="{FF2B5EF4-FFF2-40B4-BE49-F238E27FC236}">
                <a16:creationId xmlns:a16="http://schemas.microsoft.com/office/drawing/2014/main" id="{4DA4F1C4-E40B-6FA4-ECF0-5ED208D21FA2}"/>
              </a:ext>
            </a:extLst>
          </p:cNvPr>
          <p:cNvSpPr>
            <a:spLocks noGrp="1"/>
          </p:cNvSpPr>
          <p:nvPr>
            <p:ph idx="1"/>
          </p:nvPr>
        </p:nvSpPr>
        <p:spPr>
          <a:xfrm>
            <a:off x="378373" y="918318"/>
            <a:ext cx="10972800" cy="5261765"/>
          </a:xfrm>
        </p:spPr>
        <p:txBody>
          <a:bodyPr/>
          <a:lstStyle/>
          <a:p>
            <a:r>
              <a:rPr lang="en-US" dirty="0"/>
              <a:t>Facets and Committees</a:t>
            </a:r>
          </a:p>
          <a:p>
            <a:pPr lvl="1"/>
            <a:r>
              <a:rPr lang="en-US" dirty="0"/>
              <a:t>The process is a guide to use after the Facet and Committee has evaluated their programs, activities and events.  It outlines the timeline in which budget activities should be performed and deliverables are due when creating input to the </a:t>
            </a:r>
            <a:r>
              <a:rPr lang="en-US"/>
              <a:t>FY26 budget</a:t>
            </a:r>
            <a:endParaRPr lang="en-US" dirty="0"/>
          </a:p>
          <a:p>
            <a:r>
              <a:rPr lang="en-US" dirty="0"/>
              <a:t>Chapter Members</a:t>
            </a:r>
          </a:p>
          <a:p>
            <a:pPr lvl="1"/>
            <a:r>
              <a:rPr lang="en-US" dirty="0"/>
              <a:t>The process can be used to facilitate transparency:</a:t>
            </a:r>
          </a:p>
          <a:p>
            <a:pPr lvl="2"/>
            <a:r>
              <a:rPr lang="en-US" dirty="0"/>
              <a:t>Inform members of the activities that the Committee and Facets will be performing and when those activities will be performed</a:t>
            </a:r>
          </a:p>
          <a:p>
            <a:pPr lvl="2"/>
            <a:r>
              <a:rPr lang="en-US" dirty="0"/>
              <a:t>Prepare members for upcoming budget approval process to include dates when the budget is presented to the Finance Committee, Executive Committee and Chapter</a:t>
            </a:r>
          </a:p>
          <a:p>
            <a:pPr lvl="2"/>
            <a:r>
              <a:rPr lang="en-US" dirty="0"/>
              <a:t>Allows members to opportunity to actively ask questions of the Facets, Committees, and Treasurer throughout the budget process since the budget timeline is available </a:t>
            </a:r>
          </a:p>
          <a:p>
            <a:pPr lvl="3"/>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1161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4EF02B-F8F6-6B4F-5CE8-8FB53B1160CE}"/>
              </a:ext>
            </a:extLst>
          </p:cNvPr>
          <p:cNvSpPr>
            <a:spLocks noGrp="1"/>
          </p:cNvSpPr>
          <p:nvPr>
            <p:ph type="title"/>
          </p:nvPr>
        </p:nvSpPr>
        <p:spPr>
          <a:xfrm>
            <a:off x="190938" y="524533"/>
            <a:ext cx="9058166" cy="1133475"/>
          </a:xfrm>
        </p:spPr>
        <p:txBody>
          <a:bodyPr/>
          <a:lstStyle/>
          <a:p>
            <a:r>
              <a:rPr lang="en-US" dirty="0"/>
              <a:t>Columbia (MD) Chapter Budget Process</a:t>
            </a:r>
          </a:p>
        </p:txBody>
      </p:sp>
    </p:spTree>
    <p:extLst>
      <p:ext uri="{BB962C8B-B14F-4D97-AF65-F5344CB8AC3E}">
        <p14:creationId xmlns:p14="http://schemas.microsoft.com/office/powerpoint/2010/main" val="366395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D015B6-4F2F-95F7-3F16-AD1466E1B644}"/>
              </a:ext>
            </a:extLst>
          </p:cNvPr>
          <p:cNvSpPr>
            <a:spLocks noGrp="1"/>
          </p:cNvSpPr>
          <p:nvPr>
            <p:ph type="title"/>
          </p:nvPr>
        </p:nvSpPr>
        <p:spPr>
          <a:xfrm>
            <a:off x="537251" y="-156988"/>
            <a:ext cx="8229600" cy="1143000"/>
          </a:xfrm>
        </p:spPr>
        <p:txBody>
          <a:bodyPr/>
          <a:lstStyle/>
          <a:p>
            <a:r>
              <a:rPr lang="en-US" dirty="0"/>
              <a:t>Chapter Budget Process</a:t>
            </a:r>
          </a:p>
        </p:txBody>
      </p:sp>
      <p:sp>
        <p:nvSpPr>
          <p:cNvPr id="11" name="Freeform: Shape 10">
            <a:extLst>
              <a:ext uri="{FF2B5EF4-FFF2-40B4-BE49-F238E27FC236}">
                <a16:creationId xmlns:a16="http://schemas.microsoft.com/office/drawing/2014/main" id="{51AC3B80-834C-7ADD-F836-314092717729}"/>
              </a:ext>
            </a:extLst>
          </p:cNvPr>
          <p:cNvSpPr/>
          <p:nvPr/>
        </p:nvSpPr>
        <p:spPr>
          <a:xfrm>
            <a:off x="2920003" y="1807574"/>
            <a:ext cx="1027752" cy="566633"/>
          </a:xfrm>
          <a:custGeom>
            <a:avLst/>
            <a:gdLst>
              <a:gd name="connsiteX0" fmla="*/ 0 w 366853"/>
              <a:gd name="connsiteY0" fmla="*/ 91526 h 457630"/>
              <a:gd name="connsiteX1" fmla="*/ 183427 w 366853"/>
              <a:gd name="connsiteY1" fmla="*/ 91526 h 457630"/>
              <a:gd name="connsiteX2" fmla="*/ 183427 w 366853"/>
              <a:gd name="connsiteY2" fmla="*/ 0 h 457630"/>
              <a:gd name="connsiteX3" fmla="*/ 366853 w 366853"/>
              <a:gd name="connsiteY3" fmla="*/ 228815 h 457630"/>
              <a:gd name="connsiteX4" fmla="*/ 183427 w 366853"/>
              <a:gd name="connsiteY4" fmla="*/ 457630 h 457630"/>
              <a:gd name="connsiteX5" fmla="*/ 183427 w 366853"/>
              <a:gd name="connsiteY5" fmla="*/ 366104 h 457630"/>
              <a:gd name="connsiteX6" fmla="*/ 0 w 366853"/>
              <a:gd name="connsiteY6" fmla="*/ 366104 h 457630"/>
              <a:gd name="connsiteX7" fmla="*/ 0 w 366853"/>
              <a:gd name="connsiteY7" fmla="*/ 91526 h 4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853" h="457630">
                <a:moveTo>
                  <a:pt x="0" y="91526"/>
                </a:moveTo>
                <a:lnTo>
                  <a:pt x="183427" y="91526"/>
                </a:lnTo>
                <a:lnTo>
                  <a:pt x="183427" y="0"/>
                </a:lnTo>
                <a:lnTo>
                  <a:pt x="366853" y="228815"/>
                </a:lnTo>
                <a:lnTo>
                  <a:pt x="183427" y="457630"/>
                </a:lnTo>
                <a:lnTo>
                  <a:pt x="183427" y="366104"/>
                </a:lnTo>
                <a:lnTo>
                  <a:pt x="0" y="366104"/>
                </a:lnTo>
                <a:lnTo>
                  <a:pt x="0" y="91526"/>
                </a:lnTo>
                <a:close/>
              </a:path>
            </a:pathLst>
          </a:custGeom>
          <a:solidFill>
            <a:srgbClr val="00B050"/>
          </a:solidFill>
        </p:spPr>
        <p:style>
          <a:lnRef idx="0">
            <a:schemeClr val="accent3">
              <a:shade val="90000"/>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fontRef>
        </p:style>
        <p:txBody>
          <a:bodyPr spcFirstLastPara="0" vert="horz" wrap="square" lIns="0" tIns="91526" rIns="110056" bIns="91526"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pic>
        <p:nvPicPr>
          <p:cNvPr id="7" name="Picture 6">
            <a:extLst>
              <a:ext uri="{FF2B5EF4-FFF2-40B4-BE49-F238E27FC236}">
                <a16:creationId xmlns:a16="http://schemas.microsoft.com/office/drawing/2014/main" id="{7108EA1C-6A66-DCB2-45CD-61736E284E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7174" y="796948"/>
            <a:ext cx="2613690" cy="2021253"/>
          </a:xfrm>
          <a:prstGeom prst="rect">
            <a:avLst/>
          </a:prstGeom>
        </p:spPr>
      </p:pic>
      <p:sp>
        <p:nvSpPr>
          <p:cNvPr id="21" name="Rectangle 20">
            <a:extLst>
              <a:ext uri="{FF2B5EF4-FFF2-40B4-BE49-F238E27FC236}">
                <a16:creationId xmlns:a16="http://schemas.microsoft.com/office/drawing/2014/main" id="{4FF93AE6-6D50-149D-EFDA-222C8553C521}"/>
              </a:ext>
            </a:extLst>
          </p:cNvPr>
          <p:cNvSpPr/>
          <p:nvPr/>
        </p:nvSpPr>
        <p:spPr>
          <a:xfrm>
            <a:off x="123985" y="2552077"/>
            <a:ext cx="2613690" cy="295131"/>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6C0FC870-1896-A6A5-7CBE-0CF8562C3FEC}"/>
              </a:ext>
            </a:extLst>
          </p:cNvPr>
          <p:cNvGrpSpPr/>
          <p:nvPr/>
        </p:nvGrpSpPr>
        <p:grpSpPr>
          <a:xfrm>
            <a:off x="3877" y="2876217"/>
            <a:ext cx="3008877" cy="3478781"/>
            <a:chOff x="471452" y="3050316"/>
            <a:chExt cx="2536821" cy="2210164"/>
          </a:xfrm>
        </p:grpSpPr>
        <p:sp>
          <p:nvSpPr>
            <p:cNvPr id="10" name="Freeform: Shape 9">
              <a:extLst>
                <a:ext uri="{FF2B5EF4-FFF2-40B4-BE49-F238E27FC236}">
                  <a16:creationId xmlns:a16="http://schemas.microsoft.com/office/drawing/2014/main" id="{50E2CE34-4321-E713-2C15-6406234C5C4F}"/>
                </a:ext>
              </a:extLst>
            </p:cNvPr>
            <p:cNvSpPr/>
            <p:nvPr/>
          </p:nvSpPr>
          <p:spPr>
            <a:xfrm>
              <a:off x="546382" y="3050316"/>
              <a:ext cx="2461891" cy="2210164"/>
            </a:xfrm>
            <a:custGeom>
              <a:avLst/>
              <a:gdLst>
                <a:gd name="connsiteX0" fmla="*/ 0 w 1904523"/>
                <a:gd name="connsiteY0" fmla="*/ 190452 h 1904523"/>
                <a:gd name="connsiteX1" fmla="*/ 190452 w 1904523"/>
                <a:gd name="connsiteY1" fmla="*/ 0 h 1904523"/>
                <a:gd name="connsiteX2" fmla="*/ 1714071 w 1904523"/>
                <a:gd name="connsiteY2" fmla="*/ 0 h 1904523"/>
                <a:gd name="connsiteX3" fmla="*/ 1904523 w 1904523"/>
                <a:gd name="connsiteY3" fmla="*/ 190452 h 1904523"/>
                <a:gd name="connsiteX4" fmla="*/ 1904523 w 1904523"/>
                <a:gd name="connsiteY4" fmla="*/ 1714071 h 1904523"/>
                <a:gd name="connsiteX5" fmla="*/ 1714071 w 1904523"/>
                <a:gd name="connsiteY5" fmla="*/ 1904523 h 1904523"/>
                <a:gd name="connsiteX6" fmla="*/ 190452 w 1904523"/>
                <a:gd name="connsiteY6" fmla="*/ 1904523 h 1904523"/>
                <a:gd name="connsiteX7" fmla="*/ 0 w 1904523"/>
                <a:gd name="connsiteY7" fmla="*/ 1714071 h 1904523"/>
                <a:gd name="connsiteX8" fmla="*/ 0 w 1904523"/>
                <a:gd name="connsiteY8" fmla="*/ 190452 h 190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4523" h="1904523">
                  <a:moveTo>
                    <a:pt x="0" y="190452"/>
                  </a:moveTo>
                  <a:cubicBezTo>
                    <a:pt x="0" y="85268"/>
                    <a:pt x="85268" y="0"/>
                    <a:pt x="190452" y="0"/>
                  </a:cubicBezTo>
                  <a:lnTo>
                    <a:pt x="1714071" y="0"/>
                  </a:lnTo>
                  <a:cubicBezTo>
                    <a:pt x="1819255" y="0"/>
                    <a:pt x="1904523" y="85268"/>
                    <a:pt x="1904523" y="190452"/>
                  </a:cubicBezTo>
                  <a:lnTo>
                    <a:pt x="1904523" y="1714071"/>
                  </a:lnTo>
                  <a:cubicBezTo>
                    <a:pt x="1904523" y="1819255"/>
                    <a:pt x="1819255" y="1904523"/>
                    <a:pt x="1714071" y="1904523"/>
                  </a:cubicBezTo>
                  <a:lnTo>
                    <a:pt x="190452" y="1904523"/>
                  </a:lnTo>
                  <a:cubicBezTo>
                    <a:pt x="85268" y="1904523"/>
                    <a:pt x="0" y="1819255"/>
                    <a:pt x="0" y="1714071"/>
                  </a:cubicBezTo>
                  <a:lnTo>
                    <a:pt x="0" y="190452"/>
                  </a:lnTo>
                  <a:close/>
                </a:path>
              </a:pathLst>
            </a:custGeom>
            <a:solidFill>
              <a:srgbClr val="00B050">
                <a:alpha val="90000"/>
              </a:srgbClr>
            </a:solid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spcFirstLastPara="0" vert="horz" wrap="square" lIns="189132" tIns="189132" rIns="189132" bIns="189132" numCol="1" spcCol="1270" anchor="t" anchorCtr="0">
              <a:noAutofit/>
            </a:bodyPr>
            <a:lstStyle/>
            <a:p>
              <a:pPr marL="0" lvl="0" indent="0" algn="l" defTabSz="1555750">
                <a:lnSpc>
                  <a:spcPct val="90000"/>
                </a:lnSpc>
                <a:spcBef>
                  <a:spcPct val="0"/>
                </a:spcBef>
                <a:spcAft>
                  <a:spcPct val="35000"/>
                </a:spcAft>
                <a:buNone/>
              </a:pPr>
              <a:endParaRPr lang="en-US" sz="35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p:txBody>
        </p:sp>
        <p:sp>
          <p:nvSpPr>
            <p:cNvPr id="19" name="TextBox 18">
              <a:extLst>
                <a:ext uri="{FF2B5EF4-FFF2-40B4-BE49-F238E27FC236}">
                  <a16:creationId xmlns:a16="http://schemas.microsoft.com/office/drawing/2014/main" id="{B09E9CB4-F92D-1944-0246-38EC4DD63933}"/>
                </a:ext>
              </a:extLst>
            </p:cNvPr>
            <p:cNvSpPr txBox="1"/>
            <p:nvPr/>
          </p:nvSpPr>
          <p:spPr>
            <a:xfrm>
              <a:off x="471452" y="3593248"/>
              <a:ext cx="2461891" cy="680109"/>
            </a:xfrm>
            <a:prstGeom prst="rect">
              <a:avLst/>
            </a:prstGeom>
            <a:noFill/>
          </p:spPr>
          <p:txBody>
            <a:bodyPr wrap="square">
              <a:spAutoFit/>
            </a:bodyPr>
            <a:lstStyle/>
            <a:p>
              <a:pPr marL="628650" marR="0" lvl="1" indent="-171450">
                <a:lnSpc>
                  <a:spcPct val="107000"/>
                </a:lnSpc>
                <a:spcBef>
                  <a:spcPts val="0"/>
                </a:spcBef>
                <a:spcAft>
                  <a:spcPts val="600"/>
                </a:spcAft>
                <a:buSzPts val="1000"/>
                <a:buFont typeface="Arial" panose="020B0604020202020204" pitchFamily="34" charset="0"/>
                <a:buChar char="•"/>
                <a:tabLst>
                  <a:tab pos="914400" algn="l"/>
                </a:tabLst>
              </a:pPr>
              <a:r>
                <a:rPr lang="en-US"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Facets and Committees will have gone </a:t>
              </a:r>
              <a:r>
                <a:rPr lang="en-US" sz="1200"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t</a:t>
              </a:r>
              <a:r>
                <a:rPr lang="en-US"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hrough the Program Evaluation Process for all </a:t>
              </a:r>
              <a:r>
                <a:rPr lang="en-US" sz="1200"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P</a:t>
              </a:r>
              <a:r>
                <a:rPr lang="en-US"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rograms </a:t>
              </a:r>
              <a:r>
                <a:rPr lang="en-US" sz="1200"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a:t>
              </a:r>
              <a:r>
                <a:rPr lang="en-US"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ctivities and </a:t>
              </a:r>
              <a:r>
                <a:rPr lang="en-US" sz="1200"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E</a:t>
              </a:r>
              <a:r>
                <a:rPr lang="en-US"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vents).</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5DD217C-7B30-3BAD-8A65-430179140F9D}"/>
                </a:ext>
              </a:extLst>
            </p:cNvPr>
            <p:cNvSpPr txBox="1"/>
            <p:nvPr/>
          </p:nvSpPr>
          <p:spPr>
            <a:xfrm>
              <a:off x="671952" y="3308085"/>
              <a:ext cx="2046009" cy="646331"/>
            </a:xfrm>
            <a:prstGeom prst="rect">
              <a:avLst/>
            </a:prstGeom>
            <a:noFill/>
          </p:spPr>
          <p:txBody>
            <a:bodyPr wrap="none" rtlCol="0">
              <a:spAutoFit/>
            </a:bodyPr>
            <a:lstStyle/>
            <a:p>
              <a:pPr marL="285750" indent="-285750">
                <a:buFont typeface="Arial" panose="020B0604020202020204" pitchFamily="34" charset="0"/>
                <a:buChar char="•"/>
              </a:pPr>
              <a:r>
                <a:rPr lang="en-US" dirty="0"/>
                <a:t>Entrance Criteria</a:t>
              </a:r>
            </a:p>
            <a:p>
              <a:pPr marL="742950" lvl="1" indent="-285750">
                <a:buFont typeface="Arial" panose="020B0604020202020204" pitchFamily="34" charset="0"/>
                <a:buChar char="•"/>
              </a:pPr>
              <a:endParaRPr lang="en-US" dirty="0"/>
            </a:p>
          </p:txBody>
        </p:sp>
      </p:grpSp>
      <p:pic>
        <p:nvPicPr>
          <p:cNvPr id="24" name="Graphic 23">
            <a:extLst>
              <a:ext uri="{FF2B5EF4-FFF2-40B4-BE49-F238E27FC236}">
                <a16:creationId xmlns:a16="http://schemas.microsoft.com/office/drawing/2014/main" id="{C22C2770-03BE-9BBE-B039-BC3045DFB934}"/>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52715" y="929158"/>
            <a:ext cx="3401887" cy="1699979"/>
          </a:xfrm>
          <a:prstGeom prst="rect">
            <a:avLst/>
          </a:prstGeom>
        </p:spPr>
      </p:pic>
      <p:grpSp>
        <p:nvGrpSpPr>
          <p:cNvPr id="29" name="Group 28">
            <a:extLst>
              <a:ext uri="{FF2B5EF4-FFF2-40B4-BE49-F238E27FC236}">
                <a16:creationId xmlns:a16="http://schemas.microsoft.com/office/drawing/2014/main" id="{E009F3A3-17A6-5E90-6B4F-AAD1C3841CCB}"/>
              </a:ext>
            </a:extLst>
          </p:cNvPr>
          <p:cNvGrpSpPr/>
          <p:nvPr/>
        </p:nvGrpSpPr>
        <p:grpSpPr>
          <a:xfrm>
            <a:off x="4007222" y="2629137"/>
            <a:ext cx="3547381" cy="3725860"/>
            <a:chOff x="4178092" y="2471701"/>
            <a:chExt cx="3282749" cy="3934591"/>
          </a:xfrm>
        </p:grpSpPr>
        <p:sp>
          <p:nvSpPr>
            <p:cNvPr id="26" name="Freeform: Shape 25">
              <a:extLst>
                <a:ext uri="{FF2B5EF4-FFF2-40B4-BE49-F238E27FC236}">
                  <a16:creationId xmlns:a16="http://schemas.microsoft.com/office/drawing/2014/main" id="{25583999-B8E9-FA57-D234-8F89DD38F20B}"/>
                </a:ext>
              </a:extLst>
            </p:cNvPr>
            <p:cNvSpPr/>
            <p:nvPr/>
          </p:nvSpPr>
          <p:spPr>
            <a:xfrm>
              <a:off x="4302712" y="2471701"/>
              <a:ext cx="3158129" cy="3934591"/>
            </a:xfrm>
            <a:custGeom>
              <a:avLst/>
              <a:gdLst>
                <a:gd name="connsiteX0" fmla="*/ 0 w 1904523"/>
                <a:gd name="connsiteY0" fmla="*/ 190452 h 1904523"/>
                <a:gd name="connsiteX1" fmla="*/ 190452 w 1904523"/>
                <a:gd name="connsiteY1" fmla="*/ 0 h 1904523"/>
                <a:gd name="connsiteX2" fmla="*/ 1714071 w 1904523"/>
                <a:gd name="connsiteY2" fmla="*/ 0 h 1904523"/>
                <a:gd name="connsiteX3" fmla="*/ 1904523 w 1904523"/>
                <a:gd name="connsiteY3" fmla="*/ 190452 h 1904523"/>
                <a:gd name="connsiteX4" fmla="*/ 1904523 w 1904523"/>
                <a:gd name="connsiteY4" fmla="*/ 1714071 h 1904523"/>
                <a:gd name="connsiteX5" fmla="*/ 1714071 w 1904523"/>
                <a:gd name="connsiteY5" fmla="*/ 1904523 h 1904523"/>
                <a:gd name="connsiteX6" fmla="*/ 190452 w 1904523"/>
                <a:gd name="connsiteY6" fmla="*/ 1904523 h 1904523"/>
                <a:gd name="connsiteX7" fmla="*/ 0 w 1904523"/>
                <a:gd name="connsiteY7" fmla="*/ 1714071 h 1904523"/>
                <a:gd name="connsiteX8" fmla="*/ 0 w 1904523"/>
                <a:gd name="connsiteY8" fmla="*/ 190452 h 190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4523" h="1904523">
                  <a:moveTo>
                    <a:pt x="0" y="190452"/>
                  </a:moveTo>
                  <a:cubicBezTo>
                    <a:pt x="0" y="85268"/>
                    <a:pt x="85268" y="0"/>
                    <a:pt x="190452" y="0"/>
                  </a:cubicBezTo>
                  <a:lnTo>
                    <a:pt x="1714071" y="0"/>
                  </a:lnTo>
                  <a:cubicBezTo>
                    <a:pt x="1819255" y="0"/>
                    <a:pt x="1904523" y="85268"/>
                    <a:pt x="1904523" y="190452"/>
                  </a:cubicBezTo>
                  <a:lnTo>
                    <a:pt x="1904523" y="1714071"/>
                  </a:lnTo>
                  <a:cubicBezTo>
                    <a:pt x="1904523" y="1819255"/>
                    <a:pt x="1819255" y="1904523"/>
                    <a:pt x="1714071" y="1904523"/>
                  </a:cubicBezTo>
                  <a:lnTo>
                    <a:pt x="190452" y="1904523"/>
                  </a:lnTo>
                  <a:cubicBezTo>
                    <a:pt x="85268" y="1904523"/>
                    <a:pt x="0" y="1819255"/>
                    <a:pt x="0" y="1714071"/>
                  </a:cubicBezTo>
                  <a:lnTo>
                    <a:pt x="0" y="190452"/>
                  </a:lnTo>
                  <a:close/>
                </a:path>
              </a:pathLst>
            </a:custGeom>
            <a:solidFill>
              <a:srgbClr val="00B050">
                <a:alpha val="90000"/>
              </a:srgbClr>
            </a:solid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spcFirstLastPara="0" vert="horz" wrap="square" lIns="189132" tIns="189132" rIns="189132" bIns="189132" numCol="1" spcCol="1270" anchor="t" anchorCtr="0">
              <a:noAutofit/>
            </a:bodyPr>
            <a:lstStyle/>
            <a:p>
              <a:pPr marL="0" lvl="0" indent="0" algn="l" defTabSz="1555750">
                <a:lnSpc>
                  <a:spcPct val="90000"/>
                </a:lnSpc>
                <a:spcBef>
                  <a:spcPct val="0"/>
                </a:spcBef>
                <a:spcAft>
                  <a:spcPct val="35000"/>
                </a:spcAft>
                <a:buNone/>
              </a:pPr>
              <a:endParaRPr lang="en-US" sz="35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p:txBody>
        </p:sp>
        <p:sp>
          <p:nvSpPr>
            <p:cNvPr id="27" name="TextBox 26">
              <a:extLst>
                <a:ext uri="{FF2B5EF4-FFF2-40B4-BE49-F238E27FC236}">
                  <a16:creationId xmlns:a16="http://schemas.microsoft.com/office/drawing/2014/main" id="{A36D845F-8F6F-449A-D900-0E313703000D}"/>
                </a:ext>
              </a:extLst>
            </p:cNvPr>
            <p:cNvSpPr txBox="1"/>
            <p:nvPr/>
          </p:nvSpPr>
          <p:spPr>
            <a:xfrm>
              <a:off x="4178092" y="2976994"/>
              <a:ext cx="3158129" cy="3086193"/>
            </a:xfrm>
            <a:prstGeom prst="rect">
              <a:avLst/>
            </a:prstGeom>
            <a:noFill/>
          </p:spPr>
          <p:txBody>
            <a:bodyPr wrap="square">
              <a:spAutoFit/>
            </a:bodyPr>
            <a:lstStyle/>
            <a:p>
              <a:pPr marL="628650" marR="0" lvl="1" indent="-171450">
                <a:lnSpc>
                  <a:spcPct val="107000"/>
                </a:lnSpc>
                <a:spcBef>
                  <a:spcPts val="0"/>
                </a:spcBef>
                <a:spcAft>
                  <a:spcPts val="600"/>
                </a:spcAft>
                <a:buSzPts val="1000"/>
                <a:buFont typeface="Arial" panose="020B0604020202020204" pitchFamily="34" charset="0"/>
                <a:buChar char="•"/>
                <a:tabLst>
                  <a:tab pos="914400" algn="l"/>
                </a:tabLst>
              </a:pPr>
              <a:r>
                <a:rPr lang="en-US" sz="1000" kern="0" dirty="0">
                  <a:solidFill>
                    <a:srgbClr val="000000"/>
                  </a:solidFill>
                  <a:effectLst/>
                  <a:latin typeface="Segoe UI" panose="020B0502040204020203" pitchFamily="34" charset="0"/>
                  <a:ea typeface="Times New Roman" panose="02020603050405020304" pitchFamily="18" charset="0"/>
                </a:rPr>
                <a:t>Identify all of the cost associated with each program, activity or event that has been approved for the upcoming fiscal year (see spreadsheet,)</a:t>
              </a:r>
            </a:p>
            <a:p>
              <a:pPr marL="685800" lvl="1" indent="-228600">
                <a:lnSpc>
                  <a:spcPct val="107000"/>
                </a:lnSpc>
                <a:spcAft>
                  <a:spcPts val="600"/>
                </a:spcAft>
                <a:buSzPts val="1000"/>
                <a:buFont typeface="Symbol" panose="05050102010706020507" pitchFamily="18" charset="2"/>
                <a:buChar char=""/>
                <a:tabLst>
                  <a:tab pos="1371600" algn="l"/>
                </a:tabLst>
              </a:pPr>
              <a:r>
                <a:rPr lang="en-US" sz="10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Compare those cost against any existing cost if those costs exists</a:t>
              </a:r>
              <a:endParaRPr lang="en-US" sz="1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Aft>
                  <a:spcPts val="600"/>
                </a:spcAft>
                <a:buSzPts val="1000"/>
                <a:buFont typeface="Symbol" panose="05050102010706020507" pitchFamily="18" charset="2"/>
                <a:buChar char=""/>
                <a:tabLst>
                  <a:tab pos="1371600" algn="l"/>
                </a:tabLst>
              </a:pPr>
              <a:r>
                <a:rPr lang="en-US" sz="10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Determine final costs and include in the budget as a line item</a:t>
              </a:r>
            </a:p>
            <a:p>
              <a:pPr marL="800100" lvl="1" indent="-342900">
                <a:lnSpc>
                  <a:spcPct val="107000"/>
                </a:lnSpc>
                <a:spcAft>
                  <a:spcPts val="600"/>
                </a:spcAft>
                <a:buSzPts val="1000"/>
                <a:buFont typeface="Symbol" panose="05050102010706020507" pitchFamily="18" charset="2"/>
                <a:buChar char=""/>
                <a:tabLst>
                  <a:tab pos="457200" algn="l"/>
                </a:tabLst>
              </a:pPr>
              <a:r>
                <a:rPr lang="en-US" sz="10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Once all of the programs, activities, and events have been costed, review the total budget and be prepared to discuss it to include any increases with the Program Committee and make the recommendation to the finance committee</a:t>
              </a:r>
              <a:endParaRPr lang="en-US" sz="1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600"/>
                </a:spcAft>
                <a:buSzPts val="1000"/>
                <a:buFont typeface="Symbol" panose="05050102010706020507" pitchFamily="18" charset="2"/>
                <a:buChar char=""/>
                <a:tabLst>
                  <a:tab pos="457200" algn="l"/>
                </a:tabLst>
              </a:pPr>
              <a:r>
                <a:rPr lang="en-US" sz="10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Make adjustments during each phase of the review process based on the feedback received</a:t>
              </a:r>
              <a:endParaRPr lang="en-US" sz="1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F5F93B29-BCA6-13C8-2039-D71FB4A200EE}"/>
                </a:ext>
              </a:extLst>
            </p:cNvPr>
            <p:cNvSpPr txBox="1"/>
            <p:nvPr/>
          </p:nvSpPr>
          <p:spPr>
            <a:xfrm>
              <a:off x="4499887" y="2553051"/>
              <a:ext cx="1902637" cy="646331"/>
            </a:xfrm>
            <a:prstGeom prst="rect">
              <a:avLst/>
            </a:prstGeom>
            <a:noFill/>
          </p:spPr>
          <p:txBody>
            <a:bodyPr wrap="none" rtlCol="0">
              <a:spAutoFit/>
            </a:bodyPr>
            <a:lstStyle/>
            <a:p>
              <a:pPr marL="285750" indent="-285750">
                <a:buFont typeface="Arial" panose="020B0604020202020204" pitchFamily="34" charset="0"/>
                <a:buChar char="•"/>
              </a:pPr>
              <a:r>
                <a:rPr lang="en-US" dirty="0"/>
                <a:t>Budget Process</a:t>
              </a:r>
            </a:p>
            <a:p>
              <a:pPr marL="742950" lvl="1" indent="-285750">
                <a:buFont typeface="Arial" panose="020B0604020202020204" pitchFamily="34" charset="0"/>
                <a:buChar char="•"/>
              </a:pPr>
              <a:endParaRPr lang="en-US" dirty="0"/>
            </a:p>
          </p:txBody>
        </p:sp>
      </p:grpSp>
      <p:pic>
        <p:nvPicPr>
          <p:cNvPr id="31" name="Picture 30">
            <a:extLst>
              <a:ext uri="{FF2B5EF4-FFF2-40B4-BE49-F238E27FC236}">
                <a16:creationId xmlns:a16="http://schemas.microsoft.com/office/drawing/2014/main" id="{93C33F07-9710-2169-8D48-BF6D59F0A59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882258" y="1572467"/>
            <a:ext cx="2508682" cy="1588832"/>
          </a:xfrm>
          <a:prstGeom prst="rect">
            <a:avLst/>
          </a:prstGeom>
        </p:spPr>
      </p:pic>
      <p:sp>
        <p:nvSpPr>
          <p:cNvPr id="33" name="Freeform: Shape 32">
            <a:extLst>
              <a:ext uri="{FF2B5EF4-FFF2-40B4-BE49-F238E27FC236}">
                <a16:creationId xmlns:a16="http://schemas.microsoft.com/office/drawing/2014/main" id="{D1A23B91-139E-01C7-B80F-A274126A94E4}"/>
              </a:ext>
            </a:extLst>
          </p:cNvPr>
          <p:cNvSpPr/>
          <p:nvPr/>
        </p:nvSpPr>
        <p:spPr>
          <a:xfrm>
            <a:off x="8637311" y="3107624"/>
            <a:ext cx="3108489" cy="2754052"/>
          </a:xfrm>
          <a:custGeom>
            <a:avLst/>
            <a:gdLst>
              <a:gd name="connsiteX0" fmla="*/ 0 w 1904523"/>
              <a:gd name="connsiteY0" fmla="*/ 190452 h 1904523"/>
              <a:gd name="connsiteX1" fmla="*/ 190452 w 1904523"/>
              <a:gd name="connsiteY1" fmla="*/ 0 h 1904523"/>
              <a:gd name="connsiteX2" fmla="*/ 1714071 w 1904523"/>
              <a:gd name="connsiteY2" fmla="*/ 0 h 1904523"/>
              <a:gd name="connsiteX3" fmla="*/ 1904523 w 1904523"/>
              <a:gd name="connsiteY3" fmla="*/ 190452 h 1904523"/>
              <a:gd name="connsiteX4" fmla="*/ 1904523 w 1904523"/>
              <a:gd name="connsiteY4" fmla="*/ 1714071 h 1904523"/>
              <a:gd name="connsiteX5" fmla="*/ 1714071 w 1904523"/>
              <a:gd name="connsiteY5" fmla="*/ 1904523 h 1904523"/>
              <a:gd name="connsiteX6" fmla="*/ 190452 w 1904523"/>
              <a:gd name="connsiteY6" fmla="*/ 1904523 h 1904523"/>
              <a:gd name="connsiteX7" fmla="*/ 0 w 1904523"/>
              <a:gd name="connsiteY7" fmla="*/ 1714071 h 1904523"/>
              <a:gd name="connsiteX8" fmla="*/ 0 w 1904523"/>
              <a:gd name="connsiteY8" fmla="*/ 190452 h 190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4523" h="1904523">
                <a:moveTo>
                  <a:pt x="0" y="190452"/>
                </a:moveTo>
                <a:cubicBezTo>
                  <a:pt x="0" y="85268"/>
                  <a:pt x="85268" y="0"/>
                  <a:pt x="190452" y="0"/>
                </a:cubicBezTo>
                <a:lnTo>
                  <a:pt x="1714071" y="0"/>
                </a:lnTo>
                <a:cubicBezTo>
                  <a:pt x="1819255" y="0"/>
                  <a:pt x="1904523" y="85268"/>
                  <a:pt x="1904523" y="190452"/>
                </a:cubicBezTo>
                <a:lnTo>
                  <a:pt x="1904523" y="1714071"/>
                </a:lnTo>
                <a:cubicBezTo>
                  <a:pt x="1904523" y="1819255"/>
                  <a:pt x="1819255" y="1904523"/>
                  <a:pt x="1714071" y="1904523"/>
                </a:cubicBezTo>
                <a:lnTo>
                  <a:pt x="190452" y="1904523"/>
                </a:lnTo>
                <a:cubicBezTo>
                  <a:pt x="85268" y="1904523"/>
                  <a:pt x="0" y="1819255"/>
                  <a:pt x="0" y="1714071"/>
                </a:cubicBezTo>
                <a:lnTo>
                  <a:pt x="0" y="190452"/>
                </a:lnTo>
                <a:close/>
              </a:path>
            </a:pathLst>
          </a:custGeom>
          <a:solidFill>
            <a:srgbClr val="00B050">
              <a:alpha val="90000"/>
            </a:srgbClr>
          </a:solid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spcFirstLastPara="0" vert="horz" wrap="square" lIns="189132" tIns="189132" rIns="189132" bIns="189132" numCol="1" spcCol="1270" anchor="t" anchorCtr="0">
            <a:noAutofit/>
          </a:bodyPr>
          <a:lstStyle/>
          <a:p>
            <a:pPr marL="0" lvl="0" indent="0" algn="l" defTabSz="1555750">
              <a:lnSpc>
                <a:spcPct val="90000"/>
              </a:lnSpc>
              <a:spcBef>
                <a:spcPct val="0"/>
              </a:spcBef>
              <a:spcAft>
                <a:spcPct val="35000"/>
              </a:spcAft>
              <a:buNone/>
            </a:pPr>
            <a:endParaRPr lang="en-US" sz="35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p:txBody>
      </p:sp>
      <p:sp>
        <p:nvSpPr>
          <p:cNvPr id="34" name="TextBox 33">
            <a:extLst>
              <a:ext uri="{FF2B5EF4-FFF2-40B4-BE49-F238E27FC236}">
                <a16:creationId xmlns:a16="http://schemas.microsoft.com/office/drawing/2014/main" id="{C979DEE7-0C9D-FC6A-C8CA-AFE96E860344}"/>
              </a:ext>
            </a:extLst>
          </p:cNvPr>
          <p:cNvSpPr txBox="1"/>
          <p:nvPr/>
        </p:nvSpPr>
        <p:spPr>
          <a:xfrm>
            <a:off x="8766851" y="4062433"/>
            <a:ext cx="2613236" cy="1070486"/>
          </a:xfrm>
          <a:prstGeom prst="rect">
            <a:avLst/>
          </a:prstGeom>
          <a:noFill/>
        </p:spPr>
        <p:txBody>
          <a:bodyPr wrap="square">
            <a:spAutoFit/>
          </a:bodyPr>
          <a:lstStyle/>
          <a:p>
            <a:pPr marL="628650" marR="0" lvl="1" indent="-171450">
              <a:lnSpc>
                <a:spcPct val="107000"/>
              </a:lnSpc>
              <a:spcBef>
                <a:spcPts val="0"/>
              </a:spcBef>
              <a:spcAft>
                <a:spcPts val="600"/>
              </a:spcAft>
              <a:buSzPts val="1000"/>
              <a:buFont typeface="Arial" panose="020B0604020202020204" pitchFamily="34" charset="0"/>
              <a:buChar char="•"/>
              <a:tabLst>
                <a:tab pos="914400" algn="l"/>
              </a:tabLst>
            </a:pPr>
            <a:r>
              <a:rPr lang="en-US" sz="1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All Events, Activities, and Programs have completed the Budget Process and the Committee/Facet Budget is finalized</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CEB9852B-DBAD-4AED-8F9B-65D93C56300B}"/>
              </a:ext>
            </a:extLst>
          </p:cNvPr>
          <p:cNvSpPr txBox="1"/>
          <p:nvPr/>
        </p:nvSpPr>
        <p:spPr>
          <a:xfrm>
            <a:off x="9002373" y="3528114"/>
            <a:ext cx="1557542" cy="646331"/>
          </a:xfrm>
          <a:prstGeom prst="rect">
            <a:avLst/>
          </a:prstGeom>
          <a:noFill/>
        </p:spPr>
        <p:txBody>
          <a:bodyPr wrap="none" rtlCol="0">
            <a:spAutoFit/>
          </a:bodyPr>
          <a:lstStyle/>
          <a:p>
            <a:pPr marL="285750" indent="-285750">
              <a:buFont typeface="Arial" panose="020B0604020202020204" pitchFamily="34" charset="0"/>
              <a:buChar char="•"/>
            </a:pPr>
            <a:r>
              <a:rPr lang="en-US" dirty="0"/>
              <a:t>Exit Criteria</a:t>
            </a:r>
          </a:p>
          <a:p>
            <a:pPr marL="742950" lvl="1" indent="-285750">
              <a:buFont typeface="Arial" panose="020B0604020202020204" pitchFamily="34" charset="0"/>
              <a:buChar char="•"/>
            </a:pPr>
            <a:endParaRPr lang="en-US" dirty="0"/>
          </a:p>
        </p:txBody>
      </p:sp>
      <p:sp>
        <p:nvSpPr>
          <p:cNvPr id="36" name="Freeform: Shape 35">
            <a:extLst>
              <a:ext uri="{FF2B5EF4-FFF2-40B4-BE49-F238E27FC236}">
                <a16:creationId xmlns:a16="http://schemas.microsoft.com/office/drawing/2014/main" id="{DF716376-14B6-EA12-A546-A521E12D6E9A}"/>
              </a:ext>
            </a:extLst>
          </p:cNvPr>
          <p:cNvSpPr/>
          <p:nvPr/>
        </p:nvSpPr>
        <p:spPr>
          <a:xfrm>
            <a:off x="7612541" y="2651586"/>
            <a:ext cx="1027752" cy="566633"/>
          </a:xfrm>
          <a:custGeom>
            <a:avLst/>
            <a:gdLst>
              <a:gd name="connsiteX0" fmla="*/ 0 w 366853"/>
              <a:gd name="connsiteY0" fmla="*/ 91526 h 457630"/>
              <a:gd name="connsiteX1" fmla="*/ 183427 w 366853"/>
              <a:gd name="connsiteY1" fmla="*/ 91526 h 457630"/>
              <a:gd name="connsiteX2" fmla="*/ 183427 w 366853"/>
              <a:gd name="connsiteY2" fmla="*/ 0 h 457630"/>
              <a:gd name="connsiteX3" fmla="*/ 366853 w 366853"/>
              <a:gd name="connsiteY3" fmla="*/ 228815 h 457630"/>
              <a:gd name="connsiteX4" fmla="*/ 183427 w 366853"/>
              <a:gd name="connsiteY4" fmla="*/ 457630 h 457630"/>
              <a:gd name="connsiteX5" fmla="*/ 183427 w 366853"/>
              <a:gd name="connsiteY5" fmla="*/ 366104 h 457630"/>
              <a:gd name="connsiteX6" fmla="*/ 0 w 366853"/>
              <a:gd name="connsiteY6" fmla="*/ 366104 h 457630"/>
              <a:gd name="connsiteX7" fmla="*/ 0 w 366853"/>
              <a:gd name="connsiteY7" fmla="*/ 91526 h 4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853" h="457630">
                <a:moveTo>
                  <a:pt x="0" y="91526"/>
                </a:moveTo>
                <a:lnTo>
                  <a:pt x="183427" y="91526"/>
                </a:lnTo>
                <a:lnTo>
                  <a:pt x="183427" y="0"/>
                </a:lnTo>
                <a:lnTo>
                  <a:pt x="366853" y="228815"/>
                </a:lnTo>
                <a:lnTo>
                  <a:pt x="183427" y="457630"/>
                </a:lnTo>
                <a:lnTo>
                  <a:pt x="183427" y="366104"/>
                </a:lnTo>
                <a:lnTo>
                  <a:pt x="0" y="366104"/>
                </a:lnTo>
                <a:lnTo>
                  <a:pt x="0" y="91526"/>
                </a:lnTo>
                <a:close/>
              </a:path>
            </a:pathLst>
          </a:custGeom>
          <a:solidFill>
            <a:srgbClr val="00B050"/>
          </a:solidFill>
        </p:spPr>
        <p:style>
          <a:lnRef idx="0">
            <a:schemeClr val="accent3">
              <a:shade val="90000"/>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fontRef>
        </p:style>
        <p:txBody>
          <a:bodyPr spcFirstLastPara="0" vert="horz" wrap="square" lIns="0" tIns="91526" rIns="110056" bIns="91526"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Tree>
    <p:extLst>
      <p:ext uri="{BB962C8B-B14F-4D97-AF65-F5344CB8AC3E}">
        <p14:creationId xmlns:p14="http://schemas.microsoft.com/office/powerpoint/2010/main" val="342287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BD05-E310-A7AE-19B1-3A81BC82A79E}"/>
              </a:ext>
            </a:extLst>
          </p:cNvPr>
          <p:cNvSpPr>
            <a:spLocks noGrp="1"/>
          </p:cNvSpPr>
          <p:nvPr>
            <p:ph type="title"/>
          </p:nvPr>
        </p:nvSpPr>
        <p:spPr/>
        <p:txBody>
          <a:bodyPr/>
          <a:lstStyle/>
          <a:p>
            <a:r>
              <a:rPr lang="en-US" dirty="0"/>
              <a:t>Budget Template (Generic)</a:t>
            </a:r>
          </a:p>
        </p:txBody>
      </p:sp>
      <p:pic>
        <p:nvPicPr>
          <p:cNvPr id="4" name="Picture 3">
            <a:extLst>
              <a:ext uri="{FF2B5EF4-FFF2-40B4-BE49-F238E27FC236}">
                <a16:creationId xmlns:a16="http://schemas.microsoft.com/office/drawing/2014/main" id="{6DC74672-48DC-3CF3-E9C6-C46210368F03}"/>
              </a:ext>
            </a:extLst>
          </p:cNvPr>
          <p:cNvPicPr>
            <a:picLocks noChangeAspect="1"/>
          </p:cNvPicPr>
          <p:nvPr/>
        </p:nvPicPr>
        <p:blipFill>
          <a:blip r:embed="rId2"/>
          <a:stretch>
            <a:fillRect/>
          </a:stretch>
        </p:blipFill>
        <p:spPr>
          <a:xfrm>
            <a:off x="0" y="2080909"/>
            <a:ext cx="12192000" cy="2696181"/>
          </a:xfrm>
          <a:prstGeom prst="rect">
            <a:avLst/>
          </a:prstGeom>
        </p:spPr>
      </p:pic>
      <p:sp>
        <p:nvSpPr>
          <p:cNvPr id="5" name="TextBox 4">
            <a:extLst>
              <a:ext uri="{FF2B5EF4-FFF2-40B4-BE49-F238E27FC236}">
                <a16:creationId xmlns:a16="http://schemas.microsoft.com/office/drawing/2014/main" id="{9BB24C7F-2828-EE56-FE10-BACEA0B7C0AD}"/>
              </a:ext>
            </a:extLst>
          </p:cNvPr>
          <p:cNvSpPr txBox="1"/>
          <p:nvPr/>
        </p:nvSpPr>
        <p:spPr>
          <a:xfrm>
            <a:off x="977461" y="5239433"/>
            <a:ext cx="10447283" cy="369332"/>
          </a:xfrm>
          <a:prstGeom prst="rect">
            <a:avLst/>
          </a:prstGeom>
          <a:noFill/>
        </p:spPr>
        <p:txBody>
          <a:bodyPr wrap="square" rtlCol="0">
            <a:spAutoFit/>
          </a:bodyPr>
          <a:lstStyle/>
          <a:p>
            <a:r>
              <a:rPr lang="en-US" dirty="0">
                <a:solidFill>
                  <a:srgbClr val="FF0000"/>
                </a:solidFill>
              </a:rPr>
              <a:t>NOTE: Each Committee and Facet should add more rows as appropriate for their Committee or Facet</a:t>
            </a:r>
          </a:p>
        </p:txBody>
      </p:sp>
    </p:spTree>
    <p:extLst>
      <p:ext uri="{BB962C8B-B14F-4D97-AF65-F5344CB8AC3E}">
        <p14:creationId xmlns:p14="http://schemas.microsoft.com/office/powerpoint/2010/main" val="314856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4EF02B-F8F6-6B4F-5CE8-8FB53B1160CE}"/>
              </a:ext>
            </a:extLst>
          </p:cNvPr>
          <p:cNvSpPr>
            <a:spLocks noGrp="1"/>
          </p:cNvSpPr>
          <p:nvPr>
            <p:ph type="title"/>
          </p:nvPr>
        </p:nvSpPr>
        <p:spPr>
          <a:xfrm>
            <a:off x="190938" y="524533"/>
            <a:ext cx="9058166" cy="1133475"/>
          </a:xfrm>
        </p:spPr>
        <p:txBody>
          <a:bodyPr/>
          <a:lstStyle/>
          <a:p>
            <a:r>
              <a:rPr lang="en-US" dirty="0"/>
              <a:t>Columbia (MD) Chapter FY26 Schedule and Budget Timeline and Deliverables</a:t>
            </a:r>
          </a:p>
        </p:txBody>
      </p:sp>
    </p:spTree>
    <p:extLst>
      <p:ext uri="{BB962C8B-B14F-4D97-AF65-F5344CB8AC3E}">
        <p14:creationId xmlns:p14="http://schemas.microsoft.com/office/powerpoint/2010/main" val="190218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BB7F-33C8-AF2D-3667-4B2B0AFED58E}"/>
              </a:ext>
            </a:extLst>
          </p:cNvPr>
          <p:cNvSpPr>
            <a:spLocks noGrp="1"/>
          </p:cNvSpPr>
          <p:nvPr>
            <p:ph type="title"/>
          </p:nvPr>
        </p:nvSpPr>
        <p:spPr>
          <a:xfrm>
            <a:off x="504497" y="222031"/>
            <a:ext cx="8229600" cy="1143000"/>
          </a:xfrm>
        </p:spPr>
        <p:txBody>
          <a:bodyPr>
            <a:normAutofit fontScale="90000"/>
          </a:bodyPr>
          <a:lstStyle/>
          <a:p>
            <a:r>
              <a:rPr lang="en-US" dirty="0"/>
              <a:t>Budget Timeline and Deliverables (November)</a:t>
            </a:r>
          </a:p>
        </p:txBody>
      </p:sp>
      <p:sp>
        <p:nvSpPr>
          <p:cNvPr id="5" name="Content Placeholder 4">
            <a:extLst>
              <a:ext uri="{FF2B5EF4-FFF2-40B4-BE49-F238E27FC236}">
                <a16:creationId xmlns:a16="http://schemas.microsoft.com/office/drawing/2014/main" id="{1D037A7E-1077-2804-EB33-FE0C3B144443}"/>
              </a:ext>
            </a:extLst>
          </p:cNvPr>
          <p:cNvSpPr>
            <a:spLocks noGrp="1"/>
          </p:cNvSpPr>
          <p:nvPr>
            <p:ph idx="1"/>
          </p:nvPr>
        </p:nvSpPr>
        <p:spPr>
          <a:xfrm>
            <a:off x="504497" y="1596235"/>
            <a:ext cx="10972800" cy="5261765"/>
          </a:xfrm>
        </p:spPr>
        <p:txBody>
          <a:bodyPr>
            <a:normAutofit/>
          </a:bodyPr>
          <a:lstStyle/>
          <a:p>
            <a:r>
              <a:rPr lang="en-US" sz="2100" dirty="0"/>
              <a:t>November 18, 2024</a:t>
            </a:r>
          </a:p>
          <a:p>
            <a:pPr lvl="1"/>
            <a:r>
              <a:rPr lang="en-US" sz="2100" dirty="0"/>
              <a:t>Programming Committee will meet and Review the Program Evaluation Process</a:t>
            </a:r>
          </a:p>
          <a:p>
            <a:pPr lvl="1"/>
            <a:r>
              <a:rPr lang="en-US" sz="2100" dirty="0"/>
              <a:t>Program Evaluation Process Will begin</a:t>
            </a:r>
          </a:p>
          <a:p>
            <a:r>
              <a:rPr lang="en-US" sz="2100" dirty="0"/>
              <a:t>November 24, 2024</a:t>
            </a:r>
          </a:p>
          <a:p>
            <a:pPr lvl="1"/>
            <a:r>
              <a:rPr lang="en-US" sz="2100" dirty="0"/>
              <a:t>President Holds a meeting to Review Committee Evaluation Process</a:t>
            </a:r>
          </a:p>
          <a:p>
            <a:r>
              <a:rPr lang="en-US" sz="2100" dirty="0"/>
              <a:t>November 28, 2024</a:t>
            </a:r>
          </a:p>
          <a:p>
            <a:pPr lvl="1"/>
            <a:r>
              <a:rPr lang="en-US" sz="2100" dirty="0"/>
              <a:t>Budget Process Will Be Distributed to All Chapter Members</a:t>
            </a:r>
          </a:p>
          <a:p>
            <a:pPr lvl="1"/>
            <a:r>
              <a:rPr lang="en-US" sz="2100" dirty="0"/>
              <a:t>Budget Process will Be Included in the November 30, 2024 Chapter Newsletter</a:t>
            </a:r>
          </a:p>
          <a:p>
            <a:pPr marL="457200" lvl="1" indent="0">
              <a:buNone/>
            </a:pPr>
            <a:endParaRPr lang="en-US" sz="2100" dirty="0"/>
          </a:p>
          <a:p>
            <a:pPr lvl="1"/>
            <a:endParaRPr lang="en-US" sz="2100" dirty="0"/>
          </a:p>
          <a:p>
            <a:pPr lvl="1"/>
            <a:endParaRPr lang="en-US" sz="2100" dirty="0"/>
          </a:p>
          <a:p>
            <a:pPr lvl="1"/>
            <a:endParaRPr lang="en-US" sz="2100" dirty="0"/>
          </a:p>
          <a:p>
            <a:pPr lvl="1"/>
            <a:endParaRPr lang="en-US" sz="2000" dirty="0"/>
          </a:p>
          <a:p>
            <a:endParaRPr lang="en-US" dirty="0"/>
          </a:p>
          <a:p>
            <a:pPr lvl="1"/>
            <a:endParaRPr lang="en-US" dirty="0"/>
          </a:p>
        </p:txBody>
      </p:sp>
    </p:spTree>
    <p:extLst>
      <p:ext uri="{BB962C8B-B14F-4D97-AF65-F5344CB8AC3E}">
        <p14:creationId xmlns:p14="http://schemas.microsoft.com/office/powerpoint/2010/main" val="3964204490"/>
      </p:ext>
    </p:extLst>
  </p:cSld>
  <p:clrMapOvr>
    <a:masterClrMapping/>
  </p:clrMapOvr>
</p:sld>
</file>

<file path=ppt/theme/theme1.xml><?xml version="1.0" encoding="utf-8"?>
<a:theme xmlns:a="http://schemas.openxmlformats.org/drawingml/2006/main" name="10232-abstract-wave-dots-green-f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27DD94F15EF4697CD5FDCE9EF8360" ma:contentTypeVersion="10" ma:contentTypeDescription="Create a new document." ma:contentTypeScope="" ma:versionID="aea6f563135d4cd3e823fed2decf1c13">
  <xsd:schema xmlns:xsd="http://www.w3.org/2001/XMLSchema" xmlns:xs="http://www.w3.org/2001/XMLSchema" xmlns:p="http://schemas.microsoft.com/office/2006/metadata/properties" xmlns:ns2="960e52ba-84a1-448d-bb6d-827475fdc38d" xmlns:ns3="1d0a8e35-7604-45dd-aa1f-b904d1d178e3" targetNamespace="http://schemas.microsoft.com/office/2006/metadata/properties" ma:root="true" ma:fieldsID="d12c66574f33025eba8cb20a0d7bdd32" ns2:_="" ns3:_="">
    <xsd:import namespace="960e52ba-84a1-448d-bb6d-827475fdc38d"/>
    <xsd:import namespace="1d0a8e35-7604-45dd-aa1f-b904d1d178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e52ba-84a1-448d-bb6d-827475fdc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0a8e35-7604-45dd-aa1f-b904d1d178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A068B2-A2C9-4FB0-841E-7BE1A82CD02A}"/>
</file>

<file path=customXml/itemProps2.xml><?xml version="1.0" encoding="utf-8"?>
<ds:datastoreItem xmlns:ds="http://schemas.openxmlformats.org/officeDocument/2006/customXml" ds:itemID="{9068F365-CD81-456E-988E-2EFAF46E6561}"/>
</file>

<file path=customXml/itemProps3.xml><?xml version="1.0" encoding="utf-8"?>
<ds:datastoreItem xmlns:ds="http://schemas.openxmlformats.org/officeDocument/2006/customXml" ds:itemID="{4F0DCF76-EC22-40BE-A2DA-E48D7D8DC8D2}"/>
</file>

<file path=docProps/app.xml><?xml version="1.0" encoding="utf-8"?>
<Properties xmlns="http://schemas.openxmlformats.org/officeDocument/2006/extended-properties" xmlns:vt="http://schemas.openxmlformats.org/officeDocument/2006/docPropsVTypes">
  <TotalTime>151</TotalTime>
  <Words>1286</Words>
  <Application>Microsoft Office PowerPoint</Application>
  <PresentationFormat>Widescreen</PresentationFormat>
  <Paragraphs>200</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Poppins</vt:lpstr>
      <vt:lpstr>Segoe UI</vt:lpstr>
      <vt:lpstr>Symbol</vt:lpstr>
      <vt:lpstr>Times New Roman</vt:lpstr>
      <vt:lpstr>10232-abstract-wave-dots-green-fppt</vt:lpstr>
      <vt:lpstr>FY26 Budget Process</vt:lpstr>
      <vt:lpstr>Objectives</vt:lpstr>
      <vt:lpstr>How to Use the Process</vt:lpstr>
      <vt:lpstr>How to Use the Process</vt:lpstr>
      <vt:lpstr>Columbia (MD) Chapter Budget Process</vt:lpstr>
      <vt:lpstr>Chapter Budget Process</vt:lpstr>
      <vt:lpstr>Budget Template (Generic)</vt:lpstr>
      <vt:lpstr>Columbia (MD) Chapter FY26 Schedule and Budget Timeline and Deliverables</vt:lpstr>
      <vt:lpstr>Budget Timeline and Deliverables (November)</vt:lpstr>
      <vt:lpstr>Budget Timeline and Deliverables (December)</vt:lpstr>
      <vt:lpstr>Budget Timeline and Deliverables (Jan)</vt:lpstr>
      <vt:lpstr>Budget Timeline and Deliverables (Feb - Mar)</vt:lpstr>
      <vt:lpstr>Appendix A - National Timelines and deliverables</vt:lpstr>
      <vt:lpstr>PowerPoint Presentation</vt:lpstr>
      <vt:lpstr>Strategic Planning Journey Map</vt:lpstr>
      <vt:lpstr>Appendix B – Proposed Chapter Schedule</vt:lpstr>
      <vt:lpstr>Columbia (MD) Chapter Strategic Planning /Budget  Timeline (PROPOSED)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Judy Smith</dc:creator>
  <cp:lastModifiedBy>Judy Smith</cp:lastModifiedBy>
  <cp:revision>8</cp:revision>
  <cp:lastPrinted>2024-11-27T14:14:36Z</cp:lastPrinted>
  <dcterms:created xsi:type="dcterms:W3CDTF">2024-11-17T12:51:30Z</dcterms:created>
  <dcterms:modified xsi:type="dcterms:W3CDTF">2024-11-28T09:40:16Z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0x010100C9727DD94F15EF4697CD5FDCE9EF8360</vt:lpwstr>
  </property>
</Properties>
</file>