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6" r:id="rId3"/>
    <p:sldId id="300" r:id="rId4"/>
    <p:sldId id="268" r:id="rId5"/>
    <p:sldId id="269" r:id="rId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5334" autoAdjust="0"/>
  </p:normalViewPr>
  <p:slideViewPr>
    <p:cSldViewPr>
      <p:cViewPr varScale="1">
        <p:scale>
          <a:sx n="119" d="100"/>
          <a:sy n="11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5/1/24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5/1/24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65532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3600" dirty="0">
                <a:latin typeface="Candara" panose="020E0502030303020204" pitchFamily="34" charset="0"/>
              </a:rPr>
              <a:t>Vice President/Membership Report</a:t>
            </a:r>
            <a:br>
              <a:rPr lang="en-US" sz="3600" dirty="0">
                <a:latin typeface="Candara" panose="020E0502030303020204" pitchFamily="34" charset="0"/>
              </a:rPr>
            </a:b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825000"/>
            <a:ext cx="326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April 13, 2024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443079-4BBB-C2DC-DE0B-232B1C23AA53}"/>
              </a:ext>
            </a:extLst>
          </p:cNvPr>
          <p:cNvSpPr/>
          <p:nvPr/>
        </p:nvSpPr>
        <p:spPr>
          <a:xfrm>
            <a:off x="0" y="855052"/>
            <a:ext cx="9138501" cy="714372"/>
          </a:xfrm>
          <a:prstGeom prst="rect">
            <a:avLst/>
          </a:prstGeom>
          <a:solidFill>
            <a:srgbClr val="009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Zapfino" panose="03030300040707070C03" pitchFamily="66" charset="77"/>
              </a:rPr>
              <a:t>Our 6 Pillars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A24D27-5EA4-605A-23BA-C41512E3B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2" y="4759378"/>
            <a:ext cx="1162317" cy="11623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4D0C4E-A8BA-7104-BEDB-84B0E6BDF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51514"/>
            <a:ext cx="4003240" cy="155448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Intentional Focus on Friendship</a:t>
            </a:r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Streamlining Programming</a:t>
            </a:r>
            <a:b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325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Reinforce Chapter Infrastructure</a:t>
            </a:r>
            <a:br>
              <a:rPr lang="en-US" altLang="en-US" sz="30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9A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 descr="Text&#10;&#10;Description automatically generated">
            <a:extLst>
              <a:ext uri="{FF2B5EF4-FFF2-40B4-BE49-F238E27FC236}">
                <a16:creationId xmlns:a16="http://schemas.microsoft.com/office/drawing/2014/main" id="{48C1C23C-FEA9-C1D3-D82E-6E52F11B47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97" y="965955"/>
            <a:ext cx="1141493" cy="603469"/>
          </a:xfrm>
          <a:prstGeom prst="rect">
            <a:avLst/>
          </a:prstGeom>
        </p:spPr>
      </p:pic>
      <p:pic>
        <p:nvPicPr>
          <p:cNvPr id="2050" name="Picture 2" descr="How the Six Pillars help us do our best work - The Robert D. and Billie ...">
            <a:extLst>
              <a:ext uri="{FF2B5EF4-FFF2-40B4-BE49-F238E27FC236}">
                <a16:creationId xmlns:a16="http://schemas.microsoft.com/office/drawing/2014/main" id="{BA57A939-C110-036F-0A5A-C061003A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5179"/>
            <a:ext cx="5475732" cy="25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1B4F0-44D0-0771-086E-0B2A06B561DE}"/>
              </a:ext>
            </a:extLst>
          </p:cNvPr>
          <p:cNvSpPr txBox="1"/>
          <p:nvPr/>
        </p:nvSpPr>
        <p:spPr>
          <a:xfrm>
            <a:off x="3581399" y="1988195"/>
            <a:ext cx="342900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1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Protocol and Propriety</a:t>
            </a:r>
            <a:br>
              <a:rPr lang="en-US" altLang="en-US" sz="21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1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Chapter Wellness</a:t>
            </a:r>
            <a:br>
              <a:rPr lang="en-US" altLang="en-US" sz="21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altLang="en-US" sz="210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Strategic Chapter Growth</a:t>
            </a:r>
            <a:br>
              <a:rPr lang="en-US" altLang="en-US" sz="1050" dirty="0">
                <a:solidFill>
                  <a:srgbClr val="009A44"/>
                </a:solidFill>
                <a:latin typeface="Arial" panose="020B0604020202020204" pitchFamily="34" charset="0"/>
                <a:ea typeface="PT Sans" panose="020B0503020203020204" pitchFamily="34" charset="0"/>
                <a:cs typeface="Arial" panose="020B0604020202020204" pitchFamily="34" charset="0"/>
              </a:rPr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457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301656" y="1012461"/>
            <a:ext cx="1575254" cy="833958"/>
          </a:xfrm>
          <a:custGeom>
            <a:avLst/>
            <a:gdLst/>
            <a:ahLst/>
            <a:cxnLst/>
            <a:rect l="l" t="t" r="r" b="b"/>
            <a:pathLst>
              <a:path w="2461334" h="1303059">
                <a:moveTo>
                  <a:pt x="0" y="0"/>
                </a:moveTo>
                <a:lnTo>
                  <a:pt x="2461334" y="0"/>
                </a:lnTo>
                <a:lnTo>
                  <a:pt x="2461334" y="1303059"/>
                </a:lnTo>
                <a:lnTo>
                  <a:pt x="0" y="130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152"/>
          </a:p>
        </p:txBody>
      </p:sp>
      <p:sp>
        <p:nvSpPr>
          <p:cNvPr id="22" name="Freeform 22"/>
          <p:cNvSpPr/>
          <p:nvPr/>
        </p:nvSpPr>
        <p:spPr>
          <a:xfrm>
            <a:off x="284928" y="4541621"/>
            <a:ext cx="1180216" cy="1180216"/>
          </a:xfrm>
          <a:custGeom>
            <a:avLst/>
            <a:gdLst/>
            <a:ahLst/>
            <a:cxnLst/>
            <a:rect l="l" t="t" r="r" b="b"/>
            <a:pathLst>
              <a:path w="1844088" h="1844088">
                <a:moveTo>
                  <a:pt x="0" y="0"/>
                </a:moveTo>
                <a:lnTo>
                  <a:pt x="1844088" y="0"/>
                </a:lnTo>
                <a:lnTo>
                  <a:pt x="1844088" y="1844088"/>
                </a:lnTo>
                <a:lnTo>
                  <a:pt x="0" y="1844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152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931EB598-CCDB-8544-F6CA-661BE4AFAEBB}"/>
              </a:ext>
            </a:extLst>
          </p:cNvPr>
          <p:cNvSpPr txBox="1"/>
          <p:nvPr/>
        </p:nvSpPr>
        <p:spPr>
          <a:xfrm>
            <a:off x="8045823" y="5359226"/>
            <a:ext cx="358412" cy="362612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70"/>
              </a:lnSpc>
            </a:pPr>
            <a:endParaRPr sz="1152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FA29DF-1C57-7DB0-1DDD-DBFF358CE3BF}"/>
              </a:ext>
            </a:extLst>
          </p:cNvPr>
          <p:cNvSpPr txBox="1"/>
          <p:nvPr/>
        </p:nvSpPr>
        <p:spPr>
          <a:xfrm>
            <a:off x="1792224" y="1017337"/>
            <a:ext cx="65273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latin typeface="Montserrat Classic Bold" panose="020B0604020202020204" charset="0"/>
              </a:rPr>
              <a:t>MAY CORE VALUE</a:t>
            </a:r>
            <a:endParaRPr lang="en-US" sz="1792" b="1" dirty="0">
              <a:latin typeface="Montserrat Classic Bold" panose="020B0604020202020204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826ACA76-5BCE-E1D0-7FF6-62FCFC5332EC}"/>
              </a:ext>
            </a:extLst>
          </p:cNvPr>
          <p:cNvGrpSpPr/>
          <p:nvPr/>
        </p:nvGrpSpPr>
        <p:grpSpPr>
          <a:xfrm>
            <a:off x="3295096" y="1601639"/>
            <a:ext cx="3675472" cy="649437"/>
            <a:chOff x="0" y="0"/>
            <a:chExt cx="3233748" cy="303045"/>
          </a:xfrm>
        </p:grpSpPr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AECD9032-D07C-8F2C-A947-5A9EBD9723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233748" cy="303045"/>
              <a:chOff x="0" y="0"/>
              <a:chExt cx="1270000" cy="119016"/>
            </a:xfrm>
          </p:grpSpPr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482F80E6-8F75-D66B-0FD1-22510E5E56D5}"/>
                  </a:ext>
                </a:extLst>
              </p:cNvPr>
              <p:cNvSpPr/>
              <p:nvPr/>
            </p:nvSpPr>
            <p:spPr>
              <a:xfrm>
                <a:off x="0" y="0"/>
                <a:ext cx="12700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70000" h="114300">
                    <a:moveTo>
                      <a:pt x="0" y="0"/>
                    </a:moveTo>
                    <a:lnTo>
                      <a:pt x="1270000" y="0"/>
                    </a:lnTo>
                    <a:lnTo>
                      <a:pt x="1270000" y="114300"/>
                    </a:lnTo>
                    <a:lnTo>
                      <a:pt x="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6B6B"/>
              </a:solidFill>
            </p:spPr>
            <p:txBody>
              <a:bodyPr/>
              <a:lstStyle/>
              <a:p>
                <a:endParaRPr lang="en-US" sz="1152"/>
              </a:p>
            </p:txBody>
          </p:sp>
          <p:sp>
            <p:nvSpPr>
              <p:cNvPr id="6" name="Freeform 26">
                <a:extLst>
                  <a:ext uri="{FF2B5EF4-FFF2-40B4-BE49-F238E27FC236}">
                    <a16:creationId xmlns:a16="http://schemas.microsoft.com/office/drawing/2014/main" id="{B90F3300-65EB-9B73-5DF0-25DA4F6E3DD6}"/>
                  </a:ext>
                </a:extLst>
              </p:cNvPr>
              <p:cNvSpPr/>
              <p:nvPr/>
            </p:nvSpPr>
            <p:spPr>
              <a:xfrm>
                <a:off x="0" y="4716"/>
                <a:ext cx="1263929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206500" h="114300">
                    <a:moveTo>
                      <a:pt x="0" y="0"/>
                    </a:moveTo>
                    <a:lnTo>
                      <a:pt x="1206500" y="0"/>
                    </a:lnTo>
                    <a:lnTo>
                      <a:pt x="1206500" y="114300"/>
                    </a:lnTo>
                    <a:lnTo>
                      <a:pt x="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A44"/>
              </a:solidFill>
            </p:spPr>
            <p:txBody>
              <a:bodyPr/>
              <a:lstStyle/>
              <a:p>
                <a:endParaRPr lang="en-US" sz="1152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FF1ED9-D885-0AC7-C0F2-4EFC9F539F09}"/>
              </a:ext>
            </a:extLst>
          </p:cNvPr>
          <p:cNvSpPr txBox="1"/>
          <p:nvPr/>
        </p:nvSpPr>
        <p:spPr>
          <a:xfrm>
            <a:off x="3499104" y="1728232"/>
            <a:ext cx="3267456" cy="3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2" dirty="0">
                <a:latin typeface="Montserrat Classic Bold" panose="020B0604020202020204" charset="0"/>
              </a:rPr>
              <a:t>Legacy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28C84-385F-7CC6-8F15-772F7B1D026A}"/>
              </a:ext>
            </a:extLst>
          </p:cNvPr>
          <p:cNvSpPr txBox="1"/>
          <p:nvPr/>
        </p:nvSpPr>
        <p:spPr>
          <a:xfrm>
            <a:off x="426720" y="2591549"/>
            <a:ext cx="8290560" cy="324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8" dirty="0">
                <a:latin typeface="Montserrat" panose="00000500000000000000" pitchFamily="2" charset="0"/>
              </a:rPr>
              <a:t>Our rich history creates the foundation for our evolving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organization. Through the celebration of history, we honor and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pay respect to our Founders, the first “Links Clubs”, the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r>
              <a:rPr lang="en-US" sz="2048" dirty="0">
                <a:latin typeface="Montserrat" panose="00000500000000000000" pitchFamily="2" charset="0"/>
              </a:rPr>
              <a:t>pioneers and visionaries for our organization.</a:t>
            </a:r>
          </a:p>
          <a:p>
            <a:pPr algn="ctr"/>
            <a:endParaRPr lang="en-US" sz="2048" dirty="0">
              <a:latin typeface="Montserrat" panose="00000500000000000000" pitchFamily="2" charset="0"/>
            </a:endParaRPr>
          </a:p>
          <a:p>
            <a:pPr algn="ctr"/>
            <a:endParaRPr lang="en-US" sz="2048" dirty="0">
              <a:latin typeface="Montserrat Class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88" y="152400"/>
            <a:ext cx="8453512" cy="6553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Membership Assessment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Green Circle Moment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Service Hours Toolkit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Requests for Attendance Sabbatical: Germaine Bolds </a:t>
            </a:r>
            <a:r>
              <a:rPr lang="en-US" dirty="0" err="1"/>
              <a:t>Leftridge</a:t>
            </a:r>
            <a:r>
              <a:rPr lang="en-US" dirty="0"/>
              <a:t> and Yvette Rooks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7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1:5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National Assembly June 19-23 in Dallas, TX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Track It Forward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qr code with a green logo&#10;&#10;Description automatically generated">
            <a:extLst>
              <a:ext uri="{FF2B5EF4-FFF2-40B4-BE49-F238E27FC236}">
                <a16:creationId xmlns:a16="http://schemas.microsoft.com/office/drawing/2014/main" id="{62A00F57-70FF-5510-BA11-91D5D602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6922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2CA0B-7347-4174-A215-3ED0F527E221}"/>
</file>

<file path=customXml/itemProps2.xml><?xml version="1.0" encoding="utf-8"?>
<ds:datastoreItem xmlns:ds="http://schemas.openxmlformats.org/officeDocument/2006/customXml" ds:itemID="{908F2305-0998-4D39-A7CE-C03E87FDA2A6}"/>
</file>

<file path=customXml/itemProps3.xml><?xml version="1.0" encoding="utf-8"?>
<ds:datastoreItem xmlns:ds="http://schemas.openxmlformats.org/officeDocument/2006/customXml" ds:itemID="{3D853705-1358-4988-873E-2CBA0D256C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117</Words>
  <Application>Microsoft Macintosh PowerPoint</Application>
  <PresentationFormat>On-screen Show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Candara</vt:lpstr>
      <vt:lpstr>Montserrat</vt:lpstr>
      <vt:lpstr>Montserrat Classic Bold</vt:lpstr>
      <vt:lpstr>Wingdings</vt:lpstr>
      <vt:lpstr>Zapfino</vt:lpstr>
      <vt:lpstr>10232-abstract-wave-dots-green-fppt</vt:lpstr>
      <vt:lpstr> Vice President/Membership Report </vt:lpstr>
      <vt:lpstr> Intentional Focus on Friendship Streamlining Programming Reinforce Chapter Infrastructure </vt:lpstr>
      <vt:lpstr>PowerPoint Presentation</vt:lpstr>
      <vt:lpstr>Discussion Items</vt:lpstr>
      <vt:lpstr>Reminders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Jonpaul Betro</dc:creator>
  <cp:lastModifiedBy>Regina Clay</cp:lastModifiedBy>
  <cp:revision>190</cp:revision>
  <cp:lastPrinted>2019-01-11T01:16:29Z</cp:lastPrinted>
  <dcterms:created xsi:type="dcterms:W3CDTF">2014-01-21T04:35:43Z</dcterms:created>
  <dcterms:modified xsi:type="dcterms:W3CDTF">2024-05-02T01:05:50Z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