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ana Smith" initials="DS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863A"/>
    <a:srgbClr val="6BA42C"/>
    <a:srgbClr val="18A1E6"/>
    <a:srgbClr val="75F3F3"/>
    <a:srgbClr val="EE8E00"/>
    <a:srgbClr val="DE7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82" autoAdjust="0"/>
  </p:normalViewPr>
  <p:slideViewPr>
    <p:cSldViewPr>
      <p:cViewPr varScale="1">
        <p:scale>
          <a:sx n="74" d="100"/>
          <a:sy n="74" d="100"/>
        </p:scale>
        <p:origin x="164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1" d="100"/>
          <a:sy n="51" d="100"/>
        </p:scale>
        <p:origin x="2886" y="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21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6200" y="8382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Your Master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081" y="19304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5029200"/>
            <a:ext cx="3200400" cy="1376642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062"/>
            <a:ext cx="62484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61722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1228725"/>
            <a:ext cx="5524500" cy="1133475"/>
          </a:xfrm>
        </p:spPr>
        <p:txBody>
          <a:bodyPr anchor="t"/>
          <a:lstStyle>
            <a:lvl1pPr algn="ctr">
              <a:defRPr sz="36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500" y="774700"/>
            <a:ext cx="55245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5029200"/>
            <a:ext cx="3200400" cy="1376642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62484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452811"/>
            <a:ext cx="1828800" cy="786653"/>
          </a:xfrm>
          <a:prstGeom prst="rect">
            <a:avLst/>
          </a:prstGeom>
          <a:effectLst>
            <a:outerShdw blurRad="50800" dist="12700" dir="16200000" rotWithShape="0">
              <a:prstClr val="black">
                <a:alpha val="25000"/>
              </a:prstClr>
            </a:outerShdw>
          </a:effectLst>
        </p:spPr>
      </p:pic>
      <p:sp>
        <p:nvSpPr>
          <p:cNvPr id="8" name="TextBox 7"/>
          <p:cNvSpPr txBox="1"/>
          <p:nvPr userDrawn="1"/>
        </p:nvSpPr>
        <p:spPr>
          <a:xfrm>
            <a:off x="7543800" y="6400800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slide | </a:t>
            </a:r>
            <a:fld id="{4A12829E-06A2-42A4-9E05-2C0AB6D3432C}" type="slidenum">
              <a:rPr lang="en-US" sz="16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7" r:id="rId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620" y="533400"/>
            <a:ext cx="7086600" cy="1066800"/>
          </a:xfrm>
        </p:spPr>
        <p:txBody>
          <a:bodyPr/>
          <a:lstStyle/>
          <a:p>
            <a:r>
              <a:rPr lang="en-US" dirty="0"/>
              <a:t>Facet and Committee Transition Process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2057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April 2016</a:t>
            </a: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0" y="6477000"/>
            <a:ext cx="457200" cy="381000"/>
          </a:xfrm>
          <a:prstGeom prst="rect">
            <a:avLst/>
          </a:prstGeom>
        </p:spPr>
        <p:txBody>
          <a:bodyPr/>
          <a:lstStyle/>
          <a:p>
            <a:fld id="{3E295D17-6CF5-4DB2-A690-05E5D868B6E9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What are the Components of Transition?</a:t>
            </a:r>
          </a:p>
        </p:txBody>
      </p:sp>
      <p:sp>
        <p:nvSpPr>
          <p:cNvPr id="339972" name="Oval 4"/>
          <p:cNvSpPr>
            <a:spLocks noChangeArrowheads="1"/>
          </p:cNvSpPr>
          <p:nvPr/>
        </p:nvSpPr>
        <p:spPr bwMode="auto">
          <a:xfrm>
            <a:off x="3082925" y="762000"/>
            <a:ext cx="1978443" cy="1638300"/>
          </a:xfrm>
          <a:prstGeom prst="ellipse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/>
          <a:p>
            <a:r>
              <a:rPr lang="en-US" altLang="en-US" dirty="0"/>
              <a:t>Operations</a:t>
            </a:r>
          </a:p>
        </p:txBody>
      </p:sp>
      <p:sp>
        <p:nvSpPr>
          <p:cNvPr id="339973" name="Oval 5"/>
          <p:cNvSpPr>
            <a:spLocks noChangeArrowheads="1"/>
          </p:cNvSpPr>
          <p:nvPr/>
        </p:nvSpPr>
        <p:spPr bwMode="auto">
          <a:xfrm>
            <a:off x="431883" y="2482766"/>
            <a:ext cx="2303463" cy="1347788"/>
          </a:xfrm>
          <a:prstGeom prst="ellipse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/>
          <a:p>
            <a:r>
              <a:rPr lang="en-US" altLang="en-US" dirty="0"/>
              <a:t>Communications</a:t>
            </a:r>
            <a:endParaRPr lang="en-US" altLang="en-US" sz="900" dirty="0"/>
          </a:p>
        </p:txBody>
      </p:sp>
      <p:sp>
        <p:nvSpPr>
          <p:cNvPr id="339974" name="Oval 6"/>
          <p:cNvSpPr>
            <a:spLocks noChangeArrowheads="1"/>
          </p:cNvSpPr>
          <p:nvPr/>
        </p:nvSpPr>
        <p:spPr bwMode="auto">
          <a:xfrm>
            <a:off x="5819274" y="2355934"/>
            <a:ext cx="2743200" cy="1412875"/>
          </a:xfrm>
          <a:prstGeom prst="ellipse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/>
          <a:p>
            <a:r>
              <a:rPr lang="en-US" altLang="en-US" sz="1600" dirty="0"/>
              <a:t>Documents and Records</a:t>
            </a:r>
          </a:p>
        </p:txBody>
      </p:sp>
      <p:sp>
        <p:nvSpPr>
          <p:cNvPr id="339978" name="Line 10"/>
          <p:cNvSpPr>
            <a:spLocks noChangeShapeType="1"/>
          </p:cNvSpPr>
          <p:nvPr/>
        </p:nvSpPr>
        <p:spPr bwMode="auto">
          <a:xfrm flipV="1">
            <a:off x="2132725" y="1907005"/>
            <a:ext cx="1000542" cy="57576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9979" name="Line 11"/>
          <p:cNvSpPr>
            <a:spLocks noChangeShapeType="1"/>
          </p:cNvSpPr>
          <p:nvPr/>
        </p:nvSpPr>
        <p:spPr bwMode="auto">
          <a:xfrm>
            <a:off x="5049336" y="1839075"/>
            <a:ext cx="1054769" cy="6436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9980" name="Text Box 12"/>
          <p:cNvSpPr txBox="1">
            <a:spLocks noChangeArrowheads="1"/>
          </p:cNvSpPr>
          <p:nvPr/>
        </p:nvSpPr>
        <p:spPr bwMode="auto">
          <a:xfrm>
            <a:off x="1606550" y="1562076"/>
            <a:ext cx="119697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100000">
                      <a:srgbClr val="575783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57578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 dirty="0"/>
              <a:t>People Related</a:t>
            </a:r>
          </a:p>
          <a:p>
            <a:pPr>
              <a:spcBef>
                <a:spcPct val="50000"/>
              </a:spcBef>
            </a:pPr>
            <a:r>
              <a:rPr lang="en-US" altLang="en-US" sz="1200" dirty="0"/>
              <a:t>Information</a:t>
            </a:r>
          </a:p>
        </p:txBody>
      </p:sp>
      <p:sp>
        <p:nvSpPr>
          <p:cNvPr id="339982" name="Text Box 14"/>
          <p:cNvSpPr txBox="1">
            <a:spLocks noChangeArrowheads="1"/>
          </p:cNvSpPr>
          <p:nvPr/>
        </p:nvSpPr>
        <p:spPr bwMode="auto">
          <a:xfrm>
            <a:off x="5505617" y="1755665"/>
            <a:ext cx="119697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100000">
                      <a:srgbClr val="575783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57578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 dirty="0"/>
              <a:t>Process Related</a:t>
            </a:r>
          </a:p>
        </p:txBody>
      </p:sp>
      <p:sp>
        <p:nvSpPr>
          <p:cNvPr id="339983" name="Rectangle 15"/>
          <p:cNvSpPr>
            <a:spLocks noChangeArrowheads="1"/>
          </p:cNvSpPr>
          <p:nvPr/>
        </p:nvSpPr>
        <p:spPr bwMode="auto">
          <a:xfrm>
            <a:off x="342900" y="4465638"/>
            <a:ext cx="3013075" cy="1397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57578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z="900"/>
          </a:p>
        </p:txBody>
      </p:sp>
      <p:sp>
        <p:nvSpPr>
          <p:cNvPr id="339984" name="Line 16"/>
          <p:cNvSpPr>
            <a:spLocks noChangeShapeType="1"/>
          </p:cNvSpPr>
          <p:nvPr/>
        </p:nvSpPr>
        <p:spPr bwMode="auto">
          <a:xfrm flipV="1">
            <a:off x="2803525" y="3352800"/>
            <a:ext cx="2987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9986" name="Text Box 18"/>
          <p:cNvSpPr txBox="1">
            <a:spLocks noChangeArrowheads="1"/>
          </p:cNvSpPr>
          <p:nvPr/>
        </p:nvSpPr>
        <p:spPr bwMode="auto">
          <a:xfrm>
            <a:off x="228600" y="3970028"/>
            <a:ext cx="4183062" cy="2316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100000">
                      <a:srgbClr val="575783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57578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28600" indent="-22860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685800" indent="-22860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dirty="0">
                <a:latin typeface="Tahoma" pitchFamily="34" charset="0"/>
              </a:rPr>
              <a:t>Capturing the Essential Information</a:t>
            </a:r>
            <a:r>
              <a:rPr lang="en-US" altLang="en-US" i="0" dirty="0">
                <a:latin typeface="Tahoma" pitchFamily="34" charset="0"/>
              </a:rPr>
              <a:t>: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sz="1100" i="0" dirty="0">
                <a:latin typeface="Tahoma" pitchFamily="34" charset="0"/>
              </a:rPr>
              <a:t>How you Identify and Recruit Facet/Committee Members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sz="1100" dirty="0">
                <a:latin typeface="Tahoma" pitchFamily="34" charset="0"/>
              </a:rPr>
              <a:t>Identify Synergies with other Facets/Committees</a:t>
            </a:r>
            <a:endParaRPr lang="en-US" altLang="en-US" sz="1100" i="0" dirty="0">
              <a:latin typeface="Tahoma" pitchFamily="34" charset="0"/>
            </a:endParaRP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sz="1100" i="0" dirty="0">
                <a:latin typeface="Tahoma" pitchFamily="34" charset="0"/>
              </a:rPr>
              <a:t>How you Train and Develop Facet and Committee Members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sz="1100" dirty="0">
                <a:latin typeface="Tahoma" pitchFamily="34" charset="0"/>
              </a:rPr>
              <a:t>Document who you communicate to internally and externally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en-US" altLang="en-US" sz="1100" i="1" dirty="0">
                <a:latin typeface="Tahoma" pitchFamily="34" charset="0"/>
              </a:rPr>
              <a:t>Identifying what you communicate, how often you communicate, and who you committee to</a:t>
            </a:r>
          </a:p>
        </p:txBody>
      </p:sp>
      <p:sp>
        <p:nvSpPr>
          <p:cNvPr id="339987" name="Text Box 19"/>
          <p:cNvSpPr txBox="1">
            <a:spLocks noChangeArrowheads="1"/>
          </p:cNvSpPr>
          <p:nvPr/>
        </p:nvSpPr>
        <p:spPr bwMode="auto">
          <a:xfrm>
            <a:off x="4604710" y="3910012"/>
            <a:ext cx="4310689" cy="2266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100000">
                      <a:srgbClr val="575783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57578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28600" indent="-22860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685800" indent="-22860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028700" indent="-11430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b="0" i="0" dirty="0">
                <a:latin typeface="Tahoma" pitchFamily="34" charset="0"/>
              </a:rPr>
              <a:t>Sharing Knowledge/Experience Facilitates a Smooth Transition 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1100" i="0" dirty="0">
                <a:latin typeface="Tahoma" pitchFamily="34" charset="0"/>
              </a:rPr>
              <a:t>Identify key Facet/Committee Roles and Responsibilities Describing their role and responsibilities for example within Service to Youth there is a Scholarship Committee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1100" i="0" dirty="0">
                <a:latin typeface="Tahoma" pitchFamily="34" charset="0"/>
              </a:rPr>
              <a:t>Identify  all on going and future projects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1100" i="0" dirty="0">
                <a:latin typeface="Tahoma" pitchFamily="34" charset="0"/>
              </a:rPr>
              <a:t>Identify projects with the project leaders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1100" i="0" dirty="0">
                <a:latin typeface="Tahoma" pitchFamily="34" charset="0"/>
              </a:rPr>
              <a:t>Identify programs that need certain expertise 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1100" i="0" dirty="0">
                <a:latin typeface="Tahoma" pitchFamily="34" charset="0"/>
              </a:rPr>
              <a:t>Link skills and expertise with in the organization to programs, activities, etc.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altLang="en-US" sz="800" i="0" dirty="0">
              <a:latin typeface="Tahoma" pitchFamily="34" charset="0"/>
            </a:endParaRPr>
          </a:p>
        </p:txBody>
      </p:sp>
      <p:sp>
        <p:nvSpPr>
          <p:cNvPr id="339988" name="Text Box 20"/>
          <p:cNvSpPr txBox="1">
            <a:spLocks noChangeArrowheads="1"/>
          </p:cNvSpPr>
          <p:nvPr/>
        </p:nvSpPr>
        <p:spPr bwMode="auto">
          <a:xfrm>
            <a:off x="3355975" y="2802731"/>
            <a:ext cx="175394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100000">
                      <a:srgbClr val="575783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57578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dirty="0"/>
              <a:t>People and Processes</a:t>
            </a:r>
          </a:p>
        </p:txBody>
      </p:sp>
    </p:spTree>
    <p:extLst>
      <p:ext uri="{BB962C8B-B14F-4D97-AF65-F5344CB8AC3E}">
        <p14:creationId xmlns:p14="http://schemas.microsoft.com/office/powerpoint/2010/main" val="1153211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 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61765"/>
          </a:xfrm>
        </p:spPr>
        <p:txBody>
          <a:bodyPr/>
          <a:lstStyle/>
          <a:p>
            <a:r>
              <a:rPr lang="en-US" dirty="0"/>
              <a:t>Develop a list of transition activities</a:t>
            </a:r>
          </a:p>
          <a:p>
            <a:pPr lvl="1"/>
            <a:r>
              <a:rPr lang="en-US" dirty="0"/>
              <a:t>Identify transition activities</a:t>
            </a:r>
          </a:p>
          <a:p>
            <a:pPr lvl="1"/>
            <a:r>
              <a:rPr lang="en-US" dirty="0"/>
              <a:t>Develop start and end dates for those activities</a:t>
            </a:r>
          </a:p>
          <a:p>
            <a:pPr lvl="1"/>
            <a:r>
              <a:rPr lang="en-US" dirty="0"/>
              <a:t>Identify point of contact for each activity</a:t>
            </a:r>
          </a:p>
          <a:p>
            <a:pPr lvl="1"/>
            <a:r>
              <a:rPr lang="en-US" dirty="0"/>
              <a:t>Identify the activity deliverable and media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381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 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6176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Operations</a:t>
            </a:r>
          </a:p>
          <a:p>
            <a:pPr lvl="1"/>
            <a:r>
              <a:rPr lang="en-US" dirty="0"/>
              <a:t>Document the meeting day, time and location</a:t>
            </a:r>
          </a:p>
          <a:p>
            <a:pPr lvl="1"/>
            <a:r>
              <a:rPr lang="en-US" dirty="0"/>
              <a:t>Document the Standard Meeting Agenda</a:t>
            </a:r>
          </a:p>
          <a:p>
            <a:pPr lvl="1"/>
            <a:r>
              <a:rPr lang="en-US" dirty="0"/>
              <a:t>Document Key Relationships</a:t>
            </a:r>
          </a:p>
          <a:p>
            <a:pPr lvl="3"/>
            <a:r>
              <a:rPr lang="en-US" dirty="0"/>
              <a:t>Who have you been working with both internally and externally</a:t>
            </a:r>
          </a:p>
          <a:p>
            <a:pPr lvl="3"/>
            <a:r>
              <a:rPr lang="en-US" dirty="0"/>
              <a:t>What you have been doing with them</a:t>
            </a:r>
          </a:p>
          <a:p>
            <a:pPr lvl="1"/>
            <a:r>
              <a:rPr lang="en-US" dirty="0"/>
              <a:t>Goals, Objectives, Plans </a:t>
            </a:r>
          </a:p>
          <a:p>
            <a:pPr lvl="1"/>
            <a:r>
              <a:rPr lang="en-US" dirty="0"/>
              <a:t>Set up Standard File Folder (thumb drive, other storage media)</a:t>
            </a:r>
          </a:p>
          <a:p>
            <a:pPr lvl="2"/>
            <a:r>
              <a:rPr lang="en-US" dirty="0"/>
              <a:t>Meeting Agendas</a:t>
            </a:r>
          </a:p>
          <a:p>
            <a:pPr lvl="2"/>
            <a:r>
              <a:rPr lang="en-US" dirty="0"/>
              <a:t>Meeting Minutes</a:t>
            </a:r>
          </a:p>
          <a:p>
            <a:pPr lvl="2"/>
            <a:r>
              <a:rPr lang="en-US" dirty="0"/>
              <a:t>Briefing and Presentations</a:t>
            </a:r>
          </a:p>
          <a:p>
            <a:pPr lvl="2"/>
            <a:r>
              <a:rPr lang="en-US" dirty="0"/>
              <a:t>Facet/Committee Strategy</a:t>
            </a:r>
          </a:p>
          <a:p>
            <a:pPr lvl="2"/>
            <a:r>
              <a:rPr lang="en-US" dirty="0"/>
              <a:t>Miscellaneous</a:t>
            </a:r>
          </a:p>
          <a:p>
            <a:pPr lvl="1"/>
            <a:r>
              <a:rPr lang="en-US" dirty="0"/>
              <a:t>Set up a Transition Meeting to Review all of the above</a:t>
            </a:r>
          </a:p>
          <a:p>
            <a:pPr lvl="2"/>
            <a:r>
              <a:rPr lang="en-US" dirty="0"/>
              <a:t>This may be one or more meetings, depending on what you and your successor decide</a:t>
            </a:r>
          </a:p>
          <a:p>
            <a:pPr lvl="1"/>
            <a:r>
              <a:rPr lang="en-US" dirty="0"/>
              <a:t>Provide any online account information such as system log in information, permissions, etc. 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682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Transition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61765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As you look back on the last ___ years, what have been the significant accomplishments of this facet/committee?</a:t>
            </a:r>
          </a:p>
          <a:p>
            <a:r>
              <a:rPr lang="en-US" dirty="0"/>
              <a:t>What are the core strengths of this facet  or committee</a:t>
            </a:r>
          </a:p>
          <a:p>
            <a:r>
              <a:rPr lang="en-US" dirty="0"/>
              <a:t>What are the strategic advantages of this facet or committee</a:t>
            </a:r>
          </a:p>
          <a:p>
            <a:r>
              <a:rPr lang="en-US" dirty="0"/>
              <a:t>If you were talking to a good friend about this Facet or Committee, what would you say?</a:t>
            </a:r>
          </a:p>
          <a:p>
            <a:r>
              <a:rPr lang="en-US" dirty="0"/>
              <a:t>As you think about this Facet/Committee, of what are you most proud?</a:t>
            </a:r>
          </a:p>
          <a:p>
            <a:r>
              <a:rPr lang="en-US" dirty="0"/>
              <a:t>What are 1 or 2 things we need to hold on to as this Facet/Committee moves to the future?</a:t>
            </a:r>
          </a:p>
          <a:p>
            <a:r>
              <a:rPr lang="en-US" dirty="0"/>
              <a:t>If you had the power to change two things that would improve this Facet/Committee effectiveness, what would they be? Why? </a:t>
            </a:r>
          </a:p>
          <a:p>
            <a:r>
              <a:rPr lang="en-US" dirty="0"/>
              <a:t>What barriers or inhibitors that you have encountered while leading this Facet./Committee?</a:t>
            </a:r>
          </a:p>
          <a:p>
            <a:r>
              <a:rPr lang="en-US" dirty="0"/>
              <a:t>What are the three most significant achievements of this Facet/Committee? </a:t>
            </a:r>
          </a:p>
          <a:p>
            <a:r>
              <a:rPr lang="en-US" dirty="0"/>
              <a:t>How would you describe the Facet/Committee culture? Examples?</a:t>
            </a:r>
          </a:p>
          <a:p>
            <a:r>
              <a:rPr lang="en-US" dirty="0"/>
              <a:t>What one piece of advice would you give the new Facet/Committee Chair to enable her to be successful? </a:t>
            </a:r>
          </a:p>
        </p:txBody>
      </p:sp>
    </p:spTree>
    <p:extLst>
      <p:ext uri="{BB962C8B-B14F-4D97-AF65-F5344CB8AC3E}">
        <p14:creationId xmlns:p14="http://schemas.microsoft.com/office/powerpoint/2010/main" val="448807201"/>
      </p:ext>
    </p:extLst>
  </p:cSld>
  <p:clrMapOvr>
    <a:masterClrMapping/>
  </p:clrMapOvr>
</p:sld>
</file>

<file path=ppt/theme/theme1.xml><?xml version="1.0" encoding="utf-8"?>
<a:theme xmlns:a="http://schemas.openxmlformats.org/drawingml/2006/main" name="10232-abstract-wave-dots-green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727DD94F15EF4697CD5FDCE9EF8360" ma:contentTypeVersion="10" ma:contentTypeDescription="Create a new document." ma:contentTypeScope="" ma:versionID="aea6f563135d4cd3e823fed2decf1c13">
  <xsd:schema xmlns:xsd="http://www.w3.org/2001/XMLSchema" xmlns:xs="http://www.w3.org/2001/XMLSchema" xmlns:p="http://schemas.microsoft.com/office/2006/metadata/properties" xmlns:ns2="960e52ba-84a1-448d-bb6d-827475fdc38d" xmlns:ns3="1d0a8e35-7604-45dd-aa1f-b904d1d178e3" targetNamespace="http://schemas.microsoft.com/office/2006/metadata/properties" ma:root="true" ma:fieldsID="d12c66574f33025eba8cb20a0d7bdd32" ns2:_="" ns3:_="">
    <xsd:import namespace="960e52ba-84a1-448d-bb6d-827475fdc38d"/>
    <xsd:import namespace="1d0a8e35-7604-45dd-aa1f-b904d1d178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0e52ba-84a1-448d-bb6d-827475fdc3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0a8e35-7604-45dd-aa1f-b904d1d178e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8605DB3-00FA-440B-AD54-7C8B81D0CE48}"/>
</file>

<file path=customXml/itemProps2.xml><?xml version="1.0" encoding="utf-8"?>
<ds:datastoreItem xmlns:ds="http://schemas.openxmlformats.org/officeDocument/2006/customXml" ds:itemID="{3186EFD2-0B31-4A08-9181-DC538D55526B}"/>
</file>

<file path=customXml/itemProps3.xml><?xml version="1.0" encoding="utf-8"?>
<ds:datastoreItem xmlns:ds="http://schemas.openxmlformats.org/officeDocument/2006/customXml" ds:itemID="{E3D50388-4816-44E8-8611-7C436BFDE5D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1825</TotalTime>
  <Words>477</Words>
  <Application>Microsoft Office PowerPoint</Application>
  <PresentationFormat>On-screen Show (4:3)</PresentationFormat>
  <Paragraphs>59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10232-abstract-wave-dots-green-fppt</vt:lpstr>
      <vt:lpstr>Facet and Committee Transition Process</vt:lpstr>
      <vt:lpstr>What are the Components of Transition?</vt:lpstr>
      <vt:lpstr>Transition Timeline</vt:lpstr>
      <vt:lpstr>Transition Checklist</vt:lpstr>
      <vt:lpstr>Key Transition Questions</vt:lpstr>
    </vt:vector>
  </TitlesOfParts>
  <Company>The Links Founfation,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Links PowerPoint Template</dc:title>
  <dc:creator>jbetro@versatechinc.com</dc:creator>
  <cp:lastModifiedBy>Judy Smith</cp:lastModifiedBy>
  <cp:revision>199</cp:revision>
  <dcterms:created xsi:type="dcterms:W3CDTF">2014-01-21T04:35:43Z</dcterms:created>
  <dcterms:modified xsi:type="dcterms:W3CDTF">2020-09-01T22:43:14Z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0x010100C9727DD94F15EF4697CD5FDCE9EF8360</vt:lpwstr>
  </property>
</Properties>
</file>