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6" r:id="rId3"/>
    <p:sldId id="305" r:id="rId4"/>
    <p:sldId id="306" r:id="rId5"/>
    <p:sldId id="307" r:id="rId6"/>
    <p:sldId id="308" r:id="rId7"/>
    <p:sldId id="309" r:id="rId8"/>
    <p:sldId id="269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63A"/>
    <a:srgbClr val="6BA42C"/>
    <a:srgbClr val="18A1E6"/>
    <a:srgbClr val="75F3F3"/>
    <a:srgbClr val="EE8E00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1" autoAdjust="0"/>
    <p:restoredTop sz="95356" autoAdjust="0"/>
  </p:normalViewPr>
  <p:slideViewPr>
    <p:cSldViewPr>
      <p:cViewPr varScale="1">
        <p:scale>
          <a:sx n="106" d="100"/>
          <a:sy n="106" d="100"/>
        </p:scale>
        <p:origin x="12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10/29/24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10/29/24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6553200" cy="1066800"/>
          </a:xfrm>
        </p:spPr>
        <p:txBody>
          <a:bodyPr/>
          <a:lstStyle/>
          <a:p>
            <a:pPr algn="l"/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3600" dirty="0">
                <a:latin typeface="Candara" panose="020E0502030303020204" pitchFamily="34" charset="0"/>
              </a:rPr>
              <a:t>Vice President/Membership Report</a:t>
            </a:r>
            <a:br>
              <a:rPr lang="en-US" sz="3600" dirty="0">
                <a:latin typeface="Candara" panose="020E0502030303020204" pitchFamily="34" charset="0"/>
              </a:rPr>
            </a:b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825000"/>
            <a:ext cx="326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November 9, 2024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443079-4BBB-C2DC-DE0B-232B1C23AA53}"/>
              </a:ext>
            </a:extLst>
          </p:cNvPr>
          <p:cNvSpPr/>
          <p:nvPr/>
        </p:nvSpPr>
        <p:spPr>
          <a:xfrm>
            <a:off x="0" y="855052"/>
            <a:ext cx="9138501" cy="714372"/>
          </a:xfrm>
          <a:prstGeom prst="rect">
            <a:avLst/>
          </a:prstGeom>
          <a:solidFill>
            <a:srgbClr val="009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Zapfino" panose="03030300040707070C03" pitchFamily="66" charset="77"/>
              </a:rPr>
              <a:t>Our 6 Pillars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A24D27-5EA4-605A-23BA-C41512E3BE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12" y="4759378"/>
            <a:ext cx="1162317" cy="11623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4D0C4E-A8BA-7104-BEDB-84B0E6BDF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51514"/>
            <a:ext cx="4003240" cy="155448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Intentional Focus on Friendship</a:t>
            </a:r>
            <a:b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Streamlining Programming</a:t>
            </a:r>
            <a:b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Reinforce Chapter Infrastructure</a:t>
            </a:r>
            <a:br>
              <a:rPr lang="en-US" altLang="en-US" sz="3000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9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Text&#10;&#10;Description automatically generated">
            <a:extLst>
              <a:ext uri="{FF2B5EF4-FFF2-40B4-BE49-F238E27FC236}">
                <a16:creationId xmlns:a16="http://schemas.microsoft.com/office/drawing/2014/main" id="{48C1C23C-FEA9-C1D3-D82E-6E52F11B47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97" y="965955"/>
            <a:ext cx="1141493" cy="603469"/>
          </a:xfrm>
          <a:prstGeom prst="rect">
            <a:avLst/>
          </a:prstGeom>
        </p:spPr>
      </p:pic>
      <p:pic>
        <p:nvPicPr>
          <p:cNvPr id="2050" name="Picture 2" descr="How the Six Pillars help us do our best work - The Robert D. and Billie ...">
            <a:extLst>
              <a:ext uri="{FF2B5EF4-FFF2-40B4-BE49-F238E27FC236}">
                <a16:creationId xmlns:a16="http://schemas.microsoft.com/office/drawing/2014/main" id="{BA57A939-C110-036F-0A5A-C061003A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5179"/>
            <a:ext cx="5475732" cy="25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1B4F0-44D0-0771-086E-0B2A06B561DE}"/>
              </a:ext>
            </a:extLst>
          </p:cNvPr>
          <p:cNvSpPr txBox="1"/>
          <p:nvPr/>
        </p:nvSpPr>
        <p:spPr>
          <a:xfrm>
            <a:off x="3581400" y="1751514"/>
            <a:ext cx="3429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100" b="1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Protocol and Propriety</a:t>
            </a:r>
            <a:br>
              <a:rPr lang="en-US" altLang="en-US" sz="2100" b="1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Chapter Wellness</a:t>
            </a:r>
            <a:br>
              <a:rPr lang="en-US" altLang="en-US" sz="2100" b="1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Strategic Chapter Growth</a:t>
            </a:r>
            <a:br>
              <a:rPr lang="en-US" altLang="en-US" sz="1050" b="1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9457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/>
          <p:nvPr/>
        </p:nvSpPr>
        <p:spPr>
          <a:xfrm>
            <a:off x="301656" y="1012461"/>
            <a:ext cx="1575254" cy="833958"/>
          </a:xfrm>
          <a:custGeom>
            <a:avLst/>
            <a:gdLst/>
            <a:ahLst/>
            <a:cxnLst/>
            <a:rect l="l" t="t" r="r" b="b"/>
            <a:pathLst>
              <a:path w="2461334" h="1303059">
                <a:moveTo>
                  <a:pt x="0" y="0"/>
                </a:moveTo>
                <a:lnTo>
                  <a:pt x="2461334" y="0"/>
                </a:lnTo>
                <a:lnTo>
                  <a:pt x="2461334" y="1303059"/>
                </a:lnTo>
                <a:lnTo>
                  <a:pt x="0" y="1303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152"/>
          </a:p>
        </p:txBody>
      </p:sp>
      <p:sp>
        <p:nvSpPr>
          <p:cNvPr id="22" name="Freeform 22"/>
          <p:cNvSpPr/>
          <p:nvPr/>
        </p:nvSpPr>
        <p:spPr>
          <a:xfrm>
            <a:off x="284928" y="4541621"/>
            <a:ext cx="1180216" cy="1180216"/>
          </a:xfrm>
          <a:custGeom>
            <a:avLst/>
            <a:gdLst/>
            <a:ahLst/>
            <a:cxnLst/>
            <a:rect l="l" t="t" r="r" b="b"/>
            <a:pathLst>
              <a:path w="1844088" h="1844088">
                <a:moveTo>
                  <a:pt x="0" y="0"/>
                </a:moveTo>
                <a:lnTo>
                  <a:pt x="1844088" y="0"/>
                </a:lnTo>
                <a:lnTo>
                  <a:pt x="1844088" y="1844088"/>
                </a:lnTo>
                <a:lnTo>
                  <a:pt x="0" y="1844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152"/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931EB598-CCDB-8544-F6CA-661BE4AFAEBB}"/>
              </a:ext>
            </a:extLst>
          </p:cNvPr>
          <p:cNvSpPr txBox="1"/>
          <p:nvPr/>
        </p:nvSpPr>
        <p:spPr>
          <a:xfrm>
            <a:off x="8045823" y="5359226"/>
            <a:ext cx="358412" cy="362612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70"/>
              </a:lnSpc>
            </a:pPr>
            <a:endParaRPr sz="1152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FA29DF-1C57-7DB0-1DDD-DBFF358CE3BF}"/>
              </a:ext>
            </a:extLst>
          </p:cNvPr>
          <p:cNvSpPr txBox="1"/>
          <p:nvPr/>
        </p:nvSpPr>
        <p:spPr>
          <a:xfrm>
            <a:off x="1792224" y="1017337"/>
            <a:ext cx="652732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latin typeface="Montserrat Classic Bold" panose="020B0604020202020204" charset="0"/>
              </a:rPr>
              <a:t>NOVEMBER CORE VALUE</a:t>
            </a:r>
            <a:endParaRPr lang="en-US" sz="1792" b="1" dirty="0">
              <a:latin typeface="Montserrat Classic Bold" panose="020B0604020202020204" charset="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826ACA76-5BCE-E1D0-7FF6-62FCFC5332EC}"/>
              </a:ext>
            </a:extLst>
          </p:cNvPr>
          <p:cNvGrpSpPr/>
          <p:nvPr/>
        </p:nvGrpSpPr>
        <p:grpSpPr>
          <a:xfrm>
            <a:off x="3060193" y="1521700"/>
            <a:ext cx="3901439" cy="649437"/>
            <a:chOff x="0" y="0"/>
            <a:chExt cx="3233748" cy="303045"/>
          </a:xfrm>
        </p:grpSpPr>
        <p:grpSp>
          <p:nvGrpSpPr>
            <p:cNvPr id="4" name="Group 24">
              <a:extLst>
                <a:ext uri="{FF2B5EF4-FFF2-40B4-BE49-F238E27FC236}">
                  <a16:creationId xmlns:a16="http://schemas.microsoft.com/office/drawing/2014/main" id="{AECD9032-D07C-8F2C-A947-5A9EBD9723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3233748" cy="303045"/>
              <a:chOff x="0" y="0"/>
              <a:chExt cx="1270000" cy="119016"/>
            </a:xfrm>
          </p:grpSpPr>
          <p:sp>
            <p:nvSpPr>
              <p:cNvPr id="5" name="Freeform 25">
                <a:extLst>
                  <a:ext uri="{FF2B5EF4-FFF2-40B4-BE49-F238E27FC236}">
                    <a16:creationId xmlns:a16="http://schemas.microsoft.com/office/drawing/2014/main" id="{482F80E6-8F75-D66B-0FD1-22510E5E56D5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114300">
                    <a:moveTo>
                      <a:pt x="0" y="0"/>
                    </a:moveTo>
                    <a:lnTo>
                      <a:pt x="1270000" y="0"/>
                    </a:lnTo>
                    <a:lnTo>
                      <a:pt x="1270000" y="114300"/>
                    </a:lnTo>
                    <a:lnTo>
                      <a:pt x="0" y="114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6B6B"/>
              </a:solidFill>
            </p:spPr>
            <p:txBody>
              <a:bodyPr/>
              <a:lstStyle/>
              <a:p>
                <a:endParaRPr lang="en-US" sz="1152"/>
              </a:p>
            </p:txBody>
          </p:sp>
          <p:sp>
            <p:nvSpPr>
              <p:cNvPr id="6" name="Freeform 26">
                <a:extLst>
                  <a:ext uri="{FF2B5EF4-FFF2-40B4-BE49-F238E27FC236}">
                    <a16:creationId xmlns:a16="http://schemas.microsoft.com/office/drawing/2014/main" id="{B90F3300-65EB-9B73-5DF0-25DA4F6E3DD6}"/>
                  </a:ext>
                </a:extLst>
              </p:cNvPr>
              <p:cNvSpPr/>
              <p:nvPr/>
            </p:nvSpPr>
            <p:spPr>
              <a:xfrm>
                <a:off x="0" y="4716"/>
                <a:ext cx="1263929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206500" h="114300">
                    <a:moveTo>
                      <a:pt x="0" y="0"/>
                    </a:moveTo>
                    <a:lnTo>
                      <a:pt x="1206500" y="0"/>
                    </a:lnTo>
                    <a:lnTo>
                      <a:pt x="1206500" y="114300"/>
                    </a:lnTo>
                    <a:lnTo>
                      <a:pt x="0" y="114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A44"/>
              </a:solidFill>
            </p:spPr>
            <p:txBody>
              <a:bodyPr/>
              <a:lstStyle/>
              <a:p>
                <a:endParaRPr lang="en-US" sz="1152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FF1ED9-D885-0AC7-C0F2-4EFC9F539F09}"/>
              </a:ext>
            </a:extLst>
          </p:cNvPr>
          <p:cNvSpPr txBox="1"/>
          <p:nvPr/>
        </p:nvSpPr>
        <p:spPr>
          <a:xfrm>
            <a:off x="3147510" y="1728232"/>
            <a:ext cx="3882788" cy="36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2" dirty="0">
                <a:latin typeface="Montserrat Classic Bold" panose="020B0604020202020204" charset="0"/>
              </a:rPr>
              <a:t>Friendship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28C84-385F-7CC6-8F15-772F7B1D026A}"/>
              </a:ext>
            </a:extLst>
          </p:cNvPr>
          <p:cNvSpPr txBox="1"/>
          <p:nvPr/>
        </p:nvSpPr>
        <p:spPr>
          <a:xfrm>
            <a:off x="282490" y="2243892"/>
            <a:ext cx="8670450" cy="324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r>
              <a:rPr lang="en-US" sz="2048" dirty="0">
                <a:latin typeface="Montserrat" panose="00000500000000000000" pitchFamily="2" charset="0"/>
              </a:rPr>
              <a:t>The Links, Incorporated is an organization of friends. Supportive,</a:t>
            </a:r>
          </a:p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r>
              <a:rPr lang="en-US" sz="2048" dirty="0">
                <a:latin typeface="Montserrat" panose="00000500000000000000" pitchFamily="2" charset="0"/>
              </a:rPr>
              <a:t>friendly relationships continue to be the ultimate core value of</a:t>
            </a:r>
          </a:p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r>
              <a:rPr lang="en-US" sz="2048" dirty="0">
                <a:latin typeface="Montserrat" panose="00000500000000000000" pitchFamily="2" charset="0"/>
              </a:rPr>
              <a:t>the organization. We interact as friends, value and nurture each</a:t>
            </a:r>
          </a:p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r>
              <a:rPr lang="en-US" sz="2048" dirty="0">
                <a:latin typeface="Montserrat" panose="00000500000000000000" pitchFamily="2" charset="0"/>
              </a:rPr>
              <a:t>other and appreciate shared values.</a:t>
            </a:r>
          </a:p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endParaRPr lang="en-US" sz="2048" dirty="0">
              <a:latin typeface="Montserrat Classic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9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1299-3F76-ECE9-B8F7-C00B58B4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7062-A191-9F9C-7DAC-F58A0DDD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M.A.P Membership Acknowledgement Plan</a:t>
            </a:r>
          </a:p>
          <a:p>
            <a:pPr marL="0" indent="0">
              <a:buNone/>
            </a:pPr>
            <a:r>
              <a:rPr lang="en-US" b="1" dirty="0"/>
              <a:t>	Super Sister of the Month of October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October Pop-Up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>
                <a:solidFill>
                  <a:srgbClr val="00B050"/>
                </a:solidFill>
              </a:rPr>
              <a:t>SAVE the DATE October 30,2024 5-8 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November Friendship Activity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>
                <a:solidFill>
                  <a:srgbClr val="00B050"/>
                </a:solidFill>
              </a:rPr>
              <a:t>November 15,2024 The Turn House 5-8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December Pop Up Event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         Smashing Grapes December 12 7 PM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GIFT EXCHANGE JANUARY MEETING</a:t>
            </a:r>
            <a:endParaRPr lang="en-US" sz="28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3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23730-A34C-1A18-9044-E6D5511E0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C993-8786-56D4-80DF-6E9CEBC5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B1B7-C39F-DEF2-CA53-C67B216B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88" y="152400"/>
            <a:ext cx="8453512" cy="6553201"/>
          </a:xfrm>
        </p:spPr>
        <p:txBody>
          <a:bodyPr>
            <a:normAutofit/>
          </a:bodyPr>
          <a:lstStyle/>
          <a:p>
            <a:pPr lvl="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Intake of New Members Vote	</a:t>
            </a:r>
            <a:endParaRPr lang="en-US" sz="2000" dirty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ACE56-9943-9565-A836-576584248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7C4D-5D8A-B59C-366D-37C864B6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D725-A5CD-E7EF-5B78-61DD5058E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 of the Motion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Intake of New Members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Motion Background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is the month that we normally vote on Membership Intake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Pertinent Motion Information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Membership Committee met on September 23.2024 in person at Link Jo Emily’s home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much discussion about Chapter Assessment and Retreat Survey Results the Membership Committee took a vote and the vote was to not do Membership Intake in the 2024-2025 Fiscal Year.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move that we accept the recommendation of the Membership Committee not to do Membership Intake for the 2024-2025 Fiscal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2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51938-11B9-C261-33EE-3452F2DD5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655D-8FC2-0E4F-404C-36D5A0DA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904C6-055A-418B-876C-6FCFD9E9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88" y="152400"/>
            <a:ext cx="8453512" cy="6553201"/>
          </a:xfrm>
        </p:spPr>
        <p:txBody>
          <a:bodyPr>
            <a:normAutofit/>
          </a:bodyPr>
          <a:lstStyle/>
          <a:p>
            <a:pPr lvl="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Read into the Minutes the Request for Medical Provisory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NO VOTE REQUIRED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8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1:5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Eastern Area Meeting April 23-27 2025 in New York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Next Ethics Webinar and Compliance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Hours DEADLINE for 1</a:t>
            </a:r>
            <a:r>
              <a:rPr lang="en-US" sz="3200" baseline="30000" dirty="0"/>
              <a:t>st</a:t>
            </a:r>
            <a:r>
              <a:rPr lang="en-US" sz="3200" dirty="0"/>
              <a:t> Quarter November 15,2024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Facet and Committee Sign-Up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Gift Exchange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26922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74364B-F8BB-4784-9192-C9FEAD0929FE}"/>
</file>

<file path=customXml/itemProps2.xml><?xml version="1.0" encoding="utf-8"?>
<ds:datastoreItem xmlns:ds="http://schemas.openxmlformats.org/officeDocument/2006/customXml" ds:itemID="{701BA23B-9DD9-4293-ADA5-6B1BE79AAB3B}"/>
</file>

<file path=customXml/itemProps3.xml><?xml version="1.0" encoding="utf-8"?>
<ds:datastoreItem xmlns:ds="http://schemas.openxmlformats.org/officeDocument/2006/customXml" ds:itemID="{EEE568CA-E3EC-4834-9AFB-3E17D87E4E1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4356</TotalTime>
  <Words>287</Words>
  <Application>Microsoft Macintosh PowerPoint</Application>
  <PresentationFormat>On-screen Show (4:3)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Candara</vt:lpstr>
      <vt:lpstr>Montserrat</vt:lpstr>
      <vt:lpstr>Montserrat Classic Bold</vt:lpstr>
      <vt:lpstr>Symbol</vt:lpstr>
      <vt:lpstr>Wingdings</vt:lpstr>
      <vt:lpstr>Zapfino</vt:lpstr>
      <vt:lpstr>10232-abstract-wave-dots-green-fppt</vt:lpstr>
      <vt:lpstr> Vice President/Membership Report </vt:lpstr>
      <vt:lpstr> Intentional Focus on Friendship Streamlining Programming Reinforce Chapter Infrastructure </vt:lpstr>
      <vt:lpstr>PowerPoint Presentation</vt:lpstr>
      <vt:lpstr>Updates </vt:lpstr>
      <vt:lpstr>Action Items</vt:lpstr>
      <vt:lpstr>Motion </vt:lpstr>
      <vt:lpstr>Action Items</vt:lpstr>
      <vt:lpstr>Reminders</vt:lpstr>
    </vt:vector>
  </TitlesOfParts>
  <Company>The Links Founfation,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Links PowerPoint Template</dc:title>
  <dc:creator>Jonpaul Betro</dc:creator>
  <cp:lastModifiedBy>Regina Clay</cp:lastModifiedBy>
  <cp:revision>194</cp:revision>
  <cp:lastPrinted>2019-01-11T01:16:29Z</cp:lastPrinted>
  <dcterms:created xsi:type="dcterms:W3CDTF">2014-01-21T04:35:43Z</dcterms:created>
  <dcterms:modified xsi:type="dcterms:W3CDTF">2024-10-29T22:48:09Z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