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33"/>
  </p:notesMasterIdLst>
  <p:sldIdLst>
    <p:sldId id="277" r:id="rId3"/>
    <p:sldId id="565" r:id="rId4"/>
    <p:sldId id="552" r:id="rId5"/>
    <p:sldId id="553" r:id="rId6"/>
    <p:sldId id="566" r:id="rId7"/>
    <p:sldId id="563" r:id="rId8"/>
    <p:sldId id="558" r:id="rId9"/>
    <p:sldId id="564" r:id="rId10"/>
    <p:sldId id="567" r:id="rId11"/>
    <p:sldId id="477" r:id="rId12"/>
    <p:sldId id="559" r:id="rId13"/>
    <p:sldId id="524" r:id="rId14"/>
    <p:sldId id="556" r:id="rId15"/>
    <p:sldId id="525" r:id="rId16"/>
    <p:sldId id="555" r:id="rId17"/>
    <p:sldId id="526" r:id="rId18"/>
    <p:sldId id="560" r:id="rId19"/>
    <p:sldId id="528" r:id="rId20"/>
    <p:sldId id="568" r:id="rId21"/>
    <p:sldId id="527" r:id="rId22"/>
    <p:sldId id="562" r:id="rId23"/>
    <p:sldId id="551" r:id="rId24"/>
    <p:sldId id="539" r:id="rId25"/>
    <p:sldId id="503" r:id="rId26"/>
    <p:sldId id="550" r:id="rId27"/>
    <p:sldId id="533" r:id="rId28"/>
    <p:sldId id="534" r:id="rId29"/>
    <p:sldId id="535" r:id="rId30"/>
    <p:sldId id="536" r:id="rId31"/>
    <p:sldId id="537" r:id="rId3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9" autoAdjust="0"/>
    <p:restoredTop sz="94660"/>
  </p:normalViewPr>
  <p:slideViewPr>
    <p:cSldViewPr snapToGrid="0">
      <p:cViewPr varScale="1">
        <p:scale>
          <a:sx n="82" d="100"/>
          <a:sy n="82" d="100"/>
        </p:scale>
        <p:origin x="7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dy Smith" userId="1ebc69705d607082" providerId="LiveId" clId="{D9BA5D22-8A19-4640-92A0-3C33E0AE3DC0}"/>
    <pc:docChg chg="undo custSel addSld delSld modSld sldOrd delMainMaster">
      <pc:chgData name="Judy Smith" userId="1ebc69705d607082" providerId="LiveId" clId="{D9BA5D22-8A19-4640-92A0-3C33E0AE3DC0}" dt="2024-07-07T22:14:49.499" v="4604" actId="6549"/>
      <pc:docMkLst>
        <pc:docMk/>
      </pc:docMkLst>
      <pc:sldChg chg="del">
        <pc:chgData name="Judy Smith" userId="1ebc69705d607082" providerId="LiveId" clId="{D9BA5D22-8A19-4640-92A0-3C33E0AE3DC0}" dt="2024-07-07T17:28:55.057" v="1449" actId="47"/>
        <pc:sldMkLst>
          <pc:docMk/>
          <pc:sldMk cId="0" sldId="258"/>
        </pc:sldMkLst>
      </pc:sldChg>
      <pc:sldChg chg="del">
        <pc:chgData name="Judy Smith" userId="1ebc69705d607082" providerId="LiveId" clId="{D9BA5D22-8A19-4640-92A0-3C33E0AE3DC0}" dt="2024-07-07T17:29:00.599" v="1450" actId="47"/>
        <pc:sldMkLst>
          <pc:docMk/>
          <pc:sldMk cId="0" sldId="259"/>
        </pc:sldMkLst>
      </pc:sldChg>
      <pc:sldChg chg="del">
        <pc:chgData name="Judy Smith" userId="1ebc69705d607082" providerId="LiveId" clId="{D9BA5D22-8A19-4640-92A0-3C33E0AE3DC0}" dt="2024-07-07T17:29:02.436" v="1451" actId="47"/>
        <pc:sldMkLst>
          <pc:docMk/>
          <pc:sldMk cId="0" sldId="260"/>
        </pc:sldMkLst>
      </pc:sldChg>
      <pc:sldChg chg="del">
        <pc:chgData name="Judy Smith" userId="1ebc69705d607082" providerId="LiveId" clId="{D9BA5D22-8A19-4640-92A0-3C33E0AE3DC0}" dt="2024-07-07T16:13:39.473" v="584" actId="47"/>
        <pc:sldMkLst>
          <pc:docMk/>
          <pc:sldMk cId="1173626457" sldId="275"/>
        </pc:sldMkLst>
      </pc:sldChg>
      <pc:sldChg chg="addSp delSp modSp add del mod ord">
        <pc:chgData name="Judy Smith" userId="1ebc69705d607082" providerId="LiveId" clId="{D9BA5D22-8A19-4640-92A0-3C33E0AE3DC0}" dt="2024-07-07T17:42:20.187" v="1577" actId="47"/>
        <pc:sldMkLst>
          <pc:docMk/>
          <pc:sldMk cId="1508650638" sldId="363"/>
        </pc:sldMkLst>
        <pc:spChg chg="mod">
          <ac:chgData name="Judy Smith" userId="1ebc69705d607082" providerId="LiveId" clId="{D9BA5D22-8A19-4640-92A0-3C33E0AE3DC0}" dt="2024-07-07T17:24:35.026" v="1283" actId="20577"/>
          <ac:spMkLst>
            <pc:docMk/>
            <pc:sldMk cId="1508650638" sldId="363"/>
            <ac:spMk id="2" creationId="{5D0D3588-C90A-4D9B-BD27-B1E8CA6AA535}"/>
          </ac:spMkLst>
        </pc:spChg>
        <pc:spChg chg="mod">
          <ac:chgData name="Judy Smith" userId="1ebc69705d607082" providerId="LiveId" clId="{D9BA5D22-8A19-4640-92A0-3C33E0AE3DC0}" dt="2024-07-07T17:24:40.696" v="1284" actId="1076"/>
          <ac:spMkLst>
            <pc:docMk/>
            <pc:sldMk cId="1508650638" sldId="363"/>
            <ac:spMk id="3" creationId="{138059ED-E2C8-437E-8B0E-AE494DF6A9C8}"/>
          </ac:spMkLst>
        </pc:spChg>
        <pc:spChg chg="del">
          <ac:chgData name="Judy Smith" userId="1ebc69705d607082" providerId="LiveId" clId="{D9BA5D22-8A19-4640-92A0-3C33E0AE3DC0}" dt="2024-07-07T17:23:11.350" v="1255" actId="478"/>
          <ac:spMkLst>
            <pc:docMk/>
            <pc:sldMk cId="1508650638" sldId="363"/>
            <ac:spMk id="4" creationId="{53F72742-C6E3-430D-B2D2-91D5B4FD649B}"/>
          </ac:spMkLst>
        </pc:spChg>
        <pc:spChg chg="add del mod">
          <ac:chgData name="Judy Smith" userId="1ebc69705d607082" providerId="LiveId" clId="{D9BA5D22-8A19-4640-92A0-3C33E0AE3DC0}" dt="2024-07-07T17:25:27.729" v="1286" actId="478"/>
          <ac:spMkLst>
            <pc:docMk/>
            <pc:sldMk cId="1508650638" sldId="363"/>
            <ac:spMk id="9" creationId="{5660ABC8-5F4B-F7BD-F64D-FB2A2802941D}"/>
          </ac:spMkLst>
        </pc:spChg>
      </pc:sldChg>
      <pc:sldChg chg="modSp add mod ord">
        <pc:chgData name="Judy Smith" userId="1ebc69705d607082" providerId="LiveId" clId="{D9BA5D22-8A19-4640-92A0-3C33E0AE3DC0}" dt="2024-07-07T16:08:57.805" v="177" actId="1076"/>
        <pc:sldMkLst>
          <pc:docMk/>
          <pc:sldMk cId="3805294110" sldId="524"/>
        </pc:sldMkLst>
        <pc:spChg chg="mod">
          <ac:chgData name="Judy Smith" userId="1ebc69705d607082" providerId="LiveId" clId="{D9BA5D22-8A19-4640-92A0-3C33E0AE3DC0}" dt="2024-07-07T16:08:53.681" v="176" actId="1076"/>
          <ac:spMkLst>
            <pc:docMk/>
            <pc:sldMk cId="3805294110" sldId="524"/>
            <ac:spMk id="2" creationId="{2B8D8BE5-DBF8-E441-6342-179F47A054D5}"/>
          </ac:spMkLst>
        </pc:spChg>
        <pc:graphicFrameChg chg="mod">
          <ac:chgData name="Judy Smith" userId="1ebc69705d607082" providerId="LiveId" clId="{D9BA5D22-8A19-4640-92A0-3C33E0AE3DC0}" dt="2024-07-07T16:08:57.805" v="177" actId="1076"/>
          <ac:graphicFrameMkLst>
            <pc:docMk/>
            <pc:sldMk cId="3805294110" sldId="524"/>
            <ac:graphicFrameMk id="10" creationId="{0419A51C-2119-7F29-A633-7C691F765FFA}"/>
          </ac:graphicFrameMkLst>
        </pc:graphicFrameChg>
      </pc:sldChg>
      <pc:sldChg chg="modSp add mod">
        <pc:chgData name="Judy Smith" userId="1ebc69705d607082" providerId="LiveId" clId="{D9BA5D22-8A19-4640-92A0-3C33E0AE3DC0}" dt="2024-07-07T22:14:49.499" v="4604" actId="6549"/>
        <pc:sldMkLst>
          <pc:docMk/>
          <pc:sldMk cId="3812239845" sldId="526"/>
        </pc:sldMkLst>
        <pc:spChg chg="mod">
          <ac:chgData name="Judy Smith" userId="1ebc69705d607082" providerId="LiveId" clId="{D9BA5D22-8A19-4640-92A0-3C33E0AE3DC0}" dt="2024-07-07T16:06:46.020" v="138" actId="27636"/>
          <ac:spMkLst>
            <pc:docMk/>
            <pc:sldMk cId="3812239845" sldId="526"/>
            <ac:spMk id="2" creationId="{589A0D76-9ACD-BEF3-B61D-07CAD1451579}"/>
          </ac:spMkLst>
        </pc:spChg>
        <pc:graphicFrameChg chg="modGraphic">
          <ac:chgData name="Judy Smith" userId="1ebc69705d607082" providerId="LiveId" clId="{D9BA5D22-8A19-4640-92A0-3C33E0AE3DC0}" dt="2024-07-07T22:14:49.499" v="4604" actId="6549"/>
          <ac:graphicFrameMkLst>
            <pc:docMk/>
            <pc:sldMk cId="3812239845" sldId="526"/>
            <ac:graphicFrameMk id="5" creationId="{64209DDD-B46C-6321-42A7-08C06CE0F685}"/>
          </ac:graphicFrameMkLst>
        </pc:graphicFrameChg>
      </pc:sldChg>
      <pc:sldChg chg="add ord">
        <pc:chgData name="Judy Smith" userId="1ebc69705d607082" providerId="LiveId" clId="{D9BA5D22-8A19-4640-92A0-3C33E0AE3DC0}" dt="2024-07-07T22:10:56.944" v="4410"/>
        <pc:sldMkLst>
          <pc:docMk/>
          <pc:sldMk cId="2377545632" sldId="527"/>
        </pc:sldMkLst>
      </pc:sldChg>
      <pc:sldChg chg="add">
        <pc:chgData name="Judy Smith" userId="1ebc69705d607082" providerId="LiveId" clId="{D9BA5D22-8A19-4640-92A0-3C33E0AE3DC0}" dt="2024-07-07T16:06:45.938" v="137"/>
        <pc:sldMkLst>
          <pc:docMk/>
          <pc:sldMk cId="1108566906" sldId="528"/>
        </pc:sldMkLst>
      </pc:sldChg>
      <pc:sldChg chg="del">
        <pc:chgData name="Judy Smith" userId="1ebc69705d607082" providerId="LiveId" clId="{D9BA5D22-8A19-4640-92A0-3C33E0AE3DC0}" dt="2024-07-07T17:29:07.992" v="1452" actId="47"/>
        <pc:sldMkLst>
          <pc:docMk/>
          <pc:sldMk cId="4259497283" sldId="531"/>
        </pc:sldMkLst>
      </pc:sldChg>
      <pc:sldChg chg="add">
        <pc:chgData name="Judy Smith" userId="1ebc69705d607082" providerId="LiveId" clId="{D9BA5D22-8A19-4640-92A0-3C33E0AE3DC0}" dt="2024-07-07T21:50:12.144" v="2968"/>
        <pc:sldMkLst>
          <pc:docMk/>
          <pc:sldMk cId="3268565279" sldId="533"/>
        </pc:sldMkLst>
      </pc:sldChg>
      <pc:sldChg chg="add">
        <pc:chgData name="Judy Smith" userId="1ebc69705d607082" providerId="LiveId" clId="{D9BA5D22-8A19-4640-92A0-3C33E0AE3DC0}" dt="2024-07-07T21:50:12.144" v="2968"/>
        <pc:sldMkLst>
          <pc:docMk/>
          <pc:sldMk cId="2241343760" sldId="534"/>
        </pc:sldMkLst>
      </pc:sldChg>
      <pc:sldChg chg="add">
        <pc:chgData name="Judy Smith" userId="1ebc69705d607082" providerId="LiveId" clId="{D9BA5D22-8A19-4640-92A0-3C33E0AE3DC0}" dt="2024-07-07T21:50:12.144" v="2968"/>
        <pc:sldMkLst>
          <pc:docMk/>
          <pc:sldMk cId="1173626457" sldId="535"/>
        </pc:sldMkLst>
      </pc:sldChg>
      <pc:sldChg chg="add">
        <pc:chgData name="Judy Smith" userId="1ebc69705d607082" providerId="LiveId" clId="{D9BA5D22-8A19-4640-92A0-3C33E0AE3DC0}" dt="2024-07-07T21:50:12.144" v="2968"/>
        <pc:sldMkLst>
          <pc:docMk/>
          <pc:sldMk cId="3415452896" sldId="536"/>
        </pc:sldMkLst>
      </pc:sldChg>
      <pc:sldChg chg="add">
        <pc:chgData name="Judy Smith" userId="1ebc69705d607082" providerId="LiveId" clId="{D9BA5D22-8A19-4640-92A0-3C33E0AE3DC0}" dt="2024-07-07T21:50:12.144" v="2968"/>
        <pc:sldMkLst>
          <pc:docMk/>
          <pc:sldMk cId="1180237147" sldId="537"/>
        </pc:sldMkLst>
      </pc:sldChg>
      <pc:sldChg chg="ord">
        <pc:chgData name="Judy Smith" userId="1ebc69705d607082" providerId="LiveId" clId="{D9BA5D22-8A19-4640-92A0-3C33E0AE3DC0}" dt="2024-07-07T16:13:59.134" v="586"/>
        <pc:sldMkLst>
          <pc:docMk/>
          <pc:sldMk cId="3721890784" sldId="550"/>
        </pc:sldMkLst>
      </pc:sldChg>
      <pc:sldChg chg="modSp mod">
        <pc:chgData name="Judy Smith" userId="1ebc69705d607082" providerId="LiveId" clId="{D9BA5D22-8A19-4640-92A0-3C33E0AE3DC0}" dt="2024-07-07T22:13:56.847" v="4591" actId="6549"/>
        <pc:sldMkLst>
          <pc:docMk/>
          <pc:sldMk cId="1543009357" sldId="551"/>
        </pc:sldMkLst>
        <pc:spChg chg="mod">
          <ac:chgData name="Judy Smith" userId="1ebc69705d607082" providerId="LiveId" clId="{D9BA5D22-8A19-4640-92A0-3C33E0AE3DC0}" dt="2024-07-07T22:13:19.887" v="4575" actId="1076"/>
          <ac:spMkLst>
            <pc:docMk/>
            <pc:sldMk cId="1543009357" sldId="551"/>
            <ac:spMk id="2" creationId="{68F3CBDC-EF87-6CE1-7148-9F226E469768}"/>
          </ac:spMkLst>
        </pc:spChg>
        <pc:spChg chg="mod">
          <ac:chgData name="Judy Smith" userId="1ebc69705d607082" providerId="LiveId" clId="{D9BA5D22-8A19-4640-92A0-3C33E0AE3DC0}" dt="2024-07-07T22:13:56.847" v="4591" actId="6549"/>
          <ac:spMkLst>
            <pc:docMk/>
            <pc:sldMk cId="1543009357" sldId="551"/>
            <ac:spMk id="3" creationId="{5081A751-FF43-DC4F-C3F0-DADF58292EDD}"/>
          </ac:spMkLst>
        </pc:spChg>
      </pc:sldChg>
      <pc:sldChg chg="addSp modSp mod ord">
        <pc:chgData name="Judy Smith" userId="1ebc69705d607082" providerId="LiveId" clId="{D9BA5D22-8A19-4640-92A0-3C33E0AE3DC0}" dt="2024-07-07T17:49:08.818" v="2106"/>
        <pc:sldMkLst>
          <pc:docMk/>
          <pc:sldMk cId="2989684726" sldId="552"/>
        </pc:sldMkLst>
        <pc:spChg chg="mod">
          <ac:chgData name="Judy Smith" userId="1ebc69705d607082" providerId="LiveId" clId="{D9BA5D22-8A19-4640-92A0-3C33E0AE3DC0}" dt="2024-07-07T16:57:29.089" v="648" actId="1076"/>
          <ac:spMkLst>
            <pc:docMk/>
            <pc:sldMk cId="2989684726" sldId="552"/>
            <ac:spMk id="2" creationId="{B1D4C8E4-79F1-49BA-21B2-84E724DEB1C8}"/>
          </ac:spMkLst>
        </pc:spChg>
        <pc:picChg chg="add mod">
          <ac:chgData name="Judy Smith" userId="1ebc69705d607082" providerId="LiveId" clId="{D9BA5D22-8A19-4640-92A0-3C33E0AE3DC0}" dt="2024-07-07T16:57:35.684" v="650" actId="1076"/>
          <ac:picMkLst>
            <pc:docMk/>
            <pc:sldMk cId="2989684726" sldId="552"/>
            <ac:picMk id="4" creationId="{FB218E94-FC4A-A03B-D592-B06E8BF5C895}"/>
          </ac:picMkLst>
        </pc:picChg>
      </pc:sldChg>
      <pc:sldChg chg="modSp mod ord">
        <pc:chgData name="Judy Smith" userId="1ebc69705d607082" providerId="LiveId" clId="{D9BA5D22-8A19-4640-92A0-3C33E0AE3DC0}" dt="2024-07-07T17:49:11.376" v="2108"/>
        <pc:sldMkLst>
          <pc:docMk/>
          <pc:sldMk cId="4188952968" sldId="553"/>
        </pc:sldMkLst>
        <pc:spChg chg="mod">
          <ac:chgData name="Judy Smith" userId="1ebc69705d607082" providerId="LiveId" clId="{D9BA5D22-8A19-4640-92A0-3C33E0AE3DC0}" dt="2024-07-07T16:14:47.173" v="598" actId="115"/>
          <ac:spMkLst>
            <pc:docMk/>
            <pc:sldMk cId="4188952968" sldId="553"/>
            <ac:spMk id="3" creationId="{29E7ECB6-C81A-85C3-3417-AD32034007D4}"/>
          </ac:spMkLst>
        </pc:spChg>
      </pc:sldChg>
      <pc:sldChg chg="add del">
        <pc:chgData name="Judy Smith" userId="1ebc69705d607082" providerId="LiveId" clId="{D9BA5D22-8A19-4640-92A0-3C33E0AE3DC0}" dt="2024-07-07T17:27:40.755" v="1357" actId="47"/>
        <pc:sldMkLst>
          <pc:docMk/>
          <pc:sldMk cId="737726913" sldId="554"/>
        </pc:sldMkLst>
      </pc:sldChg>
      <pc:sldChg chg="modSp add mod">
        <pc:chgData name="Judy Smith" userId="1ebc69705d607082" providerId="LiveId" clId="{D9BA5D22-8A19-4640-92A0-3C33E0AE3DC0}" dt="2024-07-07T16:08:11.659" v="172" actId="20577"/>
        <pc:sldMkLst>
          <pc:docMk/>
          <pc:sldMk cId="829438942" sldId="555"/>
        </pc:sldMkLst>
        <pc:spChg chg="mod">
          <ac:chgData name="Judy Smith" userId="1ebc69705d607082" providerId="LiveId" clId="{D9BA5D22-8A19-4640-92A0-3C33E0AE3DC0}" dt="2024-07-07T16:08:11.659" v="172" actId="20577"/>
          <ac:spMkLst>
            <pc:docMk/>
            <pc:sldMk cId="829438942" sldId="555"/>
            <ac:spMk id="3" creationId="{1DA19EAB-7094-4EC0-2785-A800E1C45F76}"/>
          </ac:spMkLst>
        </pc:spChg>
      </pc:sldChg>
      <pc:sldChg chg="modSp add mod">
        <pc:chgData name="Judy Smith" userId="1ebc69705d607082" providerId="LiveId" clId="{D9BA5D22-8A19-4640-92A0-3C33E0AE3DC0}" dt="2024-07-07T21:55:43.320" v="3510" actId="20577"/>
        <pc:sldMkLst>
          <pc:docMk/>
          <pc:sldMk cId="19395102" sldId="556"/>
        </pc:sldMkLst>
        <pc:spChg chg="mod">
          <ac:chgData name="Judy Smith" userId="1ebc69705d607082" providerId="LiveId" clId="{D9BA5D22-8A19-4640-92A0-3C33E0AE3DC0}" dt="2024-07-07T21:55:43.320" v="3510" actId="20577"/>
          <ac:spMkLst>
            <pc:docMk/>
            <pc:sldMk cId="19395102" sldId="556"/>
            <ac:spMk id="3" creationId="{1DA19EAB-7094-4EC0-2785-A800E1C45F76}"/>
          </ac:spMkLst>
        </pc:spChg>
      </pc:sldChg>
      <pc:sldChg chg="new del">
        <pc:chgData name="Judy Smith" userId="1ebc69705d607082" providerId="LiveId" clId="{D9BA5D22-8A19-4640-92A0-3C33E0AE3DC0}" dt="2024-07-07T17:27:04.041" v="1355" actId="47"/>
        <pc:sldMkLst>
          <pc:docMk/>
          <pc:sldMk cId="2762378571" sldId="557"/>
        </pc:sldMkLst>
      </pc:sldChg>
      <pc:sldChg chg="addSp delSp modSp new mod ord">
        <pc:chgData name="Judy Smith" userId="1ebc69705d607082" providerId="LiveId" clId="{D9BA5D22-8A19-4640-92A0-3C33E0AE3DC0}" dt="2024-07-07T21:47:52.333" v="2782"/>
        <pc:sldMkLst>
          <pc:docMk/>
          <pc:sldMk cId="3621667510" sldId="558"/>
        </pc:sldMkLst>
        <pc:spChg chg="mod">
          <ac:chgData name="Judy Smith" userId="1ebc69705d607082" providerId="LiveId" clId="{D9BA5D22-8A19-4640-92A0-3C33E0AE3DC0}" dt="2024-07-07T17:10:03.700" v="1253" actId="1076"/>
          <ac:spMkLst>
            <pc:docMk/>
            <pc:sldMk cId="3621667510" sldId="558"/>
            <ac:spMk id="2" creationId="{9ABE3A5C-45D0-D6EE-BCBA-4B9CD892AE11}"/>
          </ac:spMkLst>
        </pc:spChg>
        <pc:spChg chg="del">
          <ac:chgData name="Judy Smith" userId="1ebc69705d607082" providerId="LiveId" clId="{D9BA5D22-8A19-4640-92A0-3C33E0AE3DC0}" dt="2024-07-07T16:55:49.843" v="631" actId="478"/>
          <ac:spMkLst>
            <pc:docMk/>
            <pc:sldMk cId="3621667510" sldId="558"/>
            <ac:spMk id="3" creationId="{FDFD1464-A099-A697-8483-768EB67427AE}"/>
          </ac:spMkLst>
        </pc:spChg>
        <pc:spChg chg="add mod">
          <ac:chgData name="Judy Smith" userId="1ebc69705d607082" providerId="LiveId" clId="{D9BA5D22-8A19-4640-92A0-3C33E0AE3DC0}" dt="2024-07-07T17:05:21.668" v="987" actId="1076"/>
          <ac:spMkLst>
            <pc:docMk/>
            <pc:sldMk cId="3621667510" sldId="558"/>
            <ac:spMk id="4" creationId="{13DC4537-E9AD-954D-2804-D2C826EAB335}"/>
          </ac:spMkLst>
        </pc:spChg>
        <pc:spChg chg="add mod">
          <ac:chgData name="Judy Smith" userId="1ebc69705d607082" providerId="LiveId" clId="{D9BA5D22-8A19-4640-92A0-3C33E0AE3DC0}" dt="2024-07-07T17:04:59.454" v="954" actId="1076"/>
          <ac:spMkLst>
            <pc:docMk/>
            <pc:sldMk cId="3621667510" sldId="558"/>
            <ac:spMk id="11" creationId="{B0D10438-07A1-4C2C-032F-0D6A4E342E03}"/>
          </ac:spMkLst>
        </pc:spChg>
        <pc:spChg chg="add mod">
          <ac:chgData name="Judy Smith" userId="1ebc69705d607082" providerId="LiveId" clId="{D9BA5D22-8A19-4640-92A0-3C33E0AE3DC0}" dt="2024-07-07T17:07:32.379" v="1104" actId="1076"/>
          <ac:spMkLst>
            <pc:docMk/>
            <pc:sldMk cId="3621667510" sldId="558"/>
            <ac:spMk id="12" creationId="{8F8B9C62-DF84-6621-7CCA-20E457A65FD4}"/>
          </ac:spMkLst>
        </pc:spChg>
        <pc:spChg chg="add mod">
          <ac:chgData name="Judy Smith" userId="1ebc69705d607082" providerId="LiveId" clId="{D9BA5D22-8A19-4640-92A0-3C33E0AE3DC0}" dt="2024-07-07T17:07:05.218" v="1097" actId="14100"/>
          <ac:spMkLst>
            <pc:docMk/>
            <pc:sldMk cId="3621667510" sldId="558"/>
            <ac:spMk id="13" creationId="{EA9658C7-292F-7AA4-DEE6-EA049EDF0825}"/>
          </ac:spMkLst>
        </pc:spChg>
        <pc:spChg chg="add mod">
          <ac:chgData name="Judy Smith" userId="1ebc69705d607082" providerId="LiveId" clId="{D9BA5D22-8A19-4640-92A0-3C33E0AE3DC0}" dt="2024-07-07T17:07:14.815" v="1099" actId="1076"/>
          <ac:spMkLst>
            <pc:docMk/>
            <pc:sldMk cId="3621667510" sldId="558"/>
            <ac:spMk id="14" creationId="{5EAD29C3-9068-EA55-A50C-DC2A217112D4}"/>
          </ac:spMkLst>
        </pc:spChg>
        <pc:spChg chg="add mod">
          <ac:chgData name="Judy Smith" userId="1ebc69705d607082" providerId="LiveId" clId="{D9BA5D22-8A19-4640-92A0-3C33E0AE3DC0}" dt="2024-07-07T17:05:20.928" v="986" actId="1076"/>
          <ac:spMkLst>
            <pc:docMk/>
            <pc:sldMk cId="3621667510" sldId="558"/>
            <ac:spMk id="15" creationId="{DD44E3AF-2163-05EC-D739-D54289BD3DEC}"/>
          </ac:spMkLst>
        </pc:spChg>
        <pc:spChg chg="add mod">
          <ac:chgData name="Judy Smith" userId="1ebc69705d607082" providerId="LiveId" clId="{D9BA5D22-8A19-4640-92A0-3C33E0AE3DC0}" dt="2024-07-07T17:08:34.653" v="1195" actId="255"/>
          <ac:spMkLst>
            <pc:docMk/>
            <pc:sldMk cId="3621667510" sldId="558"/>
            <ac:spMk id="16" creationId="{3A3BD423-99E9-713A-317A-8B2FD55EA38B}"/>
          </ac:spMkLst>
        </pc:spChg>
        <pc:spChg chg="add mod">
          <ac:chgData name="Judy Smith" userId="1ebc69705d607082" providerId="LiveId" clId="{D9BA5D22-8A19-4640-92A0-3C33E0AE3DC0}" dt="2024-07-07T17:03:12.960" v="911" actId="1076"/>
          <ac:spMkLst>
            <pc:docMk/>
            <pc:sldMk cId="3621667510" sldId="558"/>
            <ac:spMk id="17" creationId="{D2F0A126-70D1-F371-C44F-FA06A24E5EFC}"/>
          </ac:spMkLst>
        </pc:spChg>
        <pc:spChg chg="add mod">
          <ac:chgData name="Judy Smith" userId="1ebc69705d607082" providerId="LiveId" clId="{D9BA5D22-8A19-4640-92A0-3C33E0AE3DC0}" dt="2024-07-07T17:07:24.455" v="1102" actId="1076"/>
          <ac:spMkLst>
            <pc:docMk/>
            <pc:sldMk cId="3621667510" sldId="558"/>
            <ac:spMk id="18" creationId="{B87B40BC-E870-8C14-5BD3-CE578D03E989}"/>
          </ac:spMkLst>
        </pc:spChg>
        <pc:spChg chg="add mod">
          <ac:chgData name="Judy Smith" userId="1ebc69705d607082" providerId="LiveId" clId="{D9BA5D22-8A19-4640-92A0-3C33E0AE3DC0}" dt="2024-07-07T17:04:54.608" v="953" actId="1076"/>
          <ac:spMkLst>
            <pc:docMk/>
            <pc:sldMk cId="3621667510" sldId="558"/>
            <ac:spMk id="19" creationId="{44847F30-A589-036C-3E47-722FE31416E7}"/>
          </ac:spMkLst>
        </pc:spChg>
        <pc:spChg chg="add mod">
          <ac:chgData name="Judy Smith" userId="1ebc69705d607082" providerId="LiveId" clId="{D9BA5D22-8A19-4640-92A0-3C33E0AE3DC0}" dt="2024-07-07T17:07:50.223" v="1109" actId="1076"/>
          <ac:spMkLst>
            <pc:docMk/>
            <pc:sldMk cId="3621667510" sldId="558"/>
            <ac:spMk id="22" creationId="{AB452D9A-DEBD-62EF-7B8A-BB0A87276C11}"/>
          </ac:spMkLst>
        </pc:spChg>
        <pc:picChg chg="add mod">
          <ac:chgData name="Judy Smith" userId="1ebc69705d607082" providerId="LiveId" clId="{D9BA5D22-8A19-4640-92A0-3C33E0AE3DC0}" dt="2024-07-07T16:57:17.612" v="645" actId="1076"/>
          <ac:picMkLst>
            <pc:docMk/>
            <pc:sldMk cId="3621667510" sldId="558"/>
            <ac:picMk id="10" creationId="{D856052C-D026-8AA9-A262-515184120389}"/>
          </ac:picMkLst>
        </pc:picChg>
        <pc:cxnChg chg="add mod">
          <ac:chgData name="Judy Smith" userId="1ebc69705d607082" providerId="LiveId" clId="{D9BA5D22-8A19-4640-92A0-3C33E0AE3DC0}" dt="2024-07-07T17:04:47.168" v="951" actId="1076"/>
          <ac:cxnSpMkLst>
            <pc:docMk/>
            <pc:sldMk cId="3621667510" sldId="558"/>
            <ac:cxnSpMk id="6" creationId="{82F7D6CE-C010-5DC9-32EF-E5E8C994AC57}"/>
          </ac:cxnSpMkLst>
        </pc:cxnChg>
        <pc:cxnChg chg="add mod">
          <ac:chgData name="Judy Smith" userId="1ebc69705d607082" providerId="LiveId" clId="{D9BA5D22-8A19-4640-92A0-3C33E0AE3DC0}" dt="2024-07-07T17:04:51.975" v="952" actId="1076"/>
          <ac:cxnSpMkLst>
            <pc:docMk/>
            <pc:sldMk cId="3621667510" sldId="558"/>
            <ac:cxnSpMk id="7" creationId="{80798A9B-E4B2-75B0-19F3-D60BF33CFB31}"/>
          </ac:cxnSpMkLst>
        </pc:cxnChg>
      </pc:sldChg>
      <pc:sldChg chg="addSp modSp new mod">
        <pc:chgData name="Judy Smith" userId="1ebc69705d607082" providerId="LiveId" clId="{D9BA5D22-8A19-4640-92A0-3C33E0AE3DC0}" dt="2024-07-07T22:10:21.925" v="4408" actId="1076"/>
        <pc:sldMkLst>
          <pc:docMk/>
          <pc:sldMk cId="889753107" sldId="559"/>
        </pc:sldMkLst>
        <pc:spChg chg="mod">
          <ac:chgData name="Judy Smith" userId="1ebc69705d607082" providerId="LiveId" clId="{D9BA5D22-8A19-4640-92A0-3C33E0AE3DC0}" dt="2024-07-07T22:10:21.925" v="4408" actId="1076"/>
          <ac:spMkLst>
            <pc:docMk/>
            <pc:sldMk cId="889753107" sldId="559"/>
            <ac:spMk id="2" creationId="{264F2C37-DDC7-4E57-5D4A-E2D46E9F1832}"/>
          </ac:spMkLst>
        </pc:spChg>
        <pc:spChg chg="mod">
          <ac:chgData name="Judy Smith" userId="1ebc69705d607082" providerId="LiveId" clId="{D9BA5D22-8A19-4640-92A0-3C33E0AE3DC0}" dt="2024-07-07T22:10:19.585" v="4407" actId="1076"/>
          <ac:spMkLst>
            <pc:docMk/>
            <pc:sldMk cId="889753107" sldId="559"/>
            <ac:spMk id="3" creationId="{76E2778E-0B37-874B-426E-D75EA31DA812}"/>
          </ac:spMkLst>
        </pc:spChg>
        <pc:picChg chg="add mod">
          <ac:chgData name="Judy Smith" userId="1ebc69705d607082" providerId="LiveId" clId="{D9BA5D22-8A19-4640-92A0-3C33E0AE3DC0}" dt="2024-07-07T17:26:23.958" v="1291" actId="1076"/>
          <ac:picMkLst>
            <pc:docMk/>
            <pc:sldMk cId="889753107" sldId="559"/>
            <ac:picMk id="4" creationId="{FAAE2810-7DEE-4450-8618-FECFCA952ECD}"/>
          </ac:picMkLst>
        </pc:picChg>
      </pc:sldChg>
      <pc:sldChg chg="add del">
        <pc:chgData name="Judy Smith" userId="1ebc69705d607082" providerId="LiveId" clId="{D9BA5D22-8A19-4640-92A0-3C33E0AE3DC0}" dt="2024-07-07T17:23:29.988" v="1257" actId="47"/>
        <pc:sldMkLst>
          <pc:docMk/>
          <pc:sldMk cId="2917504867" sldId="559"/>
        </pc:sldMkLst>
      </pc:sldChg>
      <pc:sldChg chg="modSp add mod ord">
        <pc:chgData name="Judy Smith" userId="1ebc69705d607082" providerId="LiveId" clId="{D9BA5D22-8A19-4640-92A0-3C33E0AE3DC0}" dt="2024-07-07T22:06:35.048" v="4136" actId="20577"/>
        <pc:sldMkLst>
          <pc:docMk/>
          <pc:sldMk cId="290799645" sldId="560"/>
        </pc:sldMkLst>
        <pc:spChg chg="mod">
          <ac:chgData name="Judy Smith" userId="1ebc69705d607082" providerId="LiveId" clId="{D9BA5D22-8A19-4640-92A0-3C33E0AE3DC0}" dt="2024-07-07T22:06:35.048" v="4136" actId="20577"/>
          <ac:spMkLst>
            <pc:docMk/>
            <pc:sldMk cId="290799645" sldId="560"/>
            <ac:spMk id="3" creationId="{1DA19EAB-7094-4EC0-2785-A800E1C45F76}"/>
          </ac:spMkLst>
        </pc:spChg>
      </pc:sldChg>
      <pc:sldChg chg="modSp add del mod">
        <pc:chgData name="Judy Smith" userId="1ebc69705d607082" providerId="LiveId" clId="{D9BA5D22-8A19-4640-92A0-3C33E0AE3DC0}" dt="2024-07-07T22:11:29.339" v="4411" actId="47"/>
        <pc:sldMkLst>
          <pc:docMk/>
          <pc:sldMk cId="660704731" sldId="561"/>
        </pc:sldMkLst>
        <pc:spChg chg="mod">
          <ac:chgData name="Judy Smith" userId="1ebc69705d607082" providerId="LiveId" clId="{D9BA5D22-8A19-4640-92A0-3C33E0AE3DC0}" dt="2024-07-07T17:28:34.589" v="1432" actId="20577"/>
          <ac:spMkLst>
            <pc:docMk/>
            <pc:sldMk cId="660704731" sldId="561"/>
            <ac:spMk id="3" creationId="{1DA19EAB-7094-4EC0-2785-A800E1C45F76}"/>
          </ac:spMkLst>
        </pc:spChg>
      </pc:sldChg>
      <pc:sldChg chg="modSp add mod">
        <pc:chgData name="Judy Smith" userId="1ebc69705d607082" providerId="LiveId" clId="{D9BA5D22-8A19-4640-92A0-3C33E0AE3DC0}" dt="2024-07-07T22:09:28.619" v="4406" actId="313"/>
        <pc:sldMkLst>
          <pc:docMk/>
          <pc:sldMk cId="3005833060" sldId="562"/>
        </pc:sldMkLst>
        <pc:spChg chg="mod">
          <ac:chgData name="Judy Smith" userId="1ebc69705d607082" providerId="LiveId" clId="{D9BA5D22-8A19-4640-92A0-3C33E0AE3DC0}" dt="2024-07-07T22:09:28.619" v="4406" actId="313"/>
          <ac:spMkLst>
            <pc:docMk/>
            <pc:sldMk cId="3005833060" sldId="562"/>
            <ac:spMk id="3" creationId="{1DA19EAB-7094-4EC0-2785-A800E1C45F76}"/>
          </ac:spMkLst>
        </pc:spChg>
      </pc:sldChg>
      <pc:sldChg chg="addSp delSp modSp new mod ord">
        <pc:chgData name="Judy Smith" userId="1ebc69705d607082" providerId="LiveId" clId="{D9BA5D22-8A19-4640-92A0-3C33E0AE3DC0}" dt="2024-07-07T17:49:20.984" v="2110"/>
        <pc:sldMkLst>
          <pc:docMk/>
          <pc:sldMk cId="3493422894" sldId="563"/>
        </pc:sldMkLst>
        <pc:spChg chg="mod">
          <ac:chgData name="Judy Smith" userId="1ebc69705d607082" providerId="LiveId" clId="{D9BA5D22-8A19-4640-92A0-3C33E0AE3DC0}" dt="2024-07-07T17:46:54.993" v="2023" actId="1076"/>
          <ac:spMkLst>
            <pc:docMk/>
            <pc:sldMk cId="3493422894" sldId="563"/>
            <ac:spMk id="2" creationId="{A2C5469E-843D-5736-FEBD-B2C9FC275B97}"/>
          </ac:spMkLst>
        </pc:spChg>
        <pc:spChg chg="del">
          <ac:chgData name="Judy Smith" userId="1ebc69705d607082" providerId="LiveId" clId="{D9BA5D22-8A19-4640-92A0-3C33E0AE3DC0}" dt="2024-07-07T17:40:19.906" v="1455" actId="478"/>
          <ac:spMkLst>
            <pc:docMk/>
            <pc:sldMk cId="3493422894" sldId="563"/>
            <ac:spMk id="3" creationId="{7E1C8CA6-E0BA-7686-AA12-8B2719416C0F}"/>
          </ac:spMkLst>
        </pc:spChg>
        <pc:spChg chg="add mod">
          <ac:chgData name="Judy Smith" userId="1ebc69705d607082" providerId="LiveId" clId="{D9BA5D22-8A19-4640-92A0-3C33E0AE3DC0}" dt="2024-07-07T17:40:20.945" v="1456"/>
          <ac:spMkLst>
            <pc:docMk/>
            <pc:sldMk cId="3493422894" sldId="563"/>
            <ac:spMk id="5" creationId="{632E0800-20A4-4579-3B8E-B83E13049706}"/>
          </ac:spMkLst>
        </pc:spChg>
        <pc:spChg chg="add mod">
          <ac:chgData name="Judy Smith" userId="1ebc69705d607082" providerId="LiveId" clId="{D9BA5D22-8A19-4640-92A0-3C33E0AE3DC0}" dt="2024-07-07T17:40:36.157" v="1458"/>
          <ac:spMkLst>
            <pc:docMk/>
            <pc:sldMk cId="3493422894" sldId="563"/>
            <ac:spMk id="7" creationId="{7930FD08-1C67-7BB2-1791-1CA5F72FA234}"/>
          </ac:spMkLst>
        </pc:spChg>
        <pc:spChg chg="add mod">
          <ac:chgData name="Judy Smith" userId="1ebc69705d607082" providerId="LiveId" clId="{D9BA5D22-8A19-4640-92A0-3C33E0AE3DC0}" dt="2024-07-07T17:47:26.424" v="2033" actId="20577"/>
          <ac:spMkLst>
            <pc:docMk/>
            <pc:sldMk cId="3493422894" sldId="563"/>
            <ac:spMk id="8" creationId="{2DD4635E-90D8-16D2-0857-FB72E32F295E}"/>
          </ac:spMkLst>
        </pc:spChg>
        <pc:picChg chg="add mod">
          <ac:chgData name="Judy Smith" userId="1ebc69705d607082" providerId="LiveId" clId="{D9BA5D22-8A19-4640-92A0-3C33E0AE3DC0}" dt="2024-07-07T17:40:26.332" v="1457" actId="1076"/>
          <ac:picMkLst>
            <pc:docMk/>
            <pc:sldMk cId="3493422894" sldId="563"/>
            <ac:picMk id="4" creationId="{4FB5D989-DB01-1FF5-ADDC-D2B9CBAA8AC0}"/>
          </ac:picMkLst>
        </pc:picChg>
        <pc:picChg chg="add mod">
          <ac:chgData name="Judy Smith" userId="1ebc69705d607082" providerId="LiveId" clId="{D9BA5D22-8A19-4640-92A0-3C33E0AE3DC0}" dt="2024-07-07T17:40:36.157" v="1458"/>
          <ac:picMkLst>
            <pc:docMk/>
            <pc:sldMk cId="3493422894" sldId="563"/>
            <ac:picMk id="6" creationId="{3E9A303E-D7C8-1056-E41E-1CE8490C966E}"/>
          </ac:picMkLst>
        </pc:picChg>
        <pc:picChg chg="add mod">
          <ac:chgData name="Judy Smith" userId="1ebc69705d607082" providerId="LiveId" clId="{D9BA5D22-8A19-4640-92A0-3C33E0AE3DC0}" dt="2024-07-07T17:42:33.324" v="1579" actId="1076"/>
          <ac:picMkLst>
            <pc:docMk/>
            <pc:sldMk cId="3493422894" sldId="563"/>
            <ac:picMk id="9" creationId="{E3F429DA-DCF8-D4E5-6442-B902E589F148}"/>
          </ac:picMkLst>
        </pc:picChg>
      </pc:sldChg>
      <pc:sldChg chg="addSp modSp new mod">
        <pc:chgData name="Judy Smith" userId="1ebc69705d607082" providerId="LiveId" clId="{D9BA5D22-8A19-4640-92A0-3C33E0AE3DC0}" dt="2024-07-07T22:14:21.506" v="4592" actId="313"/>
        <pc:sldMkLst>
          <pc:docMk/>
          <pc:sldMk cId="646305529" sldId="564"/>
        </pc:sldMkLst>
        <pc:spChg chg="mod">
          <ac:chgData name="Judy Smith" userId="1ebc69705d607082" providerId="LiveId" clId="{D9BA5D22-8A19-4640-92A0-3C33E0AE3DC0}" dt="2024-07-07T21:45:57.385" v="2711" actId="1076"/>
          <ac:spMkLst>
            <pc:docMk/>
            <pc:sldMk cId="646305529" sldId="564"/>
            <ac:spMk id="2" creationId="{042921C0-5578-EB2B-CEAD-C6886F300999}"/>
          </ac:spMkLst>
        </pc:spChg>
        <pc:spChg chg="mod">
          <ac:chgData name="Judy Smith" userId="1ebc69705d607082" providerId="LiveId" clId="{D9BA5D22-8A19-4640-92A0-3C33E0AE3DC0}" dt="2024-07-07T22:14:21.506" v="4592" actId="313"/>
          <ac:spMkLst>
            <pc:docMk/>
            <pc:sldMk cId="646305529" sldId="564"/>
            <ac:spMk id="3" creationId="{4F8C5AD1-0CB7-D93B-8075-21838973394F}"/>
          </ac:spMkLst>
        </pc:spChg>
        <pc:picChg chg="add mod">
          <ac:chgData name="Judy Smith" userId="1ebc69705d607082" providerId="LiveId" clId="{D9BA5D22-8A19-4640-92A0-3C33E0AE3DC0}" dt="2024-07-07T17:48:03.282" v="2035"/>
          <ac:picMkLst>
            <pc:docMk/>
            <pc:sldMk cId="646305529" sldId="564"/>
            <ac:picMk id="4" creationId="{2E95B33B-6BE1-6D13-08B3-73E5A9ECDAB3}"/>
          </ac:picMkLst>
        </pc:picChg>
      </pc:sldChg>
      <pc:sldChg chg="addSp delSp modSp new mod modClrScheme chgLayout">
        <pc:chgData name="Judy Smith" userId="1ebc69705d607082" providerId="LiveId" clId="{D9BA5D22-8A19-4640-92A0-3C33E0AE3DC0}" dt="2024-07-07T21:47:05.223" v="2747" actId="478"/>
        <pc:sldMkLst>
          <pc:docMk/>
          <pc:sldMk cId="2737762788" sldId="565"/>
        </pc:sldMkLst>
        <pc:spChg chg="del">
          <ac:chgData name="Judy Smith" userId="1ebc69705d607082" providerId="LiveId" clId="{D9BA5D22-8A19-4640-92A0-3C33E0AE3DC0}" dt="2024-07-07T21:46:43.405" v="2714" actId="700"/>
          <ac:spMkLst>
            <pc:docMk/>
            <pc:sldMk cId="2737762788" sldId="565"/>
            <ac:spMk id="2" creationId="{98620C96-FD29-32E6-FD22-4BEE51606CBB}"/>
          </ac:spMkLst>
        </pc:spChg>
        <pc:spChg chg="del">
          <ac:chgData name="Judy Smith" userId="1ebc69705d607082" providerId="LiveId" clId="{D9BA5D22-8A19-4640-92A0-3C33E0AE3DC0}" dt="2024-07-07T21:46:43.405" v="2714" actId="700"/>
          <ac:spMkLst>
            <pc:docMk/>
            <pc:sldMk cId="2737762788" sldId="565"/>
            <ac:spMk id="3" creationId="{9D069AE5-9767-1388-7263-C1A5A9085B5E}"/>
          </ac:spMkLst>
        </pc:spChg>
        <pc:spChg chg="add del mod ord">
          <ac:chgData name="Judy Smith" userId="1ebc69705d607082" providerId="LiveId" clId="{D9BA5D22-8A19-4640-92A0-3C33E0AE3DC0}" dt="2024-07-07T21:46:46.781" v="2715" actId="700"/>
          <ac:spMkLst>
            <pc:docMk/>
            <pc:sldMk cId="2737762788" sldId="565"/>
            <ac:spMk id="4" creationId="{8EE0DCAB-B007-94D9-A19D-3B6A8BE7200E}"/>
          </ac:spMkLst>
        </pc:spChg>
        <pc:spChg chg="add del mod ord">
          <ac:chgData name="Judy Smith" userId="1ebc69705d607082" providerId="LiveId" clId="{D9BA5D22-8A19-4640-92A0-3C33E0AE3DC0}" dt="2024-07-07T21:46:46.781" v="2715" actId="700"/>
          <ac:spMkLst>
            <pc:docMk/>
            <pc:sldMk cId="2737762788" sldId="565"/>
            <ac:spMk id="5" creationId="{F8467557-C8BB-1D57-6C8F-08CC719CEB73}"/>
          </ac:spMkLst>
        </pc:spChg>
        <pc:spChg chg="add mod ord">
          <ac:chgData name="Judy Smith" userId="1ebc69705d607082" providerId="LiveId" clId="{D9BA5D22-8A19-4640-92A0-3C33E0AE3DC0}" dt="2024-07-07T21:46:57.862" v="2746" actId="20577"/>
          <ac:spMkLst>
            <pc:docMk/>
            <pc:sldMk cId="2737762788" sldId="565"/>
            <ac:spMk id="6" creationId="{E0F2895D-C970-2086-1A91-4F74305655AA}"/>
          </ac:spMkLst>
        </pc:spChg>
        <pc:spChg chg="add del mod ord">
          <ac:chgData name="Judy Smith" userId="1ebc69705d607082" providerId="LiveId" clId="{D9BA5D22-8A19-4640-92A0-3C33E0AE3DC0}" dt="2024-07-07T21:47:05.223" v="2747" actId="478"/>
          <ac:spMkLst>
            <pc:docMk/>
            <pc:sldMk cId="2737762788" sldId="565"/>
            <ac:spMk id="7" creationId="{B18F1B45-F799-11D2-6836-D724EE4FF111}"/>
          </ac:spMkLst>
        </pc:spChg>
      </pc:sldChg>
      <pc:sldChg chg="modSp add mod">
        <pc:chgData name="Judy Smith" userId="1ebc69705d607082" providerId="LiveId" clId="{D9BA5D22-8A19-4640-92A0-3C33E0AE3DC0}" dt="2024-07-07T21:47:36.889" v="2780" actId="1076"/>
        <pc:sldMkLst>
          <pc:docMk/>
          <pc:sldMk cId="1504778154" sldId="566"/>
        </pc:sldMkLst>
        <pc:spChg chg="mod">
          <ac:chgData name="Judy Smith" userId="1ebc69705d607082" providerId="LiveId" clId="{D9BA5D22-8A19-4640-92A0-3C33E0AE3DC0}" dt="2024-07-07T21:47:36.889" v="2780" actId="1076"/>
          <ac:spMkLst>
            <pc:docMk/>
            <pc:sldMk cId="1504778154" sldId="566"/>
            <ac:spMk id="6" creationId="{E0F2895D-C970-2086-1A91-4F74305655AA}"/>
          </ac:spMkLst>
        </pc:spChg>
      </pc:sldChg>
      <pc:sldChg chg="modSp add mod">
        <pc:chgData name="Judy Smith" userId="1ebc69705d607082" providerId="LiveId" clId="{D9BA5D22-8A19-4640-92A0-3C33E0AE3DC0}" dt="2024-07-07T21:48:09.332" v="2811" actId="20577"/>
        <pc:sldMkLst>
          <pc:docMk/>
          <pc:sldMk cId="483425936" sldId="567"/>
        </pc:sldMkLst>
        <pc:spChg chg="mod">
          <ac:chgData name="Judy Smith" userId="1ebc69705d607082" providerId="LiveId" clId="{D9BA5D22-8A19-4640-92A0-3C33E0AE3DC0}" dt="2024-07-07T21:48:09.332" v="2811" actId="20577"/>
          <ac:spMkLst>
            <pc:docMk/>
            <pc:sldMk cId="483425936" sldId="567"/>
            <ac:spMk id="6" creationId="{E0F2895D-C970-2086-1A91-4F74305655AA}"/>
          </ac:spMkLst>
        </pc:spChg>
      </pc:sldChg>
      <pc:sldChg chg="modSp add mod">
        <pc:chgData name="Judy Smith" userId="1ebc69705d607082" providerId="LiveId" clId="{D9BA5D22-8A19-4640-92A0-3C33E0AE3DC0}" dt="2024-07-07T22:06:22.030" v="4130" actId="20577"/>
        <pc:sldMkLst>
          <pc:docMk/>
          <pc:sldMk cId="3156221508" sldId="568"/>
        </pc:sldMkLst>
        <pc:spChg chg="mod">
          <ac:chgData name="Judy Smith" userId="1ebc69705d607082" providerId="LiveId" clId="{D9BA5D22-8A19-4640-92A0-3C33E0AE3DC0}" dt="2024-07-07T22:06:22.030" v="4130" actId="20577"/>
          <ac:spMkLst>
            <pc:docMk/>
            <pc:sldMk cId="3156221508" sldId="568"/>
            <ac:spMk id="3" creationId="{1DA19EAB-7094-4EC0-2785-A800E1C45F76}"/>
          </ac:spMkLst>
        </pc:spChg>
      </pc:sldChg>
      <pc:sldMasterChg chg="del delSldLayout">
        <pc:chgData name="Judy Smith" userId="1ebc69705d607082" providerId="LiveId" clId="{D9BA5D22-8A19-4640-92A0-3C33E0AE3DC0}" dt="2024-07-07T17:29:02.436" v="1451" actId="47"/>
        <pc:sldMasterMkLst>
          <pc:docMk/>
          <pc:sldMasterMk cId="4102485185" sldId="2147483687"/>
        </pc:sldMasterMkLst>
        <pc:sldLayoutChg chg="del">
          <pc:chgData name="Judy Smith" userId="1ebc69705d607082" providerId="LiveId" clId="{D9BA5D22-8A19-4640-92A0-3C33E0AE3DC0}" dt="2024-07-07T17:29:02.436" v="1451" actId="47"/>
          <pc:sldLayoutMkLst>
            <pc:docMk/>
            <pc:sldMasterMk cId="4102485185" sldId="2147483687"/>
            <pc:sldLayoutMk cId="2013305517" sldId="2147483688"/>
          </pc:sldLayoutMkLst>
        </pc:sldLayoutChg>
        <pc:sldLayoutChg chg="del">
          <pc:chgData name="Judy Smith" userId="1ebc69705d607082" providerId="LiveId" clId="{D9BA5D22-8A19-4640-92A0-3C33E0AE3DC0}" dt="2024-07-07T17:29:02.436" v="1451" actId="47"/>
          <pc:sldLayoutMkLst>
            <pc:docMk/>
            <pc:sldMasterMk cId="4102485185" sldId="2147483687"/>
            <pc:sldLayoutMk cId="3284413553" sldId="2147483689"/>
          </pc:sldLayoutMkLst>
        </pc:sldLayoutChg>
        <pc:sldLayoutChg chg="del">
          <pc:chgData name="Judy Smith" userId="1ebc69705d607082" providerId="LiveId" clId="{D9BA5D22-8A19-4640-92A0-3C33E0AE3DC0}" dt="2024-07-07T17:29:02.436" v="1451" actId="47"/>
          <pc:sldLayoutMkLst>
            <pc:docMk/>
            <pc:sldMasterMk cId="4102485185" sldId="2147483687"/>
            <pc:sldLayoutMk cId="3102886814" sldId="2147483690"/>
          </pc:sldLayoutMkLst>
        </pc:sldLayoutChg>
        <pc:sldLayoutChg chg="del">
          <pc:chgData name="Judy Smith" userId="1ebc69705d607082" providerId="LiveId" clId="{D9BA5D22-8A19-4640-92A0-3C33E0AE3DC0}" dt="2024-07-07T17:29:02.436" v="1451" actId="47"/>
          <pc:sldLayoutMkLst>
            <pc:docMk/>
            <pc:sldMasterMk cId="4102485185" sldId="2147483687"/>
            <pc:sldLayoutMk cId="1198625461" sldId="2147483691"/>
          </pc:sldLayoutMkLst>
        </pc:sldLayoutChg>
        <pc:sldLayoutChg chg="del">
          <pc:chgData name="Judy Smith" userId="1ebc69705d607082" providerId="LiveId" clId="{D9BA5D22-8A19-4640-92A0-3C33E0AE3DC0}" dt="2024-07-07T17:29:02.436" v="1451" actId="47"/>
          <pc:sldLayoutMkLst>
            <pc:docMk/>
            <pc:sldMasterMk cId="4102485185" sldId="2147483687"/>
            <pc:sldLayoutMk cId="2915924278" sldId="2147483692"/>
          </pc:sldLayoutMkLst>
        </pc:sldLayoutChg>
      </pc:sldMasterChg>
      <pc:sldMasterChg chg="del delSldLayout">
        <pc:chgData name="Judy Smith" userId="1ebc69705d607082" providerId="LiveId" clId="{D9BA5D22-8A19-4640-92A0-3C33E0AE3DC0}" dt="2024-07-07T17:42:20.187" v="1577" actId="47"/>
        <pc:sldMasterMkLst>
          <pc:docMk/>
          <pc:sldMasterMk cId="1711191892" sldId="2147483693"/>
        </pc:sldMasterMkLst>
        <pc:sldLayoutChg chg="del">
          <pc:chgData name="Judy Smith" userId="1ebc69705d607082" providerId="LiveId" clId="{D9BA5D22-8A19-4640-92A0-3C33E0AE3DC0}" dt="2024-07-07T17:42:20.187" v="1577" actId="47"/>
          <pc:sldLayoutMkLst>
            <pc:docMk/>
            <pc:sldMasterMk cId="1711191892" sldId="2147483693"/>
            <pc:sldLayoutMk cId="3186837582" sldId="2147483694"/>
          </pc:sldLayoutMkLst>
        </pc:sldLayoutChg>
        <pc:sldLayoutChg chg="del">
          <pc:chgData name="Judy Smith" userId="1ebc69705d607082" providerId="LiveId" clId="{D9BA5D22-8A19-4640-92A0-3C33E0AE3DC0}" dt="2024-07-07T17:42:20.187" v="1577" actId="47"/>
          <pc:sldLayoutMkLst>
            <pc:docMk/>
            <pc:sldMasterMk cId="1711191892" sldId="2147483693"/>
            <pc:sldLayoutMk cId="1450850252" sldId="2147483695"/>
          </pc:sldLayoutMkLst>
        </pc:sldLayoutChg>
        <pc:sldLayoutChg chg="del">
          <pc:chgData name="Judy Smith" userId="1ebc69705d607082" providerId="LiveId" clId="{D9BA5D22-8A19-4640-92A0-3C33E0AE3DC0}" dt="2024-07-07T17:42:20.187" v="1577" actId="47"/>
          <pc:sldLayoutMkLst>
            <pc:docMk/>
            <pc:sldMasterMk cId="1711191892" sldId="2147483693"/>
            <pc:sldLayoutMk cId="1399711457" sldId="2147483696"/>
          </pc:sldLayoutMkLst>
        </pc:sldLayoutChg>
        <pc:sldLayoutChg chg="del">
          <pc:chgData name="Judy Smith" userId="1ebc69705d607082" providerId="LiveId" clId="{D9BA5D22-8A19-4640-92A0-3C33E0AE3DC0}" dt="2024-07-07T17:42:20.187" v="1577" actId="47"/>
          <pc:sldLayoutMkLst>
            <pc:docMk/>
            <pc:sldMasterMk cId="1711191892" sldId="2147483693"/>
            <pc:sldLayoutMk cId="2367643888" sldId="2147483697"/>
          </pc:sldLayoutMkLst>
        </pc:sldLayoutChg>
        <pc:sldLayoutChg chg="del">
          <pc:chgData name="Judy Smith" userId="1ebc69705d607082" providerId="LiveId" clId="{D9BA5D22-8A19-4640-92A0-3C33E0AE3DC0}" dt="2024-07-07T17:42:20.187" v="1577" actId="47"/>
          <pc:sldLayoutMkLst>
            <pc:docMk/>
            <pc:sldMasterMk cId="1711191892" sldId="2147483693"/>
            <pc:sldLayoutMk cId="2270198896" sldId="2147483698"/>
          </pc:sldLayoutMkLst>
        </pc:sldLayoutChg>
        <pc:sldLayoutChg chg="del">
          <pc:chgData name="Judy Smith" userId="1ebc69705d607082" providerId="LiveId" clId="{D9BA5D22-8A19-4640-92A0-3C33E0AE3DC0}" dt="2024-07-07T17:42:20.187" v="1577" actId="47"/>
          <pc:sldLayoutMkLst>
            <pc:docMk/>
            <pc:sldMasterMk cId="1711191892" sldId="2147483693"/>
            <pc:sldLayoutMk cId="2623727267" sldId="2147483699"/>
          </pc:sldLayoutMkLst>
        </pc:sldLayoutChg>
        <pc:sldLayoutChg chg="del">
          <pc:chgData name="Judy Smith" userId="1ebc69705d607082" providerId="LiveId" clId="{D9BA5D22-8A19-4640-92A0-3C33E0AE3DC0}" dt="2024-07-07T17:42:20.187" v="1577" actId="47"/>
          <pc:sldLayoutMkLst>
            <pc:docMk/>
            <pc:sldMasterMk cId="1711191892" sldId="2147483693"/>
            <pc:sldLayoutMk cId="2005611178" sldId="2147483700"/>
          </pc:sldLayoutMkLst>
        </pc:sldLayoutChg>
        <pc:sldLayoutChg chg="del">
          <pc:chgData name="Judy Smith" userId="1ebc69705d607082" providerId="LiveId" clId="{D9BA5D22-8A19-4640-92A0-3C33E0AE3DC0}" dt="2024-07-07T17:42:20.187" v="1577" actId="47"/>
          <pc:sldLayoutMkLst>
            <pc:docMk/>
            <pc:sldMasterMk cId="1711191892" sldId="2147483693"/>
            <pc:sldLayoutMk cId="1740597005" sldId="2147483701"/>
          </pc:sldLayoutMkLst>
        </pc:sldLayoutChg>
        <pc:sldLayoutChg chg="del">
          <pc:chgData name="Judy Smith" userId="1ebc69705d607082" providerId="LiveId" clId="{D9BA5D22-8A19-4640-92A0-3C33E0AE3DC0}" dt="2024-07-07T17:42:20.187" v="1577" actId="47"/>
          <pc:sldLayoutMkLst>
            <pc:docMk/>
            <pc:sldMasterMk cId="1711191892" sldId="2147483693"/>
            <pc:sldLayoutMk cId="3561411279" sldId="2147483702"/>
          </pc:sldLayoutMkLst>
        </pc:sldLayoutChg>
        <pc:sldLayoutChg chg="del">
          <pc:chgData name="Judy Smith" userId="1ebc69705d607082" providerId="LiveId" clId="{D9BA5D22-8A19-4640-92A0-3C33E0AE3DC0}" dt="2024-07-07T17:42:20.187" v="1577" actId="47"/>
          <pc:sldLayoutMkLst>
            <pc:docMk/>
            <pc:sldMasterMk cId="1711191892" sldId="2147483693"/>
            <pc:sldLayoutMk cId="2991647575" sldId="2147483703"/>
          </pc:sldLayoutMkLst>
        </pc:sldLayoutChg>
        <pc:sldLayoutChg chg="del">
          <pc:chgData name="Judy Smith" userId="1ebc69705d607082" providerId="LiveId" clId="{D9BA5D22-8A19-4640-92A0-3C33E0AE3DC0}" dt="2024-07-07T17:42:20.187" v="1577" actId="47"/>
          <pc:sldLayoutMkLst>
            <pc:docMk/>
            <pc:sldMasterMk cId="1711191892" sldId="2147483693"/>
            <pc:sldLayoutMk cId="3343609826" sldId="214748370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8326E-69D7-416F-AF7C-BB983CF18000}" type="datetimeFigureOut">
              <a:rPr lang="en-US" smtClean="0"/>
              <a:t>7/7/2024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CC7F4-48AE-4BCA-B870-C43B564440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959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AC6CA-E053-4EC7-B801-A64BBB9841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021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AC6CA-E053-4EC7-B801-A64BBB9841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3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963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288" y="-8468"/>
            <a:ext cx="12226405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853D-39E5-4EB9-8B4D-5D6E7207D1C3}" type="datetime1">
              <a:rPr lang="en-US" smtClean="0"/>
              <a:t>7/7/2024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3004-C8B6-49A5-9F23-3180723EAD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313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B6C5-4D45-4147-A20B-6D7EFBC2DD97}" type="datetime1">
              <a:rPr lang="en-US" smtClean="0"/>
              <a:t>7/7/2024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3004-C8B6-49A5-9F23-3180723EAD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45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FB21-CD0A-4509-B4C9-1B6E174C7F40}" type="datetime1">
              <a:rPr lang="en-US" smtClean="0"/>
              <a:t>7/7/2024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3004-C8B6-49A5-9F23-3180723EAD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43615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04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3B5D-E732-420F-9E70-DC8D2F9BC636}" type="datetime1">
              <a:rPr lang="en-US" smtClean="0"/>
              <a:t>7/7/2024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3004-C8B6-49A5-9F23-3180723EAD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08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E2F3-C03E-475A-BE2E-B221525B8A1D}" type="datetime1">
              <a:rPr lang="en-US" smtClean="0"/>
              <a:t>7/7/2024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3004-C8B6-49A5-9F23-3180723EAD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43615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4938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26134-DFDB-4CA0-A0B9-E53FD9CBB7BF}" type="datetime1">
              <a:rPr lang="en-US" smtClean="0"/>
              <a:t>7/7/2024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3004-C8B6-49A5-9F23-3180723EAD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455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33A2-96FC-45DF-BEFD-8ED61DFF042A}" type="datetime1">
              <a:rPr lang="en-US" smtClean="0"/>
              <a:t>7/7/2024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3004-C8B6-49A5-9F23-3180723EAD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66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E565-15D1-4F4D-A04F-74671EACF90B}" type="datetime1">
              <a:rPr lang="en-US" smtClean="0"/>
              <a:t>7/7/2024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3004-C8B6-49A5-9F23-3180723EAD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836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600" y="838200"/>
            <a:ext cx="7010400" cy="1066800"/>
          </a:xfrm>
        </p:spPr>
        <p:txBody>
          <a:bodyPr>
            <a:noAutofit/>
          </a:bodyPr>
          <a:lstStyle>
            <a:lvl1pPr algn="ctr">
              <a:defRPr sz="480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Your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775" y="1930400"/>
            <a:ext cx="5768051" cy="381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0" y="4724401"/>
            <a:ext cx="3657600" cy="161603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6311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53" y="152400"/>
            <a:ext cx="8223348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3836"/>
            <a:ext cx="10972800" cy="526176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6062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443836"/>
            <a:ext cx="10972800" cy="526176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6412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3C75-16F5-4786-B995-9B688237CACA}" type="datetime1">
              <a:rPr lang="en-US" smtClean="0"/>
              <a:t>7/7/2024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3004-C8B6-49A5-9F23-3180723EAD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266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228726"/>
            <a:ext cx="7366000" cy="1133475"/>
          </a:xfrm>
        </p:spPr>
        <p:txBody>
          <a:bodyPr anchor="t"/>
          <a:lstStyle>
            <a:lvl1pPr algn="ctr">
              <a:defRPr sz="36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774700"/>
            <a:ext cx="7366000" cy="444500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0" y="4724401"/>
            <a:ext cx="3657600" cy="161603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7626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4328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08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8130"/>
            <a:ext cx="83312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91355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21217"/>
            <a:ext cx="5386917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91355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21217"/>
            <a:ext cx="5389033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488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858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64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875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DB49-AD68-40C4-AF95-FB627DF45AD3}" type="datetime1">
              <a:rPr lang="en-US" smtClean="0"/>
              <a:t>7/7/2024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3004-C8B6-49A5-9F23-3180723EAD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8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935D-D489-4EB3-8ED8-C69116796F24}" type="datetime1">
              <a:rPr lang="en-US" smtClean="0"/>
              <a:t>7/7/2024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3004-C8B6-49A5-9F23-3180723EAD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69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1CA8-907E-463C-A1A0-09C259A50966}" type="datetime1">
              <a:rPr lang="en-US" smtClean="0"/>
              <a:t>7/7/2024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3004-C8B6-49A5-9F23-3180723EAD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27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ACF2-C60E-4E6D-948C-1F7DD961341C}" type="datetime1">
              <a:rPr lang="en-US" smtClean="0"/>
              <a:t>7/7/2024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3004-C8B6-49A5-9F23-3180723EAD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065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9A72-006F-4FA6-803B-9C3B7D0B5FB4}" type="datetime1">
              <a:rPr lang="en-US" smtClean="0"/>
              <a:t>7/7/2024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3004-C8B6-49A5-9F23-3180723EAD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81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C9D8-8A41-454B-8D39-44F5626754DB}" type="datetime1">
              <a:rPr lang="en-US" smtClean="0"/>
              <a:t>7/7/2024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3004-C8B6-49A5-9F23-3180723EAD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700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5A63-3A34-49EB-B272-FA2F7C5F2A39}" type="datetime1">
              <a:rPr lang="en-US" smtClean="0"/>
              <a:t>7/7/2024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3004-C8B6-49A5-9F23-3180723EAD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802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289" y="-8468"/>
            <a:ext cx="12226407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590"/>
            <a:ext cx="846361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1" y="6041364"/>
            <a:ext cx="912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57DB3-C781-4D49-8EBA-694BA7F8B1C0}" type="datetime1">
              <a:rPr lang="en-US" smtClean="0"/>
              <a:t>7/7/2024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799" y="6041364"/>
            <a:ext cx="6163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5183004-C8B6-49A5-9F23-3180723EAD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47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43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622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effectLst/>
          <a:latin typeface="+mj-lt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cid:7d8c96a27495400884010ae1b9bbe6c7@open-xchange.co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boundless-management/chapter/behavioral-perspective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838200"/>
            <a:ext cx="8534400" cy="1371600"/>
          </a:xfrm>
        </p:spPr>
        <p:txBody>
          <a:bodyPr/>
          <a:lstStyle/>
          <a:p>
            <a:r>
              <a:rPr lang="en-US" sz="3600" dirty="0"/>
              <a:t>Columbia (MD) Chapter Links Incorporated</a:t>
            </a:r>
            <a:br>
              <a:rPr lang="en-US" sz="3600" dirty="0"/>
            </a:br>
            <a:r>
              <a:rPr lang="en-US" sz="3600" dirty="0"/>
              <a:t>Strategic Plan (Programming)</a:t>
            </a:r>
            <a:br>
              <a:rPr lang="en-US" sz="3600" dirty="0"/>
            </a:br>
            <a:r>
              <a:rPr lang="en-US" sz="3600" dirty="0"/>
              <a:t>2024-2025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1" y="5715001"/>
            <a:ext cx="32679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latin typeface="Calibri"/>
              </a:rPr>
              <a:t>July 10, 2024</a:t>
            </a:r>
          </a:p>
          <a:p>
            <a:r>
              <a:rPr lang="en-US" sz="2000" b="1" dirty="0">
                <a:solidFill>
                  <a:prstClr val="white"/>
                </a:solidFill>
                <a:latin typeface="Calibri"/>
              </a:rPr>
              <a:t>Link Judy L. Smith</a:t>
            </a:r>
          </a:p>
          <a:p>
            <a:r>
              <a:rPr lang="en-US" sz="2000" b="1" dirty="0">
                <a:solidFill>
                  <a:prstClr val="white"/>
                </a:solidFill>
                <a:latin typeface="Calibri"/>
              </a:rPr>
              <a:t>Strategic Planning Chair</a:t>
            </a:r>
          </a:p>
          <a:p>
            <a:endParaRPr lang="en-US" sz="20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5625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Chapter’s Strategic Change Agenda</a:t>
            </a:r>
          </a:p>
        </p:txBody>
      </p:sp>
      <p:sp>
        <p:nvSpPr>
          <p:cNvPr id="16388" name="Line 4"/>
          <p:cNvSpPr>
            <a:spLocks noChangeAspect="1" noChangeShapeType="1"/>
          </p:cNvSpPr>
          <p:nvPr/>
        </p:nvSpPr>
        <p:spPr bwMode="auto">
          <a:xfrm>
            <a:off x="4296967" y="3355183"/>
            <a:ext cx="1190" cy="2607469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rIns="34290" anchor="ctr"/>
          <a:lstStyle/>
          <a:p>
            <a:endParaRPr lang="en-US" sz="1350" dirty="0"/>
          </a:p>
        </p:txBody>
      </p:sp>
      <p:sp>
        <p:nvSpPr>
          <p:cNvPr id="16389" name="Line 5"/>
          <p:cNvSpPr>
            <a:spLocks noChangeAspect="1" noChangeShapeType="1"/>
          </p:cNvSpPr>
          <p:nvPr/>
        </p:nvSpPr>
        <p:spPr bwMode="auto">
          <a:xfrm>
            <a:off x="7044929" y="3317083"/>
            <a:ext cx="1190" cy="2607469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rIns="34290" anchor="ctr"/>
          <a:lstStyle/>
          <a:p>
            <a:endParaRPr lang="en-US" sz="1350" dirty="0"/>
          </a:p>
        </p:txBody>
      </p:sp>
      <p:sp>
        <p:nvSpPr>
          <p:cNvPr id="16407" name="TextBox 30"/>
          <p:cNvSpPr txBox="1">
            <a:spLocks noChangeArrowheads="1"/>
          </p:cNvSpPr>
          <p:nvPr/>
        </p:nvSpPr>
        <p:spPr bwMode="auto">
          <a:xfrm>
            <a:off x="6988970" y="1296591"/>
            <a:ext cx="112871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350" dirty="0"/>
          </a:p>
        </p:txBody>
      </p:sp>
      <p:sp>
        <p:nvSpPr>
          <p:cNvPr id="28" name="Rectangle 54"/>
          <p:cNvSpPr>
            <a:spLocks noChangeAspect="1" noChangeArrowheads="1"/>
          </p:cNvSpPr>
          <p:nvPr/>
        </p:nvSpPr>
        <p:spPr bwMode="auto">
          <a:xfrm>
            <a:off x="5103813" y="1620837"/>
            <a:ext cx="1979612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SzPct val="70000"/>
              <a:buFont typeface="Wingdings" panose="05000000000000000000" pitchFamily="2" charset="2"/>
              <a:buNone/>
            </a:pPr>
            <a:r>
              <a:rPr lang="en-US" altLang="en-US" sz="1600" b="1" i="1" dirty="0">
                <a:solidFill>
                  <a:srgbClr val="000000"/>
                </a:solidFill>
                <a:latin typeface="Tahoma" panose="020B0604030504040204" pitchFamily="34" charset="0"/>
              </a:rPr>
              <a:t>Program</a:t>
            </a:r>
          </a:p>
        </p:txBody>
      </p:sp>
      <p:sp>
        <p:nvSpPr>
          <p:cNvPr id="29" name="AutoShape 6"/>
          <p:cNvSpPr>
            <a:spLocks noChangeAspect="1" noChangeArrowheads="1"/>
          </p:cNvSpPr>
          <p:nvPr/>
        </p:nvSpPr>
        <p:spPr bwMode="auto">
          <a:xfrm>
            <a:off x="1802195" y="1011856"/>
            <a:ext cx="8904288" cy="663575"/>
          </a:xfrm>
          <a:prstGeom prst="rightArrow">
            <a:avLst>
              <a:gd name="adj1" fmla="val 52565"/>
              <a:gd name="adj2" fmla="val 134932"/>
            </a:avLst>
          </a:prstGeom>
          <a:gradFill rotWithShape="1">
            <a:gsLst>
              <a:gs pos="0">
                <a:srgbClr val="9C7831"/>
              </a:gs>
              <a:gs pos="50000">
                <a:srgbClr val="E0AE4B"/>
              </a:gs>
              <a:gs pos="100000">
                <a:srgbClr val="FFD05B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0" name="Rectangle 10"/>
          <p:cNvSpPr>
            <a:spLocks noChangeAspect="1" noChangeArrowheads="1"/>
          </p:cNvSpPr>
          <p:nvPr/>
        </p:nvSpPr>
        <p:spPr bwMode="auto">
          <a:xfrm>
            <a:off x="6940550" y="3063875"/>
            <a:ext cx="3468688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marL="342900" indent="-342900" algn="ctr">
              <a:spcBef>
                <a:spcPct val="20000"/>
              </a:spcBef>
              <a:buSzPct val="70000"/>
              <a:defRPr/>
            </a:pPr>
            <a:r>
              <a:rPr lang="en-US" sz="1600" b="1" dirty="0">
                <a:solidFill>
                  <a:prstClr val="black"/>
                </a:solidFill>
              </a:rPr>
              <a:t>Relevant, agile, making a difference</a:t>
            </a:r>
          </a:p>
        </p:txBody>
      </p:sp>
      <p:sp>
        <p:nvSpPr>
          <p:cNvPr id="31" name="Rectangle 11"/>
          <p:cNvSpPr>
            <a:spLocks noChangeAspect="1" noChangeArrowheads="1"/>
          </p:cNvSpPr>
          <p:nvPr/>
        </p:nvSpPr>
        <p:spPr bwMode="auto">
          <a:xfrm>
            <a:off x="5238750" y="3006725"/>
            <a:ext cx="169703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SzPct val="70000"/>
              <a:buFont typeface="Wingdings" panose="05000000000000000000" pitchFamily="2" charset="2"/>
              <a:buNone/>
            </a:pPr>
            <a:r>
              <a:rPr lang="en-US" altLang="en-US" sz="1600" b="1" i="1" dirty="0">
                <a:solidFill>
                  <a:srgbClr val="000000"/>
                </a:solidFill>
                <a:latin typeface="Tahoma" panose="020B0604030504040204" pitchFamily="34" charset="0"/>
              </a:rPr>
              <a:t>Brand</a:t>
            </a:r>
          </a:p>
        </p:txBody>
      </p:sp>
      <p:sp>
        <p:nvSpPr>
          <p:cNvPr id="32" name="Rectangle 12"/>
          <p:cNvSpPr>
            <a:spLocks noChangeAspect="1" noChangeArrowheads="1"/>
          </p:cNvSpPr>
          <p:nvPr/>
        </p:nvSpPr>
        <p:spPr bwMode="auto">
          <a:xfrm>
            <a:off x="1817689" y="3086101"/>
            <a:ext cx="3551237" cy="4095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marL="342900" indent="-342900" algn="ctr">
              <a:spcBef>
                <a:spcPct val="20000"/>
              </a:spcBef>
              <a:buSzPct val="70000"/>
              <a:defRPr/>
            </a:pPr>
            <a:r>
              <a:rPr lang="en-US" sz="1600" b="1" dirty="0">
                <a:solidFill>
                  <a:srgbClr val="000000"/>
                </a:solidFill>
              </a:rPr>
              <a:t>Stagnant- “My Mother’s Organization”</a:t>
            </a:r>
          </a:p>
        </p:txBody>
      </p:sp>
      <p:sp>
        <p:nvSpPr>
          <p:cNvPr id="33" name="Rectangle 13"/>
          <p:cNvSpPr>
            <a:spLocks noChangeAspect="1" noChangeArrowheads="1"/>
          </p:cNvSpPr>
          <p:nvPr/>
        </p:nvSpPr>
        <p:spPr bwMode="auto">
          <a:xfrm>
            <a:off x="6945314" y="2320926"/>
            <a:ext cx="3455987" cy="4524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marL="342900" indent="-342900" algn="ctr">
              <a:spcBef>
                <a:spcPct val="20000"/>
              </a:spcBef>
              <a:buSzPct val="70000"/>
              <a:defRPr/>
            </a:pPr>
            <a:r>
              <a:rPr lang="en-US" sz="1600" b="1" dirty="0">
                <a:solidFill>
                  <a:prstClr val="black"/>
                </a:solidFill>
              </a:rPr>
              <a:t>Dynamic, multi-generational sisters</a:t>
            </a:r>
          </a:p>
        </p:txBody>
      </p:sp>
      <p:sp>
        <p:nvSpPr>
          <p:cNvPr id="34" name="Rectangle 14"/>
          <p:cNvSpPr>
            <a:spLocks noChangeAspect="1" noChangeArrowheads="1"/>
          </p:cNvSpPr>
          <p:nvPr/>
        </p:nvSpPr>
        <p:spPr bwMode="auto">
          <a:xfrm>
            <a:off x="5238750" y="2359025"/>
            <a:ext cx="169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SzPct val="70000"/>
              <a:buFont typeface="Wingdings" panose="05000000000000000000" pitchFamily="2" charset="2"/>
              <a:buNone/>
            </a:pPr>
            <a:r>
              <a:rPr lang="en-US" altLang="en-US" sz="1600" b="1" i="1" dirty="0">
                <a:solidFill>
                  <a:srgbClr val="000000"/>
                </a:solidFill>
                <a:latin typeface="Tahoma" panose="020B0604030504040204" pitchFamily="34" charset="0"/>
              </a:rPr>
              <a:t>Membership</a:t>
            </a:r>
          </a:p>
        </p:txBody>
      </p:sp>
      <p:sp>
        <p:nvSpPr>
          <p:cNvPr id="35" name="Rectangle 15"/>
          <p:cNvSpPr>
            <a:spLocks noChangeAspect="1" noChangeArrowheads="1"/>
          </p:cNvSpPr>
          <p:nvPr/>
        </p:nvSpPr>
        <p:spPr bwMode="auto">
          <a:xfrm>
            <a:off x="1811339" y="2320926"/>
            <a:ext cx="3565525" cy="428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marL="342900" indent="-342900" algn="ctr">
              <a:spcBef>
                <a:spcPct val="20000"/>
              </a:spcBef>
              <a:buSzPct val="70000"/>
              <a:defRPr/>
            </a:pPr>
            <a:r>
              <a:rPr lang="en-US" sz="1600" b="1" dirty="0">
                <a:solidFill>
                  <a:srgbClr val="000000"/>
                </a:solidFill>
              </a:rPr>
              <a:t>This is how we have always done it</a:t>
            </a:r>
          </a:p>
        </p:txBody>
      </p:sp>
      <p:sp>
        <p:nvSpPr>
          <p:cNvPr id="36" name="Rectangle 22"/>
          <p:cNvSpPr>
            <a:spLocks noChangeAspect="1" noChangeArrowheads="1"/>
          </p:cNvSpPr>
          <p:nvPr/>
        </p:nvSpPr>
        <p:spPr bwMode="auto">
          <a:xfrm>
            <a:off x="6968506" y="4010025"/>
            <a:ext cx="3468688" cy="431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marL="342900" indent="-342900" algn="ctr">
              <a:spcBef>
                <a:spcPct val="20000"/>
              </a:spcBef>
              <a:buSzPct val="70000"/>
              <a:defRPr/>
            </a:pPr>
            <a:r>
              <a:rPr lang="en-US" sz="1600" b="1" dirty="0">
                <a:solidFill>
                  <a:prstClr val="black"/>
                </a:solidFill>
              </a:rPr>
              <a:t>Chapter Process Guides </a:t>
            </a:r>
          </a:p>
        </p:txBody>
      </p:sp>
      <p:sp>
        <p:nvSpPr>
          <p:cNvPr id="37" name="Rectangle 23"/>
          <p:cNvSpPr>
            <a:spLocks noChangeAspect="1" noChangeArrowheads="1"/>
          </p:cNvSpPr>
          <p:nvPr/>
        </p:nvSpPr>
        <p:spPr bwMode="auto">
          <a:xfrm>
            <a:off x="5332414" y="4073526"/>
            <a:ext cx="1601787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SzPct val="70000"/>
              <a:buFont typeface="Wingdings" panose="05000000000000000000" pitchFamily="2" charset="2"/>
              <a:buNone/>
            </a:pPr>
            <a:r>
              <a:rPr lang="en-US" altLang="en-US" sz="1600" b="1" i="1" dirty="0">
                <a:solidFill>
                  <a:srgbClr val="000000"/>
                </a:solidFill>
                <a:latin typeface="Tahoma" panose="020B0604030504040204" pitchFamily="34" charset="0"/>
              </a:rPr>
              <a:t>Organizational Excellence</a:t>
            </a:r>
          </a:p>
        </p:txBody>
      </p:sp>
      <p:sp>
        <p:nvSpPr>
          <p:cNvPr id="38" name="Rectangle 24"/>
          <p:cNvSpPr>
            <a:spLocks noChangeAspect="1" noChangeArrowheads="1"/>
          </p:cNvSpPr>
          <p:nvPr/>
        </p:nvSpPr>
        <p:spPr bwMode="auto">
          <a:xfrm>
            <a:off x="1817689" y="4010026"/>
            <a:ext cx="3551237" cy="4095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marL="342900" indent="-342900" algn="ctr">
              <a:spcBef>
                <a:spcPct val="20000"/>
              </a:spcBef>
              <a:buSzPct val="70000"/>
              <a:defRPr/>
            </a:pPr>
            <a:r>
              <a:rPr lang="en-US" sz="1600" b="1" dirty="0">
                <a:solidFill>
                  <a:srgbClr val="000000"/>
                </a:solidFill>
              </a:rPr>
              <a:t>Reinvent the wheel every administration</a:t>
            </a:r>
          </a:p>
        </p:txBody>
      </p:sp>
      <p:sp>
        <p:nvSpPr>
          <p:cNvPr id="42" name="Text Box 48"/>
          <p:cNvSpPr txBox="1">
            <a:spLocks noChangeAspect="1" noChangeArrowheads="1"/>
          </p:cNvSpPr>
          <p:nvPr/>
        </p:nvSpPr>
        <p:spPr bwMode="auto">
          <a:xfrm>
            <a:off x="1877797" y="1182687"/>
            <a:ext cx="1968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3500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Tahoma" panose="020B0604030504040204" pitchFamily="34" charset="0"/>
              </a:rPr>
              <a:t>From</a:t>
            </a:r>
          </a:p>
        </p:txBody>
      </p:sp>
      <p:sp>
        <p:nvSpPr>
          <p:cNvPr id="43" name="Text Box 49"/>
          <p:cNvSpPr txBox="1">
            <a:spLocks noChangeAspect="1" noChangeArrowheads="1"/>
          </p:cNvSpPr>
          <p:nvPr/>
        </p:nvSpPr>
        <p:spPr bwMode="auto">
          <a:xfrm>
            <a:off x="8250607" y="1126331"/>
            <a:ext cx="1158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3500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Tahoma" panose="020B0604030504040204" pitchFamily="34" charset="0"/>
              </a:rPr>
              <a:t>To</a:t>
            </a:r>
          </a:p>
        </p:txBody>
      </p:sp>
      <p:sp>
        <p:nvSpPr>
          <p:cNvPr id="44" name="Rectangle 53"/>
          <p:cNvSpPr>
            <a:spLocks noChangeAspect="1" noChangeArrowheads="1"/>
          </p:cNvSpPr>
          <p:nvPr/>
        </p:nvSpPr>
        <p:spPr bwMode="auto">
          <a:xfrm>
            <a:off x="6948489" y="1658938"/>
            <a:ext cx="3425825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SzPct val="70000"/>
              <a:defRPr/>
            </a:pPr>
            <a:r>
              <a:rPr lang="en-US" sz="1600" b="1" dirty="0">
                <a:solidFill>
                  <a:prstClr val="black"/>
                </a:solidFill>
              </a:rPr>
              <a:t>Focus on multi-year impactful, integrated programming</a:t>
            </a:r>
          </a:p>
        </p:txBody>
      </p:sp>
      <p:sp>
        <p:nvSpPr>
          <p:cNvPr id="45" name="Rectangle 55"/>
          <p:cNvSpPr>
            <a:spLocks noChangeAspect="1" noChangeArrowheads="1"/>
          </p:cNvSpPr>
          <p:nvPr/>
        </p:nvSpPr>
        <p:spPr bwMode="auto">
          <a:xfrm>
            <a:off x="1809750" y="1687512"/>
            <a:ext cx="3551238" cy="4079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SzPct val="70000"/>
              <a:defRPr/>
            </a:pPr>
            <a:r>
              <a:rPr lang="en-US" sz="1600" b="1" dirty="0">
                <a:solidFill>
                  <a:srgbClr val="000000"/>
                </a:solidFill>
              </a:rPr>
              <a:t>Broad Range of Silo’d, 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SzPct val="70000"/>
              <a:defRPr/>
            </a:pPr>
            <a:r>
              <a:rPr lang="en-US" sz="1600" b="1" dirty="0">
                <a:solidFill>
                  <a:srgbClr val="000000"/>
                </a:solidFill>
              </a:rPr>
              <a:t>Unconnected Services</a:t>
            </a:r>
          </a:p>
        </p:txBody>
      </p:sp>
      <p:sp>
        <p:nvSpPr>
          <p:cNvPr id="46" name="Rectangle 26"/>
          <p:cNvSpPr>
            <a:spLocks noChangeAspect="1" noChangeArrowheads="1"/>
          </p:cNvSpPr>
          <p:nvPr/>
        </p:nvSpPr>
        <p:spPr bwMode="auto">
          <a:xfrm>
            <a:off x="6948489" y="5054600"/>
            <a:ext cx="3468687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marL="342900" indent="-342900" algn="ctr">
              <a:spcBef>
                <a:spcPct val="20000"/>
              </a:spcBef>
              <a:buSzPct val="70000"/>
              <a:defRPr/>
            </a:pPr>
            <a:r>
              <a:rPr lang="en-US" sz="1600" b="1" dirty="0">
                <a:solidFill>
                  <a:prstClr val="black"/>
                </a:solidFill>
              </a:rPr>
              <a:t>Focused, Connected Funding Strategy</a:t>
            </a:r>
          </a:p>
        </p:txBody>
      </p:sp>
      <p:sp>
        <p:nvSpPr>
          <p:cNvPr id="47" name="Rectangle 27"/>
          <p:cNvSpPr>
            <a:spLocks noChangeAspect="1" noChangeArrowheads="1"/>
          </p:cNvSpPr>
          <p:nvPr/>
        </p:nvSpPr>
        <p:spPr bwMode="auto">
          <a:xfrm>
            <a:off x="1825625" y="5029201"/>
            <a:ext cx="3551238" cy="4079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marL="342900" indent="-342900" algn="ctr">
              <a:spcBef>
                <a:spcPct val="20000"/>
              </a:spcBef>
              <a:buSzPct val="70000"/>
              <a:defRPr/>
            </a:pPr>
            <a:r>
              <a:rPr lang="en-US" sz="1600" b="1" dirty="0">
                <a:solidFill>
                  <a:srgbClr val="000000"/>
                </a:solidFill>
              </a:rPr>
              <a:t>Limited Efforts</a:t>
            </a:r>
          </a:p>
        </p:txBody>
      </p:sp>
      <p:sp>
        <p:nvSpPr>
          <p:cNvPr id="48" name="Rectangle 28"/>
          <p:cNvSpPr>
            <a:spLocks noChangeAspect="1" noChangeArrowheads="1"/>
          </p:cNvSpPr>
          <p:nvPr/>
        </p:nvSpPr>
        <p:spPr bwMode="auto">
          <a:xfrm>
            <a:off x="5278439" y="5062538"/>
            <a:ext cx="160178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Pct val="70000"/>
              <a:buFont typeface="Wingdings" panose="05000000000000000000" pitchFamily="2" charset="2"/>
              <a:buNone/>
            </a:pPr>
            <a:r>
              <a:rPr lang="en-US" altLang="en-US" sz="1600" b="1" i="1" dirty="0">
                <a:solidFill>
                  <a:srgbClr val="000000"/>
                </a:solidFill>
                <a:latin typeface="Tahoma" panose="020B0604030504040204" pitchFamily="34" charset="0"/>
              </a:rPr>
              <a:t>Fund Development</a:t>
            </a:r>
          </a:p>
        </p:txBody>
      </p:sp>
      <p:sp>
        <p:nvSpPr>
          <p:cNvPr id="27" name="Slide Number Placeholder 3"/>
          <p:cNvSpPr txBox="1">
            <a:spLocks/>
          </p:cNvSpPr>
          <p:nvPr/>
        </p:nvSpPr>
        <p:spPr bwMode="auto">
          <a:xfrm>
            <a:off x="10144018" y="5137364"/>
            <a:ext cx="523983" cy="65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50F5329-7553-4A1E-8434-BAF257D54187}" type="slidenum">
              <a:rPr lang="en-US" altLang="en-US" sz="16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6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599925-38DB-9519-B7E5-8D92108CAB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405" y="87077"/>
            <a:ext cx="1828800" cy="1077354"/>
          </a:xfrm>
          <a:prstGeom prst="rect">
            <a:avLst/>
          </a:prstGeom>
          <a:effectLst>
            <a:outerShdw blurRad="50800" dist="12700" dir="16200000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2044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F2C37-DDC7-4E57-5D4A-E2D46E9F1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48" y="-192832"/>
            <a:ext cx="9143967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Process for Each Strategic Priority Lead (DRAFT)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2778E-0B37-874B-426E-D75EA31DA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348" y="1089793"/>
            <a:ext cx="10972800" cy="5261765"/>
          </a:xfrm>
        </p:spPr>
        <p:txBody>
          <a:bodyPr/>
          <a:lstStyle/>
          <a:p>
            <a:r>
              <a:rPr lang="en-US" dirty="0"/>
              <a:t>July 2024 – </a:t>
            </a:r>
          </a:p>
          <a:p>
            <a:pPr lvl="1"/>
            <a:r>
              <a:rPr lang="en-US" dirty="0"/>
              <a:t>Present Strategic Questions to Each Strategic Priority Lead</a:t>
            </a:r>
          </a:p>
          <a:p>
            <a:r>
              <a:rPr lang="en-US" dirty="0"/>
              <a:t>July 2024 to August 2024 – </a:t>
            </a:r>
          </a:p>
          <a:p>
            <a:pPr lvl="1"/>
            <a:r>
              <a:rPr lang="en-US" dirty="0"/>
              <a:t>Strategic Priority Leads work with Identified Secondary Responsible Parties to Develop the Strategic Priority Implementation Plan</a:t>
            </a:r>
          </a:p>
          <a:p>
            <a:pPr lvl="1"/>
            <a:r>
              <a:rPr lang="en-US" dirty="0"/>
              <a:t>Strategic Planning Committee will Provide Support to the Facet and Committees</a:t>
            </a:r>
          </a:p>
          <a:p>
            <a:r>
              <a:rPr lang="en-US" dirty="0"/>
              <a:t>August 2024 Executive Committee Meeting</a:t>
            </a:r>
          </a:p>
          <a:p>
            <a:pPr lvl="1"/>
            <a:r>
              <a:rPr lang="en-US" dirty="0"/>
              <a:t>Review each of the 5 Implementation Plans for the Strategic Priorities</a:t>
            </a:r>
          </a:p>
          <a:p>
            <a:pPr lvl="1"/>
            <a:r>
              <a:rPr lang="en-US" dirty="0"/>
              <a:t>Adjust as Needed</a:t>
            </a:r>
          </a:p>
          <a:p>
            <a:r>
              <a:rPr lang="en-US" dirty="0"/>
              <a:t>Develop Draft of the Chapter FY24-FY25 Strategic Plan</a:t>
            </a:r>
          </a:p>
          <a:p>
            <a:r>
              <a:rPr lang="en-US" dirty="0"/>
              <a:t>Finalize the Chapter FY24-FY25 Strategic Plan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AE2810-7DEE-4450-8618-FECFCA952E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05" y="152399"/>
            <a:ext cx="1828800" cy="1077354"/>
          </a:xfrm>
          <a:prstGeom prst="rect">
            <a:avLst/>
          </a:prstGeom>
          <a:effectLst>
            <a:outerShdw blurRad="50800" dist="12700" dir="16200000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9753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D8BE5-DBF8-E441-6342-179F47A05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08" y="297716"/>
            <a:ext cx="869302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Strategic Priority 1 – Promote a Culture of Friendship and Engagement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419A51C-2119-7F29-A633-7C691F765F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527289"/>
              </p:ext>
            </p:extLst>
          </p:nvPr>
        </p:nvGraphicFramePr>
        <p:xfrm>
          <a:off x="359227" y="1603310"/>
          <a:ext cx="8458201" cy="3980988"/>
        </p:xfrm>
        <a:graphic>
          <a:graphicData uri="http://schemas.openxmlformats.org/drawingml/2006/table">
            <a:tbl>
              <a:tblPr/>
              <a:tblGrid>
                <a:gridCol w="3897908">
                  <a:extLst>
                    <a:ext uri="{9D8B030D-6E8A-4147-A177-3AD203B41FA5}">
                      <a16:colId xmlns:a16="http://schemas.microsoft.com/office/drawing/2014/main" val="866227667"/>
                    </a:ext>
                  </a:extLst>
                </a:gridCol>
                <a:gridCol w="1362952">
                  <a:extLst>
                    <a:ext uri="{9D8B030D-6E8A-4147-A177-3AD203B41FA5}">
                      <a16:colId xmlns:a16="http://schemas.microsoft.com/office/drawing/2014/main" val="872754483"/>
                    </a:ext>
                  </a:extLst>
                </a:gridCol>
                <a:gridCol w="165925">
                  <a:extLst>
                    <a:ext uri="{9D8B030D-6E8A-4147-A177-3AD203B41FA5}">
                      <a16:colId xmlns:a16="http://schemas.microsoft.com/office/drawing/2014/main" val="282413143"/>
                    </a:ext>
                  </a:extLst>
                </a:gridCol>
                <a:gridCol w="165925">
                  <a:extLst>
                    <a:ext uri="{9D8B030D-6E8A-4147-A177-3AD203B41FA5}">
                      <a16:colId xmlns:a16="http://schemas.microsoft.com/office/drawing/2014/main" val="3232343918"/>
                    </a:ext>
                  </a:extLst>
                </a:gridCol>
                <a:gridCol w="165925">
                  <a:extLst>
                    <a:ext uri="{9D8B030D-6E8A-4147-A177-3AD203B41FA5}">
                      <a16:colId xmlns:a16="http://schemas.microsoft.com/office/drawing/2014/main" val="805296753"/>
                    </a:ext>
                  </a:extLst>
                </a:gridCol>
                <a:gridCol w="165925">
                  <a:extLst>
                    <a:ext uri="{9D8B030D-6E8A-4147-A177-3AD203B41FA5}">
                      <a16:colId xmlns:a16="http://schemas.microsoft.com/office/drawing/2014/main" val="2018903549"/>
                    </a:ext>
                  </a:extLst>
                </a:gridCol>
                <a:gridCol w="355552">
                  <a:extLst>
                    <a:ext uri="{9D8B030D-6E8A-4147-A177-3AD203B41FA5}">
                      <a16:colId xmlns:a16="http://schemas.microsoft.com/office/drawing/2014/main" val="3653758687"/>
                    </a:ext>
                  </a:extLst>
                </a:gridCol>
                <a:gridCol w="426664">
                  <a:extLst>
                    <a:ext uri="{9D8B030D-6E8A-4147-A177-3AD203B41FA5}">
                      <a16:colId xmlns:a16="http://schemas.microsoft.com/office/drawing/2014/main" val="557848457"/>
                    </a:ext>
                  </a:extLst>
                </a:gridCol>
                <a:gridCol w="1000814">
                  <a:extLst>
                    <a:ext uri="{9D8B030D-6E8A-4147-A177-3AD203B41FA5}">
                      <a16:colId xmlns:a16="http://schemas.microsoft.com/office/drawing/2014/main" val="119870247"/>
                    </a:ext>
                  </a:extLst>
                </a:gridCol>
                <a:gridCol w="750611">
                  <a:extLst>
                    <a:ext uri="{9D8B030D-6E8A-4147-A177-3AD203B41FA5}">
                      <a16:colId xmlns:a16="http://schemas.microsoft.com/office/drawing/2014/main" val="1486324382"/>
                    </a:ext>
                  </a:extLst>
                </a:gridCol>
              </a:tblGrid>
              <a:tr h="169842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Columbia (MD) Chapter Implementation Plan - Year 1 </a:t>
                      </a:r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(DRAFT)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756537"/>
                  </a:ext>
                </a:extLst>
              </a:tr>
              <a:tr h="301942">
                <a:tc gridSpan="10"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Calibri" panose="020F0502020204030204" pitchFamily="34" charset="0"/>
                        </a:rPr>
                        <a:t>Priority 1 - Promote a culture of friendship and engagement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114980"/>
                  </a:ext>
                </a:extLst>
              </a:tr>
              <a:tr h="301942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" panose="020F0502020204030204" pitchFamily="34" charset="0"/>
                        </a:rPr>
                        <a:t>Goal 1:  Promote a culture of friendship and engagement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723437"/>
                  </a:ext>
                </a:extLst>
              </a:tr>
              <a:tr h="301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" panose="020F0502020204030204" pitchFamily="34" charset="0"/>
                        </a:rPr>
                        <a:t>Year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" panose="020F0502020204030204" pitchFamily="34" charset="0"/>
                        </a:rPr>
                        <a:t>Year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" panose="020F0502020204030204" pitchFamily="34" charset="0"/>
                        </a:rPr>
                        <a:t>Year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385769"/>
                  </a:ext>
                </a:extLst>
              </a:tr>
              <a:tr h="1509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 Activities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State/Activities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Outcomes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Responsible Person(s)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34090"/>
                  </a:ext>
                </a:extLst>
              </a:tr>
              <a:tr h="15097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Identify friendship activities ( e.g., happy hour, card night, bowling, etc.,) that the Chapter can participant in about every 6 to 8 weeks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951758"/>
                  </a:ext>
                </a:extLst>
              </a:tr>
              <a:tr h="15097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Identify a POC for each activity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635831"/>
                  </a:ext>
                </a:extLst>
              </a:tr>
              <a:tr h="15097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Generate activity plans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267976"/>
                  </a:ext>
                </a:extLst>
              </a:tr>
              <a:tr h="15097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Review and approve activity plans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951859"/>
                  </a:ext>
                </a:extLst>
              </a:tr>
              <a:tr h="15097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Implement activity plans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30382"/>
                  </a:ext>
                </a:extLst>
              </a:tr>
              <a:tr h="157260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" panose="020F0502020204030204" pitchFamily="34" charset="0"/>
                        </a:rPr>
                        <a:t>Goal 2: Increase participation in membership Chapter meetings, average 80% in attendance in 2023-2025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187933"/>
                  </a:ext>
                </a:extLst>
              </a:tr>
              <a:tr h="1509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 Activities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State/Activities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Outcomes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Responsible Person(s)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8411453"/>
                  </a:ext>
                </a:extLst>
              </a:tr>
              <a:tr h="1509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Identify activities and/or ice breakers to add to Chapter meetings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476719"/>
                  </a:ext>
                </a:extLst>
              </a:tr>
              <a:tr h="3019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Work with the President to modify the Chapter meeting agenda to include some type of networking and/or activity into each meeting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910302"/>
                  </a:ext>
                </a:extLst>
              </a:tr>
              <a:tr h="1509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Implement the new agenda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25154"/>
                  </a:ext>
                </a:extLst>
              </a:tr>
              <a:tr h="15097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Develop a measurement method to gauge the success of the added activities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0369456"/>
                  </a:ext>
                </a:extLst>
              </a:tr>
              <a:tr h="15097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 Measure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907188"/>
                  </a:ext>
                </a:extLst>
              </a:tr>
              <a:tr h="15726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Adjust agenda as needed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50243"/>
                  </a:ext>
                </a:extLst>
              </a:tr>
            </a:tbl>
          </a:graphicData>
        </a:graphic>
      </p:graphicFrame>
      <p:sp>
        <p:nvSpPr>
          <p:cNvPr id="11" name="TextBox 2">
            <a:extLst>
              <a:ext uri="{FF2B5EF4-FFF2-40B4-BE49-F238E27FC236}">
                <a16:creationId xmlns:a16="http://schemas.microsoft.com/office/drawing/2014/main" id="{51C9D837-8BAA-70BE-721E-A3707A623A9F}"/>
              </a:ext>
            </a:extLst>
          </p:cNvPr>
          <p:cNvSpPr txBox="1"/>
          <p:nvPr/>
        </p:nvSpPr>
        <p:spPr>
          <a:xfrm>
            <a:off x="14101526" y="2972266"/>
            <a:ext cx="189265" cy="2769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7316FF-FF57-3F5A-DD50-034136FE81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51477"/>
            <a:ext cx="1828800" cy="1077354"/>
          </a:xfrm>
          <a:prstGeom prst="rect">
            <a:avLst/>
          </a:prstGeom>
          <a:effectLst>
            <a:outerShdw blurRad="50800" dist="12700" dir="16200000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5294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913B2-87AE-3BF9-0CB2-057CE6ABC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200975"/>
            <a:ext cx="7856353" cy="1143000"/>
          </a:xfrm>
        </p:spPr>
        <p:txBody>
          <a:bodyPr>
            <a:normAutofit/>
          </a:bodyPr>
          <a:lstStyle/>
          <a:p>
            <a:r>
              <a:rPr lang="en-US" dirty="0"/>
              <a:t>2024-2025 Priorities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19EAB-7094-4EC0-2785-A800E1C45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625" y="975050"/>
            <a:ext cx="8229600" cy="526176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i="1" dirty="0"/>
              <a:t>Promote a culture of friendship and engagement</a:t>
            </a:r>
          </a:p>
          <a:p>
            <a:pPr lvl="1" indent="-342900"/>
            <a:r>
              <a:rPr lang="en-US" sz="2000" dirty="0"/>
              <a:t>Moving To the Next Level</a:t>
            </a:r>
          </a:p>
          <a:p>
            <a:pPr lvl="2" indent="-342900"/>
            <a:r>
              <a:rPr lang="en-US" sz="1800" dirty="0"/>
              <a:t>How do we further engage our Chapter membership?</a:t>
            </a:r>
          </a:p>
          <a:p>
            <a:pPr lvl="2" indent="-342900"/>
            <a:r>
              <a:rPr lang="en-US" sz="1800" dirty="0"/>
              <a:t>How can we increase Chapter participation?</a:t>
            </a:r>
          </a:p>
          <a:p>
            <a:pPr lvl="2" indent="-342900"/>
            <a:r>
              <a:rPr lang="en-US" sz="1800" dirty="0"/>
              <a:t>How can we further encourage members to accept leadership roles?</a:t>
            </a:r>
          </a:p>
          <a:p>
            <a:pPr lvl="2" indent="-342900"/>
            <a:r>
              <a:rPr lang="en-US" sz="1800" dirty="0"/>
              <a:t>What are the measures of success and how are those measures developed?</a:t>
            </a:r>
          </a:p>
          <a:p>
            <a:pPr lvl="1" indent="-342900"/>
            <a:r>
              <a:rPr lang="en-US" sz="2000" dirty="0"/>
              <a:t>How can We Define, Plan, Execute, and Measure Our Chapter Engagement?</a:t>
            </a:r>
          </a:p>
          <a:p>
            <a:pPr marL="400050" lvl="1" indent="0">
              <a:buNone/>
            </a:pPr>
            <a:endParaRPr lang="en-US" sz="20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45446D-1F9A-66F6-D024-10A2761E0A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55983"/>
            <a:ext cx="1828800" cy="1077354"/>
          </a:xfrm>
          <a:prstGeom prst="rect">
            <a:avLst/>
          </a:prstGeom>
          <a:effectLst>
            <a:outerShdw blurRad="50800" dist="12700" dir="16200000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95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0D2D1-B4DB-85EE-D5F8-88D97D96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9" y="68676"/>
            <a:ext cx="7472266" cy="1721165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Strategic Priority 2 – Promote a Culture of Transformational Community Service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05FC9EE-03E2-66C7-40CC-007D9C36EF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643276"/>
              </p:ext>
            </p:extLst>
          </p:nvPr>
        </p:nvGraphicFramePr>
        <p:xfrm>
          <a:off x="914400" y="1396482"/>
          <a:ext cx="8382002" cy="5038945"/>
        </p:xfrm>
        <a:graphic>
          <a:graphicData uri="http://schemas.openxmlformats.org/drawingml/2006/table">
            <a:tbl>
              <a:tblPr/>
              <a:tblGrid>
                <a:gridCol w="3862793">
                  <a:extLst>
                    <a:ext uri="{9D8B030D-6E8A-4147-A177-3AD203B41FA5}">
                      <a16:colId xmlns:a16="http://schemas.microsoft.com/office/drawing/2014/main" val="1814146383"/>
                    </a:ext>
                  </a:extLst>
                </a:gridCol>
                <a:gridCol w="1350673">
                  <a:extLst>
                    <a:ext uri="{9D8B030D-6E8A-4147-A177-3AD203B41FA5}">
                      <a16:colId xmlns:a16="http://schemas.microsoft.com/office/drawing/2014/main" val="3569744232"/>
                    </a:ext>
                  </a:extLst>
                </a:gridCol>
                <a:gridCol w="164430">
                  <a:extLst>
                    <a:ext uri="{9D8B030D-6E8A-4147-A177-3AD203B41FA5}">
                      <a16:colId xmlns:a16="http://schemas.microsoft.com/office/drawing/2014/main" val="2032718952"/>
                    </a:ext>
                  </a:extLst>
                </a:gridCol>
                <a:gridCol w="164430">
                  <a:extLst>
                    <a:ext uri="{9D8B030D-6E8A-4147-A177-3AD203B41FA5}">
                      <a16:colId xmlns:a16="http://schemas.microsoft.com/office/drawing/2014/main" val="251295042"/>
                    </a:ext>
                  </a:extLst>
                </a:gridCol>
                <a:gridCol w="164430">
                  <a:extLst>
                    <a:ext uri="{9D8B030D-6E8A-4147-A177-3AD203B41FA5}">
                      <a16:colId xmlns:a16="http://schemas.microsoft.com/office/drawing/2014/main" val="2811854548"/>
                    </a:ext>
                  </a:extLst>
                </a:gridCol>
                <a:gridCol w="164430">
                  <a:extLst>
                    <a:ext uri="{9D8B030D-6E8A-4147-A177-3AD203B41FA5}">
                      <a16:colId xmlns:a16="http://schemas.microsoft.com/office/drawing/2014/main" val="3624382506"/>
                    </a:ext>
                  </a:extLst>
                </a:gridCol>
                <a:gridCol w="352349">
                  <a:extLst>
                    <a:ext uri="{9D8B030D-6E8A-4147-A177-3AD203B41FA5}">
                      <a16:colId xmlns:a16="http://schemas.microsoft.com/office/drawing/2014/main" val="2048665603"/>
                    </a:ext>
                  </a:extLst>
                </a:gridCol>
                <a:gridCol w="422820">
                  <a:extLst>
                    <a:ext uri="{9D8B030D-6E8A-4147-A177-3AD203B41FA5}">
                      <a16:colId xmlns:a16="http://schemas.microsoft.com/office/drawing/2014/main" val="3601762371"/>
                    </a:ext>
                  </a:extLst>
                </a:gridCol>
                <a:gridCol w="991798">
                  <a:extLst>
                    <a:ext uri="{9D8B030D-6E8A-4147-A177-3AD203B41FA5}">
                      <a16:colId xmlns:a16="http://schemas.microsoft.com/office/drawing/2014/main" val="2712470074"/>
                    </a:ext>
                  </a:extLst>
                </a:gridCol>
                <a:gridCol w="743849">
                  <a:extLst>
                    <a:ext uri="{9D8B030D-6E8A-4147-A177-3AD203B41FA5}">
                      <a16:colId xmlns:a16="http://schemas.microsoft.com/office/drawing/2014/main" val="3863128201"/>
                    </a:ext>
                  </a:extLst>
                </a:gridCol>
              </a:tblGrid>
              <a:tr h="231354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Calibri" panose="020F0502020204030204" pitchFamily="34" charset="0"/>
                        </a:rPr>
                        <a:t>Priority 2 -Promote a culture of transformational community service</a:t>
                      </a:r>
                    </a:p>
                  </a:txBody>
                  <a:tcPr marL="3617" marR="3617" marT="3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148834"/>
                  </a:ext>
                </a:extLst>
              </a:tr>
              <a:tr h="115677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" panose="020F0502020204030204" pitchFamily="34" charset="0"/>
                        </a:rPr>
                        <a:t>Goal 1: Plan, implement an umbrella program; align with National priorities by 2023-2025</a:t>
                      </a:r>
                    </a:p>
                  </a:txBody>
                  <a:tcPr marL="3617" marR="3617" marT="36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41269"/>
                  </a:ext>
                </a:extLst>
              </a:tr>
              <a:tr h="1156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 Activities</a:t>
                      </a:r>
                    </a:p>
                  </a:txBody>
                  <a:tcPr marL="3617" marR="3617" marT="36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State/Activities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2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3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Outcomes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Responsible Person(s)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2994593"/>
                  </a:ext>
                </a:extLst>
              </a:tr>
              <a:tr h="11567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Look at the environmental data and community needs and identify a project that is relevant and value added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4239280"/>
                  </a:ext>
                </a:extLst>
              </a:tr>
              <a:tr h="11567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Identify programming that is relevant and value-added 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50958"/>
                  </a:ext>
                </a:extLst>
              </a:tr>
              <a:tr h="11567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 Determine the need and if it is fundable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146302"/>
                  </a:ext>
                </a:extLst>
              </a:tr>
              <a:tr h="11567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Determine an associated funding plan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786022"/>
                  </a:ext>
                </a:extLst>
              </a:tr>
              <a:tr h="11567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Test to see if the funding plan is reasonable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1060719"/>
                  </a:ext>
                </a:extLst>
              </a:tr>
              <a:tr h="11567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If yes, work with the Finance Committee for the budget and the fundraising committee for ways to raise the money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3757083"/>
                  </a:ext>
                </a:extLst>
              </a:tr>
              <a:tr h="11567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If no, start over from step 1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98822"/>
                  </a:ext>
                </a:extLst>
              </a:tr>
              <a:tr h="11567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Develop and present a plan to the Executive Committee and Chapter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9216995"/>
                  </a:ext>
                </a:extLst>
              </a:tr>
              <a:tr h="11567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Begin Executing the plan ( Identify fundraising sources and develop those sources)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509941"/>
                  </a:ext>
                </a:extLst>
              </a:tr>
              <a:tr h="120496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3741624"/>
                  </a:ext>
                </a:extLst>
              </a:tr>
              <a:tr h="120496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" panose="020F0502020204030204" pitchFamily="34" charset="0"/>
                        </a:rPr>
                        <a:t>Goal 2: Plan, implement one or more integrated programs, align with National priorities 2023-2025</a:t>
                      </a:r>
                    </a:p>
                  </a:txBody>
                  <a:tcPr marL="3617" marR="3617" marT="36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160918"/>
                  </a:ext>
                </a:extLst>
              </a:tr>
              <a:tr h="1156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 Activities</a:t>
                      </a:r>
                    </a:p>
                  </a:txBody>
                  <a:tcPr marL="3617" marR="3617" marT="36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State/Activities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2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3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Outcomes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Responsible Person(s)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1035013"/>
                  </a:ext>
                </a:extLst>
              </a:tr>
              <a:tr h="11567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Look at the environmental data and determine community gaps and compare against Chapter goals and interests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797767"/>
                  </a:ext>
                </a:extLst>
              </a:tr>
              <a:tr h="11567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Identify an umbrella program 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9585105"/>
                  </a:ext>
                </a:extLst>
              </a:tr>
              <a:tr h="11567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_ working with Facets and Committees, determine if all Facets have a role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766111"/>
                  </a:ext>
                </a:extLst>
              </a:tr>
              <a:tr h="11567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If so, begin to define program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919687"/>
                  </a:ext>
                </a:extLst>
              </a:tr>
              <a:tr h="11567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If not, start over and find another program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7475040"/>
                  </a:ext>
                </a:extLst>
              </a:tr>
              <a:tr h="11567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Work with Finance Committee and Fundraising Committee to develop a budget and activities for the integrated program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003602"/>
                  </a:ext>
                </a:extLst>
              </a:tr>
              <a:tr h="22171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Work with each Facet and Committee to determine what activities will be started, stopped, and continued as a result of the integrated program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841713"/>
                  </a:ext>
                </a:extLst>
              </a:tr>
              <a:tr h="11567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Adjust Committee and Facet activities and align 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1992859"/>
                  </a:ext>
                </a:extLst>
              </a:tr>
              <a:tr h="120496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Begin Execution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918239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600FCF0-51CF-1A20-F057-5C62430409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000"/>
            <a:ext cx="1828800" cy="1077354"/>
          </a:xfrm>
          <a:prstGeom prst="rect">
            <a:avLst/>
          </a:prstGeom>
          <a:effectLst>
            <a:outerShdw blurRad="50800" dist="12700" dir="16200000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2478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913B2-87AE-3BF9-0CB2-057CE6ABC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200975"/>
            <a:ext cx="7856353" cy="1143000"/>
          </a:xfrm>
        </p:spPr>
        <p:txBody>
          <a:bodyPr>
            <a:normAutofit/>
          </a:bodyPr>
          <a:lstStyle/>
          <a:p>
            <a:r>
              <a:rPr lang="en-US" dirty="0"/>
              <a:t>2024-2025 Priorities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19EAB-7094-4EC0-2785-A800E1C45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625" y="975050"/>
            <a:ext cx="8229600" cy="526176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i="1" dirty="0"/>
              <a:t>Promote a culture of transformational community service</a:t>
            </a:r>
          </a:p>
          <a:p>
            <a:pPr lvl="1" indent="-342900"/>
            <a:r>
              <a:rPr lang="en-US" sz="2000" dirty="0"/>
              <a:t>Moving To the Next Level</a:t>
            </a:r>
          </a:p>
          <a:p>
            <a:pPr lvl="2" indent="-342900"/>
            <a:r>
              <a:rPr lang="en-US" sz="1800" dirty="0"/>
              <a:t>How would the Next Level Umbrella Program Look?</a:t>
            </a:r>
          </a:p>
          <a:p>
            <a:pPr lvl="2" indent="-342900"/>
            <a:r>
              <a:rPr lang="en-US" sz="1800" dirty="0"/>
              <a:t>Can We Integrate the Arts and International Facets?</a:t>
            </a:r>
          </a:p>
          <a:p>
            <a:pPr lvl="2" indent="-342900"/>
            <a:r>
              <a:rPr lang="en-US" sz="1800" dirty="0"/>
              <a:t>Can we Achieve 100% Participation in Our Umbrella and Integrated Programs?</a:t>
            </a:r>
          </a:p>
          <a:p>
            <a:pPr lvl="2" indent="-342900"/>
            <a:r>
              <a:rPr lang="en-US" sz="1800" dirty="0"/>
              <a:t>Can We Further Integrate NTS?</a:t>
            </a:r>
          </a:p>
          <a:p>
            <a:pPr lvl="2" indent="-342900"/>
            <a:r>
              <a:rPr lang="en-US" sz="1800" dirty="0"/>
              <a:t>How Will An Integrated Program Look? </a:t>
            </a:r>
          </a:p>
          <a:p>
            <a:pPr lvl="1" indent="-342900"/>
            <a:r>
              <a:rPr lang="en-US" sz="2000" dirty="0"/>
              <a:t>How can Define, Plan, Execute, and Measure Our Chapter Impact (through Transformational Programs) on the Top Priorities of Howard County?</a:t>
            </a:r>
          </a:p>
          <a:p>
            <a:pPr marL="400050" lvl="1" indent="0">
              <a:buNone/>
            </a:pPr>
            <a:endParaRPr lang="en-US" sz="20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45446D-1F9A-66F6-D024-10A2761E0A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55983"/>
            <a:ext cx="1828800" cy="1077354"/>
          </a:xfrm>
          <a:prstGeom prst="rect">
            <a:avLst/>
          </a:prstGeom>
          <a:effectLst>
            <a:outerShdw blurRad="50800" dist="12700" dir="16200000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9438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A0D76-9ACD-BEF3-B61D-07CAD1451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Strategic Priority 3 – Promote a Culture of Fiscal Responsibility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4209DDD-B46C-6321-42A7-08C06CE0F6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870419"/>
              </p:ext>
            </p:extLst>
          </p:nvPr>
        </p:nvGraphicFramePr>
        <p:xfrm>
          <a:off x="1905001" y="1828800"/>
          <a:ext cx="8229599" cy="3577074"/>
        </p:xfrm>
        <a:graphic>
          <a:graphicData uri="http://schemas.openxmlformats.org/drawingml/2006/table">
            <a:tbl>
              <a:tblPr/>
              <a:tblGrid>
                <a:gridCol w="3792560">
                  <a:extLst>
                    <a:ext uri="{9D8B030D-6E8A-4147-A177-3AD203B41FA5}">
                      <a16:colId xmlns:a16="http://schemas.microsoft.com/office/drawing/2014/main" val="2259535766"/>
                    </a:ext>
                  </a:extLst>
                </a:gridCol>
                <a:gridCol w="1326115">
                  <a:extLst>
                    <a:ext uri="{9D8B030D-6E8A-4147-A177-3AD203B41FA5}">
                      <a16:colId xmlns:a16="http://schemas.microsoft.com/office/drawing/2014/main" val="1718520564"/>
                    </a:ext>
                  </a:extLst>
                </a:gridCol>
                <a:gridCol w="161440">
                  <a:extLst>
                    <a:ext uri="{9D8B030D-6E8A-4147-A177-3AD203B41FA5}">
                      <a16:colId xmlns:a16="http://schemas.microsoft.com/office/drawing/2014/main" val="2820236885"/>
                    </a:ext>
                  </a:extLst>
                </a:gridCol>
                <a:gridCol w="161440">
                  <a:extLst>
                    <a:ext uri="{9D8B030D-6E8A-4147-A177-3AD203B41FA5}">
                      <a16:colId xmlns:a16="http://schemas.microsoft.com/office/drawing/2014/main" val="3501840197"/>
                    </a:ext>
                  </a:extLst>
                </a:gridCol>
                <a:gridCol w="161440">
                  <a:extLst>
                    <a:ext uri="{9D8B030D-6E8A-4147-A177-3AD203B41FA5}">
                      <a16:colId xmlns:a16="http://schemas.microsoft.com/office/drawing/2014/main" val="302928210"/>
                    </a:ext>
                  </a:extLst>
                </a:gridCol>
                <a:gridCol w="161440">
                  <a:extLst>
                    <a:ext uri="{9D8B030D-6E8A-4147-A177-3AD203B41FA5}">
                      <a16:colId xmlns:a16="http://schemas.microsoft.com/office/drawing/2014/main" val="1512821443"/>
                    </a:ext>
                  </a:extLst>
                </a:gridCol>
                <a:gridCol w="345943">
                  <a:extLst>
                    <a:ext uri="{9D8B030D-6E8A-4147-A177-3AD203B41FA5}">
                      <a16:colId xmlns:a16="http://schemas.microsoft.com/office/drawing/2014/main" val="1789610193"/>
                    </a:ext>
                  </a:extLst>
                </a:gridCol>
                <a:gridCol w="415132">
                  <a:extLst>
                    <a:ext uri="{9D8B030D-6E8A-4147-A177-3AD203B41FA5}">
                      <a16:colId xmlns:a16="http://schemas.microsoft.com/office/drawing/2014/main" val="2749993723"/>
                    </a:ext>
                  </a:extLst>
                </a:gridCol>
                <a:gridCol w="973765">
                  <a:extLst>
                    <a:ext uri="{9D8B030D-6E8A-4147-A177-3AD203B41FA5}">
                      <a16:colId xmlns:a16="http://schemas.microsoft.com/office/drawing/2014/main" val="4196193316"/>
                    </a:ext>
                  </a:extLst>
                </a:gridCol>
                <a:gridCol w="730324">
                  <a:extLst>
                    <a:ext uri="{9D8B030D-6E8A-4147-A177-3AD203B41FA5}">
                      <a16:colId xmlns:a16="http://schemas.microsoft.com/office/drawing/2014/main" val="2642666185"/>
                    </a:ext>
                  </a:extLst>
                </a:gridCol>
              </a:tblGrid>
              <a:tr h="173636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Calibri" panose="020F0502020204030204" pitchFamily="34" charset="0"/>
                        </a:rPr>
                        <a:t>Priority 3 - Promote a culture of fiscal responsibility</a:t>
                      </a:r>
                    </a:p>
                  </a:txBody>
                  <a:tcPr marL="3617" marR="3617" marT="3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329974"/>
                  </a:ext>
                </a:extLst>
              </a:tr>
              <a:tr h="86818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" panose="020F0502020204030204" pitchFamily="34" charset="0"/>
                        </a:rPr>
                        <a:t>Goal 1: Double our existing programs budget by 2025</a:t>
                      </a:r>
                    </a:p>
                  </a:txBody>
                  <a:tcPr marL="3617" marR="3617" marT="36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629081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 Activities</a:t>
                      </a:r>
                    </a:p>
                  </a:txBody>
                  <a:tcPr marL="3617" marR="3617" marT="36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State/Activities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2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3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Outcomes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Responsible Person(s)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8453270"/>
                  </a:ext>
                </a:extLst>
              </a:tr>
              <a:tr h="173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Work with the Facet and Fundraising Chair to determine a roadmap for creating programming that satisfies community need and Chapter interest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670682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Develop a budget for those activities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7458340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facets and Committees integrate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these activities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into their current plans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5752013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Begin to execute that programming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2196911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At the end of the Discal year Evaluate Program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5893251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Adjust the Programming for the Upcoming Year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0600577"/>
                  </a:ext>
                </a:extLst>
              </a:tr>
              <a:tr h="90435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" panose="020F0502020204030204" pitchFamily="34" charset="0"/>
                        </a:rPr>
                        <a:t>Goal 2: Double our existing scholarship budget by 2025</a:t>
                      </a:r>
                    </a:p>
                  </a:txBody>
                  <a:tcPr marL="3617" marR="3617" marT="36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516580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 Activities</a:t>
                      </a:r>
                    </a:p>
                  </a:txBody>
                  <a:tcPr marL="3617" marR="3617" marT="36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State/Activities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2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3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Outcomes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Responsible Person(s)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658835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Work with the Service to Youth Facet Chair to update the fundraising plan to identify the types of new scholarships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271787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Develop a plan ( see old scholarship plan - e.g., 3 new $15,000 scholarships) and time phase the plan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1235514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Work with the Fundraising Committee to identify new fundraising activities that will lead to raising the identified new funds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815501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Develop and finalize the new scholarship and fundraising plans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594585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D9D35F5-5891-B14A-D9A2-C1608A64AF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49290"/>
            <a:ext cx="1828800" cy="1077354"/>
          </a:xfrm>
          <a:prstGeom prst="rect">
            <a:avLst/>
          </a:prstGeom>
          <a:effectLst>
            <a:outerShdw blurRad="50800" dist="12700" dir="16200000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2239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913B2-87AE-3BF9-0CB2-057CE6ABC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200975"/>
            <a:ext cx="7856353" cy="1143000"/>
          </a:xfrm>
        </p:spPr>
        <p:txBody>
          <a:bodyPr>
            <a:normAutofit/>
          </a:bodyPr>
          <a:lstStyle/>
          <a:p>
            <a:r>
              <a:rPr lang="en-US" dirty="0"/>
              <a:t>2024-2025 Priorities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19EAB-7094-4EC0-2785-A800E1C45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625" y="975050"/>
            <a:ext cx="8229600" cy="526176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i="1" dirty="0"/>
              <a:t>Promote a culture of fiscal responsibility</a:t>
            </a:r>
          </a:p>
          <a:p>
            <a:pPr lvl="1" indent="-342900"/>
            <a:r>
              <a:rPr lang="en-US" sz="2000" dirty="0"/>
              <a:t>Moving To the Next Level</a:t>
            </a:r>
          </a:p>
          <a:p>
            <a:pPr lvl="2" indent="-342900"/>
            <a:r>
              <a:rPr lang="en-US" sz="1800" dirty="0"/>
              <a:t>How should we work with Facets and Committees to Refine Budget Submissions?</a:t>
            </a:r>
          </a:p>
          <a:p>
            <a:pPr lvl="2" indent="-342900"/>
            <a:r>
              <a:rPr lang="en-US" sz="1800" dirty="0"/>
              <a:t>What type of measures of success will be needed?</a:t>
            </a:r>
          </a:p>
          <a:p>
            <a:pPr lvl="2" indent="-342900"/>
            <a:r>
              <a:rPr lang="en-US" sz="1800" dirty="0"/>
              <a:t>How will Fiscal Support Be provided to Fundraising Efforts?</a:t>
            </a:r>
          </a:p>
          <a:p>
            <a:pPr lvl="2" indent="-342900"/>
            <a:r>
              <a:rPr lang="en-US" sz="1800" dirty="0"/>
              <a:t>How we will finalize the following:</a:t>
            </a:r>
          </a:p>
          <a:p>
            <a:pPr lvl="3" indent="-342900"/>
            <a:r>
              <a:rPr lang="en-US" sz="1600" dirty="0"/>
              <a:t>Process for Overage</a:t>
            </a:r>
          </a:p>
          <a:p>
            <a:pPr lvl="3" indent="-342900"/>
            <a:r>
              <a:rPr lang="en-US" sz="1600" dirty="0"/>
              <a:t>Process for Allocating Fundraising Dollars Between Programs and Scholarships</a:t>
            </a:r>
          </a:p>
          <a:p>
            <a:pPr lvl="1" indent="-342900"/>
            <a:r>
              <a:rPr lang="en-US" sz="2000" dirty="0"/>
              <a:t>How can Define, Plan, Execute, and Measure Our Chapter Impact?</a:t>
            </a:r>
          </a:p>
          <a:p>
            <a:pPr marL="400050" lvl="1" indent="0">
              <a:buNone/>
            </a:pPr>
            <a:endParaRPr lang="en-US" sz="20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45446D-1F9A-66F6-D024-10A2761E0A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55983"/>
            <a:ext cx="1828800" cy="1077354"/>
          </a:xfrm>
          <a:prstGeom prst="rect">
            <a:avLst/>
          </a:prstGeom>
          <a:effectLst>
            <a:outerShdw blurRad="50800" dist="12700" dir="16200000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799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3ECA8-1A5A-B9C7-A7DE-06AC27943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890" y="152400"/>
            <a:ext cx="6624711" cy="1676400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Strategic Priority 4 - Promote a Culture of Organizational Excellence and Alignment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B8FF806-A84E-EC3C-7727-24E567EB7E43}"/>
              </a:ext>
            </a:extLst>
          </p:cNvPr>
          <p:cNvGraphicFramePr>
            <a:graphicFrameLocks noGrp="1"/>
          </p:cNvGraphicFramePr>
          <p:nvPr/>
        </p:nvGraphicFramePr>
        <p:xfrm>
          <a:off x="1828801" y="2362200"/>
          <a:ext cx="8229599" cy="2329404"/>
        </p:xfrm>
        <a:graphic>
          <a:graphicData uri="http://schemas.openxmlformats.org/drawingml/2006/table">
            <a:tbl>
              <a:tblPr/>
              <a:tblGrid>
                <a:gridCol w="3792560">
                  <a:extLst>
                    <a:ext uri="{9D8B030D-6E8A-4147-A177-3AD203B41FA5}">
                      <a16:colId xmlns:a16="http://schemas.microsoft.com/office/drawing/2014/main" val="2435665963"/>
                    </a:ext>
                  </a:extLst>
                </a:gridCol>
                <a:gridCol w="1326115">
                  <a:extLst>
                    <a:ext uri="{9D8B030D-6E8A-4147-A177-3AD203B41FA5}">
                      <a16:colId xmlns:a16="http://schemas.microsoft.com/office/drawing/2014/main" val="445880629"/>
                    </a:ext>
                  </a:extLst>
                </a:gridCol>
                <a:gridCol w="161440">
                  <a:extLst>
                    <a:ext uri="{9D8B030D-6E8A-4147-A177-3AD203B41FA5}">
                      <a16:colId xmlns:a16="http://schemas.microsoft.com/office/drawing/2014/main" val="4074954889"/>
                    </a:ext>
                  </a:extLst>
                </a:gridCol>
                <a:gridCol w="161440">
                  <a:extLst>
                    <a:ext uri="{9D8B030D-6E8A-4147-A177-3AD203B41FA5}">
                      <a16:colId xmlns:a16="http://schemas.microsoft.com/office/drawing/2014/main" val="4016749437"/>
                    </a:ext>
                  </a:extLst>
                </a:gridCol>
                <a:gridCol w="161440">
                  <a:extLst>
                    <a:ext uri="{9D8B030D-6E8A-4147-A177-3AD203B41FA5}">
                      <a16:colId xmlns:a16="http://schemas.microsoft.com/office/drawing/2014/main" val="3992125083"/>
                    </a:ext>
                  </a:extLst>
                </a:gridCol>
                <a:gridCol w="161440">
                  <a:extLst>
                    <a:ext uri="{9D8B030D-6E8A-4147-A177-3AD203B41FA5}">
                      <a16:colId xmlns:a16="http://schemas.microsoft.com/office/drawing/2014/main" val="4055826000"/>
                    </a:ext>
                  </a:extLst>
                </a:gridCol>
                <a:gridCol w="345943">
                  <a:extLst>
                    <a:ext uri="{9D8B030D-6E8A-4147-A177-3AD203B41FA5}">
                      <a16:colId xmlns:a16="http://schemas.microsoft.com/office/drawing/2014/main" val="3452525095"/>
                    </a:ext>
                  </a:extLst>
                </a:gridCol>
                <a:gridCol w="415132">
                  <a:extLst>
                    <a:ext uri="{9D8B030D-6E8A-4147-A177-3AD203B41FA5}">
                      <a16:colId xmlns:a16="http://schemas.microsoft.com/office/drawing/2014/main" val="1093639934"/>
                    </a:ext>
                  </a:extLst>
                </a:gridCol>
                <a:gridCol w="973765">
                  <a:extLst>
                    <a:ext uri="{9D8B030D-6E8A-4147-A177-3AD203B41FA5}">
                      <a16:colId xmlns:a16="http://schemas.microsoft.com/office/drawing/2014/main" val="22368888"/>
                    </a:ext>
                  </a:extLst>
                </a:gridCol>
                <a:gridCol w="730324">
                  <a:extLst>
                    <a:ext uri="{9D8B030D-6E8A-4147-A177-3AD203B41FA5}">
                      <a16:colId xmlns:a16="http://schemas.microsoft.com/office/drawing/2014/main" val="4251151174"/>
                    </a:ext>
                  </a:extLst>
                </a:gridCol>
              </a:tblGrid>
              <a:tr h="97670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Calibri" panose="020F0502020204030204" pitchFamily="34" charset="0"/>
                        </a:rPr>
                        <a:t>Priority 4 - Promote a culture of organizational excellence and alignment</a:t>
                      </a:r>
                    </a:p>
                  </a:txBody>
                  <a:tcPr marL="3617" marR="3617" marT="3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953341"/>
                  </a:ext>
                </a:extLst>
              </a:tr>
              <a:tr h="86818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" panose="020F0502020204030204" pitchFamily="34" charset="0"/>
                        </a:rPr>
                        <a:t>Goal 1: Create an environment that fosters engagement, measured by 90% engagement satisfaction of the chapter by 2025</a:t>
                      </a:r>
                    </a:p>
                  </a:txBody>
                  <a:tcPr marL="3617" marR="3617" marT="36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143109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 Activities</a:t>
                      </a:r>
                    </a:p>
                  </a:txBody>
                  <a:tcPr marL="3617" marR="3617" marT="36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State/Activities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2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3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Outcomes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Responsible Person(s)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215216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Identify a consultant ( preferably a Link)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640759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Develop a training approach (team building)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4554974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Develop a after training satisfaction questionnaire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5907121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Administer the training (team building event, maybe one like DISC or Strength Finder)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039278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Administer the training questionnaire, analyze the questionnaire, report results to executive Committee and Chapter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2730007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Identify any "quick hits" to implement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2588423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Work with the appropriate Facet/Committee to implement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763185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Retake the engagement survey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8577480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Determine if improvement since last survey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7" marR="3617" marT="361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7" marR="3617" marT="361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7" marR="3617" marT="361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7" marR="3617" marT="361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7" marR="3617" marT="361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7" marR="3617" marT="361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7" marR="3617" marT="361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446170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AB2C656-9329-3B81-4CAE-498051A010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5551"/>
            <a:ext cx="1828800" cy="1077354"/>
          </a:xfrm>
          <a:prstGeom prst="rect">
            <a:avLst/>
          </a:prstGeom>
          <a:effectLst>
            <a:outerShdw blurRad="50800" dist="12700" dir="16200000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8566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913B2-87AE-3BF9-0CB2-057CE6ABC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200975"/>
            <a:ext cx="7856353" cy="1143000"/>
          </a:xfrm>
        </p:spPr>
        <p:txBody>
          <a:bodyPr>
            <a:normAutofit/>
          </a:bodyPr>
          <a:lstStyle/>
          <a:p>
            <a:r>
              <a:rPr lang="en-US" dirty="0"/>
              <a:t>2024-2025 Priorities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19EAB-7094-4EC0-2785-A800E1C45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625" y="975050"/>
            <a:ext cx="8229600" cy="526176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i="1" dirty="0"/>
              <a:t>Promote a culture of organizational excellence and alignment</a:t>
            </a:r>
          </a:p>
          <a:p>
            <a:pPr lvl="1" indent="-342900"/>
            <a:r>
              <a:rPr lang="en-US" sz="2000" dirty="0"/>
              <a:t>Moving To the Next Level</a:t>
            </a:r>
          </a:p>
          <a:p>
            <a:pPr lvl="2" indent="-342900"/>
            <a:r>
              <a:rPr lang="en-US" sz="1800" dirty="0"/>
              <a:t>What types of training should the Chapter pursue next?</a:t>
            </a:r>
          </a:p>
          <a:p>
            <a:pPr lvl="3" indent="-342900"/>
            <a:r>
              <a:rPr lang="en-US" sz="1400" dirty="0"/>
              <a:t>Post “Birds”</a:t>
            </a:r>
          </a:p>
          <a:p>
            <a:pPr lvl="2" indent="-342900"/>
            <a:r>
              <a:rPr lang="en-US" sz="1600" dirty="0"/>
              <a:t>What processes are needed to be revisited, updated, documented and implemented</a:t>
            </a:r>
          </a:p>
          <a:p>
            <a:pPr lvl="1" indent="-342900"/>
            <a:r>
              <a:rPr lang="en-US" sz="2000" dirty="0"/>
              <a:t>How can Define, Plan, Execute, and Measure Our Chapter Impact?</a:t>
            </a:r>
            <a:endParaRPr lang="en-US" sz="20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45446D-1F9A-66F6-D024-10A2761E0A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55983"/>
            <a:ext cx="1828800" cy="1077354"/>
          </a:xfrm>
          <a:prstGeom prst="rect">
            <a:avLst/>
          </a:prstGeom>
          <a:effectLst>
            <a:outerShdw blurRad="50800" dist="12700" dir="16200000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6221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0F2895D-C970-2086-1A91-4F743056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FY205-FY2030 Strategic Planning</a:t>
            </a:r>
          </a:p>
        </p:txBody>
      </p:sp>
    </p:spTree>
    <p:extLst>
      <p:ext uri="{BB962C8B-B14F-4D97-AF65-F5344CB8AC3E}">
        <p14:creationId xmlns:p14="http://schemas.microsoft.com/office/powerpoint/2010/main" val="2737762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96EA0-4F2D-C444-4F0B-BD52AFB74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1" y="152400"/>
            <a:ext cx="6548511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Strategic Priority 5 – Promote a Culture of Brand Awareness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1A5CBA-7F1C-CC8D-4CC0-5E5EEA64DADC}"/>
              </a:ext>
            </a:extLst>
          </p:cNvPr>
          <p:cNvGraphicFramePr>
            <a:graphicFrameLocks noGrp="1"/>
          </p:cNvGraphicFramePr>
          <p:nvPr/>
        </p:nvGraphicFramePr>
        <p:xfrm>
          <a:off x="1828801" y="1676401"/>
          <a:ext cx="8229599" cy="4335923"/>
        </p:xfrm>
        <a:graphic>
          <a:graphicData uri="http://schemas.openxmlformats.org/drawingml/2006/table">
            <a:tbl>
              <a:tblPr/>
              <a:tblGrid>
                <a:gridCol w="3792560">
                  <a:extLst>
                    <a:ext uri="{9D8B030D-6E8A-4147-A177-3AD203B41FA5}">
                      <a16:colId xmlns:a16="http://schemas.microsoft.com/office/drawing/2014/main" val="425884160"/>
                    </a:ext>
                  </a:extLst>
                </a:gridCol>
                <a:gridCol w="1326115">
                  <a:extLst>
                    <a:ext uri="{9D8B030D-6E8A-4147-A177-3AD203B41FA5}">
                      <a16:colId xmlns:a16="http://schemas.microsoft.com/office/drawing/2014/main" val="4083551436"/>
                    </a:ext>
                  </a:extLst>
                </a:gridCol>
                <a:gridCol w="161440">
                  <a:extLst>
                    <a:ext uri="{9D8B030D-6E8A-4147-A177-3AD203B41FA5}">
                      <a16:colId xmlns:a16="http://schemas.microsoft.com/office/drawing/2014/main" val="715646344"/>
                    </a:ext>
                  </a:extLst>
                </a:gridCol>
                <a:gridCol w="161440">
                  <a:extLst>
                    <a:ext uri="{9D8B030D-6E8A-4147-A177-3AD203B41FA5}">
                      <a16:colId xmlns:a16="http://schemas.microsoft.com/office/drawing/2014/main" val="1986100499"/>
                    </a:ext>
                  </a:extLst>
                </a:gridCol>
                <a:gridCol w="161440">
                  <a:extLst>
                    <a:ext uri="{9D8B030D-6E8A-4147-A177-3AD203B41FA5}">
                      <a16:colId xmlns:a16="http://schemas.microsoft.com/office/drawing/2014/main" val="3881252010"/>
                    </a:ext>
                  </a:extLst>
                </a:gridCol>
                <a:gridCol w="161440">
                  <a:extLst>
                    <a:ext uri="{9D8B030D-6E8A-4147-A177-3AD203B41FA5}">
                      <a16:colId xmlns:a16="http://schemas.microsoft.com/office/drawing/2014/main" val="1372265974"/>
                    </a:ext>
                  </a:extLst>
                </a:gridCol>
                <a:gridCol w="345943">
                  <a:extLst>
                    <a:ext uri="{9D8B030D-6E8A-4147-A177-3AD203B41FA5}">
                      <a16:colId xmlns:a16="http://schemas.microsoft.com/office/drawing/2014/main" val="2285189270"/>
                    </a:ext>
                  </a:extLst>
                </a:gridCol>
                <a:gridCol w="415132">
                  <a:extLst>
                    <a:ext uri="{9D8B030D-6E8A-4147-A177-3AD203B41FA5}">
                      <a16:colId xmlns:a16="http://schemas.microsoft.com/office/drawing/2014/main" val="3423028345"/>
                    </a:ext>
                  </a:extLst>
                </a:gridCol>
                <a:gridCol w="973765">
                  <a:extLst>
                    <a:ext uri="{9D8B030D-6E8A-4147-A177-3AD203B41FA5}">
                      <a16:colId xmlns:a16="http://schemas.microsoft.com/office/drawing/2014/main" val="3564867470"/>
                    </a:ext>
                  </a:extLst>
                </a:gridCol>
                <a:gridCol w="730324">
                  <a:extLst>
                    <a:ext uri="{9D8B030D-6E8A-4147-A177-3AD203B41FA5}">
                      <a16:colId xmlns:a16="http://schemas.microsoft.com/office/drawing/2014/main" val="2656040393"/>
                    </a:ext>
                  </a:extLst>
                </a:gridCol>
              </a:tblGrid>
              <a:tr h="97670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Calibri" panose="020F0502020204030204" pitchFamily="34" charset="0"/>
                        </a:rPr>
                        <a:t>Priority 5 - Promote a culture of brand awareness</a:t>
                      </a:r>
                    </a:p>
                  </a:txBody>
                  <a:tcPr marL="3617" marR="3617" marT="3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035268"/>
                  </a:ext>
                </a:extLst>
              </a:tr>
              <a:tr h="86818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" panose="020F0502020204030204" pitchFamily="34" charset="0"/>
                        </a:rPr>
                        <a:t>Goal 1: Increase utilization of strategically targeted media by 20% from 2023-2025</a:t>
                      </a:r>
                    </a:p>
                  </a:txBody>
                  <a:tcPr marL="3617" marR="3617" marT="36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783144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 Activities</a:t>
                      </a:r>
                    </a:p>
                  </a:txBody>
                  <a:tcPr marL="3617" marR="3617" marT="36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State/Activities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2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3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Outcomes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Responsible Person(s)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7053866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Identify a Marketing and Communications Chair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688876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Identify Committee Members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8078881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Baseline current media outlets, to include, audience reached and usage metrics; tie to programs and fundraising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1173443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Prioritize media outlets based on programming and fundraising goals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339652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Develop a media communications toolkit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7046259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Develop a communications approach to include measures of success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699823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Begin outreach to 50% of media outlets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1121884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Measure success; adjust approach and materials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863262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Outreach to the remaining 50% of media outlets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7" marR="3617" marT="361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7" marR="3617" marT="361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7" marR="3617" marT="361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7" marR="3617" marT="361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7" marR="3617" marT="361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7" marR="3617" marT="361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7" marR="3617" marT="361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348141"/>
                  </a:ext>
                </a:extLst>
              </a:tr>
              <a:tr h="90435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" panose="020F0502020204030204" pitchFamily="34" charset="0"/>
                        </a:rPr>
                        <a:t>Goal 2: Increase our social media followers by 10% by 2025</a:t>
                      </a:r>
                    </a:p>
                  </a:txBody>
                  <a:tcPr marL="3617" marR="3617" marT="36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369645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 Activities</a:t>
                      </a:r>
                    </a:p>
                  </a:txBody>
                  <a:tcPr marL="3617" marR="3617" marT="36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State/Activities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2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3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Outcomes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Responsible Person(s)</a:t>
                      </a:r>
                    </a:p>
                  </a:txBody>
                  <a:tcPr marL="3617" marR="3617" marT="3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283867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Using the engagement survey, identify three major themes such as positivity, accountability and transparency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1308544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Working with Marketing and Communications Committee, create messaging for the three major these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956995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On a monthly basis (Chapter) meeting have a 5  minute movement on one of the 3 themes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234576"/>
                  </a:ext>
                </a:extLst>
              </a:tr>
              <a:tr h="166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Work with the President and Executive Committee  and Membership Committee to integrate the  5 minute moments into each meeting and all internal communications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9603586"/>
                  </a:ext>
                </a:extLst>
              </a:tr>
              <a:tr h="8681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Measure the impact of the 5 minute moments and adjust messaging as needed</a:t>
                      </a:r>
                    </a:p>
                  </a:txBody>
                  <a:tcPr marL="3617" marR="3617" marT="3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17" marR="3617" marT="3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422350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39959"/>
            <a:ext cx="1828800" cy="1077354"/>
          </a:xfrm>
          <a:prstGeom prst="rect">
            <a:avLst/>
          </a:prstGeom>
          <a:effectLst>
            <a:outerShdw blurRad="50800" dist="12700" dir="16200000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7545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913B2-87AE-3BF9-0CB2-057CE6ABC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200975"/>
            <a:ext cx="7856353" cy="1143000"/>
          </a:xfrm>
        </p:spPr>
        <p:txBody>
          <a:bodyPr>
            <a:normAutofit/>
          </a:bodyPr>
          <a:lstStyle/>
          <a:p>
            <a:r>
              <a:rPr lang="en-US" dirty="0"/>
              <a:t>2024-2025 Priorities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19EAB-7094-4EC0-2785-A800E1C45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625" y="975050"/>
            <a:ext cx="8229600" cy="526176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i="1" dirty="0"/>
              <a:t>Promote a culture of brand awareness</a:t>
            </a:r>
          </a:p>
          <a:p>
            <a:pPr lvl="1" indent="-342900"/>
            <a:r>
              <a:rPr lang="en-US" sz="2000" dirty="0"/>
              <a:t>Moving To the Next Level</a:t>
            </a:r>
          </a:p>
          <a:p>
            <a:pPr lvl="2" indent="-342900"/>
            <a:r>
              <a:rPr lang="en-US" sz="1800" dirty="0"/>
              <a:t>Can the fundraising prototype communications plan be used for the Chapter?</a:t>
            </a:r>
          </a:p>
          <a:p>
            <a:pPr lvl="2" indent="-342900"/>
            <a:r>
              <a:rPr lang="en-US" sz="1800" dirty="0"/>
              <a:t>How do we further promote our brand?</a:t>
            </a:r>
          </a:p>
          <a:p>
            <a:pPr lvl="2" indent="-342900"/>
            <a:r>
              <a:rPr lang="en-US" sz="1800" dirty="0"/>
              <a:t>What communications channels will be most effective for the Chapter?</a:t>
            </a:r>
          </a:p>
          <a:p>
            <a:pPr lvl="2" indent="-342900"/>
            <a:r>
              <a:rPr lang="en-US" sz="1800" dirty="0"/>
              <a:t>What messages is the Chapter trying communicate?</a:t>
            </a:r>
          </a:p>
          <a:p>
            <a:pPr lvl="2" indent="-342900"/>
            <a:endParaRPr lang="en-US" sz="1800" dirty="0"/>
          </a:p>
          <a:p>
            <a:pPr lvl="1" indent="-342900"/>
            <a:r>
              <a:rPr lang="en-US" sz="2000" dirty="0"/>
              <a:t>How can Define, Plan, Execute, and Measure Our Chapter Impact?</a:t>
            </a:r>
          </a:p>
          <a:p>
            <a:pPr marL="400050" lvl="1" indent="0">
              <a:buNone/>
            </a:pPr>
            <a:endParaRPr lang="en-US" sz="20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45446D-1F9A-66F6-D024-10A2761E0A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55983"/>
            <a:ext cx="1828800" cy="1077354"/>
          </a:xfrm>
          <a:prstGeom prst="rect">
            <a:avLst/>
          </a:prstGeom>
          <a:effectLst>
            <a:outerShdw blurRad="50800" dist="12700" dir="16200000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5833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3CBDC-EF87-6CE1-7148-9F226E469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09" y="488302"/>
            <a:ext cx="8463617" cy="1320800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1A751-FF43-DC4F-C3F0-DADF58292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09" y="1591422"/>
            <a:ext cx="10327953" cy="4333517"/>
          </a:xfrm>
        </p:spPr>
        <p:txBody>
          <a:bodyPr>
            <a:normAutofit/>
          </a:bodyPr>
          <a:lstStyle/>
          <a:p>
            <a:pPr lvl="1"/>
            <a:r>
              <a:rPr lang="en-US" sz="3200" dirty="0"/>
              <a:t>Obtain Concurrence on FY24-FY25 Approach</a:t>
            </a:r>
          </a:p>
          <a:p>
            <a:pPr lvl="1"/>
            <a:r>
              <a:rPr lang="en-US" sz="3200" dirty="0"/>
              <a:t>Work with the Facet and Committee to Develop Their Implementation Plans From July 11 through August 6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3A012-38FC-1B4C-6D7B-F232A950A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3004-C8B6-49A5-9F23-3180723EAD3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009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381000"/>
            <a:ext cx="8382000" cy="1066800"/>
          </a:xfrm>
        </p:spPr>
        <p:txBody>
          <a:bodyPr/>
          <a:lstStyle/>
          <a:p>
            <a:r>
              <a:rPr lang="en-US" sz="3200" b="0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2440033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D1690-F6E1-F597-492B-B601CA9F5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1" y="152400"/>
            <a:ext cx="7238999" cy="685800"/>
          </a:xfrm>
        </p:spPr>
        <p:txBody>
          <a:bodyPr>
            <a:normAutofit/>
          </a:bodyPr>
          <a:lstStyle/>
          <a:p>
            <a:r>
              <a:rPr lang="en-US" dirty="0"/>
              <a:t>Goals Aligned to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47025-1902-3B94-CFF3-1CCAB2173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2954" y="838200"/>
            <a:ext cx="8925046" cy="57912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i="1" dirty="0"/>
              <a:t>Promote a culture of friendship and engagement </a:t>
            </a:r>
          </a:p>
          <a:p>
            <a:pPr marL="400050" lvl="1" indent="0">
              <a:buNone/>
            </a:pPr>
            <a:r>
              <a:rPr lang="en-US" sz="2000" i="1" dirty="0"/>
              <a:t>Goal 1 </a:t>
            </a:r>
            <a:r>
              <a:rPr lang="en-US" sz="2000" dirty="0"/>
              <a:t>Enhance harmony and friendship with the Columbia (MD) Chapter, increasing participation in friendship activities by at least 20% by 2025 </a:t>
            </a:r>
          </a:p>
          <a:p>
            <a:pPr marL="400050" lvl="1" indent="0">
              <a:buNone/>
            </a:pPr>
            <a:r>
              <a:rPr lang="en-US" sz="2000" i="1" dirty="0"/>
              <a:t>Goal 2 Increase participation in membership Chapter meetings, averaging 80% in attendance by  2023-2025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1" dirty="0"/>
              <a:t>Promote a culture of transformational community service</a:t>
            </a:r>
          </a:p>
          <a:p>
            <a:pPr marL="400050" lvl="1" indent="0">
              <a:buNone/>
            </a:pPr>
            <a:r>
              <a:rPr lang="en-US" sz="2000" dirty="0"/>
              <a:t>Goal 1 Plan, implement an umbrella program; align with National priorities by 2023-2025</a:t>
            </a:r>
          </a:p>
          <a:p>
            <a:pPr marL="400050" lvl="1" indent="0">
              <a:buNone/>
            </a:pPr>
            <a:r>
              <a:rPr lang="en-US" sz="2000" dirty="0"/>
              <a:t>Goal 2 Plan, implement one or more  integrated programs,  align with National priorities by 2023-2025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1" dirty="0"/>
              <a:t>Promote a culture of fiscal responsibility</a:t>
            </a:r>
          </a:p>
          <a:p>
            <a:pPr marL="400050" lvl="1" indent="0">
              <a:buNone/>
            </a:pPr>
            <a:r>
              <a:rPr lang="en-US" sz="2000" i="1" dirty="0"/>
              <a:t>Goal 1 Double our existing program budget by 2025</a:t>
            </a:r>
          </a:p>
          <a:p>
            <a:pPr marL="400050" lvl="1" indent="0">
              <a:buNone/>
            </a:pPr>
            <a:r>
              <a:rPr lang="en-US" sz="2000" i="1" dirty="0"/>
              <a:t>Goal 2</a:t>
            </a:r>
            <a:r>
              <a:rPr lang="en-US" sz="2000" dirty="0"/>
              <a:t> Double our existing scholarship budget by 2025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1" dirty="0"/>
              <a:t>Promote a culture of organizational excellence and alignment </a:t>
            </a:r>
          </a:p>
          <a:p>
            <a:pPr marL="400050" lvl="1" indent="0">
              <a:buNone/>
            </a:pPr>
            <a:r>
              <a:rPr lang="en-US" sz="2000" i="1" dirty="0"/>
              <a:t>Goal 1 Create an environment that fosters engagement, measured by  90% engagement satisfaction of the Chapter by 2025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1" dirty="0"/>
              <a:t>Promote a culture of brand awareness</a:t>
            </a:r>
          </a:p>
          <a:p>
            <a:pPr marL="400050" lvl="1" indent="0">
              <a:buNone/>
            </a:pPr>
            <a:r>
              <a:rPr lang="en-US" sz="2000" i="1" dirty="0"/>
              <a:t>Goal 1 Increase utilization of strategically targeted media by 20% from 2023-2025</a:t>
            </a:r>
          </a:p>
          <a:p>
            <a:pPr marL="400050" lvl="1" indent="0">
              <a:buNone/>
            </a:pPr>
            <a:r>
              <a:rPr lang="en-US" sz="2000" i="1" dirty="0"/>
              <a:t>Goal 2 Increase our social media followers by 10% by 2025</a:t>
            </a:r>
          </a:p>
          <a:p>
            <a:pPr marL="400050" lvl="1" indent="0">
              <a:buNone/>
            </a:pPr>
            <a:endParaRPr lang="en-US" sz="2000" i="1" dirty="0"/>
          </a:p>
          <a:p>
            <a:pPr marL="400050" lvl="1" indent="0">
              <a:buNone/>
            </a:pPr>
            <a:endParaRPr lang="en-US" sz="2000" i="1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16D83A-AB1E-3263-25EE-EBA9B38CDC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1" y="76200"/>
            <a:ext cx="1828800" cy="1077354"/>
          </a:xfrm>
          <a:prstGeom prst="rect">
            <a:avLst/>
          </a:prstGeom>
          <a:effectLst>
            <a:outerShdw blurRad="50800" dist="12700" dir="16200000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7615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 advTm="6000">
        <p15:prstTrans prst="origami"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F0AD6C-4FEF-9C94-7CC2-853EA2AF3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980" y="581608"/>
            <a:ext cx="8463617" cy="1320800"/>
          </a:xfrm>
        </p:spPr>
        <p:txBody>
          <a:bodyPr/>
          <a:lstStyle/>
          <a:p>
            <a:r>
              <a:rPr lang="en-US" dirty="0"/>
              <a:t>Strategic Plan Rating Scale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BF660C-6D79-8B7E-4B8A-7F28A9CDB2FF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11151"/>
            <a:ext cx="5753100" cy="3235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798EDC-9B97-D34E-912A-F34D500188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02" y="164654"/>
            <a:ext cx="1828800" cy="1077354"/>
          </a:xfrm>
          <a:prstGeom prst="rect">
            <a:avLst/>
          </a:prstGeom>
          <a:effectLst>
            <a:outerShdw blurRad="50800" dist="12700" dir="16200000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1890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02362E1-5DFF-4E0D-A07F-EC9ABE152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792" y="1059510"/>
            <a:ext cx="6347713" cy="640380"/>
          </a:xfrm>
        </p:spPr>
        <p:txBody>
          <a:bodyPr/>
          <a:lstStyle/>
          <a:p>
            <a:r>
              <a:rPr lang="en-US" dirty="0"/>
              <a:t>Strategic Priority #1</a:t>
            </a:r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BD7E044B-B169-473C-A44F-26C84821B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80" y="4908992"/>
            <a:ext cx="1694407" cy="95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88FB08-6314-4013-8A23-6BE8839C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16903" y="6041365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/>
            <a:fld id="{B5183004-C8B6-49A5-9F23-3180723EAD3C}" type="slidenum">
              <a:rPr lang="en-US" smtClean="0"/>
              <a:pPr defTabSz="342900"/>
              <a:t>26</a:t>
            </a:fld>
            <a:endParaRPr lang="en-US" dirty="0">
              <a:solidFill>
                <a:srgbClr val="90C226"/>
              </a:solidFill>
              <a:latin typeface="Trebuchet MS" panose="020B060302020202020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A18E7E-3524-BB46-2517-1BDA62590802}"/>
              </a:ext>
            </a:extLst>
          </p:cNvPr>
          <p:cNvSpPr txBox="1">
            <a:spLocks/>
          </p:cNvSpPr>
          <p:nvPr/>
        </p:nvSpPr>
        <p:spPr>
          <a:xfrm>
            <a:off x="1669790" y="1751760"/>
            <a:ext cx="3943350" cy="305349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spcBef>
                <a:spcPts val="750"/>
              </a:spcBef>
              <a:defRPr/>
            </a:pPr>
            <a:r>
              <a:rPr lang="en-US" sz="2100" dirty="0">
                <a:solidFill>
                  <a:sysClr val="windowText" lastClr="000000"/>
                </a:solidFill>
                <a:latin typeface="Calibri" panose="020F0502020204030204"/>
              </a:rPr>
              <a:t>Promote a Culture Friendship and Engagement</a:t>
            </a:r>
          </a:p>
          <a:p>
            <a:pPr marL="514350" lvl="1" indent="-171450" defTabSz="685800">
              <a:spcBef>
                <a:spcPts val="375"/>
              </a:spcBef>
              <a:defRPr/>
            </a:pPr>
            <a:r>
              <a:rPr lang="en-US" sz="1800" dirty="0">
                <a:solidFill>
                  <a:sysClr val="windowText" lastClr="000000"/>
                </a:solidFill>
                <a:latin typeface="Calibri" panose="020F0502020204030204"/>
              </a:rPr>
              <a:t>Enhance harmony and friendship with the Columbia (MD) Chapter, increasing participation in friendship activities by at least 20% by 2025</a:t>
            </a:r>
          </a:p>
          <a:p>
            <a:pPr marL="514350" lvl="1" indent="-171450" defTabSz="685800">
              <a:spcBef>
                <a:spcPts val="375"/>
              </a:spcBef>
              <a:defRPr/>
            </a:pPr>
            <a:r>
              <a:rPr lang="en-US" sz="1800" dirty="0">
                <a:solidFill>
                  <a:sysClr val="windowText" lastClr="000000"/>
                </a:solidFill>
                <a:latin typeface="Calibri" panose="020F0502020204030204"/>
              </a:rPr>
              <a:t>Increase participation in membership Chapter meetings, averaging 80% in attendance by 2023-2025</a:t>
            </a:r>
          </a:p>
          <a:p>
            <a:pPr marL="514350" lvl="1" indent="-171450" defTabSz="685800">
              <a:spcBef>
                <a:spcPts val="375"/>
              </a:spcBef>
              <a:defRPr/>
            </a:pPr>
            <a:endParaRPr lang="en-US" sz="18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514350" lvl="1" indent="-171450" defTabSz="685800">
              <a:spcBef>
                <a:spcPts val="375"/>
              </a:spcBef>
              <a:defRPr/>
            </a:pPr>
            <a:endParaRPr lang="en-US" sz="180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0247DA-09CA-2EF9-DF20-E2B06B4666C0}"/>
              </a:ext>
            </a:extLst>
          </p:cNvPr>
          <p:cNvSpPr/>
          <p:nvPr/>
        </p:nvSpPr>
        <p:spPr>
          <a:xfrm>
            <a:off x="5771762" y="1642176"/>
            <a:ext cx="2874995" cy="316307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u="sng" dirty="0"/>
              <a:t>Primary Responsibility</a:t>
            </a:r>
          </a:p>
          <a:p>
            <a:pPr algn="ctr"/>
            <a:r>
              <a:rPr lang="en-US" sz="1350" dirty="0"/>
              <a:t>Membership Committee</a:t>
            </a:r>
          </a:p>
          <a:p>
            <a:pPr algn="ctr"/>
            <a:r>
              <a:rPr lang="en-US" sz="1350" i="1" dirty="0"/>
              <a:t>Link Regina Clay</a:t>
            </a:r>
          </a:p>
          <a:p>
            <a:pPr algn="ctr"/>
            <a:endParaRPr lang="en-US" sz="1350" dirty="0"/>
          </a:p>
          <a:p>
            <a:pPr algn="ctr"/>
            <a:r>
              <a:rPr lang="en-US" sz="1350" b="1" u="sng" dirty="0"/>
              <a:t>Secondary Responsibility</a:t>
            </a:r>
          </a:p>
          <a:p>
            <a:pPr algn="ctr"/>
            <a:r>
              <a:rPr lang="en-US" sz="1350" dirty="0"/>
              <a:t>Executive Committee</a:t>
            </a:r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268565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02362E1-5DFF-4E0D-A07F-EC9ABE152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792" y="1059510"/>
            <a:ext cx="6347713" cy="640380"/>
          </a:xfrm>
        </p:spPr>
        <p:txBody>
          <a:bodyPr/>
          <a:lstStyle/>
          <a:p>
            <a:r>
              <a:rPr lang="en-US" dirty="0"/>
              <a:t>Strategic Priority #3</a:t>
            </a:r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BD7E044B-B169-473C-A44F-26C84821B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80" y="4908992"/>
            <a:ext cx="1694407" cy="95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88FB08-6314-4013-8A23-6BE8839C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16903" y="6041365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/>
            <a:fld id="{B5183004-C8B6-49A5-9F23-3180723EAD3C}" type="slidenum">
              <a:rPr lang="en-US" smtClean="0"/>
              <a:pPr defTabSz="342900"/>
              <a:t>27</a:t>
            </a:fld>
            <a:endParaRPr lang="en-US" dirty="0">
              <a:solidFill>
                <a:srgbClr val="90C226"/>
              </a:solidFill>
              <a:latin typeface="Trebuchet MS" panose="020B060302020202020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A18E7E-3524-BB46-2517-1BDA62590802}"/>
              </a:ext>
            </a:extLst>
          </p:cNvPr>
          <p:cNvSpPr txBox="1">
            <a:spLocks/>
          </p:cNvSpPr>
          <p:nvPr/>
        </p:nvSpPr>
        <p:spPr>
          <a:xfrm>
            <a:off x="1669790" y="1751760"/>
            <a:ext cx="3943350" cy="305349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spcBef>
                <a:spcPts val="750"/>
              </a:spcBef>
              <a:defRPr/>
            </a:pPr>
            <a:r>
              <a:rPr lang="en-US" sz="2100" dirty="0">
                <a:solidFill>
                  <a:sysClr val="windowText" lastClr="000000"/>
                </a:solidFill>
                <a:latin typeface="Calibri" panose="020F0502020204030204"/>
              </a:rPr>
              <a:t>Promote a Culture Fiscal Responsibility</a:t>
            </a:r>
          </a:p>
          <a:p>
            <a:pPr marL="514350" lvl="1" indent="-171450" defTabSz="685800">
              <a:spcBef>
                <a:spcPts val="375"/>
              </a:spcBef>
              <a:defRPr/>
            </a:pPr>
            <a:r>
              <a:rPr lang="en-US" sz="1800" dirty="0">
                <a:solidFill>
                  <a:sysClr val="windowText" lastClr="000000"/>
                </a:solidFill>
                <a:latin typeface="Calibri" panose="020F0502020204030204"/>
              </a:rPr>
              <a:t>Double our exiting program budget by 2025</a:t>
            </a:r>
          </a:p>
          <a:p>
            <a:pPr marL="514350" lvl="1" indent="-171450" defTabSz="685800">
              <a:spcBef>
                <a:spcPts val="375"/>
              </a:spcBef>
              <a:defRPr/>
            </a:pPr>
            <a:r>
              <a:rPr lang="en-US" sz="1800" dirty="0">
                <a:solidFill>
                  <a:sysClr val="windowText" lastClr="000000"/>
                </a:solidFill>
                <a:latin typeface="Calibri" panose="020F0502020204030204"/>
              </a:rPr>
              <a:t>Double our existing scholarship budget by 2025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0247DA-09CA-2EF9-DF20-E2B06B4666C0}"/>
              </a:ext>
            </a:extLst>
          </p:cNvPr>
          <p:cNvSpPr/>
          <p:nvPr/>
        </p:nvSpPr>
        <p:spPr>
          <a:xfrm>
            <a:off x="5771762" y="1059511"/>
            <a:ext cx="2890157" cy="41364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u="sng" dirty="0"/>
              <a:t>Primary Responsibility</a:t>
            </a:r>
          </a:p>
          <a:p>
            <a:pPr algn="ctr"/>
            <a:endParaRPr lang="en-US" sz="1350" b="1" dirty="0"/>
          </a:p>
          <a:p>
            <a:pPr algn="ctr"/>
            <a:r>
              <a:rPr lang="en-US" sz="1350" b="1" dirty="0"/>
              <a:t>Finance Committee</a:t>
            </a:r>
          </a:p>
          <a:p>
            <a:pPr algn="ctr"/>
            <a:r>
              <a:rPr lang="en-US" sz="1350" i="1" dirty="0"/>
              <a:t>Link Elizabeth Adams</a:t>
            </a:r>
            <a:endParaRPr lang="en-US" sz="1350" dirty="0"/>
          </a:p>
          <a:p>
            <a:pPr algn="ctr"/>
            <a:endParaRPr lang="en-US" sz="1350" b="1" dirty="0"/>
          </a:p>
          <a:p>
            <a:pPr algn="ctr"/>
            <a:endParaRPr lang="en-US" sz="1350" b="1" u="sng" dirty="0"/>
          </a:p>
          <a:p>
            <a:pPr algn="ctr"/>
            <a:endParaRPr lang="en-US" sz="1350" b="1" u="sng" dirty="0"/>
          </a:p>
          <a:p>
            <a:pPr algn="ctr"/>
            <a:r>
              <a:rPr lang="en-US" sz="1350" b="1" u="sng" dirty="0"/>
              <a:t>Secondary Responsibility</a:t>
            </a:r>
          </a:p>
          <a:p>
            <a:pPr algn="ctr"/>
            <a:endParaRPr lang="en-US" sz="1350" dirty="0"/>
          </a:p>
          <a:p>
            <a:pPr algn="ctr"/>
            <a:r>
              <a:rPr lang="en-US" sz="1350" b="1" dirty="0"/>
              <a:t>Fundraising Committee</a:t>
            </a:r>
          </a:p>
          <a:p>
            <a:pPr algn="ctr"/>
            <a:r>
              <a:rPr lang="en-US" sz="1350" i="1" dirty="0"/>
              <a:t>Link Rebecca Reed</a:t>
            </a:r>
          </a:p>
          <a:p>
            <a:pPr algn="ctr"/>
            <a:endParaRPr lang="en-US" sz="1350" dirty="0"/>
          </a:p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241343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02362E1-5DFF-4E0D-A07F-EC9ABE152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792" y="1059510"/>
            <a:ext cx="6347713" cy="640380"/>
          </a:xfrm>
        </p:spPr>
        <p:txBody>
          <a:bodyPr/>
          <a:lstStyle/>
          <a:p>
            <a:r>
              <a:rPr lang="en-US" dirty="0"/>
              <a:t>Strategic Priority #2</a:t>
            </a:r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BD7E044B-B169-473C-A44F-26C84821B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80" y="4908992"/>
            <a:ext cx="1694407" cy="95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88FB08-6314-4013-8A23-6BE8839C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16903" y="6041365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/>
            <a:fld id="{B5183004-C8B6-49A5-9F23-3180723EAD3C}" type="slidenum">
              <a:rPr lang="en-US" smtClean="0"/>
              <a:pPr defTabSz="342900"/>
              <a:t>28</a:t>
            </a:fld>
            <a:endParaRPr lang="en-US" dirty="0">
              <a:solidFill>
                <a:srgbClr val="90C226"/>
              </a:solidFill>
              <a:latin typeface="Trebuchet MS" panose="020B060302020202020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A18E7E-3524-BB46-2517-1BDA62590802}"/>
              </a:ext>
            </a:extLst>
          </p:cNvPr>
          <p:cNvSpPr txBox="1">
            <a:spLocks/>
          </p:cNvSpPr>
          <p:nvPr/>
        </p:nvSpPr>
        <p:spPr>
          <a:xfrm>
            <a:off x="1669791" y="1759987"/>
            <a:ext cx="4101971" cy="304526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spcBef>
                <a:spcPts val="750"/>
              </a:spcBef>
              <a:defRPr/>
            </a:pPr>
            <a:r>
              <a:rPr lang="en-US" sz="2100" dirty="0">
                <a:solidFill>
                  <a:sysClr val="windowText" lastClr="000000"/>
                </a:solidFill>
                <a:latin typeface="Calibri" panose="020F0502020204030204"/>
              </a:rPr>
              <a:t>Promote a Culture of Transformational Community   Service</a:t>
            </a:r>
          </a:p>
          <a:p>
            <a:pPr marL="514350" lvl="1" indent="-171450" defTabSz="685800">
              <a:spcBef>
                <a:spcPts val="375"/>
              </a:spcBef>
              <a:defRPr/>
            </a:pPr>
            <a:r>
              <a:rPr lang="en-US" sz="1800" dirty="0">
                <a:solidFill>
                  <a:sysClr val="windowText" lastClr="000000"/>
                </a:solidFill>
                <a:latin typeface="Calibri" panose="020F0502020204030204"/>
              </a:rPr>
              <a:t>Plan and implement an umbrella program; align with National priorities by 2023-2025</a:t>
            </a:r>
          </a:p>
          <a:p>
            <a:pPr marL="514350" lvl="1" indent="-171450" defTabSz="685800">
              <a:spcBef>
                <a:spcPts val="375"/>
              </a:spcBef>
              <a:defRPr/>
            </a:pPr>
            <a:r>
              <a:rPr lang="en-US" sz="1800" dirty="0">
                <a:solidFill>
                  <a:sysClr val="windowText" lastClr="000000"/>
                </a:solidFill>
                <a:latin typeface="Calibri" panose="020F0502020204030204"/>
              </a:rPr>
              <a:t>Plan and implement one or more integrated programs, align with National priorities by 2023-2025</a:t>
            </a:r>
          </a:p>
          <a:p>
            <a:pPr marL="514350" lvl="1" indent="-171450" defTabSz="685800">
              <a:spcBef>
                <a:spcPts val="375"/>
              </a:spcBef>
              <a:defRPr/>
            </a:pPr>
            <a:endParaRPr lang="en-US" sz="180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0247DA-09CA-2EF9-DF20-E2B06B4666C0}"/>
              </a:ext>
            </a:extLst>
          </p:cNvPr>
          <p:cNvSpPr/>
          <p:nvPr/>
        </p:nvSpPr>
        <p:spPr>
          <a:xfrm>
            <a:off x="5771762" y="1642176"/>
            <a:ext cx="2874995" cy="316307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u="sng" dirty="0"/>
              <a:t>Primary Responsibility</a:t>
            </a:r>
          </a:p>
          <a:p>
            <a:pPr algn="ctr"/>
            <a:r>
              <a:rPr lang="en-US" sz="1350" dirty="0"/>
              <a:t>Programming Committee</a:t>
            </a:r>
          </a:p>
          <a:p>
            <a:pPr algn="ctr"/>
            <a:r>
              <a:rPr lang="en-US" sz="1350" i="1" dirty="0"/>
              <a:t>Link Regina Little-Hollis</a:t>
            </a:r>
          </a:p>
          <a:p>
            <a:pPr algn="ctr"/>
            <a:endParaRPr lang="en-US" sz="1350" dirty="0"/>
          </a:p>
          <a:p>
            <a:pPr algn="ctr"/>
            <a:r>
              <a:rPr lang="en-US" sz="1350" b="1" u="sng" dirty="0"/>
              <a:t>Secondary Responsibility</a:t>
            </a:r>
          </a:p>
          <a:p>
            <a:pPr algn="ctr"/>
            <a:endParaRPr lang="en-US" sz="1350" b="1" u="sng" dirty="0"/>
          </a:p>
          <a:p>
            <a:pPr algn="ctr"/>
            <a:r>
              <a:rPr lang="en-US" sz="1350" dirty="0"/>
              <a:t>Arts Facet</a:t>
            </a:r>
          </a:p>
          <a:p>
            <a:pPr algn="ctr"/>
            <a:r>
              <a:rPr lang="en-US" sz="1350" dirty="0"/>
              <a:t>Health and Human Services Facet</a:t>
            </a:r>
          </a:p>
          <a:p>
            <a:pPr algn="ctr"/>
            <a:r>
              <a:rPr lang="en-US" sz="1350" dirty="0"/>
              <a:t>International Trends Facet</a:t>
            </a:r>
          </a:p>
          <a:p>
            <a:pPr algn="ctr"/>
            <a:r>
              <a:rPr lang="en-US" sz="1350" dirty="0"/>
              <a:t>National Trends Facet</a:t>
            </a:r>
          </a:p>
          <a:p>
            <a:pPr algn="ctr"/>
            <a:r>
              <a:rPr lang="en-US" sz="1350" dirty="0"/>
              <a:t>Service To Youth Facet</a:t>
            </a:r>
          </a:p>
          <a:p>
            <a:pPr algn="ctr"/>
            <a:endParaRPr lang="en-US" sz="1350" dirty="0"/>
          </a:p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173626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02362E1-5DFF-4E0D-A07F-EC9ABE152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792" y="1059510"/>
            <a:ext cx="6347713" cy="640380"/>
          </a:xfrm>
        </p:spPr>
        <p:txBody>
          <a:bodyPr/>
          <a:lstStyle/>
          <a:p>
            <a:r>
              <a:rPr lang="en-US" dirty="0"/>
              <a:t>Strategic Priority #4</a:t>
            </a:r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BD7E044B-B169-473C-A44F-26C84821B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80" y="4908992"/>
            <a:ext cx="1694407" cy="95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88FB08-6314-4013-8A23-6BE8839C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16903" y="6041365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/>
            <a:fld id="{B5183004-C8B6-49A5-9F23-3180723EAD3C}" type="slidenum">
              <a:rPr lang="en-US" smtClean="0"/>
              <a:pPr defTabSz="342900"/>
              <a:t>29</a:t>
            </a:fld>
            <a:endParaRPr lang="en-US" dirty="0">
              <a:solidFill>
                <a:srgbClr val="90C226"/>
              </a:solidFill>
              <a:latin typeface="Trebuchet MS" panose="020B060302020202020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A18E7E-3524-BB46-2517-1BDA62590802}"/>
              </a:ext>
            </a:extLst>
          </p:cNvPr>
          <p:cNvSpPr txBox="1">
            <a:spLocks/>
          </p:cNvSpPr>
          <p:nvPr/>
        </p:nvSpPr>
        <p:spPr>
          <a:xfrm>
            <a:off x="1524000" y="1699890"/>
            <a:ext cx="3943350" cy="305349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solidFill>
                  <a:sysClr val="windowText" lastClr="000000"/>
                </a:solidFill>
                <a:latin typeface="Calibri" panose="020F0502020204030204"/>
              </a:rPr>
              <a:t>Promote </a:t>
            </a:r>
            <a:r>
              <a:rPr lang="en-US" sz="2100" dirty="0"/>
              <a:t>a Culture of Organizational Excellence and Alignment</a:t>
            </a:r>
            <a:endParaRPr lang="en-US" sz="21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514350" lvl="1" indent="-171450" defTabSz="685800">
              <a:spcBef>
                <a:spcPts val="375"/>
              </a:spcBef>
              <a:defRPr/>
            </a:pPr>
            <a:r>
              <a:rPr lang="en-US" sz="1800" dirty="0">
                <a:solidFill>
                  <a:sysClr val="windowText" lastClr="000000"/>
                </a:solidFill>
                <a:latin typeface="Calibri" panose="020F0502020204030204"/>
              </a:rPr>
              <a:t>Create an environment that fosters engagement, measured by 90% engagement satisfaction of the Chapter by 2025National priorities by 2023-2025</a:t>
            </a:r>
          </a:p>
          <a:p>
            <a:pPr marL="514350" lvl="1" indent="-171450" defTabSz="685800">
              <a:spcBef>
                <a:spcPts val="375"/>
              </a:spcBef>
              <a:defRPr/>
            </a:pPr>
            <a:endParaRPr lang="en-US" sz="180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0247DA-09CA-2EF9-DF20-E2B06B4666C0}"/>
              </a:ext>
            </a:extLst>
          </p:cNvPr>
          <p:cNvSpPr/>
          <p:nvPr/>
        </p:nvSpPr>
        <p:spPr>
          <a:xfrm>
            <a:off x="5613141" y="1699890"/>
            <a:ext cx="3289041" cy="324120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u="sng" dirty="0"/>
              <a:t>Primary Responsibility</a:t>
            </a:r>
          </a:p>
          <a:p>
            <a:pPr algn="ctr"/>
            <a:endParaRPr lang="en-US" sz="1350" b="1" u="sng" dirty="0"/>
          </a:p>
          <a:p>
            <a:pPr algn="ctr"/>
            <a:r>
              <a:rPr lang="en-US" sz="1350" b="1" dirty="0"/>
              <a:t>President</a:t>
            </a:r>
          </a:p>
          <a:p>
            <a:pPr algn="ctr"/>
            <a:r>
              <a:rPr lang="en-US" sz="1350" i="1" dirty="0"/>
              <a:t>Link Lisa Cooper Lucas</a:t>
            </a:r>
          </a:p>
          <a:p>
            <a:pPr algn="ctr"/>
            <a:endParaRPr lang="en-US" sz="1350" dirty="0"/>
          </a:p>
          <a:p>
            <a:pPr algn="ctr"/>
            <a:r>
              <a:rPr lang="en-US" sz="1350" b="1" u="sng" dirty="0"/>
              <a:t>Secondary Responsibility</a:t>
            </a:r>
          </a:p>
          <a:p>
            <a:pPr algn="ctr"/>
            <a:endParaRPr lang="en-US" sz="1350" b="1" u="sng" dirty="0"/>
          </a:p>
          <a:p>
            <a:pPr algn="ctr"/>
            <a:r>
              <a:rPr lang="en-US" sz="1350" dirty="0"/>
              <a:t>Executive Committee</a:t>
            </a:r>
          </a:p>
          <a:p>
            <a:pPr algn="ctr"/>
            <a:r>
              <a:rPr lang="en-US" sz="1350" dirty="0"/>
              <a:t>Membership Committee</a:t>
            </a:r>
            <a:br>
              <a:rPr lang="en-US" sz="1350" dirty="0"/>
            </a:br>
            <a:r>
              <a:rPr lang="en-US" sz="1350" dirty="0"/>
              <a:t>Programming Committee</a:t>
            </a:r>
          </a:p>
          <a:p>
            <a:pPr algn="ctr"/>
            <a:r>
              <a:rPr lang="en-US" sz="1350" dirty="0"/>
              <a:t>Strategic Planning Committee</a:t>
            </a:r>
          </a:p>
          <a:p>
            <a:pPr algn="ctr"/>
            <a:endParaRPr lang="en-US" sz="1350" dirty="0"/>
          </a:p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415452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4C8E4-79F1-49BA-21B2-84E724DEB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14" y="155508"/>
            <a:ext cx="10375608" cy="1143000"/>
          </a:xfrm>
        </p:spPr>
        <p:txBody>
          <a:bodyPr>
            <a:normAutofit/>
          </a:bodyPr>
          <a:lstStyle/>
          <a:p>
            <a:r>
              <a:rPr lang="en-US" dirty="0"/>
              <a:t>Link Core Priorities from the 44</a:t>
            </a:r>
            <a:r>
              <a:rPr lang="en-US" baseline="30000" dirty="0"/>
              <a:t>th</a:t>
            </a:r>
            <a:r>
              <a:rPr lang="en-US" dirty="0"/>
              <a:t> National Assembly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E040F-CA83-38E1-A746-846BDD43A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Civil And Voting Rights</a:t>
            </a:r>
          </a:p>
          <a:p>
            <a:r>
              <a:rPr lang="en-US" dirty="0"/>
              <a:t>Women’s Health Equity</a:t>
            </a:r>
          </a:p>
          <a:p>
            <a:r>
              <a:rPr lang="en-US" dirty="0"/>
              <a:t>Education</a:t>
            </a:r>
          </a:p>
          <a:p>
            <a:r>
              <a:rPr lang="en-US" dirty="0"/>
              <a:t>Equal Pay and Economic Empowerment</a:t>
            </a:r>
          </a:p>
          <a:p>
            <a:r>
              <a:rPr lang="en-US" dirty="0"/>
              <a:t>Social Justice and Public Safety</a:t>
            </a:r>
          </a:p>
          <a:p>
            <a:r>
              <a:rPr lang="en-US" dirty="0"/>
              <a:t>Environmental Justice and Climate Change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218E94-FC4A-A03B-D592-B06E8BF5C8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286" y="75494"/>
            <a:ext cx="1828800" cy="1077354"/>
          </a:xfrm>
          <a:prstGeom prst="rect">
            <a:avLst/>
          </a:prstGeom>
          <a:effectLst>
            <a:outerShdw blurRad="50800" dist="12700" dir="16200000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9684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02362E1-5DFF-4E0D-A07F-EC9ABE152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792" y="1059510"/>
            <a:ext cx="6347713" cy="640380"/>
          </a:xfrm>
        </p:spPr>
        <p:txBody>
          <a:bodyPr/>
          <a:lstStyle/>
          <a:p>
            <a:r>
              <a:rPr lang="en-US" dirty="0"/>
              <a:t>Strategic Priority #5</a:t>
            </a:r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BD7E044B-B169-473C-A44F-26C84821B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80" y="4908992"/>
            <a:ext cx="1694407" cy="95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88FB08-6314-4013-8A23-6BE8839C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16903" y="6041365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/>
            <a:fld id="{B5183004-C8B6-49A5-9F23-3180723EAD3C}" type="slidenum">
              <a:rPr lang="en-US" smtClean="0"/>
              <a:pPr defTabSz="342900"/>
              <a:t>30</a:t>
            </a:fld>
            <a:endParaRPr lang="en-US" dirty="0">
              <a:solidFill>
                <a:srgbClr val="90C226"/>
              </a:solidFill>
              <a:latin typeface="Trebuchet MS" panose="020B060302020202020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A18E7E-3524-BB46-2517-1BDA62590802}"/>
              </a:ext>
            </a:extLst>
          </p:cNvPr>
          <p:cNvSpPr txBox="1">
            <a:spLocks/>
          </p:cNvSpPr>
          <p:nvPr/>
        </p:nvSpPr>
        <p:spPr>
          <a:xfrm>
            <a:off x="1524000" y="1726653"/>
            <a:ext cx="3943350" cy="305349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solidFill>
                  <a:sysClr val="windowText" lastClr="000000"/>
                </a:solidFill>
                <a:latin typeface="Calibri" panose="020F0502020204030204"/>
              </a:rPr>
              <a:t>Promote </a:t>
            </a:r>
            <a:r>
              <a:rPr lang="en-US" sz="2100" dirty="0"/>
              <a:t>a Culture of Brand Awareness</a:t>
            </a:r>
            <a:endParaRPr lang="en-US" sz="21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514350" lvl="1" indent="-171450" defTabSz="685800">
              <a:spcBef>
                <a:spcPts val="375"/>
              </a:spcBef>
              <a:defRPr/>
            </a:pPr>
            <a:r>
              <a:rPr lang="en-US" sz="1800" dirty="0">
                <a:solidFill>
                  <a:sysClr val="windowText" lastClr="000000"/>
                </a:solidFill>
                <a:latin typeface="Calibri" panose="020F0502020204030204"/>
              </a:rPr>
              <a:t>Increase utilization of strategically targeted media by 20% from 2023-2025</a:t>
            </a:r>
          </a:p>
          <a:p>
            <a:pPr marL="514350" lvl="1" indent="-171450" defTabSz="685800">
              <a:spcBef>
                <a:spcPts val="375"/>
              </a:spcBef>
              <a:defRPr/>
            </a:pPr>
            <a:r>
              <a:rPr lang="en-US" sz="1800" dirty="0">
                <a:solidFill>
                  <a:sysClr val="windowText" lastClr="000000"/>
                </a:solidFill>
                <a:latin typeface="Calibri" panose="020F0502020204030204"/>
              </a:rPr>
              <a:t>Increase our social media followers by 10% by 2025</a:t>
            </a:r>
          </a:p>
          <a:p>
            <a:pPr marL="514350" lvl="1" indent="-171450" defTabSz="685800">
              <a:spcBef>
                <a:spcPts val="375"/>
              </a:spcBef>
              <a:defRPr/>
            </a:pPr>
            <a:endParaRPr lang="en-US" sz="180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0247DA-09CA-2EF9-DF20-E2B06B4666C0}"/>
              </a:ext>
            </a:extLst>
          </p:cNvPr>
          <p:cNvSpPr/>
          <p:nvPr/>
        </p:nvSpPr>
        <p:spPr>
          <a:xfrm>
            <a:off x="5617808" y="1726655"/>
            <a:ext cx="3512975" cy="31823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u="sng" dirty="0"/>
              <a:t>Primary Responsibility</a:t>
            </a:r>
          </a:p>
          <a:p>
            <a:pPr algn="ctr"/>
            <a:r>
              <a:rPr lang="en-US" sz="1350" dirty="0"/>
              <a:t>Marketing and Communications Committee</a:t>
            </a:r>
          </a:p>
          <a:p>
            <a:pPr algn="ctr"/>
            <a:r>
              <a:rPr lang="en-US" sz="1350" i="1" dirty="0"/>
              <a:t>Link Myra Smith</a:t>
            </a:r>
          </a:p>
          <a:p>
            <a:pPr algn="ctr"/>
            <a:endParaRPr lang="en-US" sz="1350" dirty="0"/>
          </a:p>
          <a:p>
            <a:pPr algn="ctr"/>
            <a:r>
              <a:rPr lang="en-US" sz="1350" b="1" u="sng" dirty="0"/>
              <a:t>Secondary Responsibility</a:t>
            </a:r>
          </a:p>
          <a:p>
            <a:pPr algn="ctr"/>
            <a:endParaRPr lang="en-US" sz="1350" b="1" u="sng" dirty="0"/>
          </a:p>
          <a:p>
            <a:pPr algn="ctr"/>
            <a:r>
              <a:rPr lang="en-US" sz="1350" dirty="0"/>
              <a:t>Technology Committee</a:t>
            </a:r>
          </a:p>
          <a:p>
            <a:pPr algn="ctr"/>
            <a:endParaRPr lang="en-US" sz="1350" dirty="0"/>
          </a:p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180237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E2DF2-73E4-F9D9-EBEE-05B248D35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20" y="4665"/>
            <a:ext cx="8223348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National Strategic Plan 2025-2030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7ECB6-C81A-85C3-3417-AD3203400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20" y="1031033"/>
            <a:ext cx="11464212" cy="5261765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Priority 1</a:t>
            </a:r>
            <a:r>
              <a:rPr lang="en-US" dirty="0"/>
              <a:t>: Amplify Our culture of friendship and engagement</a:t>
            </a:r>
          </a:p>
          <a:p>
            <a:pPr lvl="1"/>
            <a:r>
              <a:rPr lang="en-US" dirty="0"/>
              <a:t>Priority Lead: Link Regina Clay, Chapter Vice President</a:t>
            </a:r>
          </a:p>
          <a:p>
            <a:r>
              <a:rPr lang="en-US" b="1" u="sng" dirty="0"/>
              <a:t>Priority 2</a:t>
            </a:r>
            <a:r>
              <a:rPr lang="en-US" dirty="0"/>
              <a:t>: Amplify 0ur culture of transformational community service</a:t>
            </a:r>
          </a:p>
          <a:p>
            <a:pPr lvl="1"/>
            <a:r>
              <a:rPr lang="en-US" dirty="0"/>
              <a:t>Priority Lead: Link Regina Little-Hollis, Chapter Membership Chair</a:t>
            </a:r>
          </a:p>
          <a:p>
            <a:r>
              <a:rPr lang="en-US" b="1" u="sng" dirty="0"/>
              <a:t>Priority 3</a:t>
            </a:r>
            <a:r>
              <a:rPr lang="en-US" dirty="0"/>
              <a:t>: Amplify Our culture of fiscal responsibility</a:t>
            </a:r>
          </a:p>
          <a:p>
            <a:pPr lvl="1"/>
            <a:r>
              <a:rPr lang="en-US" dirty="0"/>
              <a:t>Priority Lead: Link Elizabeth Adams, Chapter Treasurer</a:t>
            </a:r>
          </a:p>
          <a:p>
            <a:r>
              <a:rPr lang="en-US" b="1" u="sng" dirty="0"/>
              <a:t>Priority 4</a:t>
            </a:r>
            <a:r>
              <a:rPr lang="en-US" dirty="0"/>
              <a:t>: Amplify our culture of operational excellence and alignment</a:t>
            </a:r>
          </a:p>
          <a:p>
            <a:pPr lvl="1"/>
            <a:r>
              <a:rPr lang="en-US" dirty="0"/>
              <a:t>Priority Lead: TBD (Unsure of Training Chair, maybe Technology Chair)</a:t>
            </a:r>
          </a:p>
          <a:p>
            <a:r>
              <a:rPr lang="en-US" b="1" u="sng" dirty="0"/>
              <a:t>Priority 5</a:t>
            </a:r>
            <a:r>
              <a:rPr lang="en-US" dirty="0"/>
              <a:t>: Amplify our culture of brand awareness</a:t>
            </a:r>
          </a:p>
          <a:p>
            <a:pPr lvl="1"/>
            <a:r>
              <a:rPr lang="en-US" dirty="0"/>
              <a:t>Priority Lead: TBD ( Communications Committee Chair)</a:t>
            </a:r>
          </a:p>
          <a:p>
            <a:r>
              <a:rPr lang="en-US" b="1" u="sng" dirty="0"/>
              <a:t>Priority 6</a:t>
            </a:r>
            <a:r>
              <a:rPr lang="en-US" dirty="0"/>
              <a:t>: Amplify our culture of leadership and professional development</a:t>
            </a:r>
          </a:p>
          <a:p>
            <a:pPr lvl="1"/>
            <a:r>
              <a:rPr lang="en-US" dirty="0"/>
              <a:t>Priority Lead: TBD (Unsure of Leadership Development Programs)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952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0F2895D-C970-2086-1A91-4F7430565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37" y="538260"/>
            <a:ext cx="8778033" cy="1133475"/>
          </a:xfrm>
        </p:spPr>
        <p:txBody>
          <a:bodyPr/>
          <a:lstStyle/>
          <a:p>
            <a:r>
              <a:rPr lang="en-US" dirty="0"/>
              <a:t>Organizational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504778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5469E-843D-5736-FEBD-B2C9FC275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34" y="132642"/>
            <a:ext cx="8223348" cy="1143000"/>
          </a:xfrm>
        </p:spPr>
        <p:txBody>
          <a:bodyPr/>
          <a:lstStyle/>
          <a:p>
            <a:r>
              <a:rPr lang="en-US" dirty="0"/>
              <a:t>How Culture Impacts the Organization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B5D989-DB01-1FF5-ADDC-D2B9CBAA8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53426" y="1398939"/>
            <a:ext cx="4401025" cy="43067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2E0800-20A4-4579-3B8E-B83E13049706}"/>
              </a:ext>
            </a:extLst>
          </p:cNvPr>
          <p:cNvSpPr txBox="1"/>
          <p:nvPr/>
        </p:nvSpPr>
        <p:spPr>
          <a:xfrm>
            <a:off x="8884042" y="6673623"/>
            <a:ext cx="44010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  <a:hlinkClick r:id="rId3" tooltip="https://courses.lumenlearning.com/boundless-management/chapter/behavioral-perspectives/"/>
              </a:rPr>
              <a:t>This Photo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 by Unknown Author is licensed under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  <a:hlinkClick r:id="rId4" tooltip="https://creativecommons.org/licenses/by-sa/3.0/"/>
              </a:rPr>
              <a:t>CC BY-SA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Light" panose="020B0502020104020203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D4635E-90D8-16D2-0857-FB72E32F2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08" y="1677177"/>
            <a:ext cx="8007401" cy="350364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400" dirty="0"/>
              <a:t>What Have We Been Doing to Impact our Chapter Culture?</a:t>
            </a:r>
          </a:p>
          <a:p>
            <a:r>
              <a:rPr lang="en-US" sz="2900" dirty="0"/>
              <a:t>Our Structure is in Place</a:t>
            </a:r>
          </a:p>
          <a:p>
            <a:r>
              <a:rPr lang="en-US" sz="2900" dirty="0"/>
              <a:t>We focused on Further Engagement of our Chapter Members (People dimension)</a:t>
            </a:r>
          </a:p>
          <a:p>
            <a:r>
              <a:rPr lang="en-US" sz="2900" dirty="0"/>
              <a:t>During the Last Year, We have ventured to Improve Processes</a:t>
            </a:r>
          </a:p>
          <a:p>
            <a:pPr lvl="1"/>
            <a:r>
              <a:rPr lang="en-US" sz="2900" dirty="0"/>
              <a:t>Consent Agenda</a:t>
            </a:r>
          </a:p>
          <a:p>
            <a:pPr lvl="1"/>
            <a:r>
              <a:rPr lang="en-US" sz="2900" dirty="0"/>
              <a:t>MailChimp</a:t>
            </a:r>
          </a:p>
          <a:p>
            <a:pPr lvl="1"/>
            <a:r>
              <a:rPr lang="en-US" sz="2900" dirty="0"/>
              <a:t>Transition Documents for:</a:t>
            </a:r>
          </a:p>
          <a:p>
            <a:pPr lvl="2"/>
            <a:r>
              <a:rPr lang="en-US" sz="2900" dirty="0"/>
              <a:t>Treasurer</a:t>
            </a:r>
          </a:p>
          <a:p>
            <a:pPr lvl="2"/>
            <a:r>
              <a:rPr lang="en-US" sz="2900" dirty="0"/>
              <a:t>Corresponding Secretary</a:t>
            </a:r>
          </a:p>
          <a:p>
            <a:pPr lvl="2"/>
            <a:r>
              <a:rPr lang="en-US" sz="2900" dirty="0"/>
              <a:t>Recording Secretary</a:t>
            </a:r>
          </a:p>
          <a:p>
            <a:pPr lvl="2"/>
            <a:r>
              <a:rPr lang="en-US" sz="2900" dirty="0"/>
              <a:t>Audit Committee</a:t>
            </a:r>
          </a:p>
          <a:p>
            <a:pPr lvl="1"/>
            <a:r>
              <a:rPr lang="en-US" sz="3300" dirty="0"/>
              <a:t>Others?</a:t>
            </a:r>
          </a:p>
          <a:p>
            <a:pPr lvl="2"/>
            <a:endParaRPr lang="en-US" sz="29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F429DA-DCF8-D4E5-6442-B902E589F1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682" y="74990"/>
            <a:ext cx="1828800" cy="1077354"/>
          </a:xfrm>
          <a:prstGeom prst="rect">
            <a:avLst/>
          </a:prstGeom>
          <a:effectLst>
            <a:outerShdw blurRad="50800" dist="12700" dir="16200000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3422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E3A5C-45D0-D6EE-BCBA-4B9CD892A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4995" y="222901"/>
            <a:ext cx="5383731" cy="8786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Let’s Talk Strategic Planning</a:t>
            </a:r>
            <a:br>
              <a:rPr lang="en-US" dirty="0"/>
            </a:br>
            <a:r>
              <a:rPr lang="en-US" sz="2700" dirty="0"/>
              <a:t>Focusing our Meeting Content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13DC4537-E9AD-954D-2804-D2C826EAB335}"/>
              </a:ext>
            </a:extLst>
          </p:cNvPr>
          <p:cNvSpPr/>
          <p:nvPr/>
        </p:nvSpPr>
        <p:spPr>
          <a:xfrm>
            <a:off x="3460100" y="1280037"/>
            <a:ext cx="4963885" cy="4553339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F7D6CE-C010-5DC9-32EF-E5E8C994AC57}"/>
              </a:ext>
            </a:extLst>
          </p:cNvPr>
          <p:cNvCxnSpPr>
            <a:cxnSpLocks/>
          </p:cNvCxnSpPr>
          <p:nvPr/>
        </p:nvCxnSpPr>
        <p:spPr>
          <a:xfrm>
            <a:off x="5012870" y="3051110"/>
            <a:ext cx="18583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798A9B-E4B2-75B0-19F3-D60BF33CFB31}"/>
              </a:ext>
            </a:extLst>
          </p:cNvPr>
          <p:cNvCxnSpPr>
            <a:cxnSpLocks/>
          </p:cNvCxnSpPr>
          <p:nvPr/>
        </p:nvCxnSpPr>
        <p:spPr>
          <a:xfrm>
            <a:off x="4323182" y="4310743"/>
            <a:ext cx="32377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856052C-D026-8AA9-A262-5151841203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311" y="17107"/>
            <a:ext cx="1828800" cy="1077354"/>
          </a:xfrm>
          <a:prstGeom prst="rect">
            <a:avLst/>
          </a:prstGeom>
          <a:effectLst>
            <a:outerShdw blurRad="50800" dist="12700" dir="16200000" rotWithShape="0">
              <a:prstClr val="black">
                <a:alpha val="25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D10438-07A1-4C2C-032F-0D6A4E342E03}"/>
              </a:ext>
            </a:extLst>
          </p:cNvPr>
          <p:cNvSpPr txBox="1"/>
          <p:nvPr/>
        </p:nvSpPr>
        <p:spPr>
          <a:xfrm>
            <a:off x="5466184" y="2310751"/>
            <a:ext cx="125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Strategic Planning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8B9C62-DF84-6621-7CCA-20E457A65FD4}"/>
              </a:ext>
            </a:extLst>
          </p:cNvPr>
          <p:cNvSpPr txBox="1"/>
          <p:nvPr/>
        </p:nvSpPr>
        <p:spPr>
          <a:xfrm>
            <a:off x="6767804" y="1663136"/>
            <a:ext cx="305111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Forecasting (in years)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Looking Ahead (year or more)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Are we moving in the right direction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9658C7-292F-7AA4-DEE6-EA049EDF0825}"/>
              </a:ext>
            </a:extLst>
          </p:cNvPr>
          <p:cNvSpPr txBox="1"/>
          <p:nvPr/>
        </p:nvSpPr>
        <p:spPr>
          <a:xfrm>
            <a:off x="2556588" y="2101419"/>
            <a:ext cx="2696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Executive Committee Meeting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AD29C3-9068-EA55-A50C-DC2A217112D4}"/>
              </a:ext>
            </a:extLst>
          </p:cNvPr>
          <p:cNvSpPr txBox="1"/>
          <p:nvPr/>
        </p:nvSpPr>
        <p:spPr>
          <a:xfrm>
            <a:off x="2594685" y="3322467"/>
            <a:ext cx="1730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Chapter Meeting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44E3AF-2163-05EC-D739-D54289BD3DEC}"/>
              </a:ext>
            </a:extLst>
          </p:cNvPr>
          <p:cNvSpPr txBox="1"/>
          <p:nvPr/>
        </p:nvSpPr>
        <p:spPr>
          <a:xfrm>
            <a:off x="4946002" y="4721688"/>
            <a:ext cx="1730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Operational Execution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3BD423-99E9-713A-317A-8B2FD55EA38B}"/>
              </a:ext>
            </a:extLst>
          </p:cNvPr>
          <p:cNvSpPr txBox="1"/>
          <p:nvPr/>
        </p:nvSpPr>
        <p:spPr>
          <a:xfrm>
            <a:off x="7429885" y="3315024"/>
            <a:ext cx="35409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Looking Ahead but in months or quarters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Discuss and Vote on topics that that Facet and Committees Bring forth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7B40BC-E870-8C14-5BD3-CE578D03E989}"/>
              </a:ext>
            </a:extLst>
          </p:cNvPr>
          <p:cNvSpPr txBox="1"/>
          <p:nvPr/>
        </p:nvSpPr>
        <p:spPr>
          <a:xfrm>
            <a:off x="1298115" y="4543515"/>
            <a:ext cx="2904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Facet and Committee Meetings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847F30-A589-036C-3E47-722FE31416E7}"/>
              </a:ext>
            </a:extLst>
          </p:cNvPr>
          <p:cNvSpPr txBox="1"/>
          <p:nvPr/>
        </p:nvSpPr>
        <p:spPr>
          <a:xfrm>
            <a:off x="5140389" y="3476356"/>
            <a:ext cx="1730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Tactical Decision Making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452D9A-DEBD-62EF-7B8A-BB0A87276C11}"/>
              </a:ext>
            </a:extLst>
          </p:cNvPr>
          <p:cNvSpPr txBox="1"/>
          <p:nvPr/>
        </p:nvSpPr>
        <p:spPr>
          <a:xfrm>
            <a:off x="8171864" y="4391530"/>
            <a:ext cx="30511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This is where the work gets done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Facet/Committee Member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Member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667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21C0-5578-EB2B-CEAD-C6886F300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91" y="-48539"/>
            <a:ext cx="8808065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Proposed Refinement to How We Operate (draft)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C5AD1-0CB7-D93B-8075-218389733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191" y="939982"/>
            <a:ext cx="10972800" cy="52617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Executive Committee Meeting</a:t>
            </a:r>
          </a:p>
          <a:p>
            <a:pPr lvl="1"/>
            <a:r>
              <a:rPr lang="en-US" dirty="0"/>
              <a:t>Chapter Governance</a:t>
            </a:r>
          </a:p>
          <a:p>
            <a:pPr lvl="1"/>
            <a:r>
              <a:rPr lang="en-US" dirty="0"/>
              <a:t>Discuss Strategic Topic of Concern to the Chapter</a:t>
            </a:r>
          </a:p>
          <a:p>
            <a:pPr lvl="1"/>
            <a:r>
              <a:rPr lang="en-US" dirty="0"/>
              <a:t>Discuss Strategic Programs</a:t>
            </a:r>
          </a:p>
          <a:p>
            <a:pPr lvl="1"/>
            <a:r>
              <a:rPr lang="en-US" dirty="0"/>
              <a:t>Discussion Status of the 5 Chapter Strategic Priorities</a:t>
            </a:r>
          </a:p>
          <a:p>
            <a:r>
              <a:rPr lang="en-US" dirty="0"/>
              <a:t>Chapter Meeting</a:t>
            </a:r>
          </a:p>
          <a:p>
            <a:pPr lvl="1"/>
            <a:r>
              <a:rPr lang="en-US" dirty="0"/>
              <a:t>Facets and Committees Highlight (1 page PowerPoint summary of facet/committee report) the following:</a:t>
            </a:r>
          </a:p>
          <a:p>
            <a:pPr lvl="2"/>
            <a:r>
              <a:rPr lang="en-US" dirty="0"/>
              <a:t>Recent Accomplishments</a:t>
            </a:r>
          </a:p>
          <a:p>
            <a:pPr lvl="2"/>
            <a:r>
              <a:rPr lang="en-US" dirty="0"/>
              <a:t>Any Votes, issues or topic of focus</a:t>
            </a:r>
          </a:p>
          <a:p>
            <a:pPr lvl="2"/>
            <a:r>
              <a:rPr lang="en-US" dirty="0"/>
              <a:t>Plans for Next Month</a:t>
            </a:r>
          </a:p>
          <a:p>
            <a:r>
              <a:rPr lang="en-US" dirty="0"/>
              <a:t>Facet and Committee Meetings</a:t>
            </a:r>
          </a:p>
          <a:p>
            <a:pPr lvl="1"/>
            <a:r>
              <a:rPr lang="en-US" dirty="0"/>
              <a:t>Facet and Committee Business</a:t>
            </a:r>
          </a:p>
          <a:p>
            <a:pPr lvl="1"/>
            <a:r>
              <a:rPr lang="en-US" dirty="0"/>
              <a:t>Answering Questions and Concerns of Chapter Members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95B33B-6BE1-6D13-08B3-73E5A9ECDA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311" y="17107"/>
            <a:ext cx="1828800" cy="1077354"/>
          </a:xfrm>
          <a:prstGeom prst="rect">
            <a:avLst/>
          </a:prstGeom>
          <a:effectLst>
            <a:outerShdw blurRad="50800" dist="12700" dir="16200000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6305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0F2895D-C970-2086-1A91-4F7430565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37" y="538260"/>
            <a:ext cx="8778033" cy="1133475"/>
          </a:xfrm>
        </p:spPr>
        <p:txBody>
          <a:bodyPr/>
          <a:lstStyle/>
          <a:p>
            <a:r>
              <a:rPr lang="en-US" dirty="0"/>
              <a:t>FY24-FY25 Strategic Agenda</a:t>
            </a:r>
          </a:p>
        </p:txBody>
      </p:sp>
    </p:spTree>
    <p:extLst>
      <p:ext uri="{BB962C8B-B14F-4D97-AF65-F5344CB8AC3E}">
        <p14:creationId xmlns:p14="http://schemas.microsoft.com/office/powerpoint/2010/main" val="483425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0232-abstract-wave-dots-green-f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727DD94F15EF4697CD5FDCE9EF8360" ma:contentTypeVersion="10" ma:contentTypeDescription="Create a new document." ma:contentTypeScope="" ma:versionID="aea6f563135d4cd3e823fed2decf1c13">
  <xsd:schema xmlns:xsd="http://www.w3.org/2001/XMLSchema" xmlns:xs="http://www.w3.org/2001/XMLSchema" xmlns:p="http://schemas.microsoft.com/office/2006/metadata/properties" xmlns:ns2="960e52ba-84a1-448d-bb6d-827475fdc38d" xmlns:ns3="1d0a8e35-7604-45dd-aa1f-b904d1d178e3" targetNamespace="http://schemas.microsoft.com/office/2006/metadata/properties" ma:root="true" ma:fieldsID="d12c66574f33025eba8cb20a0d7bdd32" ns2:_="" ns3:_="">
    <xsd:import namespace="960e52ba-84a1-448d-bb6d-827475fdc38d"/>
    <xsd:import namespace="1d0a8e35-7604-45dd-aa1f-b904d1d178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0e52ba-84a1-448d-bb6d-827475fdc3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a8e35-7604-45dd-aa1f-b904d1d178e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0D0EA4-8D85-44CB-8B06-770CB76B150A}"/>
</file>

<file path=customXml/itemProps2.xml><?xml version="1.0" encoding="utf-8"?>
<ds:datastoreItem xmlns:ds="http://schemas.openxmlformats.org/officeDocument/2006/customXml" ds:itemID="{DDE2FB80-74A4-4A6D-B314-16870496F93D}"/>
</file>

<file path=customXml/itemProps3.xml><?xml version="1.0" encoding="utf-8"?>
<ds:datastoreItem xmlns:ds="http://schemas.openxmlformats.org/officeDocument/2006/customXml" ds:itemID="{5DA0363E-AE3F-4364-846C-746976320537}"/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3192</Words>
  <Application>Microsoft Office PowerPoint</Application>
  <PresentationFormat>Widescreen</PresentationFormat>
  <Paragraphs>976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Arial Nova Light</vt:lpstr>
      <vt:lpstr>Calibri</vt:lpstr>
      <vt:lpstr>Tahoma</vt:lpstr>
      <vt:lpstr>Trebuchet MS</vt:lpstr>
      <vt:lpstr>Wingdings</vt:lpstr>
      <vt:lpstr>Wingdings 3</vt:lpstr>
      <vt:lpstr>Facet</vt:lpstr>
      <vt:lpstr>10232-abstract-wave-dots-green-fppt</vt:lpstr>
      <vt:lpstr>Columbia (MD) Chapter Links Incorporated Strategic Plan (Programming) 2024-2025 </vt:lpstr>
      <vt:lpstr>FY205-FY2030 Strategic Planning</vt:lpstr>
      <vt:lpstr>Link Core Priorities from the 44th National Assembly</vt:lpstr>
      <vt:lpstr>National Strategic Plan 2025-2030 Priorities</vt:lpstr>
      <vt:lpstr>Organizational Recommendations</vt:lpstr>
      <vt:lpstr>How Culture Impacts the Organization</vt:lpstr>
      <vt:lpstr>Let’s Talk Strategic Planning Focusing our Meeting Content</vt:lpstr>
      <vt:lpstr>Proposed Refinement to How We Operate (draft)</vt:lpstr>
      <vt:lpstr>FY24-FY25 Strategic Agenda</vt:lpstr>
      <vt:lpstr>Chapter’s Strategic Change Agenda</vt:lpstr>
      <vt:lpstr>Process for Each Strategic Priority Lead (DRAFT)</vt:lpstr>
      <vt:lpstr>Strategic Priority 1 – Promote a Culture of Friendship and Engagement</vt:lpstr>
      <vt:lpstr>2024-2025 Priorities Discussion</vt:lpstr>
      <vt:lpstr>Strategic Priority 2 – Promote a Culture of Transformational Community Service</vt:lpstr>
      <vt:lpstr>2024-2025 Priorities Discussion</vt:lpstr>
      <vt:lpstr>Strategic Priority 3 – Promote a Culture of Fiscal Responsibility</vt:lpstr>
      <vt:lpstr>2024-2025 Priorities Discussion</vt:lpstr>
      <vt:lpstr>Strategic Priority 4 - Promote a Culture of Organizational Excellence and Alignment</vt:lpstr>
      <vt:lpstr>2024-2025 Priorities Discussion</vt:lpstr>
      <vt:lpstr>Strategic Priority 5 – Promote a Culture of Brand Awareness</vt:lpstr>
      <vt:lpstr>2024-2025 Priorities Discussion</vt:lpstr>
      <vt:lpstr>Next Steps</vt:lpstr>
      <vt:lpstr>BACKUP</vt:lpstr>
      <vt:lpstr>Goals Aligned to Priorities</vt:lpstr>
      <vt:lpstr>Strategic Plan Rating Scale</vt:lpstr>
      <vt:lpstr>Strategic Priority #1</vt:lpstr>
      <vt:lpstr>Strategic Priority #3</vt:lpstr>
      <vt:lpstr>Strategic Priority #2</vt:lpstr>
      <vt:lpstr>Strategic Priority #4</vt:lpstr>
      <vt:lpstr>Strategic Priority #5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Priority #1</dc:title>
  <dc:creator>Judy Smith</dc:creator>
  <cp:lastModifiedBy>Judy Smith</cp:lastModifiedBy>
  <cp:revision>16</cp:revision>
  <cp:lastPrinted>2023-10-14T16:27:57Z</cp:lastPrinted>
  <dcterms:created xsi:type="dcterms:W3CDTF">2023-06-25T20:12:35Z</dcterms:created>
  <dcterms:modified xsi:type="dcterms:W3CDTF">2024-07-07T22:14:51Z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0x010100C9727DD94F15EF4697CD5FDCE9EF8360</vt:lpwstr>
  </property>
</Properties>
</file>