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423" r:id="rId5"/>
    <p:sldId id="425" r:id="rId6"/>
    <p:sldId id="434" r:id="rId7"/>
    <p:sldId id="433" r:id="rId8"/>
    <p:sldId id="435" r:id="rId9"/>
    <p:sldId id="437" r:id="rId10"/>
    <p:sldId id="436" r:id="rId11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30B1D8-A82F-4159-A53F-0BD5D145CBAB}" v="6" dt="2025-02-08T00:39:45.0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9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e328ba16f38dfa758ee40c1a0af8942fb71e6ab35a260a31c754e42508694b89::" providerId="AD" clId="Web-{1230B1D8-A82F-4159-A53F-0BD5D145CBAB}"/>
    <pc:docChg chg="modSld">
      <pc:chgData name="Guest User" userId="S::urn:spo:anon#e328ba16f38dfa758ee40c1a0af8942fb71e6ab35a260a31c754e42508694b89::" providerId="AD" clId="Web-{1230B1D8-A82F-4159-A53F-0BD5D145CBAB}" dt="2025-02-08T00:39:42.504" v="1" actId="20577"/>
      <pc:docMkLst>
        <pc:docMk/>
      </pc:docMkLst>
      <pc:sldChg chg="modSp">
        <pc:chgData name="Guest User" userId="S::urn:spo:anon#e328ba16f38dfa758ee40c1a0af8942fb71e6ab35a260a31c754e42508694b89::" providerId="AD" clId="Web-{1230B1D8-A82F-4159-A53F-0BD5D145CBAB}" dt="2025-02-08T00:39:42.504" v="1" actId="20577"/>
        <pc:sldMkLst>
          <pc:docMk/>
          <pc:sldMk cId="1017010997" sldId="435"/>
        </pc:sldMkLst>
        <pc:spChg chg="mod">
          <ac:chgData name="Guest User" userId="S::urn:spo:anon#e328ba16f38dfa758ee40c1a0af8942fb71e6ab35a260a31c754e42508694b89::" providerId="AD" clId="Web-{1230B1D8-A82F-4159-A53F-0BD5D145CBAB}" dt="2025-02-08T00:39:42.504" v="1" actId="20577"/>
          <ac:spMkLst>
            <pc:docMk/>
            <pc:sldMk cId="1017010997" sldId="435"/>
            <ac:spMk id="7" creationId="{C6A5C216-FFE5-9481-451A-F888E0DAFACC}"/>
          </ac:spMkLst>
        </pc:spChg>
      </pc:sldChg>
    </pc:docChg>
  </pc:docChgLst>
  <pc:docChgLst>
    <pc:chgData name="Judy Smith" userId="1ebc69705d607082" providerId="LiveId" clId="{A0A754A9-EE90-468A-8529-FDCA0EAF935D}"/>
    <pc:docChg chg="custSel addSld modSld">
      <pc:chgData name="Judy Smith" userId="1ebc69705d607082" providerId="LiveId" clId="{A0A754A9-EE90-468A-8529-FDCA0EAF935D}" dt="2025-02-07T19:21:33.563" v="1536" actId="6549"/>
      <pc:docMkLst>
        <pc:docMk/>
      </pc:docMkLst>
      <pc:sldChg chg="modSp mod">
        <pc:chgData name="Judy Smith" userId="1ebc69705d607082" providerId="LiveId" clId="{A0A754A9-EE90-468A-8529-FDCA0EAF935D}" dt="2025-02-07T18:31:29.702" v="1" actId="6549"/>
        <pc:sldMkLst>
          <pc:docMk/>
          <pc:sldMk cId="1432179007" sldId="423"/>
        </pc:sldMkLst>
        <pc:spChg chg="mod">
          <ac:chgData name="Judy Smith" userId="1ebc69705d607082" providerId="LiveId" clId="{A0A754A9-EE90-468A-8529-FDCA0EAF935D}" dt="2025-02-07T18:31:29.702" v="1" actId="6549"/>
          <ac:spMkLst>
            <pc:docMk/>
            <pc:sldMk cId="1432179007" sldId="423"/>
            <ac:spMk id="3" creationId="{00000000-0000-0000-0000-000000000000}"/>
          </ac:spMkLst>
        </pc:spChg>
      </pc:sldChg>
      <pc:sldChg chg="modSp mod">
        <pc:chgData name="Judy Smith" userId="1ebc69705d607082" providerId="LiveId" clId="{A0A754A9-EE90-468A-8529-FDCA0EAF935D}" dt="2025-02-07T18:54:55.638" v="1499" actId="20577"/>
        <pc:sldMkLst>
          <pc:docMk/>
          <pc:sldMk cId="3417787368" sldId="434"/>
        </pc:sldMkLst>
        <pc:spChg chg="mod">
          <ac:chgData name="Judy Smith" userId="1ebc69705d607082" providerId="LiveId" clId="{A0A754A9-EE90-468A-8529-FDCA0EAF935D}" dt="2025-02-07T18:54:55.638" v="1499" actId="20577"/>
          <ac:spMkLst>
            <pc:docMk/>
            <pc:sldMk cId="3417787368" sldId="434"/>
            <ac:spMk id="2" creationId="{D2156DEC-5204-F391-7A3E-07F2A0EA516B}"/>
          </ac:spMkLst>
        </pc:spChg>
        <pc:spChg chg="mod">
          <ac:chgData name="Judy Smith" userId="1ebc69705d607082" providerId="LiveId" clId="{A0A754A9-EE90-468A-8529-FDCA0EAF935D}" dt="2025-02-07T18:44:39.624" v="624" actId="5793"/>
          <ac:spMkLst>
            <pc:docMk/>
            <pc:sldMk cId="3417787368" sldId="434"/>
            <ac:spMk id="3" creationId="{DDC10208-F85C-AD76-EB1C-07FC72B98CAE}"/>
          </ac:spMkLst>
        </pc:spChg>
      </pc:sldChg>
      <pc:sldChg chg="addSp modSp mod">
        <pc:chgData name="Judy Smith" userId="1ebc69705d607082" providerId="LiveId" clId="{A0A754A9-EE90-468A-8529-FDCA0EAF935D}" dt="2025-02-07T19:21:33.563" v="1536" actId="6549"/>
        <pc:sldMkLst>
          <pc:docMk/>
          <pc:sldMk cId="1017010997" sldId="435"/>
        </pc:sldMkLst>
        <pc:spChg chg="mod">
          <ac:chgData name="Judy Smith" userId="1ebc69705d607082" providerId="LiveId" clId="{A0A754A9-EE90-468A-8529-FDCA0EAF935D}" dt="2025-02-07T19:21:33.563" v="1536" actId="6549"/>
          <ac:spMkLst>
            <pc:docMk/>
            <pc:sldMk cId="1017010997" sldId="435"/>
            <ac:spMk id="3" creationId="{B3EE9DB0-0D0D-D327-5BF0-5F7130135BE9}"/>
          </ac:spMkLst>
        </pc:spChg>
        <pc:spChg chg="mod">
          <ac:chgData name="Judy Smith" userId="1ebc69705d607082" providerId="LiveId" clId="{A0A754A9-EE90-468A-8529-FDCA0EAF935D}" dt="2025-02-07T18:46:06.879" v="681" actId="20577"/>
          <ac:spMkLst>
            <pc:docMk/>
            <pc:sldMk cId="1017010997" sldId="435"/>
            <ac:spMk id="4" creationId="{4D347703-D099-8717-F205-402719EDA6E8}"/>
          </ac:spMkLst>
        </pc:spChg>
        <pc:spChg chg="mod">
          <ac:chgData name="Judy Smith" userId="1ebc69705d607082" providerId="LiveId" clId="{A0A754A9-EE90-468A-8529-FDCA0EAF935D}" dt="2025-02-07T18:37:31.189" v="249" actId="1076"/>
          <ac:spMkLst>
            <pc:docMk/>
            <pc:sldMk cId="1017010997" sldId="435"/>
            <ac:spMk id="5" creationId="{1B96BD20-E1F4-4E55-53E2-9427208186D0}"/>
          </ac:spMkLst>
        </pc:spChg>
        <pc:spChg chg="add mod">
          <ac:chgData name="Judy Smith" userId="1ebc69705d607082" providerId="LiveId" clId="{A0A754A9-EE90-468A-8529-FDCA0EAF935D}" dt="2025-02-07T18:41:02.242" v="441" actId="1076"/>
          <ac:spMkLst>
            <pc:docMk/>
            <pc:sldMk cId="1017010997" sldId="435"/>
            <ac:spMk id="7" creationId="{C6A5C216-FFE5-9481-451A-F888E0DAFACC}"/>
          </ac:spMkLst>
        </pc:spChg>
      </pc:sldChg>
      <pc:sldChg chg="addSp delSp modSp new mod modClrScheme chgLayout">
        <pc:chgData name="Judy Smith" userId="1ebc69705d607082" providerId="LiveId" clId="{A0A754A9-EE90-468A-8529-FDCA0EAF935D}" dt="2025-02-07T18:55:24.938" v="1519" actId="1076"/>
        <pc:sldMkLst>
          <pc:docMk/>
          <pc:sldMk cId="1549868551" sldId="437"/>
        </pc:sldMkLst>
        <pc:spChg chg="mod ord">
          <ac:chgData name="Judy Smith" userId="1ebc69705d607082" providerId="LiveId" clId="{A0A754A9-EE90-468A-8529-FDCA0EAF935D}" dt="2025-02-07T18:55:19.143" v="1518" actId="14100"/>
          <ac:spMkLst>
            <pc:docMk/>
            <pc:sldMk cId="1549868551" sldId="437"/>
            <ac:spMk id="2" creationId="{36368A8E-FD7C-A434-47D1-D0F3EBC5B222}"/>
          </ac:spMkLst>
        </pc:spChg>
        <pc:spChg chg="del mod ord">
          <ac:chgData name="Judy Smith" userId="1ebc69705d607082" providerId="LiveId" clId="{A0A754A9-EE90-468A-8529-FDCA0EAF935D}" dt="2025-02-07T18:47:29.039" v="734" actId="700"/>
          <ac:spMkLst>
            <pc:docMk/>
            <pc:sldMk cId="1549868551" sldId="437"/>
            <ac:spMk id="3" creationId="{6CB812A4-420A-2219-B37D-7A047944DE1B}"/>
          </ac:spMkLst>
        </pc:spChg>
        <pc:spChg chg="del">
          <ac:chgData name="Judy Smith" userId="1ebc69705d607082" providerId="LiveId" clId="{A0A754A9-EE90-468A-8529-FDCA0EAF935D}" dt="2025-02-07T18:47:29.039" v="734" actId="700"/>
          <ac:spMkLst>
            <pc:docMk/>
            <pc:sldMk cId="1549868551" sldId="437"/>
            <ac:spMk id="4" creationId="{887CA730-C650-3ACA-21FC-485D205C0D00}"/>
          </ac:spMkLst>
        </pc:spChg>
        <pc:spChg chg="add mod ord">
          <ac:chgData name="Judy Smith" userId="1ebc69705d607082" providerId="LiveId" clId="{A0A754A9-EE90-468A-8529-FDCA0EAF935D}" dt="2025-02-07T18:55:24.938" v="1519" actId="1076"/>
          <ac:spMkLst>
            <pc:docMk/>
            <pc:sldMk cId="1549868551" sldId="437"/>
            <ac:spMk id="5" creationId="{CA2FFCBE-BB57-A516-8C6B-F56C20D2CAA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55316C97-C37C-4310-8F78-C9CE1E6B6034}" type="datetimeFigureOut">
              <a:rPr lang="en-US" smtClean="0"/>
              <a:t>2/7/2025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8F85B02E-0F44-42AA-A0E5-1378D5F5DE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504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2289">
              <a:defRPr/>
            </a:pPr>
            <a:fld id="{D6DAC6CA-E053-4EC7-B801-A64BBB9841B3}" type="slidenum">
              <a:rPr lang="en-US">
                <a:solidFill>
                  <a:prstClr val="black"/>
                </a:solidFill>
                <a:latin typeface="Calibri"/>
              </a:rPr>
              <a:pPr defTabSz="942289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6021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600" y="838200"/>
            <a:ext cx="7010400" cy="1066800"/>
          </a:xfrm>
        </p:spPr>
        <p:txBody>
          <a:bodyPr>
            <a:noAutofit/>
          </a:bodyPr>
          <a:lstStyle>
            <a:lvl1pPr algn="ctr">
              <a:defRPr sz="480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Your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775" y="1930400"/>
            <a:ext cx="5768051" cy="381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0" y="4724401"/>
            <a:ext cx="3657600" cy="161603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5701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53" y="152400"/>
            <a:ext cx="8223348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3836"/>
            <a:ext cx="10972800" cy="526176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5587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443836"/>
            <a:ext cx="10972800" cy="526176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148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1228726"/>
            <a:ext cx="7366000" cy="1133475"/>
          </a:xfrm>
        </p:spPr>
        <p:txBody>
          <a:bodyPr anchor="t"/>
          <a:lstStyle>
            <a:lvl1pPr algn="ctr">
              <a:defRPr sz="36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000" y="774700"/>
            <a:ext cx="7366000" cy="444500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0" y="4724401"/>
            <a:ext cx="3657600" cy="161603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2085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4328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741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8130"/>
            <a:ext cx="83312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91355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21217"/>
            <a:ext cx="5386917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91355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21217"/>
            <a:ext cx="5389033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342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7570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3177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62567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43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308632"/>
            <a:ext cx="2438400" cy="1077354"/>
          </a:xfrm>
          <a:prstGeom prst="rect">
            <a:avLst/>
          </a:prstGeom>
          <a:effectLst>
            <a:outerShdw blurRad="50800" dist="12700" dir="16200000" rotWithShape="0">
              <a:prstClr val="black">
                <a:alpha val="25000"/>
              </a:prstClr>
            </a:outerShdw>
          </a:effectLst>
        </p:spPr>
      </p:pic>
      <p:sp>
        <p:nvSpPr>
          <p:cNvPr id="8" name="TextBox 7"/>
          <p:cNvSpPr txBox="1"/>
          <p:nvPr userDrawn="1"/>
        </p:nvSpPr>
        <p:spPr>
          <a:xfrm>
            <a:off x="10058400" y="64008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slide | </a:t>
            </a:r>
            <a:fld id="{4A12829E-06A2-42A4-9E05-2C0AB6D3432C}" type="slidenum">
              <a:rPr lang="en-US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044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effectLst/>
          <a:latin typeface="+mj-lt"/>
          <a:ea typeface="Microsoft Himalaya" pitchFamily="2" charset="0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effectLst/>
          <a:latin typeface="+mn-lt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effectLst/>
          <a:latin typeface="+mn-lt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effectLst/>
          <a:latin typeface="+mn-lt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effectLst/>
          <a:latin typeface="+mn-lt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0252" y="435114"/>
            <a:ext cx="8472948" cy="1066800"/>
          </a:xfrm>
        </p:spPr>
        <p:txBody>
          <a:bodyPr/>
          <a:lstStyle/>
          <a:p>
            <a:r>
              <a:rPr lang="en-US" dirty="0"/>
              <a:t>FY26 Budget Presentation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43959" y="5407223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latin typeface="Calibri"/>
              </a:rPr>
              <a:t>Links Elizabeth Adams and Judy L. Smith</a:t>
            </a:r>
          </a:p>
          <a:p>
            <a:r>
              <a:rPr lang="en-US" sz="2000" b="1" dirty="0">
                <a:solidFill>
                  <a:prstClr val="white"/>
                </a:solidFill>
                <a:latin typeface="Calibri"/>
              </a:rPr>
              <a:t>February 07, 2025</a:t>
            </a:r>
          </a:p>
        </p:txBody>
      </p:sp>
    </p:spTree>
    <p:extLst>
      <p:ext uri="{BB962C8B-B14F-4D97-AF65-F5344CB8AC3E}">
        <p14:creationId xmlns:p14="http://schemas.microsoft.com/office/powerpoint/2010/main" val="1432179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383BF-885E-C74F-7A5A-CFFB4DC7A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F64B9-7C48-E7C7-DEE8-98616AD93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Budget Decisions</a:t>
            </a:r>
          </a:p>
          <a:p>
            <a:r>
              <a:rPr lang="en-US" dirty="0"/>
              <a:t>Budget Schedule</a:t>
            </a:r>
          </a:p>
          <a:p>
            <a:r>
              <a:rPr lang="en-US" dirty="0"/>
              <a:t>FY26 Assessment</a:t>
            </a:r>
          </a:p>
          <a:p>
            <a:r>
              <a:rPr lang="en-US" dirty="0"/>
              <a:t>Budget Questions and Discussion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447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56DEC-5204-F391-7A3E-07F2A0EA5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Operating Budget Decisions From Call Meeting and February Executive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10208-F85C-AD76-EB1C-07FC72B98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following decisions were made during the January 29</a:t>
            </a:r>
            <a:r>
              <a:rPr lang="en-US" baseline="30000" dirty="0"/>
              <a:t>th</a:t>
            </a:r>
            <a:r>
              <a:rPr lang="en-US" dirty="0"/>
              <a:t> Call Meeting: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3333"/>
                </a:solidFill>
                <a:latin typeface="helvetica" panose="020B0604020202020204" pitchFamily="34" charset="0"/>
              </a:rPr>
              <a:t>Budget is based on 44 paying members (versus FY25 of 54 members)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Have a fundraiser every other year (skip FY26 and then have a fundraiser in FY27)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The programming budget will remain the same with no increases in the programming or scholarships, so the assessment will be $1,033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We are only supporting the national/eastern area activities at the $2,000 level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3333"/>
                </a:solidFill>
                <a:latin typeface="helvetica" panose="020B0604020202020204" pitchFamily="34" charset="0"/>
              </a:rPr>
              <a:t>We will not be using HCC SET 101 (current fee $750.00) and go back to a classroom (new HCC policy – all facility use has a fee – classroom fee of $60 per hour, minimum 4 hours)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We will bring in our own breakfast estimated to be $10 per person each month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We will use the $10,827 ($5400 from FY24 and $5,427 from FY26) estimate for the 50th anniversary for now and when the committee finalizes their plans, the chapter may have an additional assessment at a later time.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3333"/>
                </a:solidFill>
                <a:latin typeface="helvetica" panose="020B0604020202020204" pitchFamily="34" charset="0"/>
              </a:rPr>
              <a:t>$119 for FY26 50</a:t>
            </a:r>
            <a:r>
              <a:rPr lang="en-US" sz="1600" baseline="30000" dirty="0">
                <a:solidFill>
                  <a:srgbClr val="333333"/>
                </a:solidFill>
                <a:latin typeface="helvetica" panose="020B0604020202020204" pitchFamily="34" charset="0"/>
              </a:rPr>
              <a:t>th</a:t>
            </a:r>
            <a:r>
              <a:rPr lang="en-US" sz="1600" dirty="0">
                <a:solidFill>
                  <a:srgbClr val="333333"/>
                </a:solidFill>
                <a:latin typeface="helvetica" panose="020B0604020202020204" pitchFamily="34" charset="0"/>
              </a:rPr>
              <a:t> Anniversary Assessment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33333"/>
                </a:solidFill>
                <a:latin typeface="helvetica" panose="020B0604020202020204" pitchFamily="34" charset="0"/>
              </a:rPr>
              <a:t>Overage Policy was Voted to move forward to the Chapter for a Chapter Vote.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787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3BB7F-33C8-AF2D-3667-4B2B0AFED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97" y="4335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Budget Timeline and Deliverables (Feb - Mar)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037A7E-1077-2804-EB33-FE0C3B144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81896"/>
            <a:ext cx="10972800" cy="5261765"/>
          </a:xfrm>
        </p:spPr>
        <p:txBody>
          <a:bodyPr>
            <a:normAutofit/>
          </a:bodyPr>
          <a:lstStyle/>
          <a:p>
            <a:r>
              <a:rPr lang="en-US" sz="2100" dirty="0"/>
              <a:t>February 1- 7, 2025</a:t>
            </a:r>
          </a:p>
          <a:p>
            <a:pPr lvl="1"/>
            <a:r>
              <a:rPr lang="en-US" sz="2300" dirty="0"/>
              <a:t>Treasurer adjust budget as needed</a:t>
            </a:r>
          </a:p>
          <a:p>
            <a:r>
              <a:rPr lang="en-US" sz="2100" dirty="0"/>
              <a:t>February 8, 2025</a:t>
            </a:r>
          </a:p>
          <a:p>
            <a:pPr lvl="1"/>
            <a:r>
              <a:rPr lang="en-US" sz="2100" dirty="0"/>
              <a:t>Chapter Vote to Finalize the Budget</a:t>
            </a:r>
          </a:p>
          <a:p>
            <a:r>
              <a:rPr lang="en-US" sz="2100" dirty="0"/>
              <a:t>March 15, 2025</a:t>
            </a:r>
          </a:p>
          <a:p>
            <a:pPr lvl="1"/>
            <a:r>
              <a:rPr lang="en-US" sz="2100" dirty="0"/>
              <a:t>Final Chapter Budget Submitted to National Treasurer</a:t>
            </a:r>
          </a:p>
          <a:p>
            <a:pPr lvl="1"/>
            <a:endParaRPr lang="en-US" sz="2100" dirty="0"/>
          </a:p>
          <a:p>
            <a:pPr lvl="1"/>
            <a:endParaRPr lang="en-US" sz="2100" dirty="0"/>
          </a:p>
          <a:p>
            <a:pPr lvl="1"/>
            <a:endParaRPr lang="en-US" sz="2100" dirty="0"/>
          </a:p>
          <a:p>
            <a:pPr lvl="1"/>
            <a:endParaRPr lang="en-US" sz="2100" dirty="0"/>
          </a:p>
          <a:p>
            <a:pPr lvl="1"/>
            <a:endParaRPr lang="en-US" sz="2100" dirty="0"/>
          </a:p>
          <a:p>
            <a:pPr lvl="1"/>
            <a:endParaRPr lang="en-US" sz="2000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559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0E4F8-458D-3D9F-AA53-B5DB2EADF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FY26 Dues and Assessments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E9DB0-0D0D-D327-5BF0-5F7130135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1" y="1905001"/>
            <a:ext cx="5588000" cy="4525963"/>
          </a:xfrm>
        </p:spPr>
        <p:txBody>
          <a:bodyPr>
            <a:normAutofit/>
          </a:bodyPr>
          <a:lstStyle/>
          <a:p>
            <a:r>
              <a:rPr lang="en-US" sz="1600" dirty="0"/>
              <a:t> 220.00 National	(FY26) Due by January 31, 2025</a:t>
            </a:r>
          </a:p>
          <a:p>
            <a:r>
              <a:rPr lang="en-US" sz="1600" dirty="0"/>
              <a:t> 105.00 Foundation (FY26) Due by January 31, 2025</a:t>
            </a:r>
          </a:p>
          <a:p>
            <a:r>
              <a:rPr lang="en-US" sz="1600" dirty="0"/>
              <a:t> 1,002 Dues &amp; Hostess Fees (FY26) Due by Feb 28, 2025</a:t>
            </a:r>
          </a:p>
          <a:p>
            <a:pPr lvl="1"/>
            <a:r>
              <a:rPr lang="en-US" sz="1200" dirty="0"/>
              <a:t>$832 Dues</a:t>
            </a:r>
          </a:p>
          <a:p>
            <a:pPr lvl="1"/>
            <a:r>
              <a:rPr lang="en-US" sz="1200" dirty="0"/>
              <a:t>$124 Hostess fees</a:t>
            </a:r>
          </a:p>
          <a:p>
            <a:pPr lvl="1"/>
            <a:r>
              <a:rPr lang="en-US" sz="1200" dirty="0"/>
              <a:t>$46 National/Eastern Area Support</a:t>
            </a:r>
            <a:r>
              <a:rPr lang="en-US" sz="1200" dirty="0">
                <a:solidFill>
                  <a:srgbClr val="FF0000"/>
                </a:solidFill>
              </a:rPr>
              <a:t>	</a:t>
            </a:r>
          </a:p>
          <a:p>
            <a:r>
              <a:rPr lang="en-US" sz="1600" dirty="0"/>
              <a:t> 119.00 50th Anniversary  (FY26) Due By Feb 28, 2025</a:t>
            </a:r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/>
              <a:t> 1,033.00 Program Assessment FY26 Due by Sept 13, 2025</a:t>
            </a:r>
          </a:p>
          <a:p>
            <a:pPr lvl="1"/>
            <a:r>
              <a:rPr lang="en-US" sz="1400" dirty="0"/>
              <a:t>No Jazz Brunch in FY26</a:t>
            </a:r>
          </a:p>
          <a:p>
            <a:endParaRPr lang="en-US" sz="1600" dirty="0"/>
          </a:p>
          <a:p>
            <a:r>
              <a:rPr lang="en-US" sz="1600" dirty="0">
                <a:solidFill>
                  <a:srgbClr val="FF0000"/>
                </a:solidFill>
              </a:rPr>
              <a:t>Total Per Member - </a:t>
            </a:r>
            <a:r>
              <a:rPr lang="en-US" sz="1600">
                <a:solidFill>
                  <a:srgbClr val="FF0000"/>
                </a:solidFill>
              </a:rPr>
              <a:t>$2,479.00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347703-D099-8717-F205-402719EDA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43227" y="1870319"/>
            <a:ext cx="3913351" cy="4525963"/>
          </a:xfrm>
        </p:spPr>
        <p:txBody>
          <a:bodyPr>
            <a:normAutofit/>
          </a:bodyPr>
          <a:lstStyle/>
          <a:p>
            <a:r>
              <a:rPr lang="en-US" sz="1600" dirty="0"/>
              <a:t> 220.00 National	</a:t>
            </a:r>
          </a:p>
          <a:p>
            <a:r>
              <a:rPr lang="en-US" sz="1600" dirty="0"/>
              <a:t> 105.00 Foundation</a:t>
            </a:r>
          </a:p>
          <a:p>
            <a:r>
              <a:rPr lang="en-US" sz="1600" dirty="0"/>
              <a:t> 680.00 Dues &amp; Hostess Fees </a:t>
            </a:r>
            <a:r>
              <a:rPr lang="en-US" sz="1600" dirty="0">
                <a:solidFill>
                  <a:srgbClr val="FF0000"/>
                </a:solidFill>
              </a:rPr>
              <a:t>	</a:t>
            </a:r>
          </a:p>
          <a:p>
            <a:pPr lvl="1"/>
            <a:r>
              <a:rPr lang="en-US" sz="1200" dirty="0"/>
              <a:t>$580 Dues</a:t>
            </a:r>
          </a:p>
          <a:p>
            <a:pPr lvl="1"/>
            <a:r>
              <a:rPr lang="en-US" sz="1200" dirty="0"/>
              <a:t>$100 Hostess Fees (no fee for classroom)</a:t>
            </a:r>
          </a:p>
          <a:p>
            <a:r>
              <a:rPr lang="en-US" sz="1600" dirty="0"/>
              <a:t> 100.00 50th Anniversary  </a:t>
            </a:r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/>
              <a:t> 1,750.00 Program Assessment (Jazz Brunch was conducted)</a:t>
            </a:r>
          </a:p>
          <a:p>
            <a:endParaRPr lang="en-US" sz="1600" dirty="0"/>
          </a:p>
          <a:p>
            <a:r>
              <a:rPr lang="en-US" sz="1600" dirty="0">
                <a:solidFill>
                  <a:srgbClr val="FF0000"/>
                </a:solidFill>
              </a:rPr>
              <a:t>Total Per Member - $2,855.00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96BD20-E1F4-4E55-53E2-9427208186D0}"/>
              </a:ext>
            </a:extLst>
          </p:cNvPr>
          <p:cNvSpPr txBox="1"/>
          <p:nvPr/>
        </p:nvSpPr>
        <p:spPr>
          <a:xfrm>
            <a:off x="8069843" y="1305911"/>
            <a:ext cx="71628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FY25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5BF2A8-62DB-10AE-5194-EBB289B00186}"/>
              </a:ext>
            </a:extLst>
          </p:cNvPr>
          <p:cNvSpPr txBox="1"/>
          <p:nvPr/>
        </p:nvSpPr>
        <p:spPr>
          <a:xfrm>
            <a:off x="2250440" y="1219201"/>
            <a:ext cx="71628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FY26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A5C216-FFE5-9481-451A-F888E0DAFACC}"/>
              </a:ext>
            </a:extLst>
          </p:cNvPr>
          <p:cNvSpPr txBox="1"/>
          <p:nvPr/>
        </p:nvSpPr>
        <p:spPr>
          <a:xfrm>
            <a:off x="2017986" y="5228923"/>
            <a:ext cx="815602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Note: </a:t>
            </a:r>
          </a:p>
          <a:p>
            <a:r>
              <a:rPr lang="en-US" dirty="0"/>
              <a:t>All Backup Data for the FY26 Budget is in the December 2024 SharePoint Folder</a:t>
            </a: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7010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68A8E-FD7C-A434-47D1-D0F3EBC5B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964" y="0"/>
            <a:ext cx="8797159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Specific Operating Budget Chapter Dues Driver Information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2FFCBE-BB57-A516-8C6B-F56C20D2C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964" y="1307202"/>
            <a:ext cx="10972800" cy="526176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44 paying Members versus in FY25 assumed 54 members</a:t>
            </a:r>
          </a:p>
          <a:p>
            <a:r>
              <a:rPr lang="en-US" dirty="0"/>
              <a:t>Correct the Chapter retreat (June 2025) cost to accurately reflect the fee</a:t>
            </a:r>
          </a:p>
          <a:p>
            <a:r>
              <a:rPr lang="en-US" dirty="0"/>
              <a:t>Added a Executive Committee Retreat (May 2026)</a:t>
            </a:r>
          </a:p>
          <a:p>
            <a:r>
              <a:rPr lang="en-US" dirty="0"/>
              <a:t>Adjusted the Hospitality Fees to be consistent with the Standing Rules</a:t>
            </a:r>
          </a:p>
          <a:p>
            <a:r>
              <a:rPr lang="en-US" dirty="0"/>
              <a:t>Accurately reflected the cost based on estimates for the National Assembly in Detroit</a:t>
            </a:r>
          </a:p>
          <a:p>
            <a:r>
              <a:rPr lang="en-US" dirty="0"/>
              <a:t>Supporting 5 Community Partners</a:t>
            </a:r>
          </a:p>
          <a:p>
            <a:r>
              <a:rPr lang="en-US" dirty="0"/>
              <a:t>Added Marketing and Communications Costs now that there is a Committee</a:t>
            </a:r>
          </a:p>
          <a:p>
            <a:r>
              <a:rPr lang="en-US" dirty="0"/>
              <a:t>Obtaining Archives Space for the Archives Committee</a:t>
            </a:r>
          </a:p>
          <a:p>
            <a:r>
              <a:rPr lang="en-US" dirty="0"/>
              <a:t>Chapter Website Completed in FY25 versus FY26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868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ECB9B63-8B0F-9CBE-C6A4-ACF6EC295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3002847595"/>
      </p:ext>
    </p:extLst>
  </p:cSld>
  <p:clrMapOvr>
    <a:masterClrMapping/>
  </p:clrMapOvr>
</p:sld>
</file>

<file path=ppt/theme/theme1.xml><?xml version="1.0" encoding="utf-8"?>
<a:theme xmlns:a="http://schemas.openxmlformats.org/drawingml/2006/main" name="10232-abstract-wave-dots-green-f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727DD94F15EF4697CD5FDCE9EF8360" ma:contentTypeVersion="10" ma:contentTypeDescription="Create a new document." ma:contentTypeScope="" ma:versionID="aea6f563135d4cd3e823fed2decf1c13">
  <xsd:schema xmlns:xsd="http://www.w3.org/2001/XMLSchema" xmlns:xs="http://www.w3.org/2001/XMLSchema" xmlns:p="http://schemas.microsoft.com/office/2006/metadata/properties" xmlns:ns2="960e52ba-84a1-448d-bb6d-827475fdc38d" xmlns:ns3="1d0a8e35-7604-45dd-aa1f-b904d1d178e3" targetNamespace="http://schemas.microsoft.com/office/2006/metadata/properties" ma:root="true" ma:fieldsID="d12c66574f33025eba8cb20a0d7bdd32" ns2:_="" ns3:_="">
    <xsd:import namespace="960e52ba-84a1-448d-bb6d-827475fdc38d"/>
    <xsd:import namespace="1d0a8e35-7604-45dd-aa1f-b904d1d178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0e52ba-84a1-448d-bb6d-827475fdc3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0a8e35-7604-45dd-aa1f-b904d1d178e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4C6FFC-9AB5-4A41-954F-41A2FDF7AA8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5366FB3-A8F3-4A7D-A670-4DA4509A52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629190-8F52-4D97-BFEF-7A3EEB5387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0e52ba-84a1-448d-bb6d-827475fdc38d"/>
    <ds:schemaRef ds:uri="1d0a8e35-7604-45dd-aa1f-b904d1d178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4812</TotalTime>
  <Words>537</Words>
  <Application>Microsoft Office PowerPoint</Application>
  <PresentationFormat>Widescreen</PresentationFormat>
  <Paragraphs>69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10232-abstract-wave-dots-green-fppt</vt:lpstr>
      <vt:lpstr>FY26 Budget Presentation</vt:lpstr>
      <vt:lpstr>Objectives</vt:lpstr>
      <vt:lpstr>Operating Budget Decisions From Call Meeting and February Executive Meeting</vt:lpstr>
      <vt:lpstr>Budget Timeline and Deliverables (Feb - Mar)</vt:lpstr>
      <vt:lpstr>FY26 Dues and Assessments</vt:lpstr>
      <vt:lpstr>Specific Operating Budget Chapter Dues Driver Information</vt:lpstr>
      <vt:lpstr>Questions and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Judy Smith</dc:creator>
  <cp:lastModifiedBy>Judy Smith</cp:lastModifiedBy>
  <cp:revision>20</cp:revision>
  <cp:lastPrinted>2025-01-05T13:19:19Z</cp:lastPrinted>
  <dcterms:created xsi:type="dcterms:W3CDTF">2024-11-17T12:51:30Z</dcterms:created>
  <dcterms:modified xsi:type="dcterms:W3CDTF">2025-02-08T00:39:50Z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0x010100C9727DD94F15EF4697CD5FDCE9EF8360</vt:lpwstr>
  </property>
</Properties>
</file>